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115.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s/slide118.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113.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notesSlides/notesSlide90.xml" ContentType="application/vnd.openxmlformats-officedocument.presentationml.notesSlide+xml"/>
  <Default Extension="vml" ContentType="application/vnd.openxmlformats-officedocument.vmlDrawing"/>
  <Override PartName="/ppt/commentAuthors.xml" ContentType="application/vnd.openxmlformats-officedocument.presentationml.commentAuthors+xml"/>
  <Default Extension="png" ContentType="image/png"/>
  <Override PartName="/ppt/slides/slide83.xml" ContentType="application/vnd.openxmlformats-officedocument.presentationml.slide+xml"/>
  <Override PartName="/ppt/notesSlides/notesSlide84.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notesSlides/notesSlide108.xml" ContentType="application/vnd.openxmlformats-officedocument.presentationml.notes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98.xml" ContentType="application/vnd.openxmlformats-officedocument.presentationml.notesSlide+xml"/>
  <Override PartName="/ppt/slides/slide55.xml" ContentType="application/vnd.openxmlformats-officedocument.presentationml.slide+xml"/>
  <Override PartName="/ppt/notesSlides/notesSlide104.xml" ContentType="application/vnd.openxmlformats-officedocument.presentationml.notes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1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10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notesSlides/notesSlide102.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91.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notesSlides/notesSlide118.xml" ContentType="application/vnd.openxmlformats-officedocument.presentationml.notesSlide+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Slides/notesSlide117.xml" ContentType="application/vnd.openxmlformats-officedocument.presentationml.notesSlide+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notesSlides/notesSlide103.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57.xml" ContentType="application/vnd.openxmlformats-officedocument.presentationml.notesSlide+xml"/>
  <Override PartName="/ppt/notesSlides/notesSlide87.xml" ContentType="application/vnd.openxmlformats-officedocument.presentationml.notesSlide+xml"/>
  <Override PartName="/ppt/slideLayouts/slideLayout4.xml" ContentType="application/vnd.openxmlformats-officedocument.presentationml.slideLayout+xml"/>
  <Override PartName="/ppt/notesSlides/notesSlide99.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comments/comment2.xml" ContentType="application/vnd.openxmlformats-officedocument.presentationml.comments+xml"/>
  <Override PartName="/ppt/slideLayouts/slideLayout6.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notesSlides/notesSlide94.xml" ContentType="application/vnd.openxmlformats-officedocument.presentationml.notesSlide+xml"/>
  <Override PartName="/ppt/notesSlides/notesSlide101.xml" ContentType="application/vnd.openxmlformats-officedocument.presentationml.notesSlide+xml"/>
  <Override PartName="/ppt/notesSlides/notesSlide107.xml" ContentType="application/vnd.openxmlformats-officedocument.presentationml.notes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116.xml" ContentType="application/vnd.openxmlformats-officedocument.presentationml.notes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111.xml" ContentType="application/vnd.openxmlformats-officedocument.presentationml.notesSlide+xml"/>
  <Override PartName="/ppt/slides/slide116.xml" ContentType="application/vnd.openxmlformats-officedocument.presentationml.slide+xml"/>
  <Override PartName="/ppt/notesSlides/notesSlide106.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notesSlides/notesSlide105.xml" ContentType="application/vnd.openxmlformats-officedocument.presentationml.notesSlide+xml"/>
  <Override PartName="/ppt/slides/slide82.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notesSlides/notesSlide89.xml" ContentType="application/vnd.openxmlformats-officedocument.presentationml.notes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notesSlides/notesSlide110.xml" ContentType="application/vnd.openxmlformats-officedocument.presentationml.notesSlide+xml"/>
  <Override PartName="/ppt/notesSlides/notesSlide112.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00.xml" ContentType="application/vnd.openxmlformats-officedocument.presentationml.notes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120"/>
  </p:notesMasterIdLst>
  <p:handoutMasterIdLst>
    <p:handoutMasterId r:id="rId121"/>
  </p:handoutMasterIdLst>
  <p:sldIdLst>
    <p:sldId id="619" r:id="rId2"/>
    <p:sldId id="627" r:id="rId3"/>
    <p:sldId id="679" r:id="rId4"/>
    <p:sldId id="680" r:id="rId5"/>
    <p:sldId id="663" r:id="rId6"/>
    <p:sldId id="682" r:id="rId7"/>
    <p:sldId id="683" r:id="rId8"/>
    <p:sldId id="684" r:id="rId9"/>
    <p:sldId id="629" r:id="rId10"/>
    <p:sldId id="662" r:id="rId11"/>
    <p:sldId id="664" r:id="rId12"/>
    <p:sldId id="673" r:id="rId13"/>
    <p:sldId id="642" r:id="rId14"/>
    <p:sldId id="655" r:id="rId15"/>
    <p:sldId id="631" r:id="rId16"/>
    <p:sldId id="632" r:id="rId17"/>
    <p:sldId id="633" r:id="rId18"/>
    <p:sldId id="657" r:id="rId19"/>
    <p:sldId id="635" r:id="rId20"/>
    <p:sldId id="379" r:id="rId21"/>
    <p:sldId id="531" r:id="rId22"/>
    <p:sldId id="532" r:id="rId23"/>
    <p:sldId id="533" r:id="rId24"/>
    <p:sldId id="534" r:id="rId25"/>
    <p:sldId id="528" r:id="rId26"/>
    <p:sldId id="507" r:id="rId27"/>
    <p:sldId id="648" r:id="rId28"/>
    <p:sldId id="536" r:id="rId29"/>
    <p:sldId id="547" r:id="rId30"/>
    <p:sldId id="546" r:id="rId31"/>
    <p:sldId id="545" r:id="rId32"/>
    <p:sldId id="660" r:id="rId33"/>
    <p:sldId id="563" r:id="rId34"/>
    <p:sldId id="566" r:id="rId35"/>
    <p:sldId id="565" r:id="rId36"/>
    <p:sldId id="564" r:id="rId37"/>
    <p:sldId id="567" r:id="rId38"/>
    <p:sldId id="537" r:id="rId39"/>
    <p:sldId id="560" r:id="rId40"/>
    <p:sldId id="554" r:id="rId41"/>
    <p:sldId id="557" r:id="rId42"/>
    <p:sldId id="555" r:id="rId43"/>
    <p:sldId id="562" r:id="rId44"/>
    <p:sldId id="556" r:id="rId45"/>
    <p:sldId id="538" r:id="rId46"/>
    <p:sldId id="539" r:id="rId47"/>
    <p:sldId id="549" r:id="rId48"/>
    <p:sldId id="541" r:id="rId49"/>
    <p:sldId id="559" r:id="rId50"/>
    <p:sldId id="561" r:id="rId51"/>
    <p:sldId id="544" r:id="rId52"/>
    <p:sldId id="552" r:id="rId53"/>
    <p:sldId id="550" r:id="rId54"/>
    <p:sldId id="652" r:id="rId55"/>
    <p:sldId id="568" r:id="rId56"/>
    <p:sldId id="569" r:id="rId57"/>
    <p:sldId id="692" r:id="rId58"/>
    <p:sldId id="693" r:id="rId59"/>
    <p:sldId id="694" r:id="rId60"/>
    <p:sldId id="577" r:id="rId61"/>
    <p:sldId id="570" r:id="rId62"/>
    <p:sldId id="649" r:id="rId63"/>
    <p:sldId id="645" r:id="rId64"/>
    <p:sldId id="643" r:id="rId65"/>
    <p:sldId id="646" r:id="rId66"/>
    <p:sldId id="647" r:id="rId67"/>
    <p:sldId id="580" r:id="rId68"/>
    <p:sldId id="650" r:id="rId69"/>
    <p:sldId id="571" r:id="rId70"/>
    <p:sldId id="651" r:id="rId71"/>
    <p:sldId id="661" r:id="rId72"/>
    <p:sldId id="581" r:id="rId73"/>
    <p:sldId id="572" r:id="rId74"/>
    <p:sldId id="658" r:id="rId75"/>
    <p:sldId id="582" r:id="rId76"/>
    <p:sldId id="573" r:id="rId77"/>
    <p:sldId id="583" r:id="rId78"/>
    <p:sldId id="584" r:id="rId79"/>
    <p:sldId id="585" r:id="rId80"/>
    <p:sldId id="621" r:id="rId81"/>
    <p:sldId id="622" r:id="rId82"/>
    <p:sldId id="586" r:id="rId83"/>
    <p:sldId id="616" r:id="rId84"/>
    <p:sldId id="591" r:id="rId85"/>
    <p:sldId id="588" r:id="rId86"/>
    <p:sldId id="589" r:id="rId87"/>
    <p:sldId id="590" r:id="rId88"/>
    <p:sldId id="592" r:id="rId89"/>
    <p:sldId id="593" r:id="rId90"/>
    <p:sldId id="654" r:id="rId91"/>
    <p:sldId id="594" r:id="rId92"/>
    <p:sldId id="595" r:id="rId93"/>
    <p:sldId id="618" r:id="rId94"/>
    <p:sldId id="668" r:id="rId95"/>
    <p:sldId id="597" r:id="rId96"/>
    <p:sldId id="598" r:id="rId97"/>
    <p:sldId id="685" r:id="rId98"/>
    <p:sldId id="602" r:id="rId99"/>
    <p:sldId id="623" r:id="rId100"/>
    <p:sldId id="666" r:id="rId101"/>
    <p:sldId id="686" r:id="rId102"/>
    <p:sldId id="691" r:id="rId103"/>
    <p:sldId id="690" r:id="rId104"/>
    <p:sldId id="605" r:id="rId105"/>
    <p:sldId id="611" r:id="rId106"/>
    <p:sldId id="639" r:id="rId107"/>
    <p:sldId id="687" r:id="rId108"/>
    <p:sldId id="688" r:id="rId109"/>
    <p:sldId id="689" r:id="rId110"/>
    <p:sldId id="637" r:id="rId111"/>
    <p:sldId id="636" r:id="rId112"/>
    <p:sldId id="696" r:id="rId113"/>
    <p:sldId id="671" r:id="rId114"/>
    <p:sldId id="607" r:id="rId115"/>
    <p:sldId id="695" r:id="rId116"/>
    <p:sldId id="609" r:id="rId117"/>
    <p:sldId id="558" r:id="rId118"/>
    <p:sldId id="674" r:id="rId119"/>
  </p:sldIdLst>
  <p:sldSz cx="9144000" cy="6858000" type="letter"/>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600" kern="1200">
        <a:solidFill>
          <a:schemeClr val="tx2"/>
        </a:solidFill>
        <a:latin typeface="Arial" pitchFamily="-65" charset="0"/>
        <a:ea typeface="+mn-ea"/>
        <a:cs typeface="+mn-cs"/>
      </a:defRPr>
    </a:lvl1pPr>
    <a:lvl2pPr marL="457200" algn="l" rtl="0" eaLnBrk="0" fontAlgn="base" hangingPunct="0">
      <a:spcBef>
        <a:spcPct val="0"/>
      </a:spcBef>
      <a:spcAft>
        <a:spcPct val="0"/>
      </a:spcAft>
      <a:defRPr sz="1600" kern="1200">
        <a:solidFill>
          <a:schemeClr val="tx2"/>
        </a:solidFill>
        <a:latin typeface="Arial" pitchFamily="-65" charset="0"/>
        <a:ea typeface="+mn-ea"/>
        <a:cs typeface="+mn-cs"/>
      </a:defRPr>
    </a:lvl2pPr>
    <a:lvl3pPr marL="914400" algn="l" rtl="0" eaLnBrk="0" fontAlgn="base" hangingPunct="0">
      <a:spcBef>
        <a:spcPct val="0"/>
      </a:spcBef>
      <a:spcAft>
        <a:spcPct val="0"/>
      </a:spcAft>
      <a:defRPr sz="1600" kern="1200">
        <a:solidFill>
          <a:schemeClr val="tx2"/>
        </a:solidFill>
        <a:latin typeface="Arial" pitchFamily="-65" charset="0"/>
        <a:ea typeface="+mn-ea"/>
        <a:cs typeface="+mn-cs"/>
      </a:defRPr>
    </a:lvl3pPr>
    <a:lvl4pPr marL="1371600" algn="l" rtl="0" eaLnBrk="0" fontAlgn="base" hangingPunct="0">
      <a:spcBef>
        <a:spcPct val="0"/>
      </a:spcBef>
      <a:spcAft>
        <a:spcPct val="0"/>
      </a:spcAft>
      <a:defRPr sz="1600" kern="1200">
        <a:solidFill>
          <a:schemeClr val="tx2"/>
        </a:solidFill>
        <a:latin typeface="Arial" pitchFamily="-65" charset="0"/>
        <a:ea typeface="+mn-ea"/>
        <a:cs typeface="+mn-cs"/>
      </a:defRPr>
    </a:lvl4pPr>
    <a:lvl5pPr marL="1828800" algn="l" rtl="0" eaLnBrk="0" fontAlgn="base" hangingPunct="0">
      <a:spcBef>
        <a:spcPct val="0"/>
      </a:spcBef>
      <a:spcAft>
        <a:spcPct val="0"/>
      </a:spcAft>
      <a:defRPr sz="1600" kern="1200">
        <a:solidFill>
          <a:schemeClr val="tx2"/>
        </a:solidFill>
        <a:latin typeface="Arial" pitchFamily="-65" charset="0"/>
        <a:ea typeface="+mn-ea"/>
        <a:cs typeface="+mn-cs"/>
      </a:defRPr>
    </a:lvl5pPr>
    <a:lvl6pPr marL="2286000" algn="l" defTabSz="457200" rtl="0" eaLnBrk="1" latinLnBrk="0" hangingPunct="1">
      <a:defRPr sz="1600" kern="1200">
        <a:solidFill>
          <a:schemeClr val="tx2"/>
        </a:solidFill>
        <a:latin typeface="Arial" pitchFamily="-65" charset="0"/>
        <a:ea typeface="+mn-ea"/>
        <a:cs typeface="+mn-cs"/>
      </a:defRPr>
    </a:lvl6pPr>
    <a:lvl7pPr marL="2743200" algn="l" defTabSz="457200" rtl="0" eaLnBrk="1" latinLnBrk="0" hangingPunct="1">
      <a:defRPr sz="1600" kern="1200">
        <a:solidFill>
          <a:schemeClr val="tx2"/>
        </a:solidFill>
        <a:latin typeface="Arial" pitchFamily="-65" charset="0"/>
        <a:ea typeface="+mn-ea"/>
        <a:cs typeface="+mn-cs"/>
      </a:defRPr>
    </a:lvl7pPr>
    <a:lvl8pPr marL="3200400" algn="l" defTabSz="457200" rtl="0" eaLnBrk="1" latinLnBrk="0" hangingPunct="1">
      <a:defRPr sz="1600" kern="1200">
        <a:solidFill>
          <a:schemeClr val="tx2"/>
        </a:solidFill>
        <a:latin typeface="Arial" pitchFamily="-65" charset="0"/>
        <a:ea typeface="+mn-ea"/>
        <a:cs typeface="+mn-cs"/>
      </a:defRPr>
    </a:lvl8pPr>
    <a:lvl9pPr marL="3657600" algn="l" defTabSz="457200" rtl="0" eaLnBrk="1" latinLnBrk="0" hangingPunct="1">
      <a:defRPr sz="1600" kern="1200">
        <a:solidFill>
          <a:schemeClr val="tx2"/>
        </a:solidFill>
        <a:latin typeface="Arial" pitchFamily="-65"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Christopher DeCoro" initials="CD" lastIdx="54"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333333"/>
    <a:srgbClr val="FFFFFF"/>
    <a:srgbClr val="D9D9D9"/>
    <a:srgbClr val="90FA82"/>
    <a:srgbClr val="00FF00"/>
    <a:srgbClr val="FF66FF"/>
    <a:srgbClr val="808080"/>
    <a:srgbClr val="EAEAEA"/>
    <a:srgbClr val="006600"/>
    <a:srgbClr val="6969C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8973" autoAdjust="0"/>
    <p:restoredTop sz="80645" autoAdjust="0"/>
  </p:normalViewPr>
  <p:slideViewPr>
    <p:cSldViewPr snapToObjects="1">
      <p:cViewPr varScale="1">
        <p:scale>
          <a:sx n="92" d="100"/>
          <a:sy n="92" d="100"/>
        </p:scale>
        <p:origin x="-816" y="-80"/>
      </p:cViewPr>
      <p:guideLst>
        <p:guide orient="horz" pos="200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528"/>
    </p:cViewPr>
  </p:sorterViewPr>
  <p:notesViewPr>
    <p:cSldViewPr snapToObjects="1">
      <p:cViewPr varScale="1">
        <p:scale>
          <a:sx n="79" d="100"/>
          <a:sy n="79" d="100"/>
        </p:scale>
        <p:origin x="-2784" y="-112"/>
      </p:cViewPr>
      <p:guideLst>
        <p:guide orient="horz" pos="2909"/>
        <p:guide pos="2189"/>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handoutMaster" Target="handoutMasters/handoutMaster1.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printerSettings" Target="printerSettings/printerSettings1.bin"/><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presProps" Target="presProps.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tableStyles" Target="tableStyle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notesMaster" Target="notesMasters/notesMaster1.xml"/><Relationship Id="rId126" Type="http://schemas.openxmlformats.org/officeDocument/2006/relationships/theme" Target="theme/theme1.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viewProps" Target="viewProps.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commentAuthors" Target="commentAuthors.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09-04-22T18:14:36.079" idx="51">
    <p:pos x="10" y="10"/>
    <p:text>Not quite: fit a Gaussian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09-04-22T18:48:57.591" idx="54">
    <p:pos x="10" y="10"/>
    <p:text>Go into a little more detail</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387850"/>
            <a:ext cx="5086350" cy="4144963"/>
          </a:xfrm>
          <a:prstGeom prst="rect">
            <a:avLst/>
          </a:prstGeom>
          <a:noFill/>
          <a:ln w="12699">
            <a:noFill/>
            <a:miter lim="800000"/>
            <a:headEnd/>
            <a:tailEnd/>
          </a:ln>
          <a:effectLst/>
        </p:spPr>
        <p:txBody>
          <a:bodyPr vert="horz" wrap="square" lIns="91529" tIns="44961" rIns="91529" bIns="44961" numCol="1" anchor="t" anchorCtr="0" compatLnSpc="1">
            <a:prstTxWarp prst="textNoShape">
              <a:avLst/>
            </a:prstTxWarp>
          </a:bodyPr>
          <a:lstStyle/>
          <a:p>
            <a:pPr lvl="0"/>
            <a:r>
              <a:rPr lang="en-US" noProof="0"/>
              <a:t>Klicken Sie,  um die Formate des Vorlagentextes zu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16387" name="Rectangle 3"/>
          <p:cNvSpPr>
            <a:spLocks noGrp="1" noRot="1" noChangeAspect="1" noChangeArrowheads="1" noTextEdit="1"/>
          </p:cNvSpPr>
          <p:nvPr>
            <p:ph type="sldImg" idx="2"/>
          </p:nvPr>
        </p:nvSpPr>
        <p:spPr bwMode="auto">
          <a:xfrm>
            <a:off x="1074738" y="625475"/>
            <a:ext cx="4800600" cy="3598863"/>
          </a:xfrm>
          <a:prstGeom prst="rect">
            <a:avLst/>
          </a:prstGeom>
          <a:noFill/>
          <a:ln w="12699">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Book Antiqua"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Book Antiqua"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Book Antiqua"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Thank you for coming to my talk, the topic of which is</a:t>
            </a:r>
            <a:r>
              <a:rPr lang="en-US" baseline="0" dirty="0" smtClean="0"/>
              <a:t> </a:t>
            </a:r>
            <a:r>
              <a:rPr lang="en-US" dirty="0" smtClean="0"/>
              <a:t>filters for controlling detail and creating</a:t>
            </a:r>
            <a:r>
              <a:rPr lang="en-US" baseline="0" dirty="0" smtClean="0"/>
              <a:t> stylistic effects</a:t>
            </a:r>
            <a:r>
              <a:rPr lang="en-US" dirty="0" smtClean="0"/>
              <a:t> in rendering.</a:t>
            </a:r>
            <a:r>
              <a:rPr lang="en-US" baseline="0" dirty="0" smtClean="0"/>
              <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Stylistic operators have seen</a:t>
            </a:r>
            <a:r>
              <a:rPr lang="en-US" baseline="0" dirty="0" smtClean="0"/>
              <a:t> their share of applications to geometry, such as this inflation operator.</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Slide Image Placeholder 1"/>
          <p:cNvSpPr>
            <a:spLocks noGrp="1" noRot="1" noChangeAspect="1"/>
          </p:cNvSpPr>
          <p:nvPr>
            <p:ph type="sldImg"/>
          </p:nvPr>
        </p:nvSpPr>
        <p:spPr>
          <a:xfrm>
            <a:off x="1076325" y="625475"/>
            <a:ext cx="4797425" cy="3598863"/>
          </a:xfrm>
          <a:ln/>
        </p:spPr>
      </p:sp>
      <p:sp>
        <p:nvSpPr>
          <p:cNvPr id="14745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Now given the</a:t>
            </a:r>
            <a:r>
              <a:rPr lang="en-US" baseline="0" dirty="0" smtClean="0">
                <a:latin typeface="Book Antiqua" pitchFamily="-65" charset="0"/>
                <a:ea typeface="ＭＳ Ｐゴシック" pitchFamily="-65" charset="-128"/>
                <a:cs typeface="ＭＳ Ｐゴシック" pitchFamily="-65" charset="-128"/>
              </a:rPr>
              <a:t> density estimate, we can easily distinguish outliers from valuable data, note in particular that the specular peak is well preserved.</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xfrm>
            <a:off x="1076325" y="625475"/>
            <a:ext cx="4797425" cy="3598863"/>
          </a:xfrm>
          <a:ln/>
        </p:spPr>
      </p:sp>
      <p:sp>
        <p:nvSpPr>
          <p:cNvPr id="15769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As said, we need to chose</a:t>
            </a:r>
            <a:r>
              <a:rPr lang="en-US" baseline="0" dirty="0" smtClean="0">
                <a:latin typeface="Book Antiqua" pitchFamily="-65" charset="0"/>
                <a:ea typeface="ＭＳ Ｐゴシック" pitchFamily="-65" charset="-128"/>
                <a:cs typeface="ＭＳ Ｐゴシック" pitchFamily="-65" charset="-128"/>
              </a:rPr>
              <a:t> a distance metric to distinguish points.  We find that RGB color space is not highly useful; the dimensions are highly correlated, and individual dimensions display non-linear perceptual response.  Instead, the CIE Lab space is intended as more perceptually </a:t>
            </a:r>
            <a:r>
              <a:rPr lang="en-US" baseline="0" dirty="0" err="1" smtClean="0">
                <a:latin typeface="Book Antiqua" pitchFamily="-65" charset="0"/>
                <a:ea typeface="ＭＳ Ｐゴシック" pitchFamily="-65" charset="-128"/>
                <a:cs typeface="ＭＳ Ｐゴシック" pitchFamily="-65" charset="-128"/>
              </a:rPr>
              <a:t>uniformm</a:t>
            </a:r>
            <a:r>
              <a:rPr lang="en-US" baseline="0" dirty="0" smtClean="0">
                <a:latin typeface="Book Antiqua" pitchFamily="-65" charset="0"/>
                <a:ea typeface="ＭＳ Ｐゴシック" pitchFamily="-65" charset="-128"/>
                <a:cs typeface="ＭＳ Ｐゴシック" pitchFamily="-65" charset="-128"/>
              </a:rPr>
              <a:t>, such that Euclidean </a:t>
            </a:r>
            <a:r>
              <a:rPr lang="en-US" baseline="0" dirty="0" err="1" smtClean="0">
                <a:latin typeface="Book Antiqua" pitchFamily="-65" charset="0"/>
                <a:ea typeface="ＭＳ Ｐゴシック" pitchFamily="-65" charset="-128"/>
                <a:cs typeface="ＭＳ Ｐゴシック" pitchFamily="-65" charset="-128"/>
              </a:rPr>
              <a:t>distaqnce</a:t>
            </a:r>
            <a:r>
              <a:rPr lang="en-US" baseline="0" dirty="0" smtClean="0">
                <a:latin typeface="Book Antiqua" pitchFamily="-65" charset="0"/>
                <a:ea typeface="ＭＳ Ｐゴシック" pitchFamily="-65" charset="-128"/>
                <a:cs typeface="ＭＳ Ｐゴシック" pitchFamily="-65" charset="-128"/>
              </a:rPr>
              <a:t> is a more meaningful measure of color similarity.  As shown, this leads to a significant improvement in filtering.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xfrm>
            <a:off x="1076325" y="625475"/>
            <a:ext cx="4797425" cy="3598863"/>
          </a:xfrm>
          <a:ln/>
        </p:spPr>
      </p:sp>
      <p:sp>
        <p:nvSpPr>
          <p:cNvPr id="15769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As said, we need to chose</a:t>
            </a:r>
            <a:r>
              <a:rPr lang="en-US" baseline="0" dirty="0" smtClean="0">
                <a:latin typeface="Book Antiqua" pitchFamily="-65" charset="0"/>
                <a:ea typeface="ＭＳ Ｐゴシック" pitchFamily="-65" charset="-128"/>
                <a:cs typeface="ＭＳ Ｐゴシック" pitchFamily="-65" charset="-128"/>
              </a:rPr>
              <a:t> a distance metric to distinguish points.  We find that RGB color space is not highly useful; the dimensions are highly correlated, and individual dimensions display non-linear perceptual response.  Instead, the CIE Lab space is intended as more perceptually </a:t>
            </a:r>
            <a:r>
              <a:rPr lang="en-US" baseline="0" dirty="0" err="1" smtClean="0">
                <a:latin typeface="Book Antiqua" pitchFamily="-65" charset="0"/>
                <a:ea typeface="ＭＳ Ｐゴシック" pitchFamily="-65" charset="-128"/>
                <a:cs typeface="ＭＳ Ｐゴシック" pitchFamily="-65" charset="-128"/>
              </a:rPr>
              <a:t>uniformm</a:t>
            </a:r>
            <a:r>
              <a:rPr lang="en-US" baseline="0" dirty="0" smtClean="0">
                <a:latin typeface="Book Antiqua" pitchFamily="-65" charset="0"/>
                <a:ea typeface="ＭＳ Ｐゴシック" pitchFamily="-65" charset="-128"/>
                <a:cs typeface="ＭＳ Ｐゴシック" pitchFamily="-65" charset="-128"/>
              </a:rPr>
              <a:t>, such that Euclidean </a:t>
            </a:r>
            <a:r>
              <a:rPr lang="en-US" baseline="0" dirty="0" err="1" smtClean="0">
                <a:latin typeface="Book Antiqua" pitchFamily="-65" charset="0"/>
                <a:ea typeface="ＭＳ Ｐゴシック" pitchFamily="-65" charset="-128"/>
                <a:cs typeface="ＭＳ Ｐゴシック" pitchFamily="-65" charset="-128"/>
              </a:rPr>
              <a:t>distaqnce</a:t>
            </a:r>
            <a:r>
              <a:rPr lang="en-US" baseline="0" dirty="0" smtClean="0">
                <a:latin typeface="Book Antiqua" pitchFamily="-65" charset="0"/>
                <a:ea typeface="ＭＳ Ｐゴシック" pitchFamily="-65" charset="-128"/>
                <a:cs typeface="ＭＳ Ｐゴシック" pitchFamily="-65" charset="-128"/>
              </a:rPr>
              <a:t> is a more meaningful measure of color similarity.  As shown, this leads to a significant improvement in filtering.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xfrm>
            <a:off x="1076325" y="625475"/>
            <a:ext cx="4797425" cy="3598863"/>
          </a:xfrm>
          <a:ln/>
        </p:spPr>
      </p:sp>
      <p:sp>
        <p:nvSpPr>
          <p:cNvPr id="15769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As said, we need to chose</a:t>
            </a:r>
            <a:r>
              <a:rPr lang="en-US" baseline="0" dirty="0" smtClean="0">
                <a:latin typeface="Book Antiqua" pitchFamily="-65" charset="0"/>
                <a:ea typeface="ＭＳ Ｐゴシック" pitchFamily="-65" charset="-128"/>
                <a:cs typeface="ＭＳ Ｐゴシック" pitchFamily="-65" charset="-128"/>
              </a:rPr>
              <a:t> a distance metric to distinguish points.  We find that RGB color space is not highly useful; the dimensions are highly correlated, and individual dimensions display non-linear perceptual response.  Instead, the CIE Lab space is intended as more perceptually </a:t>
            </a:r>
            <a:r>
              <a:rPr lang="en-US" baseline="0" dirty="0" err="1" smtClean="0">
                <a:latin typeface="Book Antiqua" pitchFamily="-65" charset="0"/>
                <a:ea typeface="ＭＳ Ｐゴシック" pitchFamily="-65" charset="-128"/>
                <a:cs typeface="ＭＳ Ｐゴシック" pitchFamily="-65" charset="-128"/>
              </a:rPr>
              <a:t>uniformm</a:t>
            </a:r>
            <a:r>
              <a:rPr lang="en-US" baseline="0" dirty="0" smtClean="0">
                <a:latin typeface="Book Antiqua" pitchFamily="-65" charset="0"/>
                <a:ea typeface="ＭＳ Ｐゴシック" pitchFamily="-65" charset="-128"/>
                <a:cs typeface="ＭＳ Ｐゴシック" pitchFamily="-65" charset="-128"/>
              </a:rPr>
              <a:t>, such that Euclidean </a:t>
            </a:r>
            <a:r>
              <a:rPr lang="en-US" baseline="0" dirty="0" err="1" smtClean="0">
                <a:latin typeface="Book Antiqua" pitchFamily="-65" charset="0"/>
                <a:ea typeface="ＭＳ Ｐゴシック" pitchFamily="-65" charset="-128"/>
                <a:cs typeface="ＭＳ Ｐゴシック" pitchFamily="-65" charset="-128"/>
              </a:rPr>
              <a:t>distaqnce</a:t>
            </a:r>
            <a:r>
              <a:rPr lang="en-US" baseline="0" dirty="0" smtClean="0">
                <a:latin typeface="Book Antiqua" pitchFamily="-65" charset="0"/>
                <a:ea typeface="ＭＳ Ｐゴシック" pitchFamily="-65" charset="-128"/>
                <a:cs typeface="ＭＳ Ｐゴシック" pitchFamily="-65" charset="-128"/>
              </a:rPr>
              <a:t> is a more meaningful measure of color similarity.  As shown, this leads to a significant improvement in filtering.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xfrm>
            <a:off x="1076325" y="625475"/>
            <a:ext cx="4797425" cy="3598863"/>
          </a:xfrm>
          <a:ln/>
        </p:spPr>
      </p:sp>
      <p:sp>
        <p:nvSpPr>
          <p:cNvPr id="153603"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Therefore,</a:t>
            </a:r>
            <a:r>
              <a:rPr lang="en-US" baseline="0" dirty="0" smtClean="0">
                <a:latin typeface="Book Antiqua" pitchFamily="-65" charset="0"/>
                <a:ea typeface="ＭＳ Ｐゴシック" pitchFamily="-65" charset="-128"/>
                <a:cs typeface="ＭＳ Ｐゴシック" pitchFamily="-65" charset="-128"/>
              </a:rPr>
              <a:t> our overall approach, is to first store </a:t>
            </a:r>
            <a:r>
              <a:rPr lang="en-US" baseline="0" dirty="0" err="1" smtClean="0">
                <a:latin typeface="Book Antiqua" pitchFamily="-65" charset="0"/>
                <a:ea typeface="ＭＳ Ｐゴシック" pitchFamily="-65" charset="-128"/>
                <a:cs typeface="ＭＳ Ｐゴシック" pitchFamily="-65" charset="-128"/>
              </a:rPr>
              <a:t>invidual</a:t>
            </a:r>
            <a:r>
              <a:rPr lang="en-US" baseline="0" dirty="0" smtClean="0">
                <a:latin typeface="Book Antiqua" pitchFamily="-65" charset="0"/>
                <a:ea typeface="ＭＳ Ｐゴシック" pitchFamily="-65" charset="-128"/>
                <a:cs typeface="ＭＳ Ｐゴシック" pitchFamily="-65" charset="-128"/>
              </a:rPr>
              <a:t> rays and rendering terms, without reconstruction.  Then perform density estimation on the entire path space, and finally update using the updated reconstruction equation.</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xfrm>
            <a:off x="1076325" y="625475"/>
            <a:ext cx="4797425" cy="3598863"/>
          </a:xfrm>
          <a:ln/>
        </p:spPr>
      </p:sp>
      <p:sp>
        <p:nvSpPr>
          <p:cNvPr id="15769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As said, we need to chose</a:t>
            </a:r>
            <a:r>
              <a:rPr lang="en-US" baseline="0" dirty="0" smtClean="0">
                <a:latin typeface="Book Antiqua" pitchFamily="-65" charset="0"/>
                <a:ea typeface="ＭＳ Ｐゴシック" pitchFamily="-65" charset="-128"/>
                <a:cs typeface="ＭＳ Ｐゴシック" pitchFamily="-65" charset="-128"/>
              </a:rPr>
              <a:t> a distance metric to distinguish points.  We find that RGB color space is not highly useful; the dimensions are highly correlated, and individual dimensions display non-linear perceptual response.  Instead, the CIE Lab space is intended as more perceptually </a:t>
            </a:r>
            <a:r>
              <a:rPr lang="en-US" baseline="0" dirty="0" err="1" smtClean="0">
                <a:latin typeface="Book Antiqua" pitchFamily="-65" charset="0"/>
                <a:ea typeface="ＭＳ Ｐゴシック" pitchFamily="-65" charset="-128"/>
                <a:cs typeface="ＭＳ Ｐゴシック" pitchFamily="-65" charset="-128"/>
              </a:rPr>
              <a:t>uniformm</a:t>
            </a:r>
            <a:r>
              <a:rPr lang="en-US" baseline="0" dirty="0" smtClean="0">
                <a:latin typeface="Book Antiqua" pitchFamily="-65" charset="0"/>
                <a:ea typeface="ＭＳ Ｐゴシック" pitchFamily="-65" charset="-128"/>
                <a:cs typeface="ＭＳ Ｐゴシック" pitchFamily="-65" charset="-128"/>
              </a:rPr>
              <a:t>, such that Euclidean </a:t>
            </a:r>
            <a:r>
              <a:rPr lang="en-US" baseline="0" dirty="0" err="1" smtClean="0">
                <a:latin typeface="Book Antiqua" pitchFamily="-65" charset="0"/>
                <a:ea typeface="ＭＳ Ｐゴシック" pitchFamily="-65" charset="-128"/>
                <a:cs typeface="ＭＳ Ｐゴシック" pitchFamily="-65" charset="-128"/>
              </a:rPr>
              <a:t>distaqnce</a:t>
            </a:r>
            <a:r>
              <a:rPr lang="en-US" baseline="0" dirty="0" smtClean="0">
                <a:latin typeface="Book Antiqua" pitchFamily="-65" charset="0"/>
                <a:ea typeface="ＭＳ Ｐゴシック" pitchFamily="-65" charset="-128"/>
                <a:cs typeface="ＭＳ Ｐゴシック" pitchFamily="-65" charset="-128"/>
              </a:rPr>
              <a:t> is a more meaningful measure of color similarity.  As shown, this leads to a significant improvement in filtering.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xfrm>
            <a:off x="1076325" y="625475"/>
            <a:ext cx="4797425" cy="3598863"/>
          </a:xfrm>
          <a:ln/>
        </p:spPr>
      </p:sp>
      <p:sp>
        <p:nvSpPr>
          <p:cNvPr id="155651"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One remaining</a:t>
            </a:r>
            <a:r>
              <a:rPr lang="en-US" baseline="0" dirty="0" smtClean="0">
                <a:latin typeface="Book Antiqua" pitchFamily="-65" charset="0"/>
                <a:ea typeface="ＭＳ Ｐゴシック" pitchFamily="-65" charset="-128"/>
                <a:cs typeface="ＭＳ Ｐゴシック" pitchFamily="-65" charset="-128"/>
              </a:rPr>
              <a:t> challenges is to combine the components of the metric; we need to assign relative weights to each term – currently, we do this manually, and it seems </a:t>
            </a:r>
            <a:r>
              <a:rPr lang="en-US" baseline="0" dirty="0" err="1" smtClean="0">
                <a:latin typeface="Book Antiqua" pitchFamily="-65" charset="0"/>
                <a:ea typeface="ＭＳ Ｐゴシック" pitchFamily="-65" charset="-128"/>
                <a:cs typeface="ＭＳ Ｐゴシック" pitchFamily="-65" charset="-128"/>
              </a:rPr>
              <a:t>relativly</a:t>
            </a:r>
            <a:r>
              <a:rPr lang="en-US" baseline="0" dirty="0" smtClean="0">
                <a:latin typeface="Book Antiqua" pitchFamily="-65" charset="0"/>
                <a:ea typeface="ＭＳ Ｐゴシック" pitchFamily="-65" charset="-128"/>
                <a:cs typeface="ＭＳ Ｐゴシック" pitchFamily="-65" charset="-128"/>
              </a:rPr>
              <a:t> robust to a range of choices, with the general rule of a wide image kernel and narrow color kernel.  </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xfrm>
            <a:off x="1076325" y="625475"/>
            <a:ext cx="4797425" cy="3598863"/>
          </a:xfrm>
          <a:ln/>
        </p:spPr>
      </p:sp>
      <p:sp>
        <p:nvSpPr>
          <p:cNvPr id="155651"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xfrm>
            <a:off x="1076325" y="625475"/>
            <a:ext cx="4797425" cy="3598863"/>
          </a:xfrm>
          <a:ln/>
        </p:spPr>
      </p:sp>
      <p:sp>
        <p:nvSpPr>
          <p:cNvPr id="155651"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xfrm>
            <a:off x="1076325" y="625475"/>
            <a:ext cx="4797425" cy="3598863"/>
          </a:xfrm>
          <a:ln/>
        </p:spPr>
      </p:sp>
      <p:sp>
        <p:nvSpPr>
          <p:cNvPr id="155651"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And finally compression,</a:t>
            </a:r>
            <a:r>
              <a:rPr lang="en-US" baseline="0" dirty="0" smtClean="0"/>
              <a:t> or simplification filters, (applied to both images and geometry) removes certain bands of frequency to produce an approximation of the input more efficient to operate on and store.   Here we show a filter-like approach providing a continuous level-of-detail of this high-resolution model, from very fine to very coarse.  In the course of this talk we will see similar concepts applied in the rendering setting.</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Slide Image Placeholder 1"/>
          <p:cNvSpPr>
            <a:spLocks noGrp="1" noRot="1" noChangeAspect="1"/>
          </p:cNvSpPr>
          <p:nvPr>
            <p:ph type="sldImg"/>
          </p:nvPr>
        </p:nvSpPr>
        <p:spPr>
          <a:xfrm>
            <a:off x="1076325" y="625475"/>
            <a:ext cx="4797425" cy="3598863"/>
          </a:xfrm>
          <a:ln/>
        </p:spPr>
      </p:sp>
      <p:sp>
        <p:nvSpPr>
          <p:cNvPr id="149507"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 basic </a:t>
            </a:r>
            <a:r>
              <a:rPr lang="en-US" dirty="0" err="1" smtClean="0">
                <a:latin typeface="Book Antiqua" pitchFamily="-65" charset="0"/>
                <a:ea typeface="ＭＳ Ｐゴシック" pitchFamily="-65" charset="-128"/>
                <a:cs typeface="ＭＳ Ｐゴシック" pitchFamily="-65" charset="-128"/>
              </a:rPr>
              <a:t>knn</a:t>
            </a:r>
            <a:r>
              <a:rPr lang="en-US" dirty="0" smtClean="0">
                <a:latin typeface="Book Antiqua" pitchFamily="-65" charset="0"/>
                <a:ea typeface="ＭＳ Ｐゴシック" pitchFamily="-65" charset="-128"/>
                <a:cs typeface="ＭＳ Ｐゴシック" pitchFamily="-65" charset="-128"/>
              </a:rPr>
              <a:t> algorithm is O(n2), we can improve this significantly by the use of spatial partitioning with a </a:t>
            </a:r>
            <a:r>
              <a:rPr lang="en-US" dirty="0" err="1" smtClean="0">
                <a:latin typeface="Book Antiqua" pitchFamily="-65" charset="0"/>
                <a:ea typeface="ＭＳ Ｐゴシック" pitchFamily="-65" charset="-128"/>
                <a:cs typeface="ＭＳ Ｐゴシック" pitchFamily="-65" charset="-128"/>
              </a:rPr>
              <a:t>kd</a:t>
            </a:r>
            <a:r>
              <a:rPr lang="en-US" dirty="0" smtClean="0">
                <a:latin typeface="Book Antiqua" pitchFamily="-65" charset="0"/>
                <a:ea typeface="ＭＳ Ｐゴシック" pitchFamily="-65" charset="-128"/>
                <a:cs typeface="ＭＳ Ｐゴシック" pitchFamily="-65" charset="-128"/>
              </a:rPr>
              <a:t>-tree,</a:t>
            </a:r>
            <a:r>
              <a:rPr lang="en-US" baseline="0" dirty="0" smtClean="0">
                <a:latin typeface="Book Antiqua" pitchFamily="-65" charset="0"/>
                <a:ea typeface="ＭＳ Ｐゴシック" pitchFamily="-65" charset="-128"/>
                <a:cs typeface="ＭＳ Ｐゴシック" pitchFamily="-65" charset="-128"/>
              </a:rPr>
              <a:t> which divides the space of the samples, allowing for logarithmic-time queries.  However, even this suffers from the curse of dimensionality with increasing samples.  An approximation scheme allows for flexible speedup.  Rather than accurate </a:t>
            </a:r>
            <a:r>
              <a:rPr lang="en-US" baseline="0" dirty="0" err="1" smtClean="0">
                <a:latin typeface="Book Antiqua" pitchFamily="-65" charset="0"/>
                <a:ea typeface="ＭＳ Ｐゴシック" pitchFamily="-65" charset="-128"/>
                <a:cs typeface="ＭＳ Ｐゴシック" pitchFamily="-65" charset="-128"/>
              </a:rPr>
              <a:t>kNN</a:t>
            </a:r>
            <a:r>
              <a:rPr lang="en-US" baseline="0" dirty="0" smtClean="0">
                <a:latin typeface="Book Antiqua" pitchFamily="-65" charset="0"/>
                <a:ea typeface="ＭＳ Ｐゴシック" pitchFamily="-65" charset="-128"/>
                <a:cs typeface="ＭＳ Ｐゴシック" pitchFamily="-65" charset="-128"/>
              </a:rPr>
              <a:t>, use a </a:t>
            </a:r>
            <a:r>
              <a:rPr lang="en-US" baseline="0" dirty="0" err="1" smtClean="0">
                <a:latin typeface="Book Antiqua" pitchFamily="-65" charset="0"/>
                <a:ea typeface="ＭＳ Ｐゴシック" pitchFamily="-65" charset="-128"/>
                <a:cs typeface="ＭＳ Ｐゴシック" pitchFamily="-65" charset="-128"/>
              </a:rPr>
              <a:t>kdtree</a:t>
            </a:r>
            <a:r>
              <a:rPr lang="en-US" baseline="0" dirty="0" smtClean="0">
                <a:latin typeface="Book Antiqua" pitchFamily="-65" charset="0"/>
                <a:ea typeface="ＭＳ Ｐゴシック" pitchFamily="-65" charset="-128"/>
                <a:cs typeface="ＭＳ Ｐゴシック" pitchFamily="-65" charset="-128"/>
              </a:rPr>
              <a:t> to find the </a:t>
            </a:r>
            <a:r>
              <a:rPr lang="en-US" baseline="0" dirty="0" err="1" smtClean="0">
                <a:latin typeface="Book Antiqua" pitchFamily="-65" charset="0"/>
                <a:ea typeface="ＭＳ Ｐゴシック" pitchFamily="-65" charset="-128"/>
                <a:cs typeface="ＭＳ Ｐゴシック" pitchFamily="-65" charset="-128"/>
              </a:rPr>
              <a:t>k</a:t>
            </a:r>
            <a:r>
              <a:rPr lang="en-US" baseline="0" dirty="0" smtClean="0">
                <a:latin typeface="Book Antiqua" pitchFamily="-65" charset="0"/>
                <a:ea typeface="ＭＳ Ｐゴシック" pitchFamily="-65" charset="-128"/>
                <a:cs typeface="ＭＳ Ｐゴシック" pitchFamily="-65" charset="-128"/>
              </a:rPr>
              <a:t>-nearest neighbor within some error bound, which itself can be incorporated into our analysis.  </a:t>
            </a:r>
            <a:r>
              <a:rPr lang="en-US" baseline="0" dirty="0" err="1" smtClean="0">
                <a:latin typeface="Book Antiqua" pitchFamily="-65" charset="0"/>
                <a:ea typeface="ＭＳ Ｐゴシック" pitchFamily="-65" charset="-128"/>
                <a:cs typeface="ＭＳ Ｐゴシック" pitchFamily="-65" charset="-128"/>
              </a:rPr>
              <a:t>Empiricially</a:t>
            </a:r>
            <a:r>
              <a:rPr lang="en-US" baseline="0" dirty="0" smtClean="0">
                <a:latin typeface="Book Antiqua" pitchFamily="-65" charset="0"/>
                <a:ea typeface="ＭＳ Ｐゴシック" pitchFamily="-65" charset="-128"/>
                <a:cs typeface="ＭＳ Ｐゴシック" pitchFamily="-65" charset="-128"/>
              </a:rPr>
              <a:t>, we have found that this leads to a 2x-10x speedup with minor loss.  </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076325" y="625475"/>
            <a:ext cx="4797425" cy="3598863"/>
          </a:xfrm>
          <a:ln/>
        </p:spPr>
      </p:sp>
      <p:sp>
        <p:nvSpPr>
          <p:cNvPr id="110595"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076325" y="625475"/>
            <a:ext cx="4797425" cy="3598863"/>
          </a:xfrm>
          <a:ln/>
        </p:spPr>
      </p:sp>
      <p:sp>
        <p:nvSpPr>
          <p:cNvPr id="110595"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076325" y="625475"/>
            <a:ext cx="4797425" cy="3598863"/>
          </a:xfrm>
          <a:ln/>
        </p:spPr>
      </p:sp>
      <p:sp>
        <p:nvSpPr>
          <p:cNvPr id="110595"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a:xfrm>
            <a:off x="1076325" y="625475"/>
            <a:ext cx="4797425" cy="3598863"/>
          </a:xfrm>
          <a:ln/>
        </p:spPr>
      </p:sp>
      <p:sp>
        <p:nvSpPr>
          <p:cNvPr id="163843"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a:t>
            </a:r>
            <a:r>
              <a:rPr lang="en-US" baseline="0" dirty="0" smtClean="0">
                <a:latin typeface="Book Antiqua" pitchFamily="-65" charset="0"/>
                <a:ea typeface="ＭＳ Ｐゴシック" pitchFamily="-65" charset="-128"/>
                <a:cs typeface="ＭＳ Ｐゴシック" pitchFamily="-65" charset="-128"/>
              </a:rPr>
              <a:t> independent variables in the rendering equation – image position, bounce directions, etc. are never stored explicitly.  Instead, we choose them according to a deterministic, quasi-random sequence.  Not only does this have the advantage of better regularity than actual randomness, but we can compute the value of an arbitrary indexed sample in constant time, and </a:t>
            </a:r>
            <a:r>
              <a:rPr lang="en-US" baseline="0" dirty="0" err="1" smtClean="0">
                <a:latin typeface="Book Antiqua" pitchFamily="-65" charset="0"/>
                <a:ea typeface="ＭＳ Ｐゴシック" pitchFamily="-65" charset="-128"/>
                <a:cs typeface="ＭＳ Ｐゴシック" pitchFamily="-65" charset="-128"/>
              </a:rPr>
              <a:t>recompute</a:t>
            </a:r>
            <a:r>
              <a:rPr lang="en-US" baseline="0" dirty="0" smtClean="0">
                <a:latin typeface="Book Antiqua" pitchFamily="-65" charset="0"/>
                <a:ea typeface="ＭＳ Ｐゴシック" pitchFamily="-65" charset="-128"/>
                <a:cs typeface="ＭＳ Ｐゴシック" pitchFamily="-65" charset="-128"/>
              </a:rPr>
              <a:t> them when necessary in our reconstruction.</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Note that this technique</a:t>
            </a:r>
            <a:r>
              <a:rPr lang="en-US" baseline="0" dirty="0" smtClean="0">
                <a:latin typeface="Book Antiqua" pitchFamily="-65" charset="0"/>
                <a:ea typeface="ＭＳ Ｐゴシック" pitchFamily="-65" charset="-128"/>
                <a:cs typeface="ＭＳ Ｐゴシック" pitchFamily="-65" charset="-128"/>
              </a:rPr>
              <a:t> generalizes, while it may be too costly to </a:t>
            </a:r>
            <a:r>
              <a:rPr lang="en-US" baseline="0" dirty="0" err="1" smtClean="0">
                <a:latin typeface="Book Antiqua" pitchFamily="-65" charset="0"/>
                <a:ea typeface="ＭＳ Ｐゴシック" pitchFamily="-65" charset="-128"/>
                <a:cs typeface="ＭＳ Ｐゴシック" pitchFamily="-65" charset="-128"/>
              </a:rPr>
              <a:t>precompute</a:t>
            </a:r>
            <a:r>
              <a:rPr lang="en-US" baseline="0" dirty="0" smtClean="0">
                <a:latin typeface="Book Antiqua" pitchFamily="-65" charset="0"/>
                <a:ea typeface="ＭＳ Ｐゴシック" pitchFamily="-65" charset="-128"/>
                <a:cs typeface="ＭＳ Ｐゴシック" pitchFamily="-65" charset="-128"/>
              </a:rPr>
              <a:t> and store an entire 4D BRDF before runtime, one general solution is to </a:t>
            </a:r>
            <a:r>
              <a:rPr lang="en-US" baseline="0" dirty="0" err="1" smtClean="0">
                <a:latin typeface="Book Antiqua" pitchFamily="-65" charset="0"/>
                <a:ea typeface="ＭＳ Ｐゴシック" pitchFamily="-65" charset="-128"/>
                <a:cs typeface="ＭＳ Ｐゴシック" pitchFamily="-65" charset="-128"/>
              </a:rPr>
              <a:t>precompute</a:t>
            </a:r>
            <a:r>
              <a:rPr lang="en-US" baseline="0" dirty="0" smtClean="0">
                <a:latin typeface="Book Antiqua" pitchFamily="-65" charset="0"/>
                <a:ea typeface="ＭＳ Ｐゴシック" pitchFamily="-65" charset="-128"/>
                <a:cs typeface="ＭＳ Ｐゴシック" pitchFamily="-65" charset="-128"/>
              </a:rPr>
              <a:t> and cache illumination per frame, when we can make the additional assumption of fixed viewpoint in that frame.  </a:t>
            </a:r>
            <a:endParaRPr lang="en-US" dirty="0" smtClean="0">
              <a:latin typeface="Book Antiqua" pitchFamily="-65" charset="0"/>
              <a:ea typeface="ＭＳ Ｐゴシック" pitchFamily="-65" charset="-128"/>
              <a:cs typeface="ＭＳ Ｐゴシック" pitchFamily="-65" charset="-128"/>
            </a:endParaRPr>
          </a:p>
          <a:p>
            <a:endParaRPr lang="en-US" dirty="0" smtClean="0">
              <a:latin typeface="Book Antiqua" pitchFamily="-65" charset="0"/>
              <a:ea typeface="ＭＳ Ｐゴシック" pitchFamily="-65" charset="-128"/>
              <a:cs typeface="ＭＳ Ｐゴシック" pitchFamily="-65" charset="-128"/>
            </a:endParaRPr>
          </a:p>
          <a:p>
            <a:r>
              <a:rPr lang="en-US" dirty="0" smtClean="0">
                <a:latin typeface="Book Antiqua" pitchFamily="-65" charset="0"/>
                <a:ea typeface="ＭＳ Ｐゴシック" pitchFamily="-65" charset="-128"/>
                <a:cs typeface="ＭＳ Ｐゴシック" pitchFamily="-65" charset="-128"/>
              </a:rPr>
              <a:t>Cite</a:t>
            </a:r>
            <a:r>
              <a:rPr lang="en-US" baseline="0" dirty="0" smtClean="0">
                <a:latin typeface="Book Antiqua" pitchFamily="-65" charset="0"/>
                <a:ea typeface="ＭＳ Ｐゴシック" pitchFamily="-65" charset="-128"/>
                <a:cs typeface="ＭＳ Ｐゴシック" pitchFamily="-65" charset="-128"/>
              </a:rPr>
              <a:t> is: </a:t>
            </a:r>
            <a:r>
              <a:rPr lang="en-US" sz="1200" kern="1200" dirty="0" smtClean="0">
                <a:solidFill>
                  <a:schemeClr val="tx1"/>
                </a:solidFill>
                <a:latin typeface="Book Antiqua" pitchFamily="18" charset="0"/>
                <a:ea typeface="ＭＳ Ｐゴシック" charset="-128"/>
                <a:cs typeface="ＭＳ Ｐゴシック" charset="-128"/>
              </a:rPr>
              <a:t>Gene S. Miller and C. Robert </a:t>
            </a:r>
            <a:r>
              <a:rPr lang="en-US" sz="1200" kern="1200" dirty="0" err="1" smtClean="0">
                <a:solidFill>
                  <a:schemeClr val="tx1"/>
                </a:solidFill>
                <a:latin typeface="Book Antiqua" pitchFamily="18" charset="0"/>
                <a:ea typeface="ＭＳ Ｐゴシック" charset="-128"/>
                <a:cs typeface="ＭＳ Ｐゴシック" charset="-128"/>
              </a:rPr>
              <a:t>Hoﬀman</a:t>
            </a:r>
            <a:r>
              <a:rPr lang="en-US" sz="1200" kern="1200" dirty="0" smtClean="0">
                <a:solidFill>
                  <a:schemeClr val="tx1"/>
                </a:solidFill>
                <a:latin typeface="Book Antiqua" pitchFamily="18" charset="0"/>
                <a:ea typeface="ＭＳ Ｐゴシック" charset="-128"/>
                <a:cs typeface="ＭＳ Ｐゴシック" charset="-128"/>
              </a:rPr>
              <a:t>. “Illumination and </a:t>
            </a:r>
            <a:r>
              <a:rPr lang="en-US" sz="1200" kern="1200" dirty="0" err="1" smtClean="0">
                <a:solidFill>
                  <a:schemeClr val="tx1"/>
                </a:solidFill>
                <a:latin typeface="Book Antiqua" pitchFamily="18" charset="0"/>
                <a:ea typeface="ＭＳ Ｐゴシック" charset="-128"/>
                <a:cs typeface="ＭＳ Ｐゴシック" charset="-128"/>
              </a:rPr>
              <a:t>Reﬂection</a:t>
            </a:r>
            <a:r>
              <a:rPr lang="en-US" sz="1200" kern="1200" dirty="0" smtClean="0">
                <a:solidFill>
                  <a:schemeClr val="tx1"/>
                </a:solidFill>
                <a:latin typeface="Book Antiqua" pitchFamily="18" charset="0"/>
                <a:ea typeface="ＭＳ Ｐゴシック" charset="-128"/>
                <a:cs typeface="ＭＳ Ｐゴシック" charset="-128"/>
              </a:rPr>
              <a:t> Maps: Simulated Ob </a:t>
            </a:r>
            <a:r>
              <a:rPr lang="en-US" sz="1200" kern="1200" dirty="0" err="1" smtClean="0">
                <a:solidFill>
                  <a:schemeClr val="tx1"/>
                </a:solidFill>
                <a:latin typeface="Book Antiqua" pitchFamily="18" charset="0"/>
                <a:ea typeface="ＭＳ Ｐゴシック" charset="-128"/>
                <a:cs typeface="ＭＳ Ｐゴシック" charset="-128"/>
              </a:rPr>
              <a:t>jects</a:t>
            </a:r>
            <a:r>
              <a:rPr lang="en-US" sz="1200" kern="1200" dirty="0" smtClean="0">
                <a:solidFill>
                  <a:schemeClr val="tx1"/>
                </a:solidFill>
                <a:latin typeface="Book Antiqua" pitchFamily="18" charset="0"/>
                <a:ea typeface="ＭＳ Ｐゴシック" charset="-128"/>
                <a:cs typeface="ＭＳ Ｐゴシック" charset="-128"/>
              </a:rPr>
              <a:t> in Simulated and Real Environments.” In Course Notes for Advanced Computer Graphics Animation, SIGGRAPH, New York: ACM Press, 1984. </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Slide Image Placeholder 1"/>
          <p:cNvSpPr>
            <a:spLocks noGrp="1" noRot="1" noChangeAspect="1"/>
          </p:cNvSpPr>
          <p:nvPr>
            <p:ph type="sldImg"/>
          </p:nvPr>
        </p:nvSpPr>
        <p:spPr>
          <a:xfrm>
            <a:off x="1076325" y="625475"/>
            <a:ext cx="4797425" cy="3598863"/>
          </a:xfrm>
          <a:ln/>
        </p:spPr>
      </p:sp>
      <p:sp>
        <p:nvSpPr>
          <p:cNvPr id="169987"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Also, the dependent variables, since they</a:t>
            </a:r>
            <a:r>
              <a:rPr lang="en-US" baseline="0" dirty="0" smtClean="0">
                <a:latin typeface="Book Antiqua" pitchFamily="-65" charset="0"/>
                <a:ea typeface="ＭＳ Ｐゴシック" pitchFamily="-65" charset="-128"/>
                <a:cs typeface="ＭＳ Ｐゴシック" pitchFamily="-65" charset="-128"/>
              </a:rPr>
              <a:t> are highly redundant, do not need to be specified in full 32-bit precision.  Instead, we can quantize color significantly in Lab space, from 96-bits to 32-bits, and store </a:t>
            </a:r>
            <a:r>
              <a:rPr lang="en-US" baseline="0" dirty="0" err="1" smtClean="0">
                <a:latin typeface="Book Antiqua" pitchFamily="-65" charset="0"/>
                <a:ea typeface="ＭＳ Ｐゴシック" pitchFamily="-65" charset="-128"/>
                <a:cs typeface="ＭＳ Ｐゴシック" pitchFamily="-65" charset="-128"/>
              </a:rPr>
              <a:t>normals</a:t>
            </a:r>
            <a:r>
              <a:rPr lang="en-US" baseline="0" dirty="0" smtClean="0">
                <a:latin typeface="Book Antiqua" pitchFamily="-65" charset="0"/>
                <a:ea typeface="ＭＳ Ｐゴシック" pitchFamily="-65" charset="-128"/>
                <a:cs typeface="ＭＳ Ｐゴシック" pitchFamily="-65" charset="-128"/>
              </a:rPr>
              <a:t> as a fixed 8- or 16-bit vector quantization.  The error is </a:t>
            </a:r>
            <a:r>
              <a:rPr lang="en-US" baseline="0" dirty="0" err="1" smtClean="0">
                <a:latin typeface="Book Antiqua" pitchFamily="-65" charset="0"/>
                <a:ea typeface="ＭＳ Ｐゴシック" pitchFamily="-65" charset="-128"/>
                <a:cs typeface="ＭＳ Ｐゴシック" pitchFamily="-65" charset="-128"/>
              </a:rPr>
              <a:t>unnoticable</a:t>
            </a:r>
            <a:r>
              <a:rPr lang="en-US" baseline="0" dirty="0" smtClean="0">
                <a:latin typeface="Book Antiqua" pitchFamily="-65" charset="0"/>
                <a:ea typeface="ＭＳ Ｐゴシック" pitchFamily="-65" charset="-128"/>
                <a:cs typeface="ＭＳ Ｐゴシック" pitchFamily="-65" charset="-128"/>
              </a:rPr>
              <a:t>; the examples we’ve seen actually were pre-quantized before reconstruction.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076325" y="625475"/>
            <a:ext cx="4797425" cy="3598863"/>
          </a:xfrm>
          <a:ln/>
        </p:spPr>
      </p:sp>
      <p:sp>
        <p:nvSpPr>
          <p:cNvPr id="106499"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xfrm>
            <a:off x="1076325" y="625475"/>
            <a:ext cx="4797425" cy="3598863"/>
          </a:xfrm>
          <a:ln/>
        </p:spPr>
      </p:sp>
      <p:sp>
        <p:nvSpPr>
          <p:cNvPr id="155651"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Importantly,</a:t>
            </a:r>
            <a:r>
              <a:rPr lang="en-US" baseline="0" dirty="0" smtClean="0"/>
              <a:t> however, while we’ve seen filters applied to both images and geometry, and it follows that rendering would share features of both, it also poses challenges present in neither. [click] In this dissertation, I will present a series of rendering filters that have been developed in the course of my research, producing results distinct from what can be </a:t>
            </a:r>
            <a:r>
              <a:rPr lang="en-US" baseline="0" dirty="0" err="1" smtClean="0"/>
              <a:t>acheived</a:t>
            </a:r>
            <a:r>
              <a:rPr lang="en-US" baseline="0" dirty="0" smtClean="0"/>
              <a:t> by operating on either or both the image output, or geometric input independently of the other.</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Rendering</a:t>
            </a:r>
            <a:r>
              <a:rPr lang="en-US" baseline="0" dirty="0" smtClean="0"/>
              <a:t> models the transport of light throughout a scene; The LTE is an infinite-dimensional integral equation, in which the radiance outgoing from a point </a:t>
            </a:r>
            <a:r>
              <a:rPr lang="en-US" baseline="0" dirty="0" err="1" smtClean="0"/>
              <a:t>x</a:t>
            </a:r>
            <a:r>
              <a:rPr lang="en-US" baseline="0" dirty="0" smtClean="0"/>
              <a:t> in space, in some direction omega, is recursively defined as the emission from the point in that direction, plus the sum of incoming irradiance from all directions reflected towards that same direction omega.  Note the function </a:t>
            </a:r>
            <a:r>
              <a:rPr lang="en-US" baseline="0" dirty="0" err="1" smtClean="0"/>
              <a:t>f</a:t>
            </a:r>
            <a:r>
              <a:rPr lang="en-US" baseline="0" dirty="0" smtClean="0"/>
              <a:t> is known as the Bidirectional Reflectance Distribution function, for which we use the </a:t>
            </a:r>
            <a:r>
              <a:rPr lang="en-US" baseline="0" dirty="0" err="1" smtClean="0"/>
              <a:t>abreviate</a:t>
            </a:r>
            <a:r>
              <a:rPr lang="en-US" baseline="0" dirty="0" smtClean="0"/>
              <a:t> as BRDF in this presentation.  The LTE is the foundation of rendering algorithms, and is often referred to simply as the rendering equation</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It can be written</a:t>
            </a:r>
            <a:r>
              <a:rPr lang="en-US" baseline="0" dirty="0" smtClean="0"/>
              <a:t> in varying but still equivalent forms, such as this, which replaces the integral over the hemisphere of all incoming directions, with an integral over all surfaces in the scene.  We instead sum the transferred irradiance between all pairs of points, reflected into the outgoing direction, with the important additional criteria that the points are visible to one another.  </a:t>
            </a:r>
          </a:p>
          <a:p>
            <a:endParaRPr lang="en-US" baseline="0" dirty="0" smtClean="0"/>
          </a:p>
          <a:p>
            <a:r>
              <a:rPr lang="en-US" baseline="0" dirty="0" smtClean="0"/>
              <a:t>Rendering frameworks therefore are </a:t>
            </a:r>
            <a:r>
              <a:rPr lang="en-US" baseline="0" dirty="0" err="1" smtClean="0"/>
              <a:t>charecterized</a:t>
            </a:r>
            <a:r>
              <a:rPr lang="en-US" baseline="0" dirty="0" smtClean="0"/>
              <a:t> by their method of evaluating the LTE.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One of the two main</a:t>
            </a:r>
            <a:r>
              <a:rPr lang="en-US" baseline="0" dirty="0" smtClean="0"/>
              <a:t> frameworks is that of rasterization.  This is an object-space technique, in that the main loop proceeds per each geometric primitive (“object”), .  Vertices are projected to screen coordinates, which are interpolated to find the image pixels corresponding to the object.  Then, material properties specified per vertex are also interpolated across the face to compute an updated color per pixel.</a:t>
            </a:r>
          </a:p>
          <a:p>
            <a:endParaRPr lang="en-US" baseline="0" dirty="0" smtClean="0"/>
          </a:p>
          <a:p>
            <a:r>
              <a:rPr lang="en-US" baseline="0" dirty="0" smtClean="0"/>
              <a:t>Rasterization is a highly localized and coherent technique readily amenable to parallel hardware implementation, achieving significant speed and making it the method of choice for real-time applications such as games.  Each triangle, vertex, and pixel can be operated on almost entirely independently.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Ray tracing, the second major approach proceeds from the opposite direction</a:t>
            </a:r>
            <a:r>
              <a:rPr lang="en-US" baseline="0" dirty="0" smtClean="0"/>
              <a:t> by looping over each pixel, and determining geometry that </a:t>
            </a:r>
            <a:r>
              <a:rPr lang="en-US" baseline="0" dirty="0" err="1" smtClean="0"/>
              <a:t>correponds</a:t>
            </a:r>
            <a:r>
              <a:rPr lang="en-US" baseline="0" dirty="0" smtClean="0"/>
              <a:t> to that pixel by tracing a ray into the scene, and computing intersection.  The rays trace recursively, bouncing around the scene until reaching a light; at which point the algorithm can then backtrack to determine the contribution of that reflected light to the pixel.</a:t>
            </a:r>
          </a:p>
          <a:p>
            <a:endParaRPr lang="en-US" baseline="0" dirty="0" smtClean="0"/>
          </a:p>
          <a:p>
            <a:r>
              <a:rPr lang="en-US" baseline="0" dirty="0" smtClean="0"/>
              <a:t>Ray tracing is in a sense diametrically opposed to rasterization, is that it draws its strength from being able to consider and take full advantage of the global information in the scene; ray tracing can consider arbitrary paths of light and complex light reflection and transport to make highly realistic scenes.  Of course, it does so at a speed cost of several orders of magnitude relative to rasterization.</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The 2</a:t>
            </a:r>
            <a:r>
              <a:rPr lang="en-US" baseline="0" dirty="0" smtClean="0"/>
              <a:t> main frameworks are… </a:t>
            </a:r>
            <a:r>
              <a:rPr lang="en-US" dirty="0" smtClean="0"/>
              <a:t>We</a:t>
            </a:r>
            <a:r>
              <a:rPr lang="en-US" baseline="0" dirty="0" smtClean="0"/>
              <a:t>’ve developed a graphical notion for the rendering equation to express many of the concepts that we discuss.  The x-axis on this grid represents pixels in the resulting image, Y-axis represents the individual terms computed per pixel (lighting, reflectance, </a:t>
            </a:r>
            <a:r>
              <a:rPr lang="en-US" baseline="0" dirty="0" err="1" smtClean="0"/>
              <a:t>visibilty</a:t>
            </a:r>
            <a:r>
              <a:rPr lang="en-US" baseline="0" dirty="0" smtClean="0"/>
              <a:t>, etc) and combined for the final color</a:t>
            </a:r>
          </a:p>
          <a:p>
            <a:endParaRPr lang="en-US" baseline="0" dirty="0" smtClean="0"/>
          </a:p>
          <a:p>
            <a:r>
              <a:rPr lang="en-US" baseline="0" dirty="0" smtClean="0"/>
              <a:t>Rasterization evaluates blocks of pixels as a unit, computing the same terms at each unit (such as the same lighting direction for all triangles) –allowing the system to be very efficient by exploiting coherency.  To evaluate additional rendering terms, the </a:t>
            </a:r>
            <a:r>
              <a:rPr lang="en-US" baseline="0" dirty="0" err="1" smtClean="0"/>
              <a:t>rasterizor</a:t>
            </a:r>
            <a:r>
              <a:rPr lang="en-US" baseline="0" dirty="0" smtClean="0"/>
              <a:t> renders additional large blocks, referred to as “passes” over the pixels as a whole.</a:t>
            </a:r>
          </a:p>
          <a:p>
            <a:endParaRPr lang="en-US" baseline="0" dirty="0" smtClean="0"/>
          </a:p>
          <a:p>
            <a:r>
              <a:rPr lang="en-US" baseline="0" dirty="0" smtClean="0"/>
              <a:t>The ray tracing framework operates (</a:t>
            </a:r>
            <a:r>
              <a:rPr lang="en-US" baseline="0" dirty="0" err="1" smtClean="0"/>
              <a:t>effectivly</a:t>
            </a:r>
            <a:r>
              <a:rPr lang="en-US" baseline="0" dirty="0" smtClean="0"/>
              <a:t>) on a pixel at a time, evaluating arbitrary rendering terms at each pixel.  Terms, such as lighting directions, may be evaluated on an as-needed basis, and may be tuned to the specific properties of the rendering terms computed so far.  Note that since the rendering equation has infinite terms (indicated by no upper bound on the grid) the ray tracer has to find a specific path through the evaluation space, which is frequently done at random. We will talk about this in detail later.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We propose then, finally, that a rendering filter is one that operates on a set of samples of the rendering equation, we</a:t>
            </a:r>
            <a:r>
              <a:rPr lang="en-US" baseline="0" dirty="0" smtClean="0"/>
              <a:t> can consider each sample as a vector that includes both image space </a:t>
            </a:r>
            <a:r>
              <a:rPr lang="en-US" baseline="0" dirty="0" err="1" smtClean="0"/>
              <a:t>coord</a:t>
            </a:r>
            <a:r>
              <a:rPr lang="en-US" baseline="0" dirty="0" smtClean="0"/>
              <a:t>, as well as </a:t>
            </a:r>
            <a:r>
              <a:rPr lang="en-US" dirty="0" smtClean="0"/>
              <a:t>a</a:t>
            </a:r>
            <a:r>
              <a:rPr lang="en-US" baseline="0" dirty="0" smtClean="0"/>
              <a:t> </a:t>
            </a:r>
            <a:r>
              <a:rPr lang="en-US" dirty="0" smtClean="0"/>
              <a:t>partially evaluated set of corresponding rendering terms</a:t>
            </a:r>
            <a:r>
              <a:rPr lang="en-US" baseline="0" dirty="0" smtClean="0"/>
              <a:t>, such as emitted light, reflectance, world-position, etc.  In general, we view our filters as operating on an augmented image-space representation; one in which we maintain all of the terms that contributed to the computation of a pixel color.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Our contributed rendering filters are in three</a:t>
            </a:r>
            <a:r>
              <a:rPr lang="en-US" baseline="0" dirty="0" smtClean="0"/>
              <a:t> classes; the filters of the subtractive shadowing method allow for complex yet flexible illumination in the rasterization context, the stylized illumination filter provides user control over the stylistics effects of shadowing and illumination, and finally the path-density filter allows a reduction of the most perceptually significant sources of error observed in ray tracing, thereby increasing effective speed.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baseline="0" dirty="0" smtClean="0"/>
              <a:t>Disparate examples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Our second contribution</a:t>
            </a:r>
            <a:r>
              <a:rPr lang="en-US" baseline="0" dirty="0" smtClean="0">
                <a:latin typeface="Book Antiqua" pitchFamily="-65" charset="0"/>
                <a:ea typeface="ＭＳ Ｐゴシック" pitchFamily="-65" charset="-128"/>
                <a:cs typeface="ＭＳ Ｐゴシック" pitchFamily="-65" charset="-128"/>
              </a:rPr>
              <a:t> is the </a:t>
            </a:r>
            <a:r>
              <a:rPr lang="en-US" baseline="0" dirty="0" err="1" smtClean="0">
                <a:latin typeface="Book Antiqua" pitchFamily="-65" charset="0"/>
                <a:ea typeface="ＭＳ Ｐゴシック" pitchFamily="-65" charset="-128"/>
                <a:cs typeface="ＭＳ Ｐゴシック" pitchFamily="-65" charset="-128"/>
              </a:rPr>
              <a:t>stlyzed</a:t>
            </a:r>
            <a:r>
              <a:rPr lang="en-US" baseline="0" dirty="0" smtClean="0">
                <a:latin typeface="Book Antiqua" pitchFamily="-65" charset="0"/>
                <a:ea typeface="ＭＳ Ｐゴシック" pitchFamily="-65" charset="-128"/>
                <a:cs typeface="ＭＳ Ｐゴシック" pitchFamily="-65" charset="-128"/>
              </a:rPr>
              <a:t> illumination, or stylized shadowing filter, which corresponds to the stylistic filters seen earlier.</a:t>
            </a:r>
            <a:endParaRPr lang="en-US" dirty="0">
              <a:latin typeface="Book Antiqua" pitchFamily="-65" charset="0"/>
              <a:ea typeface="ＭＳ Ｐゴシック" pitchFamily="-65" charset="-128"/>
              <a:cs typeface="ＭＳ Ｐゴシック" pitchFamily="-65" charset="-128"/>
            </a:endParaRPr>
          </a:p>
        </p:txBody>
      </p:sp>
      <p:sp>
        <p:nvSpPr>
          <p:cNvPr id="43011" name="Rectangle 3"/>
          <p:cNvSpPr>
            <a:spLocks noGrp="1" noRot="1" noChangeAspect="1" noChangeArrowheads="1" noTextEdit="1"/>
          </p:cNvSpPr>
          <p:nvPr>
            <p:ph type="sldImg"/>
          </p:nvPr>
        </p:nvSpPr>
        <p:spPr>
          <a:xfrm>
            <a:off x="1076325" y="625475"/>
            <a:ext cx="4797425" cy="3598863"/>
          </a:xfrm>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65225" y="692150"/>
            <a:ext cx="4619625" cy="3463925"/>
          </a:xfrm>
          <a:ln/>
        </p:spPr>
      </p:sp>
      <p:sp>
        <p:nvSpPr>
          <p:cNvPr id="45059" name="Rectangle 3"/>
          <p:cNvSpPr>
            <a:spLocks noGrp="1" noChangeArrowheads="1"/>
          </p:cNvSpPr>
          <p:nvPr>
            <p:ph type="body" idx="1"/>
          </p:nvPr>
        </p:nvSpPr>
        <p:spPr>
          <a:xfrm>
            <a:off x="927100" y="4387850"/>
            <a:ext cx="5095875" cy="4156075"/>
          </a:xfrm>
          <a:noFill/>
          <a:ln w="9525"/>
        </p:spPr>
        <p:txBody>
          <a:bodyPr/>
          <a:lstStyle/>
          <a:p>
            <a:r>
              <a:rPr lang="en-US" dirty="0" smtClean="0">
                <a:latin typeface="Book Antiqua" pitchFamily="-65" charset="0"/>
                <a:ea typeface="ＭＳ Ｐゴシック" pitchFamily="-65" charset="-128"/>
                <a:cs typeface="ＭＳ Ｐゴシック" pitchFamily="-65" charset="-128"/>
              </a:rPr>
              <a:t>Consider </a:t>
            </a:r>
            <a:r>
              <a:rPr lang="en-US" sz="1200" kern="1200" dirty="0" smtClean="0">
                <a:solidFill>
                  <a:schemeClr val="tx1"/>
                </a:solidFill>
                <a:latin typeface="Book Antiqua" pitchFamily="18" charset="0"/>
                <a:ea typeface="ＭＳ Ｐゴシック" charset="-128"/>
                <a:cs typeface="ＭＳ Ｐゴシック" charset="-128"/>
              </a:rPr>
              <a:t>portion of John </a:t>
            </a:r>
            <a:r>
              <a:rPr lang="en-US" sz="1200" kern="1200" dirty="0" err="1" smtClean="0">
                <a:solidFill>
                  <a:schemeClr val="tx1"/>
                </a:solidFill>
                <a:latin typeface="Book Antiqua" pitchFamily="18" charset="0"/>
                <a:ea typeface="ＭＳ Ｐゴシック" charset="-128"/>
                <a:cs typeface="ＭＳ Ｐゴシック" charset="-128"/>
              </a:rPr>
              <a:t>Vanderlyn’s</a:t>
            </a:r>
            <a:r>
              <a:rPr lang="en-US" sz="1200" kern="1200" dirty="0" smtClean="0">
                <a:solidFill>
                  <a:schemeClr val="tx1"/>
                </a:solidFill>
                <a:latin typeface="Book Antiqua" pitchFamily="18" charset="0"/>
                <a:ea typeface="ＭＳ Ｐゴシック" charset="-128"/>
                <a:cs typeface="ＭＳ Ｐゴシック" charset="-128"/>
              </a:rPr>
              <a:t> room-sized panorama of the Palace and Garden of Versailles, at the Met in New York.  Focusing specifically on the planter,</a:t>
            </a:r>
            <a:r>
              <a:rPr lang="en-US" sz="1200" kern="1200" baseline="0" dirty="0" smtClean="0">
                <a:solidFill>
                  <a:schemeClr val="tx1"/>
                </a:solidFill>
                <a:latin typeface="Book Antiqua" pitchFamily="18" charset="0"/>
                <a:ea typeface="ＭＳ Ｐゴシック" charset="-128"/>
                <a:cs typeface="ＭＳ Ｐゴシック" charset="-128"/>
              </a:rPr>
              <a:t> note that its shadow is “abstracted” – or intentionally rendered </a:t>
            </a:r>
            <a:r>
              <a:rPr lang="en-US" sz="1200" kern="1200" baseline="0" dirty="0" err="1" smtClean="0">
                <a:solidFill>
                  <a:schemeClr val="tx1"/>
                </a:solidFill>
                <a:latin typeface="Book Antiqua" pitchFamily="18" charset="0"/>
                <a:ea typeface="ＭＳ Ｐゴシック" charset="-128"/>
                <a:cs typeface="ＭＳ Ｐゴシック" charset="-128"/>
              </a:rPr>
              <a:t>inaccuratly</a:t>
            </a:r>
            <a:r>
              <a:rPr lang="en-US" sz="1200" kern="1200" baseline="0" dirty="0" smtClean="0">
                <a:solidFill>
                  <a:schemeClr val="tx1"/>
                </a:solidFill>
                <a:latin typeface="Book Antiqua" pitchFamily="18" charset="0"/>
                <a:ea typeface="ＭＳ Ｐゴシック" charset="-128"/>
                <a:cs typeface="ＭＳ Ｐゴシック" charset="-128"/>
              </a:rPr>
              <a:t> by the artist for compositional purposes.  While the ram’s head is clearly indicated in </a:t>
            </a:r>
            <a:r>
              <a:rPr lang="en-US" sz="1200" kern="1200" baseline="0" dirty="0" err="1" smtClean="0">
                <a:solidFill>
                  <a:schemeClr val="tx1"/>
                </a:solidFill>
                <a:latin typeface="Book Antiqua" pitchFamily="18" charset="0"/>
                <a:ea typeface="ＭＳ Ｐゴシック" charset="-128"/>
                <a:cs typeface="ＭＳ Ｐゴシック" charset="-128"/>
              </a:rPr>
              <a:t>shilhouette</a:t>
            </a:r>
            <a:r>
              <a:rPr lang="en-US" sz="1200" kern="1200" baseline="0" dirty="0" smtClean="0">
                <a:solidFill>
                  <a:schemeClr val="tx1"/>
                </a:solidFill>
                <a:latin typeface="Book Antiqua" pitchFamily="18" charset="0"/>
                <a:ea typeface="ＭＳ Ｐゴシック" charset="-128"/>
                <a:cs typeface="ＭＳ Ｐゴシック" charset="-128"/>
              </a:rPr>
              <a:t> to the light, no corresponding feature is present in the shadow.  </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65225" y="692150"/>
            <a:ext cx="4619625" cy="3463925"/>
          </a:xfrm>
          <a:ln/>
        </p:spPr>
      </p:sp>
      <p:sp>
        <p:nvSpPr>
          <p:cNvPr id="47107" name="Rectangle 3"/>
          <p:cNvSpPr>
            <a:spLocks noGrp="1" noChangeArrowheads="1"/>
          </p:cNvSpPr>
          <p:nvPr>
            <p:ph type="body" idx="1"/>
          </p:nvPr>
        </p:nvSpPr>
        <p:spPr>
          <a:xfrm>
            <a:off x="927100" y="4387850"/>
            <a:ext cx="5095875" cy="4156075"/>
          </a:xfrm>
          <a:noFill/>
          <a:ln w="9525"/>
        </p:spPr>
        <p:txBody>
          <a:bodyPr/>
          <a:lstStyle/>
          <a:p>
            <a:r>
              <a:rPr lang="en-US" sz="1200" kern="1200" baseline="0" dirty="0" smtClean="0">
                <a:solidFill>
                  <a:schemeClr val="tx1"/>
                </a:solidFill>
                <a:latin typeface="Book Antiqua" pitchFamily="18" charset="0"/>
                <a:ea typeface="ＭＳ Ｐゴシック" charset="-128"/>
                <a:cs typeface="ＭＳ Ｐゴシック" charset="-128"/>
              </a:rPr>
              <a:t>We hypothesize that the object is the intended focus, and the shadow, while providing essential cues such as the positioning of the planter on the ground –consider the rendering without shadow --, the inclination and position of the ground and sun is of secondary importance</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65225" y="692150"/>
            <a:ext cx="4619625" cy="3463925"/>
          </a:xfrm>
          <a:ln/>
        </p:spPr>
      </p:sp>
      <p:sp>
        <p:nvSpPr>
          <p:cNvPr id="49155" name="Rectangle 3"/>
          <p:cNvSpPr>
            <a:spLocks noGrp="1" noChangeArrowheads="1"/>
          </p:cNvSpPr>
          <p:nvPr>
            <p:ph type="body" idx="1"/>
          </p:nvPr>
        </p:nvSpPr>
        <p:spPr>
          <a:xfrm>
            <a:off x="927100" y="4387850"/>
            <a:ext cx="5095875" cy="4156075"/>
          </a:xfrm>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65225" y="692150"/>
            <a:ext cx="4619625" cy="3463925"/>
          </a:xfrm>
          <a:ln/>
        </p:spPr>
      </p:sp>
      <p:sp>
        <p:nvSpPr>
          <p:cNvPr id="51203" name="Rectangle 3"/>
          <p:cNvSpPr>
            <a:spLocks noGrp="1" noChangeArrowheads="1"/>
          </p:cNvSpPr>
          <p:nvPr>
            <p:ph type="body" idx="1"/>
          </p:nvPr>
        </p:nvSpPr>
        <p:spPr>
          <a:xfrm>
            <a:off x="927100" y="4387850"/>
            <a:ext cx="5095875" cy="4156075"/>
          </a:xfrm>
          <a:noFill/>
          <a:ln w="9525"/>
        </p:spPr>
        <p:txBody>
          <a:bodyPr/>
          <a:lstStyle/>
          <a:p>
            <a:r>
              <a:rPr lang="en-US" sz="1200" kern="1200" baseline="0" dirty="0" smtClean="0">
                <a:solidFill>
                  <a:schemeClr val="tx1"/>
                </a:solidFill>
                <a:latin typeface="Book Antiqua" pitchFamily="18" charset="0"/>
                <a:ea typeface="ＭＳ Ｐゴシック" charset="-128"/>
                <a:cs typeface="ＭＳ Ｐゴシック" charset="-128"/>
              </a:rPr>
              <a:t>.By removing superfluous detail from the shadow, condensing it to its basic function, the artist avoids distracting away the viewer’s attention.  Our goal is to provide the same effects to rendered shadows.</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65225" y="692150"/>
            <a:ext cx="4619625" cy="3463925"/>
          </a:xfrm>
          <a:ln/>
        </p:spPr>
      </p:sp>
      <p:sp>
        <p:nvSpPr>
          <p:cNvPr id="53251" name="Rectangle 3"/>
          <p:cNvSpPr>
            <a:spLocks noGrp="1" noChangeArrowheads="1"/>
          </p:cNvSpPr>
          <p:nvPr>
            <p:ph type="body" idx="1"/>
          </p:nvPr>
        </p:nvSpPr>
        <p:spPr>
          <a:xfrm>
            <a:off x="927100" y="4387850"/>
            <a:ext cx="5095875" cy="4156075"/>
          </a:xfrm>
          <a:noFill/>
          <a:ln w="9525"/>
        </p:spPr>
        <p:txBody>
          <a:bodyPr/>
          <a:lstStyle/>
          <a:p>
            <a:r>
              <a:rPr lang="en-US" dirty="0" smtClean="0">
                <a:latin typeface="Book Antiqua" pitchFamily="-65" charset="0"/>
                <a:ea typeface="ＭＳ Ｐゴシック" pitchFamily="-65" charset="-128"/>
                <a:cs typeface="ＭＳ Ｐゴシック" pitchFamily="-65" charset="-128"/>
              </a:rPr>
              <a:t>We can see other examples of stylistic shadows in </a:t>
            </a:r>
            <a:r>
              <a:rPr lang="en-US" dirty="0" err="1" smtClean="0">
                <a:latin typeface="Book Antiqua" pitchFamily="-65" charset="0"/>
                <a:ea typeface="ＭＳ Ｐゴシック" pitchFamily="-65" charset="-128"/>
                <a:cs typeface="ＭＳ Ｐゴシック" pitchFamily="-65" charset="-128"/>
              </a:rPr>
              <a:t>tradiational</a:t>
            </a:r>
            <a:r>
              <a:rPr lang="en-US" dirty="0" smtClean="0">
                <a:latin typeface="Book Antiqua" pitchFamily="-65" charset="0"/>
                <a:ea typeface="ＭＳ Ｐゴシック" pitchFamily="-65" charset="-128"/>
                <a:cs typeface="ＭＳ Ｐゴシック" pitchFamily="-65" charset="-128"/>
              </a:rPr>
              <a:t> art; the left two examples</a:t>
            </a:r>
            <a:r>
              <a:rPr lang="en-US" baseline="0" dirty="0" smtClean="0">
                <a:latin typeface="Book Antiqua" pitchFamily="-65" charset="0"/>
                <a:ea typeface="ＭＳ Ｐゴシック" pitchFamily="-65" charset="-128"/>
                <a:cs typeface="ＭＳ Ｐゴシック" pitchFamily="-65" charset="-128"/>
              </a:rPr>
              <a:t> use clearly abstract shadows to preserve ground cues – note especially the inaccurate shadow in the Eddy painting – while the right two modern examples extend use of abstract shadowing in the opposite direction, drawing attention with discrete penumbra.</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076325" y="625475"/>
            <a:ext cx="4797425" cy="3598863"/>
          </a:xfrm>
          <a:ln/>
        </p:spPr>
      </p:sp>
      <p:sp>
        <p:nvSpPr>
          <p:cNvPr id="5529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Our contribution here is the</a:t>
            </a:r>
            <a:r>
              <a:rPr lang="en-US" baseline="0" dirty="0" smtClean="0">
                <a:latin typeface="Book Antiqua" pitchFamily="-65" charset="0"/>
                <a:ea typeface="ＭＳ Ｐゴシック" pitchFamily="-65" charset="-128"/>
                <a:cs typeface="ＭＳ Ｐゴシック" pitchFamily="-65" charset="-128"/>
              </a:rPr>
              <a:t> identification of a set of useful stylization controls, as well as a rendering filter framework for evaluation.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65225" y="692150"/>
            <a:ext cx="4619625" cy="3463925"/>
          </a:xfrm>
          <a:ln/>
        </p:spPr>
      </p:sp>
      <p:sp>
        <p:nvSpPr>
          <p:cNvPr id="53251" name="Rectangle 3"/>
          <p:cNvSpPr>
            <a:spLocks noGrp="1" noChangeArrowheads="1"/>
          </p:cNvSpPr>
          <p:nvPr>
            <p:ph type="body" idx="1"/>
          </p:nvPr>
        </p:nvSpPr>
        <p:spPr>
          <a:xfrm>
            <a:off x="927100" y="4387850"/>
            <a:ext cx="5095875" cy="4156075"/>
          </a:xfrm>
          <a:noFill/>
          <a:ln w="9525"/>
        </p:spPr>
        <p:txBody>
          <a:bodyPr/>
          <a:lstStyle/>
          <a:p>
            <a:r>
              <a:rPr lang="en-US" dirty="0" smtClean="0">
                <a:latin typeface="Book Antiqua" pitchFamily="-65" charset="0"/>
                <a:ea typeface="ＭＳ Ｐゴシック" pitchFamily="-65" charset="-128"/>
                <a:cs typeface="ＭＳ Ｐゴシック" pitchFamily="-65" charset="-128"/>
              </a:rPr>
              <a:t>To show an example of our filter at work, captured in real-time.  As we will see,</a:t>
            </a:r>
            <a:r>
              <a:rPr lang="en-US" baseline="0" dirty="0" smtClean="0">
                <a:latin typeface="Book Antiqua" pitchFamily="-65" charset="0"/>
                <a:ea typeface="ＭＳ Ｐゴシック" pitchFamily="-65" charset="-128"/>
                <a:cs typeface="ＭＳ Ｐゴシック" pitchFamily="-65" charset="-128"/>
              </a:rPr>
              <a:t> the various stylistics controls have both a image-space and geometry-space analog</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076325" y="625475"/>
            <a:ext cx="4797425" cy="3598863"/>
          </a:xfrm>
          <a:ln/>
        </p:spPr>
      </p:sp>
      <p:sp>
        <p:nvSpPr>
          <p:cNvPr id="57347"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 have four basic parameters, each of which has some correlation to a geometric effect.</a:t>
            </a:r>
            <a:r>
              <a:rPr lang="en-US" baseline="0" dirty="0" smtClean="0">
                <a:latin typeface="Book Antiqua" pitchFamily="-65" charset="0"/>
                <a:ea typeface="ＭＳ Ｐゴシック" pitchFamily="-65" charset="-128"/>
                <a:cs typeface="ＭＳ Ｐゴシック" pitchFamily="-65" charset="-128"/>
              </a:rPr>
              <a:t>  Shadow inflation corresponds to inflating the original mesh.</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076325" y="625475"/>
            <a:ext cx="4797425" cy="3598863"/>
          </a:xfrm>
          <a:ln/>
        </p:spPr>
      </p:sp>
      <p:sp>
        <p:nvSpPr>
          <p:cNvPr id="59395"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We</a:t>
            </a:r>
            <a:r>
              <a:rPr lang="en-US" baseline="0" dirty="0" smtClean="0"/>
              <a:t> should first establish the term “filter”,  According to the OED, the word was specifically a alternate form of “felt,” but by the English early modern period assumed its commonly understood meaning of “a substance through which liquids are passed to free them from matter held in suspension”.  During the rapid advancements in the technology of photography and later electronics that occurred early in the last century, the word was generalized in meaning; it is believed that the earliest alternative definition was as “a screen to cut out rays which interfere with correct colour rendering”, foreshadowing some of our work, and especially the idea of a filter as a “passive” circuit.  We seize on the notion of a passive operator, one which segregates a useful subset from a whole, and gets more utility out of the limited data available to it, [click] rather than an active process that collects additional information.</a:t>
            </a:r>
          </a:p>
          <a:p>
            <a:endParaRPr lang="en-US" baseline="0" dirty="0" smtClean="0"/>
          </a:p>
          <a:p>
            <a:r>
              <a:rPr lang="en-US" baseline="0" dirty="0" smtClean="0"/>
              <a:t>Additionally, we find useful the optional criterion that a filter has a small constant set of user-configurable parameters data as a whole, rather than per individual items; this is particularly in line with the traditional filters, which allow </a:t>
            </a:r>
            <a:r>
              <a:rPr lang="en-US" baseline="0" dirty="0" err="1" smtClean="0"/>
              <a:t>aspecific</a:t>
            </a:r>
            <a:r>
              <a:rPr lang="en-US" baseline="0" dirty="0" smtClean="0"/>
              <a:t> set of liquids/light rays/frequency bands to pass.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076325" y="625475"/>
            <a:ext cx="4797425" cy="3598863"/>
          </a:xfrm>
          <a:ln/>
        </p:spPr>
      </p:sp>
      <p:sp>
        <p:nvSpPr>
          <p:cNvPr id="61443"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076325" y="625475"/>
            <a:ext cx="4797425" cy="3598863"/>
          </a:xfrm>
          <a:ln/>
        </p:spPr>
      </p:sp>
      <p:sp>
        <p:nvSpPr>
          <p:cNvPr id="63491"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And</a:t>
            </a:r>
            <a:r>
              <a:rPr lang="en-US" baseline="0" dirty="0" smtClean="0">
                <a:latin typeface="Book Antiqua" pitchFamily="-65" charset="0"/>
                <a:ea typeface="ＭＳ Ｐゴシック" pitchFamily="-65" charset="-128"/>
                <a:cs typeface="ＭＳ Ｐゴシック" pitchFamily="-65" charset="-128"/>
              </a:rPr>
              <a:t> finally we identify abstraction as the smoothness of the shadow contour.</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076325" y="625475"/>
            <a:ext cx="4797425" cy="3598863"/>
          </a:xfrm>
          <a:ln/>
        </p:spPr>
      </p:sp>
      <p:sp>
        <p:nvSpPr>
          <p:cNvPr id="6553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apply our stylistic filter, </a:t>
            </a:r>
            <a:r>
              <a:rPr lang="en-US" baseline="0" dirty="0" smtClean="0">
                <a:latin typeface="Book Antiqua" pitchFamily="-65" charset="0"/>
                <a:ea typeface="ＭＳ Ｐゴシック" pitchFamily="-65" charset="-128"/>
                <a:cs typeface="ＭＳ Ｐゴシック" pitchFamily="-65" charset="-128"/>
              </a:rPr>
              <a:t>we start with the accurate shadow and light color; [click] and then consider additional rendering terms, such as position and normal.  Finally, we compute stylized shadows from all rendering terms.  [click]</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This approach is faster and more flexible than object-space alone; in this</a:t>
            </a:r>
            <a:r>
              <a:rPr lang="en-US" baseline="0" dirty="0" smtClean="0">
                <a:solidFill>
                  <a:srgbClr val="00FF00"/>
                </a:solidFill>
                <a:latin typeface="Book Antiqua" pitchFamily="-65" charset="0"/>
                <a:ea typeface="ＭＳ Ｐゴシック" pitchFamily="-65" charset="-128"/>
                <a:cs typeface="ＭＳ Ｐゴシック" pitchFamily="-65" charset="-128"/>
              </a:rPr>
              <a:t> </a:t>
            </a:r>
            <a:r>
              <a:rPr lang="en-US" baseline="0" dirty="0" err="1" smtClean="0">
                <a:solidFill>
                  <a:srgbClr val="00FF00"/>
                </a:solidFill>
                <a:latin typeface="Book Antiqua" pitchFamily="-65" charset="0"/>
                <a:ea typeface="ＭＳ Ｐゴシック" pitchFamily="-65" charset="-128"/>
                <a:cs typeface="ＭＳ Ｐゴシック" pitchFamily="-65" charset="-128"/>
              </a:rPr>
              <a:t>representaion</a:t>
            </a:r>
            <a:r>
              <a:rPr lang="en-US" baseline="0" dirty="0" smtClean="0">
                <a:solidFill>
                  <a:srgbClr val="00FF00"/>
                </a:solidFill>
                <a:latin typeface="Book Antiqua" pitchFamily="-65" charset="0"/>
                <a:ea typeface="ＭＳ Ｐゴシック" pitchFamily="-65" charset="-128"/>
                <a:cs typeface="ＭＳ Ｐゴシック" pitchFamily="-65" charset="-128"/>
              </a:rPr>
              <a:t>,</a:t>
            </a:r>
            <a:r>
              <a:rPr lang="en-US" baseline="0" dirty="0" smtClean="0">
                <a:latin typeface="Book Antiqua" pitchFamily="-65" charset="0"/>
                <a:ea typeface="ＭＳ Ｐゴシック" pitchFamily="-65" charset="-128"/>
                <a:cs typeface="ＭＳ Ｐゴシック" pitchFamily="-65" charset="-128"/>
              </a:rPr>
              <a:t> we can easily change filter parameters to achieve alternate effects.</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076325" y="625475"/>
            <a:ext cx="4797425" cy="3598863"/>
          </a:xfrm>
          <a:ln/>
        </p:spPr>
      </p:sp>
      <p:sp>
        <p:nvSpPr>
          <p:cNvPr id="65539"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076325" y="625475"/>
            <a:ext cx="4797425" cy="3598863"/>
          </a:xfrm>
          <a:ln/>
        </p:spPr>
      </p:sp>
      <p:sp>
        <p:nvSpPr>
          <p:cNvPr id="67587"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076325" y="625475"/>
            <a:ext cx="4797425" cy="3598863"/>
          </a:xfrm>
          <a:ln/>
        </p:spPr>
      </p:sp>
      <p:sp>
        <p:nvSpPr>
          <p:cNvPr id="69635"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076325" y="625475"/>
            <a:ext cx="4797425" cy="3598863"/>
          </a:xfrm>
          <a:ln/>
        </p:spPr>
      </p:sp>
      <p:sp>
        <p:nvSpPr>
          <p:cNvPr id="71683"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076325" y="625475"/>
            <a:ext cx="4797425" cy="3598863"/>
          </a:xfrm>
          <a:ln/>
        </p:spPr>
      </p:sp>
      <p:sp>
        <p:nvSpPr>
          <p:cNvPr id="73731"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076325" y="625475"/>
            <a:ext cx="4797425" cy="3598863"/>
          </a:xfrm>
          <a:ln/>
        </p:spPr>
      </p:sp>
      <p:sp>
        <p:nvSpPr>
          <p:cNvPr id="7577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 inflation operator is implemented by taking isocontours of a distance transform D</a:t>
            </a:r>
            <a:r>
              <a:rPr lang="en-US" baseline="0" dirty="0" smtClean="0">
                <a:latin typeface="Book Antiqua" pitchFamily="-65" charset="0"/>
                <a:ea typeface="ＭＳ Ｐゴシック" pitchFamily="-65" charset="-128"/>
                <a:cs typeface="ＭＳ Ｐゴシック" pitchFamily="-65" charset="-128"/>
              </a:rPr>
              <a:t> of the </a:t>
            </a:r>
            <a:r>
              <a:rPr lang="en-US" baseline="0" dirty="0" err="1" smtClean="0">
                <a:latin typeface="Book Antiqua" pitchFamily="-65" charset="0"/>
                <a:ea typeface="ＭＳ Ｐゴシック" pitchFamily="-65" charset="-128"/>
                <a:cs typeface="ＭＳ Ｐゴシック" pitchFamily="-65" charset="-128"/>
              </a:rPr>
              <a:t>visibilty</a:t>
            </a:r>
            <a:r>
              <a:rPr lang="en-US" baseline="0" dirty="0" smtClean="0">
                <a:latin typeface="Book Antiqua" pitchFamily="-65" charset="0"/>
                <a:ea typeface="ＭＳ Ｐゴシック" pitchFamily="-65" charset="-128"/>
                <a:cs typeface="ＭＳ Ｐゴシック" pitchFamily="-65" charset="-128"/>
              </a:rPr>
              <a:t> function V, it which each point is assigned a distance value to the shadow contour.  Applying a </a:t>
            </a:r>
            <a:r>
              <a:rPr lang="en-US" baseline="0" dirty="0" err="1" smtClean="0">
                <a:latin typeface="Book Antiqua" pitchFamily="-65" charset="0"/>
                <a:ea typeface="ＭＳ Ｐゴシック" pitchFamily="-65" charset="-128"/>
                <a:cs typeface="ＭＳ Ｐゴシック" pitchFamily="-65" charset="-128"/>
              </a:rPr>
              <a:t>thresholding</a:t>
            </a:r>
            <a:r>
              <a:rPr lang="en-US" baseline="0" dirty="0" smtClean="0">
                <a:latin typeface="Book Antiqua" pitchFamily="-65" charset="0"/>
                <a:ea typeface="ＭＳ Ｐゴシック" pitchFamily="-65" charset="-128"/>
                <a:cs typeface="ＭＳ Ｐゴシック" pitchFamily="-65" charset="-128"/>
              </a:rPr>
              <a:t> function, inflates or deflates the shadow, in a manner </a:t>
            </a:r>
            <a:r>
              <a:rPr lang="en-US" baseline="0" dirty="0" err="1" smtClean="0">
                <a:latin typeface="Book Antiqua" pitchFamily="-65" charset="0"/>
                <a:ea typeface="ＭＳ Ｐゴシック" pitchFamily="-65" charset="-128"/>
                <a:cs typeface="ＭＳ Ｐゴシック" pitchFamily="-65" charset="-128"/>
              </a:rPr>
              <a:t>analagous</a:t>
            </a:r>
            <a:r>
              <a:rPr lang="en-US" baseline="0" dirty="0" smtClean="0">
                <a:latin typeface="Book Antiqua" pitchFamily="-65" charset="0"/>
                <a:ea typeface="ＭＳ Ｐゴシック" pitchFamily="-65" charset="-128"/>
                <a:cs typeface="ＭＳ Ｐゴシック" pitchFamily="-65" charset="-128"/>
              </a:rPr>
              <a:t> to inflating the original object, without </a:t>
            </a:r>
            <a:r>
              <a:rPr lang="en-US" baseline="0" dirty="0" err="1" smtClean="0">
                <a:latin typeface="Book Antiqua" pitchFamily="-65" charset="0"/>
                <a:ea typeface="ＭＳ Ｐゴシック" pitchFamily="-65" charset="-128"/>
                <a:cs typeface="ＭＳ Ｐゴシック" pitchFamily="-65" charset="-128"/>
              </a:rPr>
              <a:t>recomputation</a:t>
            </a:r>
            <a:r>
              <a:rPr lang="en-US" baseline="0" dirty="0" smtClean="0">
                <a:latin typeface="Book Antiqua" pitchFamily="-65" charset="0"/>
                <a:ea typeface="ＭＳ Ｐゴシック" pitchFamily="-65" charset="-128"/>
                <a:cs typeface="ＭＳ Ｐゴシック" pitchFamily="-65" charset="-128"/>
              </a:rPr>
              <a:t>.</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076325" y="625475"/>
            <a:ext cx="4797425" cy="3598863"/>
          </a:xfrm>
          <a:ln/>
        </p:spPr>
      </p:sp>
      <p:sp>
        <p:nvSpPr>
          <p:cNvPr id="77827"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We</a:t>
            </a:r>
            <a:r>
              <a:rPr lang="en-US" baseline="0" dirty="0" smtClean="0"/>
              <a:t> should first establish some terms, especially “filter”, which tends to be bandied about frequently.  According to the OED, the word was specifically a alternate form of “felt,” but by the English early modern period assumed its commonly understood meaning of “a substance through which liquids are passed to free them from matter held in suspension”.  During the rapid advancements in the technology of photography and later electronics that occurred early in the last century, the word was generalized in meaning; note especially the definition as “a screen to cut out rays which interfere with correct colour rendering”, foreshadowing some of our work, and especially the idea of a filter as a “passive” circuit.  We seize on the notion of a passive operator, one which segregates a useful subset from a whole, and gets more utility out of the limited data available to it, [click] rather than an active process that collects additional information.</a:t>
            </a:r>
          </a:p>
          <a:p>
            <a:endParaRPr lang="en-US" baseline="0" dirty="0" smtClean="0"/>
          </a:p>
          <a:p>
            <a:r>
              <a:rPr lang="en-US" baseline="0" dirty="0" smtClean="0"/>
              <a:t>Additionally, we find useful the optional criterion that a filter has a small constant set of user-configurable parameters data as a whole, rather than per individual items; this is particularly in line with the traditional filters, which allow </a:t>
            </a:r>
            <a:r>
              <a:rPr lang="en-US" baseline="0" dirty="0" err="1" smtClean="0"/>
              <a:t>aspecific</a:t>
            </a:r>
            <a:r>
              <a:rPr lang="en-US" baseline="0" dirty="0" smtClean="0"/>
              <a:t> set of liquids/light rays/frequency bands to pass.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076325" y="625475"/>
            <a:ext cx="4797425" cy="3598863"/>
          </a:xfrm>
          <a:ln/>
        </p:spPr>
      </p:sp>
      <p:sp>
        <p:nvSpPr>
          <p:cNvPr id="798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a:t>
            </a:r>
            <a:r>
              <a:rPr lang="en-US" baseline="0" dirty="0" smtClean="0">
                <a:latin typeface="Book Antiqua" pitchFamily="-65" charset="0"/>
                <a:ea typeface="ＭＳ Ｐゴシック" pitchFamily="-65" charset="-128"/>
                <a:cs typeface="ＭＳ Ｐゴシック" pitchFamily="-65" charset="-128"/>
              </a:rPr>
              <a:t> naïve approach uses the screen space Euclidean distance from the shadow contour.  However, screen space doesn’t count for foreshortening.</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076325" y="625475"/>
            <a:ext cx="4797425" cy="3598863"/>
          </a:xfrm>
          <a:ln/>
        </p:spPr>
      </p:sp>
      <p:sp>
        <p:nvSpPr>
          <p:cNvPr id="81923"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Instead,</a:t>
            </a:r>
            <a:r>
              <a:rPr lang="en-US" baseline="0" dirty="0" smtClean="0">
                <a:latin typeface="Book Antiqua" pitchFamily="-65" charset="0"/>
                <a:ea typeface="ＭＳ Ｐゴシック" pitchFamily="-65" charset="-128"/>
                <a:cs typeface="ＭＳ Ｐゴシック" pitchFamily="-65" charset="-128"/>
              </a:rPr>
              <a:t> we can compute a world-space distance using stored world positions.  </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076325" y="625475"/>
            <a:ext cx="4797425" cy="3598863"/>
          </a:xfrm>
          <a:ln/>
        </p:spPr>
      </p:sp>
      <p:sp>
        <p:nvSpPr>
          <p:cNvPr id="83971"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A further problem</a:t>
            </a:r>
            <a:r>
              <a:rPr lang="en-US" baseline="0" dirty="0" smtClean="0">
                <a:latin typeface="Book Antiqua" pitchFamily="-65" charset="0"/>
                <a:ea typeface="ＭＳ Ｐゴシック" pitchFamily="-65" charset="-128"/>
                <a:cs typeface="ＭＳ Ｐゴシック" pitchFamily="-65" charset="-128"/>
              </a:rPr>
              <a:t> is that the Euclidean distance has sharp changes in isocontour curvature, seen here. </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076325" y="625475"/>
            <a:ext cx="4797425" cy="3598863"/>
          </a:xfrm>
          <a:ln/>
        </p:spPr>
      </p:sp>
      <p:sp>
        <p:nvSpPr>
          <p:cNvPr id="8601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a:t>
            </a:r>
            <a:r>
              <a:rPr lang="en-US" baseline="0" dirty="0" smtClean="0">
                <a:latin typeface="Book Antiqua" pitchFamily="-65" charset="0"/>
                <a:ea typeface="ＭＳ Ｐゴシック" pitchFamily="-65" charset="-128"/>
                <a:cs typeface="ＭＳ Ｐゴシック" pitchFamily="-65" charset="-128"/>
              </a:rPr>
              <a:t> prefer using an averaged-distance metric, shown here, removing the sharp artifacts.</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076325" y="625475"/>
            <a:ext cx="4797425" cy="3598863"/>
          </a:xfrm>
          <a:ln/>
        </p:spPr>
      </p:sp>
      <p:sp>
        <p:nvSpPr>
          <p:cNvPr id="88067"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076325" y="625475"/>
            <a:ext cx="4797425" cy="3598863"/>
          </a:xfrm>
          <a:ln/>
        </p:spPr>
      </p:sp>
      <p:sp>
        <p:nvSpPr>
          <p:cNvPr id="9011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 </a:t>
            </a:r>
            <a:r>
              <a:rPr lang="en-US" dirty="0" err="1" smtClean="0">
                <a:latin typeface="Book Antiqua" pitchFamily="-65" charset="0"/>
                <a:ea typeface="ＭＳ Ｐゴシック" pitchFamily="-65" charset="-128"/>
                <a:cs typeface="ＭＳ Ｐゴシック" pitchFamily="-65" charset="-128"/>
              </a:rPr>
              <a:t>Lp</a:t>
            </a:r>
            <a:r>
              <a:rPr lang="en-US" dirty="0" smtClean="0">
                <a:latin typeface="Book Antiqua" pitchFamily="-65" charset="0"/>
                <a:ea typeface="ＭＳ Ｐゴシック" pitchFamily="-65" charset="-128"/>
                <a:cs typeface="ＭＳ Ｐゴシック" pitchFamily="-65" charset="-128"/>
              </a:rPr>
              <a:t>-averaged metric</a:t>
            </a:r>
            <a:r>
              <a:rPr lang="en-US" baseline="0" dirty="0" smtClean="0">
                <a:latin typeface="Book Antiqua" pitchFamily="-65" charset="0"/>
                <a:ea typeface="ＭＳ Ｐゴシック" pitchFamily="-65" charset="-128"/>
                <a:cs typeface="ＭＳ Ｐゴシック" pitchFamily="-65" charset="-128"/>
              </a:rPr>
              <a:t> that we use is the average distance from a point </a:t>
            </a:r>
            <a:r>
              <a:rPr lang="en-US" baseline="0" dirty="0" err="1" smtClean="0">
                <a:latin typeface="Book Antiqua" pitchFamily="-65" charset="0"/>
                <a:ea typeface="ＭＳ Ｐゴシック" pitchFamily="-65" charset="-128"/>
                <a:cs typeface="ＭＳ Ｐゴシック" pitchFamily="-65" charset="-128"/>
              </a:rPr>
              <a:t>x</a:t>
            </a:r>
            <a:r>
              <a:rPr lang="en-US" baseline="0" dirty="0" smtClean="0">
                <a:latin typeface="Book Antiqua" pitchFamily="-65" charset="0"/>
                <a:ea typeface="ＭＳ Ｐゴシック" pitchFamily="-65" charset="-128"/>
                <a:cs typeface="ＭＳ Ｐゴシック" pitchFamily="-65" charset="-128"/>
              </a:rPr>
              <a:t> to the entire shadow contour, with a parameter </a:t>
            </a:r>
            <a:r>
              <a:rPr lang="en-US" baseline="0" dirty="0" err="1" smtClean="0">
                <a:latin typeface="Book Antiqua" pitchFamily="-65" charset="0"/>
                <a:ea typeface="ＭＳ Ｐゴシック" pitchFamily="-65" charset="-128"/>
                <a:cs typeface="ＭＳ Ｐゴシック" pitchFamily="-65" charset="-128"/>
              </a:rPr>
              <a:t>p</a:t>
            </a:r>
            <a:r>
              <a:rPr lang="en-US" baseline="0" dirty="0" smtClean="0">
                <a:latin typeface="Book Antiqua" pitchFamily="-65" charset="0"/>
                <a:ea typeface="ＭＳ Ｐゴシック" pitchFamily="-65" charset="-128"/>
                <a:cs typeface="ＭＳ Ｐゴシック" pitchFamily="-65" charset="-128"/>
              </a:rPr>
              <a:t> that trades between smoothness and accuracy.  We found that </a:t>
            </a:r>
            <a:r>
              <a:rPr lang="en-US" baseline="0" dirty="0" err="1" smtClean="0">
                <a:latin typeface="Book Antiqua" pitchFamily="-65" charset="0"/>
                <a:ea typeface="ＭＳ Ｐゴシック" pitchFamily="-65" charset="-128"/>
                <a:cs typeface="ＭＳ Ｐゴシック" pitchFamily="-65" charset="-128"/>
              </a:rPr>
              <a:t>p</a:t>
            </a:r>
            <a:r>
              <a:rPr lang="en-US" baseline="0" dirty="0" smtClean="0">
                <a:latin typeface="Book Antiqua" pitchFamily="-65" charset="0"/>
                <a:ea typeface="ＭＳ Ｐゴシック" pitchFamily="-65" charset="-128"/>
                <a:cs typeface="ＭＳ Ｐゴシック" pitchFamily="-65" charset="-128"/>
              </a:rPr>
              <a:t>=8 is a reasonable compromise; </a:t>
            </a:r>
            <a:r>
              <a:rPr lang="en-US" baseline="0" dirty="0" err="1" smtClean="0">
                <a:latin typeface="Book Antiqua" pitchFamily="-65" charset="0"/>
                <a:ea typeface="ＭＳ Ｐゴシック" pitchFamily="-65" charset="-128"/>
                <a:cs typeface="ＭＳ Ｐゴシック" pitchFamily="-65" charset="-128"/>
              </a:rPr>
              <a:t>p</a:t>
            </a:r>
            <a:r>
              <a:rPr lang="en-US" baseline="0" dirty="0" smtClean="0">
                <a:latin typeface="Book Antiqua" pitchFamily="-65" charset="0"/>
                <a:ea typeface="ＭＳ Ｐゴシック" pitchFamily="-65" charset="-128"/>
                <a:cs typeface="ＭＳ Ｐゴシック" pitchFamily="-65" charset="-128"/>
              </a:rPr>
              <a:t>=2 </a:t>
            </a:r>
            <a:r>
              <a:rPr lang="en-US" baseline="0" dirty="0" err="1" smtClean="0">
                <a:latin typeface="Book Antiqua" pitchFamily="-65" charset="0"/>
                <a:ea typeface="ＭＳ Ｐゴシック" pitchFamily="-65" charset="-128"/>
                <a:cs typeface="ＭＳ Ｐゴシック" pitchFamily="-65" charset="-128"/>
              </a:rPr>
              <a:t>correponds</a:t>
            </a:r>
            <a:r>
              <a:rPr lang="en-US" baseline="0" dirty="0" smtClean="0">
                <a:latin typeface="Book Antiqua" pitchFamily="-65" charset="0"/>
                <a:ea typeface="ＭＳ Ｐゴシック" pitchFamily="-65" charset="-128"/>
                <a:cs typeface="ＭＳ Ｐゴシック" pitchFamily="-65" charset="-128"/>
              </a:rPr>
              <a:t> to heat diffusion, and the metric tends to the </a:t>
            </a:r>
            <a:r>
              <a:rPr lang="en-US" baseline="0" dirty="0" err="1" smtClean="0">
                <a:latin typeface="Book Antiqua" pitchFamily="-65" charset="0"/>
                <a:ea typeface="ＭＳ Ｐゴシック" pitchFamily="-65" charset="-128"/>
                <a:cs typeface="ＭＳ Ｐゴシック" pitchFamily="-65" charset="-128"/>
              </a:rPr>
              <a:t>Eucliden</a:t>
            </a:r>
            <a:r>
              <a:rPr lang="en-US" baseline="0" dirty="0" smtClean="0">
                <a:latin typeface="Book Antiqua" pitchFamily="-65" charset="0"/>
                <a:ea typeface="ＭＳ Ｐゴシック" pitchFamily="-65" charset="-128"/>
                <a:cs typeface="ＭＳ Ｐゴシック" pitchFamily="-65" charset="-128"/>
              </a:rPr>
              <a:t> as </a:t>
            </a:r>
            <a:r>
              <a:rPr lang="en-US" baseline="0" dirty="0" err="1" smtClean="0">
                <a:latin typeface="Book Antiqua" pitchFamily="-65" charset="0"/>
                <a:ea typeface="ＭＳ Ｐゴシック" pitchFamily="-65" charset="-128"/>
                <a:cs typeface="ＭＳ Ｐゴシック" pitchFamily="-65" charset="-128"/>
              </a:rPr>
              <a:t>p</a:t>
            </a:r>
            <a:r>
              <a:rPr lang="en-US" baseline="0" dirty="0" smtClean="0">
                <a:latin typeface="Book Antiqua" pitchFamily="-65" charset="0"/>
                <a:ea typeface="ＭＳ Ｐゴシック" pitchFamily="-65" charset="-128"/>
                <a:cs typeface="ＭＳ Ｐゴシック" pitchFamily="-65" charset="-128"/>
              </a:rPr>
              <a:t> goes to </a:t>
            </a:r>
            <a:r>
              <a:rPr lang="en-US" baseline="0" dirty="0" err="1" smtClean="0">
                <a:latin typeface="Book Antiqua" pitchFamily="-65" charset="0"/>
                <a:ea typeface="ＭＳ Ｐゴシック" pitchFamily="-65" charset="-128"/>
                <a:cs typeface="ＭＳ Ｐゴシック" pitchFamily="-65" charset="-128"/>
              </a:rPr>
              <a:t>infinitly</a:t>
            </a:r>
            <a:r>
              <a:rPr lang="en-US" baseline="0" dirty="0" smtClean="0">
                <a:latin typeface="Book Antiqua" pitchFamily="-65" charset="0"/>
                <a:ea typeface="ＭＳ Ｐゴシック" pitchFamily="-65" charset="-128"/>
                <a:cs typeface="ＭＳ Ｐゴシック" pitchFamily="-65" charset="-128"/>
              </a:rPr>
              <a:t>.</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Evaluated with Monte Carlo</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076325" y="625475"/>
            <a:ext cx="4797425" cy="3598863"/>
          </a:xfrm>
          <a:ln/>
        </p:spPr>
      </p:sp>
      <p:sp>
        <p:nvSpPr>
          <p:cNvPr id="92163"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implement</a:t>
            </a:r>
            <a:r>
              <a:rPr lang="en-US" baseline="0" dirty="0" smtClean="0">
                <a:latin typeface="Book Antiqua" pitchFamily="-65" charset="0"/>
                <a:ea typeface="ＭＳ Ｐゴシック" pitchFamily="-65" charset="-128"/>
                <a:cs typeface="ＭＳ Ｐゴシック" pitchFamily="-65" charset="-128"/>
              </a:rPr>
              <a:t> smoothness, we replace the hard threshold function with a </a:t>
            </a:r>
            <a:r>
              <a:rPr lang="en-US" baseline="0" dirty="0" err="1" smtClean="0">
                <a:latin typeface="Book Antiqua" pitchFamily="-65" charset="0"/>
                <a:ea typeface="ＭＳ Ｐゴシック" pitchFamily="-65" charset="-128"/>
                <a:cs typeface="ＭＳ Ｐゴシック" pitchFamily="-65" charset="-128"/>
              </a:rPr>
              <a:t>smoothstep</a:t>
            </a:r>
            <a:r>
              <a:rPr lang="en-US" baseline="0" dirty="0" smtClean="0">
                <a:latin typeface="Book Antiqua" pitchFamily="-65" charset="0"/>
                <a:ea typeface="ＭＳ Ｐゴシック" pitchFamily="-65" charset="-128"/>
                <a:cs typeface="ＭＳ Ｐゴシック" pitchFamily="-65" charset="-128"/>
              </a:rPr>
              <a:t> of width </a:t>
            </a:r>
            <a:r>
              <a:rPr lang="en-US" baseline="0" dirty="0" err="1" smtClean="0">
                <a:latin typeface="Book Antiqua" pitchFamily="-65" charset="0"/>
                <a:ea typeface="ＭＳ Ｐゴシック" pitchFamily="-65" charset="-128"/>
                <a:cs typeface="ＭＳ Ｐゴシック" pitchFamily="-65" charset="-128"/>
              </a:rPr>
              <a:t>s</a:t>
            </a:r>
            <a:r>
              <a:rPr lang="en-US" baseline="0" dirty="0" smtClean="0">
                <a:latin typeface="Book Antiqua" pitchFamily="-65" charset="0"/>
                <a:ea typeface="ＭＳ Ｐゴシック" pitchFamily="-65" charset="-128"/>
                <a:cs typeface="ＭＳ Ｐゴシック" pitchFamily="-65" charset="-128"/>
              </a:rPr>
              <a:t>.  Brightness is implemented by biasing and scaling the function.  </a:t>
            </a:r>
            <a:r>
              <a:rPr lang="en-US" baseline="0" dirty="0" err="1" smtClean="0">
                <a:latin typeface="Book Antiqua" pitchFamily="-65" charset="0"/>
                <a:ea typeface="ＭＳ Ｐゴシック" pitchFamily="-65" charset="-128"/>
                <a:cs typeface="ＭＳ Ｐゴシック" pitchFamily="-65" charset="-128"/>
              </a:rPr>
              <a:t>Iimportantly</a:t>
            </a:r>
            <a:r>
              <a:rPr lang="en-US" baseline="0" dirty="0" smtClean="0">
                <a:latin typeface="Book Antiqua" pitchFamily="-65" charset="0"/>
                <a:ea typeface="ＭＳ Ｐゴシック" pitchFamily="-65" charset="-128"/>
                <a:cs typeface="ＭＳ Ｐゴシック" pitchFamily="-65" charset="-128"/>
              </a:rPr>
              <a:t>, the smoothness of D(V) from the </a:t>
            </a:r>
            <a:r>
              <a:rPr lang="en-US" baseline="0" dirty="0" err="1" smtClean="0">
                <a:latin typeface="Book Antiqua" pitchFamily="-65" charset="0"/>
                <a:ea typeface="ＭＳ Ｐゴシック" pitchFamily="-65" charset="-128"/>
                <a:cs typeface="ＭＳ Ｐゴシック" pitchFamily="-65" charset="-128"/>
              </a:rPr>
              <a:t>Lp</a:t>
            </a:r>
            <a:r>
              <a:rPr lang="en-US" baseline="0" dirty="0" smtClean="0">
                <a:latin typeface="Book Antiqua" pitchFamily="-65" charset="0"/>
                <a:ea typeface="ＭＳ Ｐゴシック" pitchFamily="-65" charset="-128"/>
                <a:cs typeface="ＭＳ Ｐゴシック" pitchFamily="-65" charset="-128"/>
              </a:rPr>
              <a:t>-averaged distance allows for smooth penumbra without explicit blurring; similar approach with the Euclidean distance will display the sharp artifacts seen earlier.</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076325" y="625475"/>
            <a:ext cx="4797425" cy="3598863"/>
          </a:xfrm>
          <a:ln/>
        </p:spPr>
      </p:sp>
      <p:sp>
        <p:nvSpPr>
          <p:cNvPr id="94211"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076325" y="625475"/>
            <a:ext cx="4797425" cy="3598863"/>
          </a:xfrm>
          <a:ln/>
        </p:spPr>
      </p:sp>
      <p:sp>
        <p:nvSpPr>
          <p:cNvPr id="9625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Finally, abstraction is a limit on the curvature detail of the shadow isocontours; by blurring the distance</a:t>
            </a:r>
            <a:r>
              <a:rPr lang="en-US" baseline="0" dirty="0" smtClean="0">
                <a:latin typeface="Book Antiqua" pitchFamily="-65" charset="0"/>
                <a:ea typeface="ＭＳ Ｐゴシック" pitchFamily="-65" charset="-128"/>
                <a:cs typeface="ＭＳ Ｐゴシック" pitchFamily="-65" charset="-128"/>
              </a:rPr>
              <a:t> transform, the frequency of curvature detail decreases.</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076325" y="625475"/>
            <a:ext cx="4797425" cy="3598863"/>
          </a:xfrm>
          <a:ln/>
        </p:spPr>
      </p:sp>
      <p:sp>
        <p:nvSpPr>
          <p:cNvPr id="98307"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The concept</a:t>
            </a:r>
            <a:r>
              <a:rPr lang="en-US" baseline="0" dirty="0" smtClean="0"/>
              <a:t> of the filter is frequently employed in an image processing framework ;[change]  common image filtering operations include smoothing, demonstrating a restriction of certain frequency bands, [change] color correction, or, </a:t>
            </a:r>
            <a:r>
              <a:rPr lang="en-US" sz="1200" dirty="0" smtClean="0"/>
              <a:t>“cutting out those rays which interfere with correct </a:t>
            </a:r>
            <a:r>
              <a:rPr lang="en-US" sz="1200" dirty="0" err="1" smtClean="0"/>
              <a:t>colour</a:t>
            </a:r>
            <a:r>
              <a:rPr lang="en-US" sz="1200" dirty="0" smtClean="0"/>
              <a:t>-rendering”, and stylistic filters of various</a:t>
            </a:r>
            <a:r>
              <a:rPr lang="en-US" sz="1200" baseline="0" dirty="0" smtClean="0"/>
              <a:t> sorts, which allow us to manipulate the limited data we have access to, in order to produce results </a:t>
            </a:r>
            <a:r>
              <a:rPr lang="en-US" sz="1200" baseline="0" dirty="0" err="1" smtClean="0"/>
              <a:t>diffucult</a:t>
            </a:r>
            <a:r>
              <a:rPr lang="en-US" sz="1200" baseline="0" dirty="0" smtClean="0"/>
              <a:t> to measure directly – without giving Tom quite a bit of a headache.  </a:t>
            </a:r>
          </a:p>
          <a:p>
            <a:endParaRPr lang="en-US" sz="1200" baseline="0" dirty="0" smtClean="0"/>
          </a:p>
          <a:p>
            <a:r>
              <a:rPr lang="en-US" sz="1200" baseline="0" dirty="0" smtClean="0"/>
              <a:t>Note, while all are passive operations, all also have a small constant-sized O(1) set of user parameters that apply to the image as a whole.</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076325" y="625475"/>
            <a:ext cx="4797425" cy="3598863"/>
          </a:xfrm>
          <a:ln/>
        </p:spPr>
      </p:sp>
      <p:sp>
        <p:nvSpPr>
          <p:cNvPr id="10035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Importantly, parameters can</a:t>
            </a:r>
            <a:r>
              <a:rPr lang="en-US" baseline="0" dirty="0" smtClean="0">
                <a:latin typeface="Book Antiqua" pitchFamily="-65" charset="0"/>
                <a:ea typeface="ＭＳ Ｐゴシック" pitchFamily="-65" charset="-128"/>
                <a:cs typeface="ＭＳ Ｐゴシック" pitchFamily="-65" charset="-128"/>
              </a:rPr>
              <a:t> be described as functions of other scene properties, such as screen-space position or distance to shadow casters, allow for effects like shadow hardening or detail preservation.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076325" y="625475"/>
            <a:ext cx="4797425" cy="3598863"/>
          </a:xfrm>
          <a:ln/>
        </p:spPr>
      </p:sp>
      <p:sp>
        <p:nvSpPr>
          <p:cNvPr id="102403" name="Rectangle 3"/>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076325" y="625475"/>
            <a:ext cx="4797425" cy="3598863"/>
          </a:xfrm>
          <a:ln/>
        </p:spPr>
      </p:sp>
      <p:sp>
        <p:nvSpPr>
          <p:cNvPr id="104451"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076325" y="625475"/>
            <a:ext cx="4797425" cy="3598863"/>
          </a:xfrm>
          <a:ln/>
        </p:spPr>
      </p:sp>
      <p:sp>
        <p:nvSpPr>
          <p:cNvPr id="108547"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076325" y="625475"/>
            <a:ext cx="4797425" cy="3598863"/>
          </a:xfrm>
          <a:ln/>
        </p:spPr>
      </p:sp>
      <p:sp>
        <p:nvSpPr>
          <p:cNvPr id="108547" name="Notes Placeholder 2"/>
          <p:cNvSpPr>
            <a:spLocks noGrp="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
        <p:nvSpPr>
          <p:cNvPr id="18435" name="Rectangle 3"/>
          <p:cNvSpPr>
            <a:spLocks noGrp="1" noRot="1" noChangeAspect="1" noChangeArrowheads="1" noTextEdit="1"/>
          </p:cNvSpPr>
          <p:nvPr>
            <p:ph type="sldImg"/>
          </p:nvPr>
        </p:nvSpPr>
        <p:spPr>
          <a:xfrm>
            <a:off x="1076325" y="625475"/>
            <a:ext cx="4797425" cy="3598863"/>
          </a:xfrm>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076325" y="625475"/>
            <a:ext cx="4797425" cy="3598863"/>
          </a:xfrm>
          <a:ln/>
        </p:spPr>
      </p:sp>
      <p:sp>
        <p:nvSpPr>
          <p:cNvPr id="20483"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motivate</a:t>
            </a:r>
            <a:r>
              <a:rPr lang="en-US" baseline="0" dirty="0" smtClean="0">
                <a:latin typeface="Book Antiqua" pitchFamily="-65" charset="0"/>
                <a:ea typeface="ＭＳ Ｐゴシック" pitchFamily="-65" charset="-128"/>
                <a:cs typeface="ＭＳ Ｐゴシック" pitchFamily="-65" charset="-128"/>
              </a:rPr>
              <a:t> this problem, </a:t>
            </a:r>
            <a:r>
              <a:rPr lang="en-US" dirty="0" smtClean="0">
                <a:latin typeface="Book Antiqua" pitchFamily="-65" charset="0"/>
                <a:ea typeface="ＭＳ Ｐゴシック" pitchFamily="-65" charset="-128"/>
                <a:cs typeface="ＭＳ Ｐゴシック" pitchFamily="-65" charset="-128"/>
              </a:rPr>
              <a:t>As</a:t>
            </a:r>
            <a:r>
              <a:rPr lang="en-US" baseline="0" dirty="0" smtClean="0">
                <a:latin typeface="Book Antiqua" pitchFamily="-65" charset="0"/>
                <a:ea typeface="ＭＳ Ｐゴシック" pitchFamily="-65" charset="-128"/>
                <a:cs typeface="ＭＳ Ｐゴシック" pitchFamily="-65" charset="-128"/>
              </a:rPr>
              <a:t> we said, RT allows rendering of complex lighting and reflectance; while rasterization is poorly suited, as its fixed evaluation of rendering terms limits its flexibility.  Of particular concern is the limitation to a single lighting direction per “pass,” as the direction must be specified globally per scene to preserve locality and data independence.   Complex lighting and shadowing require evaluating the LTE in arbitrary directions, which will require the rendering of the scene over and over again, bringing even the speed of rasterization to a halt.  Our solution, as you will see, is to cut corners – but to cut the right ones.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076325" y="625475"/>
            <a:ext cx="4797425" cy="3598863"/>
          </a:xfrm>
          <a:ln/>
        </p:spPr>
      </p:sp>
      <p:sp>
        <p:nvSpPr>
          <p:cNvPr id="20483" name="Rectangle 3"/>
          <p:cNvSpPr>
            <a:spLocks noGrp="1" noChangeArrowheads="1"/>
          </p:cNvSpPr>
          <p:nvPr>
            <p:ph type="body" idx="1"/>
          </p:nvPr>
        </p:nvSpPr>
        <p:spPr>
          <a:noFill/>
          <a:ln w="9525"/>
        </p:spPr>
        <p:txBody>
          <a:bodyPr/>
          <a:lstStyle/>
          <a:p>
            <a:r>
              <a:rPr lang="en-US" baseline="0" dirty="0" smtClean="0">
                <a:latin typeface="Book Antiqua" pitchFamily="-65" charset="0"/>
                <a:ea typeface="ＭＳ Ｐゴシック" pitchFamily="-65" charset="-128"/>
                <a:cs typeface="ＭＳ Ｐゴシック" pitchFamily="-65" charset="-128"/>
              </a:rPr>
              <a:t>We take guidance from a fundamental result in signal theory, the sampling theorem:</a:t>
            </a:r>
          </a:p>
          <a:p>
            <a:endParaRPr lang="en-US" baseline="0" dirty="0" smtClean="0">
              <a:latin typeface="Book Antiqua" pitchFamily="-65" charset="0"/>
              <a:ea typeface="ＭＳ Ｐゴシック" pitchFamily="-65" charset="-128"/>
              <a:cs typeface="ＭＳ Ｐゴシック" pitchFamily="-65" charset="-128"/>
            </a:endParaRPr>
          </a:p>
          <a:p>
            <a:endParaRPr lang="en-US" baseline="0"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076325" y="625475"/>
            <a:ext cx="4797425" cy="3598863"/>
          </a:xfrm>
          <a:ln/>
        </p:spPr>
      </p:sp>
      <p:sp>
        <p:nvSpPr>
          <p:cNvPr id="20483" name="Rectangle 3"/>
          <p:cNvSpPr>
            <a:spLocks noGrp="1" noChangeArrowheads="1"/>
          </p:cNvSpPr>
          <p:nvPr>
            <p:ph type="body" idx="1"/>
          </p:nvPr>
        </p:nvSpPr>
        <p:spPr>
          <a:noFill/>
          <a:ln w="9525"/>
        </p:spPr>
        <p:txBody>
          <a:bodyPr/>
          <a:lstStyle/>
          <a:p>
            <a:endParaRPr lang="en-US" baseline="0"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076325" y="625475"/>
            <a:ext cx="4797425" cy="3598863"/>
          </a:xfrm>
          <a:ln/>
        </p:spPr>
      </p:sp>
      <p:sp>
        <p:nvSpPr>
          <p:cNvPr id="20483" name="Rectangle 3"/>
          <p:cNvSpPr>
            <a:spLocks noGrp="1" noChangeArrowheads="1"/>
          </p:cNvSpPr>
          <p:nvPr>
            <p:ph type="body" idx="1"/>
          </p:nvPr>
        </p:nvSpPr>
        <p:spPr>
          <a:noFill/>
          <a:ln w="9525"/>
        </p:spPr>
        <p:txBody>
          <a:bodyPr/>
          <a:lstStyle/>
          <a:p>
            <a:endParaRPr lang="en-US" baseline="0"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The concept</a:t>
            </a:r>
            <a:r>
              <a:rPr lang="en-US" baseline="0" dirty="0" smtClean="0"/>
              <a:t> of the filter is frequently employed in an image processing framework ;[change]  common image filtering operations include smoothing, demonstrating a restriction of certain frequency bands, [change] color correction, or, </a:t>
            </a:r>
            <a:r>
              <a:rPr lang="en-US" sz="1200" dirty="0" smtClean="0"/>
              <a:t>“cutting out those rays which interfere with correct </a:t>
            </a:r>
            <a:r>
              <a:rPr lang="en-US" sz="1200" dirty="0" err="1" smtClean="0"/>
              <a:t>colour</a:t>
            </a:r>
            <a:r>
              <a:rPr lang="en-US" sz="1200" dirty="0" smtClean="0"/>
              <a:t>-rendering”, and stylistic filters of various</a:t>
            </a:r>
            <a:r>
              <a:rPr lang="en-US" sz="1200" baseline="0" dirty="0" smtClean="0"/>
              <a:t> sorts, which allow us to manipulate the limited data we have access to, in order to produce results </a:t>
            </a:r>
            <a:r>
              <a:rPr lang="en-US" sz="1200" baseline="0" dirty="0" err="1" smtClean="0"/>
              <a:t>diffucult</a:t>
            </a:r>
            <a:r>
              <a:rPr lang="en-US" sz="1200" baseline="0" dirty="0" smtClean="0"/>
              <a:t> to measure directly – without giving Tom quite a bit of a headache.  </a:t>
            </a:r>
          </a:p>
          <a:p>
            <a:endParaRPr lang="en-US" sz="1200" baseline="0" dirty="0" smtClean="0"/>
          </a:p>
          <a:p>
            <a:r>
              <a:rPr lang="en-US" sz="1200" baseline="0" dirty="0" smtClean="0"/>
              <a:t>Note, while all are passive operations, all also have a small constant-sized O(1) set of user parameters that apply to the image as a whole.</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Now</a:t>
            </a:r>
            <a:r>
              <a:rPr lang="en-US" baseline="0" dirty="0" smtClean="0">
                <a:latin typeface="Book Antiqua" pitchFamily="-65" charset="0"/>
                <a:ea typeface="ＭＳ Ｐゴシック" pitchFamily="-65" charset="-128"/>
                <a:cs typeface="ＭＳ Ｐゴシック" pitchFamily="-65" charset="-128"/>
              </a:rPr>
              <a:t> before we continue, consider this “environment map” which is a sampling of incident lighting of a scene from all directions (in this case, taken from </a:t>
            </a:r>
            <a:r>
              <a:rPr lang="en-US" baseline="0" dirty="0" err="1" smtClean="0">
                <a:latin typeface="Book Antiqua" pitchFamily="-65" charset="0"/>
                <a:ea typeface="ＭＳ Ｐゴシック" pitchFamily="-65" charset="-128"/>
                <a:cs typeface="ＭＳ Ｐゴシック" pitchFamily="-65" charset="-128"/>
              </a:rPr>
              <a:t>pixtures</a:t>
            </a:r>
            <a:r>
              <a:rPr lang="en-US" baseline="0" dirty="0" smtClean="0">
                <a:latin typeface="Book Antiqua" pitchFamily="-65" charset="0"/>
                <a:ea typeface="ＭＳ Ｐゴシック" pitchFamily="-65" charset="-128"/>
                <a:cs typeface="ＭＳ Ｐゴシック" pitchFamily="-65" charset="-128"/>
              </a:rPr>
              <a:t> of a eucalyptus grove).  Each pixel can be seen as an individual small-area light, further we can approximate this environment by sampling an important subset of the lights.</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076325" y="625475"/>
            <a:ext cx="4797425" cy="3598863"/>
          </a:xfrm>
          <a:ln/>
        </p:spPr>
      </p:sp>
      <p:sp>
        <p:nvSpPr>
          <p:cNvPr id="22531"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Now the standard</a:t>
            </a:r>
            <a:r>
              <a:rPr lang="en-US" baseline="0" dirty="0" smtClean="0">
                <a:latin typeface="Book Antiqua" pitchFamily="-65" charset="0"/>
                <a:ea typeface="ＭＳ Ｐゴシック" pitchFamily="-65" charset="-128"/>
                <a:cs typeface="ＭＳ Ｐゴシック" pitchFamily="-65" charset="-128"/>
              </a:rPr>
              <a:t> approach for rendering a scene illuminated by this environment, is termed by us as “additive,” and given a sampled approximation of the lighting, proceeds as follows:  For each light, determine which screen pixels are visible to that light (recall our visibility term from the rendering equation, shown specifically as rendering terms here); then add the contribution of that light to all and only illuminated pixels.  You see an example of there here, with a dragon figurine illuminated in the lighting </a:t>
            </a:r>
            <a:r>
              <a:rPr lang="en-US" baseline="0" dirty="0" err="1" smtClean="0">
                <a:latin typeface="Book Antiqua" pitchFamily="-65" charset="0"/>
                <a:ea typeface="ＭＳ Ｐゴシック" pitchFamily="-65" charset="-128"/>
                <a:cs typeface="ＭＳ Ｐゴシック" pitchFamily="-65" charset="-128"/>
              </a:rPr>
              <a:t>envirnoment</a:t>
            </a:r>
            <a:r>
              <a:rPr lang="en-US" baseline="0" dirty="0" smtClean="0">
                <a:latin typeface="Book Antiqua" pitchFamily="-65" charset="0"/>
                <a:ea typeface="ＭＳ Ｐゴシック" pitchFamily="-65" charset="-128"/>
                <a:cs typeface="ＭＳ Ｐゴシック" pitchFamily="-65" charset="-128"/>
              </a:rPr>
              <a:t> of St. Peters </a:t>
            </a:r>
            <a:r>
              <a:rPr lang="en-US" baseline="0" dirty="0" err="1" smtClean="0">
                <a:latin typeface="Book Antiqua" pitchFamily="-65" charset="0"/>
                <a:ea typeface="ＭＳ Ｐゴシック" pitchFamily="-65" charset="-128"/>
                <a:cs typeface="ＭＳ Ｐゴシック" pitchFamily="-65" charset="-128"/>
              </a:rPr>
              <a:t>Basillica</a:t>
            </a:r>
            <a:r>
              <a:rPr lang="en-US" baseline="0" dirty="0" smtClean="0">
                <a:latin typeface="Book Antiqua" pitchFamily="-65" charset="0"/>
                <a:ea typeface="ＭＳ Ｐゴシック" pitchFamily="-65" charset="-128"/>
                <a:cs typeface="ＭＳ Ｐゴシック" pitchFamily="-65" charset="-128"/>
              </a:rPr>
              <a:t>.  Note as the number of lights increases, the illumination is gradually filled in</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076325" y="625475"/>
            <a:ext cx="4797425" cy="3598863"/>
          </a:xfrm>
          <a:ln/>
        </p:spPr>
      </p:sp>
      <p:sp>
        <p:nvSpPr>
          <p:cNvPr id="22531" name="Rectangle 3"/>
          <p:cNvSpPr>
            <a:spLocks noGrp="1" noChangeArrowheads="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This problem is compounded with certain</a:t>
            </a:r>
            <a:r>
              <a:rPr lang="en-US" baseline="0" dirty="0" smtClean="0">
                <a:latin typeface="Book Antiqua" pitchFamily="-65" charset="0"/>
                <a:ea typeface="ＭＳ Ｐゴシック" pitchFamily="-65" charset="-128"/>
                <a:cs typeface="ＭＳ Ｐゴシック" pitchFamily="-65" charset="-128"/>
              </a:rPr>
              <a:t> types of materials, such as those that are very shiny.  In particular, using too few environment-sampled lights causes a spotty appearance for shinier objects; ideally, we would consider the BRDF in sampling, to sample the lighting in the reflected direction, however, this variable evaluation of rendering terms per-pixel is not well-suited to rasterization, as we discussed.  Additionally, with few samples, soft shadows are made blocky, another </a:t>
            </a:r>
            <a:r>
              <a:rPr lang="en-US" baseline="0" dirty="0" err="1" smtClean="0">
                <a:latin typeface="Book Antiqua" pitchFamily="-65" charset="0"/>
                <a:ea typeface="ＭＳ Ｐゴシック" pitchFamily="-65" charset="-128"/>
                <a:cs typeface="ＭＳ Ｐゴシック" pitchFamily="-65" charset="-128"/>
              </a:rPr>
              <a:t>noticable</a:t>
            </a:r>
            <a:r>
              <a:rPr lang="en-US" baseline="0" dirty="0" smtClean="0">
                <a:latin typeface="Book Antiqua" pitchFamily="-65" charset="0"/>
                <a:ea typeface="ＭＳ Ｐゴシック" pitchFamily="-65" charset="-128"/>
                <a:cs typeface="ＭＳ Ｐゴシック" pitchFamily="-65" charset="-128"/>
              </a:rPr>
              <a:t> artifact.</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Instead</a:t>
            </a:r>
            <a:r>
              <a:rPr lang="en-US" baseline="0" dirty="0" smtClean="0">
                <a:latin typeface="Book Antiqua" pitchFamily="-65" charset="0"/>
                <a:ea typeface="ＭＳ Ｐゴシック" pitchFamily="-65" charset="-128"/>
                <a:cs typeface="ＭＳ Ｐゴシック" pitchFamily="-65" charset="-128"/>
              </a:rPr>
              <a:t> of computing the lighting </a:t>
            </a:r>
            <a:r>
              <a:rPr lang="en-US" baseline="0" dirty="0" err="1" smtClean="0">
                <a:latin typeface="Book Antiqua" pitchFamily="-65" charset="0"/>
                <a:ea typeface="ＭＳ Ｐゴシック" pitchFamily="-65" charset="-128"/>
                <a:cs typeface="ＭＳ Ｐゴシック" pitchFamily="-65" charset="-128"/>
              </a:rPr>
              <a:t>additivly</a:t>
            </a:r>
            <a:r>
              <a:rPr lang="en-US" baseline="0" dirty="0" smtClean="0">
                <a:latin typeface="Book Antiqua" pitchFamily="-65" charset="0"/>
                <a:ea typeface="ＭＳ Ｐゴシック" pitchFamily="-65" charset="-128"/>
                <a:cs typeface="ＭＳ Ｐゴシック" pitchFamily="-65" charset="-128"/>
              </a:rPr>
              <a:t>, it is possible to </a:t>
            </a:r>
            <a:r>
              <a:rPr lang="en-US" baseline="0" dirty="0" err="1" smtClean="0">
                <a:latin typeface="Book Antiqua" pitchFamily="-65" charset="0"/>
                <a:ea typeface="ＭＳ Ｐゴシック" pitchFamily="-65" charset="-128"/>
                <a:cs typeface="ＭＳ Ｐゴシック" pitchFamily="-65" charset="-128"/>
              </a:rPr>
              <a:t>premultiply</a:t>
            </a:r>
            <a:r>
              <a:rPr lang="en-US" baseline="0" dirty="0" smtClean="0">
                <a:latin typeface="Book Antiqua" pitchFamily="-65" charset="0"/>
                <a:ea typeface="ＭＳ Ｐゴシック" pitchFamily="-65" charset="-128"/>
                <a:cs typeface="ＭＳ Ｐゴシック" pitchFamily="-65" charset="-128"/>
              </a:rPr>
              <a:t> and tabulate the integral term of the LTE by assuming that the lighting is fixed; the </a:t>
            </a:r>
            <a:r>
              <a:rPr lang="en-US" baseline="0" dirty="0" err="1" smtClean="0">
                <a:latin typeface="Book Antiqua" pitchFamily="-65" charset="0"/>
                <a:ea typeface="ＭＳ Ｐゴシック" pitchFamily="-65" charset="-128"/>
                <a:cs typeface="ＭＳ Ｐゴシック" pitchFamily="-65" charset="-128"/>
              </a:rPr>
              <a:t>exitant</a:t>
            </a:r>
            <a:r>
              <a:rPr lang="en-US" baseline="0" dirty="0" smtClean="0">
                <a:latin typeface="Book Antiqua" pitchFamily="-65" charset="0"/>
                <a:ea typeface="ＭＳ Ｐゴシック" pitchFamily="-65" charset="-128"/>
                <a:cs typeface="ＭＳ Ｐゴシック" pitchFamily="-65" charset="-128"/>
              </a:rPr>
              <a:t> reflectance can than be looked up in constant time during rendering.  This </a:t>
            </a:r>
            <a:r>
              <a:rPr lang="en-US" baseline="0" dirty="0" err="1" smtClean="0">
                <a:latin typeface="Book Antiqua" pitchFamily="-65" charset="0"/>
                <a:ea typeface="ＭＳ Ｐゴシック" pitchFamily="-65" charset="-128"/>
                <a:cs typeface="ＭＳ Ｐゴシック" pitchFamily="-65" charset="-128"/>
              </a:rPr>
              <a:t>precomputation</a:t>
            </a:r>
            <a:r>
              <a:rPr lang="en-US" baseline="0" dirty="0" smtClean="0">
                <a:latin typeface="Book Antiqua" pitchFamily="-65" charset="0"/>
                <a:ea typeface="ＭＳ Ｐゴシック" pitchFamily="-65" charset="-128"/>
                <a:cs typeface="ＭＳ Ｐゴシック" pitchFamily="-65" charset="-128"/>
              </a:rPr>
              <a:t> allows for arbitrarily sharp BRDFs.</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While</a:t>
            </a:r>
            <a:r>
              <a:rPr lang="en-US" baseline="0" dirty="0" smtClean="0">
                <a:latin typeface="Book Antiqua" pitchFamily="-65" charset="0"/>
                <a:ea typeface="ＭＳ Ｐゴシック" pitchFamily="-65" charset="-128"/>
                <a:cs typeface="ＭＳ Ｐゴシック" pitchFamily="-65" charset="-128"/>
              </a:rPr>
              <a:t> for diffuse, or matte, objects the additive and </a:t>
            </a:r>
            <a:r>
              <a:rPr lang="en-US" baseline="0" dirty="0" err="1" smtClean="0">
                <a:latin typeface="Book Antiqua" pitchFamily="-65" charset="0"/>
                <a:ea typeface="ＭＳ Ｐゴシック" pitchFamily="-65" charset="-128"/>
                <a:cs typeface="ＭＳ Ｐゴシック" pitchFamily="-65" charset="-128"/>
              </a:rPr>
              <a:t>precomputed</a:t>
            </a:r>
            <a:r>
              <a:rPr lang="en-US" baseline="0" dirty="0" smtClean="0">
                <a:latin typeface="Book Antiqua" pitchFamily="-65" charset="0"/>
                <a:ea typeface="ＭＳ Ｐゴシック" pitchFamily="-65" charset="-128"/>
                <a:cs typeface="ＭＳ Ｐゴシック" pitchFamily="-65" charset="-128"/>
              </a:rPr>
              <a:t> lighting looks similar, as shininess increases, the </a:t>
            </a:r>
            <a:r>
              <a:rPr lang="en-US" baseline="0" dirty="0" err="1" smtClean="0">
                <a:latin typeface="Book Antiqua" pitchFamily="-65" charset="0"/>
                <a:ea typeface="ＭＳ Ｐゴシック" pitchFamily="-65" charset="-128"/>
                <a:cs typeface="ＭＳ Ｐゴシック" pitchFamily="-65" charset="-128"/>
              </a:rPr>
              <a:t>precomputed</a:t>
            </a:r>
            <a:r>
              <a:rPr lang="en-US" baseline="0" dirty="0" smtClean="0">
                <a:latin typeface="Book Antiqua" pitchFamily="-65" charset="0"/>
                <a:ea typeface="ＭＳ Ｐゴシック" pitchFamily="-65" charset="-128"/>
                <a:cs typeface="ＭＳ Ｐゴシック" pitchFamily="-65" charset="-128"/>
              </a:rPr>
              <a:t> version </a:t>
            </a:r>
            <a:r>
              <a:rPr lang="en-US" baseline="0" dirty="0" err="1" smtClean="0">
                <a:latin typeface="Book Antiqua" pitchFamily="-65" charset="0"/>
                <a:ea typeface="ＭＳ Ｐゴシック" pitchFamily="-65" charset="-128"/>
                <a:cs typeface="ＭＳ Ｐゴシック" pitchFamily="-65" charset="-128"/>
              </a:rPr>
              <a:t>perserves</a:t>
            </a:r>
            <a:r>
              <a:rPr lang="en-US" baseline="0" dirty="0" smtClean="0">
                <a:latin typeface="Book Antiqua" pitchFamily="-65" charset="0"/>
                <a:ea typeface="ＭＳ Ｐゴシック" pitchFamily="-65" charset="-128"/>
                <a:cs typeface="ＭＳ Ｐゴシック" pitchFamily="-65" charset="-128"/>
              </a:rPr>
              <a:t> the illumination in significantly higher fidelity.</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Our algorithm,</a:t>
            </a:r>
            <a:r>
              <a:rPr lang="en-US" baseline="0" dirty="0" smtClean="0"/>
              <a:t> therefore, starts with a sampling of the environment, and computes a </a:t>
            </a:r>
            <a:r>
              <a:rPr lang="en-US" baseline="0" dirty="0" err="1" smtClean="0"/>
              <a:t>precomputed</a:t>
            </a:r>
            <a:r>
              <a:rPr lang="en-US" baseline="0" dirty="0" smtClean="0"/>
              <a:t> representation of illumination, that in turn is used to quickly compute the local illumination.  Independently, the sampling, or potentially a smaller sampling, is used to compute a shadow buffer of extraneous light, which itself may be of significantly lower resolution than the color buffer.  The shadow buffer is filtered to match the resolution of the color buffer, in such a way as to respect the high-frequency boundaries present along edges, which is then finally subtracted from the color buffer to produce the final, shadowed, result.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076325" y="625475"/>
            <a:ext cx="4797425" cy="3598863"/>
          </a:xfrm>
          <a:ln/>
        </p:spPr>
      </p:sp>
      <p:sp>
        <p:nvSpPr>
          <p:cNvPr id="2457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Our</a:t>
            </a:r>
            <a:r>
              <a:rPr lang="en-US" baseline="0" dirty="0" smtClean="0">
                <a:latin typeface="Book Antiqua" pitchFamily="-65" charset="0"/>
                <a:ea typeface="ＭＳ Ｐゴシック" pitchFamily="-65" charset="-128"/>
                <a:cs typeface="ＭＳ Ｐゴシック" pitchFamily="-65" charset="-128"/>
              </a:rPr>
              <a:t> alternative approach we term “subtractive”, in which we start first with computing the local illumination of the scene at all pixels. Then, given the light sampling from before, for each light, determine which screen pixels are NOT visible to that light, and subtract the extraneous light assigned to that pixel.</a:t>
            </a:r>
          </a:p>
          <a:p>
            <a:endParaRPr lang="en-US" baseline="0"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076325" y="625475"/>
            <a:ext cx="4797425" cy="3598863"/>
          </a:xfrm>
          <a:ln/>
        </p:spPr>
      </p:sp>
      <p:sp>
        <p:nvSpPr>
          <p:cNvPr id="22531"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Book Antiqua" pitchFamily="-65" charset="0"/>
                <a:ea typeface="ＭＳ Ｐゴシック" pitchFamily="-65" charset="-128"/>
                <a:cs typeface="ＭＳ Ｐゴシック" pitchFamily="-65" charset="-128"/>
              </a:rPr>
              <a:t>Now you see a similar scene as before, but with the subtractive approach; note in particular the differences in the illumination on the dragon itself.</a:t>
            </a:r>
            <a:endParaRPr lang="en-US" dirty="0" smtClean="0">
              <a:latin typeface="Book Antiqua" pitchFamily="-65" charset="0"/>
              <a:ea typeface="ＭＳ Ｐゴシック" pitchFamily="-65" charset="-128"/>
              <a:cs typeface="ＭＳ Ｐゴシック" pitchFamily="-65" charset="-128"/>
            </a:endParaRPr>
          </a:p>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076325" y="625475"/>
            <a:ext cx="4797425" cy="3598863"/>
          </a:xfrm>
          <a:ln/>
        </p:spPr>
      </p:sp>
      <p:sp>
        <p:nvSpPr>
          <p:cNvPr id="26627"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 can identify two primary areas of difference; clearly</a:t>
            </a:r>
            <a:r>
              <a:rPr lang="en-US" baseline="0" dirty="0" smtClean="0">
                <a:latin typeface="Book Antiqua" pitchFamily="-65" charset="0"/>
                <a:ea typeface="ＭＳ Ｐゴシック" pitchFamily="-65" charset="-128"/>
                <a:cs typeface="ＭＳ Ｐゴシック" pitchFamily="-65" charset="-128"/>
              </a:rPr>
              <a:t> evident in the figures, which are shown at fixed numbers of lights.  First, the local illumination of we intuit to be of primary visual importance, is preserved in full detail in the subtractive model, while the additive model requires the use of all lights.  The indirect effect of shadowing, while important, is secondary.  Rendering fewer lights in the subtractive model leads only to harder shadows, which are often near-correct, while fewer additive lights results in significant errors in the </a:t>
            </a:r>
            <a:r>
              <a:rPr lang="en-US" baseline="0" dirty="0" err="1" smtClean="0">
                <a:latin typeface="Book Antiqua" pitchFamily="-65" charset="0"/>
                <a:ea typeface="ＭＳ Ｐゴシック" pitchFamily="-65" charset="-128"/>
                <a:cs typeface="ＭＳ Ｐゴシック" pitchFamily="-65" charset="-128"/>
              </a:rPr>
              <a:t>noticable</a:t>
            </a:r>
            <a:r>
              <a:rPr lang="en-US" baseline="0" dirty="0" smtClean="0">
                <a:latin typeface="Book Antiqua" pitchFamily="-65" charset="0"/>
                <a:ea typeface="ＭＳ Ｐゴシック" pitchFamily="-65" charset="-128"/>
                <a:cs typeface="ＭＳ Ｐゴシック" pitchFamily="-65" charset="-128"/>
              </a:rPr>
              <a:t> direct illumination.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The concept</a:t>
            </a:r>
            <a:r>
              <a:rPr lang="en-US" baseline="0" dirty="0" smtClean="0"/>
              <a:t> of the filter is frequently employed in an image processing framework ;[change]  common image filtering operations include smoothing, demonstrating a restriction of certain frequency bands, [change] color correction, or, </a:t>
            </a:r>
            <a:r>
              <a:rPr lang="en-US" sz="1200" dirty="0" smtClean="0"/>
              <a:t>“cutting out those rays which interfere with correct </a:t>
            </a:r>
            <a:r>
              <a:rPr lang="en-US" sz="1200" dirty="0" err="1" smtClean="0"/>
              <a:t>colour</a:t>
            </a:r>
            <a:r>
              <a:rPr lang="en-US" sz="1200" dirty="0" smtClean="0"/>
              <a:t>-rendering”, and stylistic filters of various</a:t>
            </a:r>
            <a:r>
              <a:rPr lang="en-US" sz="1200" baseline="0" dirty="0" smtClean="0"/>
              <a:t> sorts, which allow us to manipulate the limited data we have access to, in order to produce results </a:t>
            </a:r>
            <a:r>
              <a:rPr lang="en-US" sz="1200" baseline="0" dirty="0" err="1" smtClean="0"/>
              <a:t>diffucult</a:t>
            </a:r>
            <a:r>
              <a:rPr lang="en-US" sz="1200" baseline="0" dirty="0" smtClean="0"/>
              <a:t> to measure directly – without giving Tom quite a bit of a headache.  </a:t>
            </a:r>
          </a:p>
          <a:p>
            <a:endParaRPr lang="en-US" sz="1200" baseline="0" dirty="0" smtClean="0"/>
          </a:p>
          <a:p>
            <a:r>
              <a:rPr lang="en-US" sz="1200" baseline="0" dirty="0" smtClean="0"/>
              <a:t>Note, while all are passive operations, all also have a small constant-sized O(1) set of user parameters that apply to the image as a whole.</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076325" y="625475"/>
            <a:ext cx="4797425" cy="3598863"/>
          </a:xfrm>
          <a:ln/>
        </p:spPr>
      </p:sp>
      <p:sp>
        <p:nvSpPr>
          <p:cNvPr id="2867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 assumption of fixed lighting is a double-edged sword, however:</a:t>
            </a:r>
            <a:r>
              <a:rPr lang="en-US" baseline="0" dirty="0" smtClean="0">
                <a:latin typeface="Book Antiqua" pitchFamily="-65" charset="0"/>
                <a:ea typeface="ＭＳ Ｐゴシック" pitchFamily="-65" charset="-128"/>
                <a:cs typeface="ＭＳ Ｐゴシック" pitchFamily="-65" charset="-128"/>
              </a:rPr>
              <a:t> it enables fast illumination, but specifically excludes shadowing.  Our method will take advantage of fast illumination while </a:t>
            </a:r>
            <a:r>
              <a:rPr lang="en-US" baseline="0" dirty="0" err="1" smtClean="0">
                <a:latin typeface="Book Antiqua" pitchFamily="-65" charset="0"/>
                <a:ea typeface="ＭＳ Ｐゴシック" pitchFamily="-65" charset="-128"/>
                <a:cs typeface="ＭＳ Ｐゴシック" pitchFamily="-65" charset="-128"/>
              </a:rPr>
              <a:t>maintainging</a:t>
            </a:r>
            <a:r>
              <a:rPr lang="en-US" baseline="0" dirty="0" smtClean="0">
                <a:latin typeface="Book Antiqua" pitchFamily="-65" charset="0"/>
                <a:ea typeface="ＭＳ Ｐゴシック" pitchFamily="-65" charset="-128"/>
                <a:cs typeface="ＭＳ Ｐゴシック" pitchFamily="-65" charset="-128"/>
              </a:rPr>
              <a:t> an approximation of shadowing; the contribution of our work is to show that this leads to a flexible control over shadow level-of-detail, in which accuracy of shadows can be gracefully degraded (certain corners can be cut in the shadowing) in exchange for significant improvements in rendering time; in addition, cutting these corners in fact often improves the final result.</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As hinted, two corners can be cut here:</a:t>
            </a:r>
            <a:r>
              <a:rPr lang="en-US" baseline="0" dirty="0" smtClean="0"/>
              <a:t> fewer lights, and fewer pixel samples per frame.  First, we have observed that the most important shadows are preserved with few lights.  Since the direct is always in full detail, rendering only, say, 2 lights as here takes the same amount of time additive or subtractive, but the subtractive method has the </a:t>
            </a:r>
            <a:r>
              <a:rPr lang="en-US" baseline="0" dirty="0" err="1" smtClean="0"/>
              <a:t>advantge</a:t>
            </a:r>
            <a:r>
              <a:rPr lang="en-US" baseline="0" dirty="0" smtClean="0"/>
              <a:t> of including significantly more information from the </a:t>
            </a:r>
            <a:r>
              <a:rPr lang="en-US" baseline="0" dirty="0" err="1" smtClean="0"/>
              <a:t>precomputed</a:t>
            </a:r>
            <a:r>
              <a:rPr lang="en-US" baseline="0" dirty="0" smtClean="0"/>
              <a:t> representation.</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076325" y="625475"/>
            <a:ext cx="4797425" cy="3598863"/>
          </a:xfrm>
          <a:ln/>
        </p:spPr>
      </p:sp>
      <p:sp>
        <p:nvSpPr>
          <p:cNvPr id="34819"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This</a:t>
            </a:r>
            <a:r>
              <a:rPr lang="en-US" baseline="0" dirty="0" smtClean="0">
                <a:latin typeface="Book Antiqua" pitchFamily="-65" charset="0"/>
                <a:ea typeface="ＭＳ Ｐゴシック" pitchFamily="-65" charset="-128"/>
                <a:cs typeface="ＭＳ Ｐゴシック" pitchFamily="-65" charset="-128"/>
              </a:rPr>
              <a:t> is clearly </a:t>
            </a:r>
            <a:r>
              <a:rPr lang="en-US" baseline="0" dirty="0" err="1" smtClean="0">
                <a:latin typeface="Book Antiqua" pitchFamily="-65" charset="0"/>
                <a:ea typeface="ＭＳ Ｐゴシック" pitchFamily="-65" charset="-128"/>
                <a:cs typeface="ＭＳ Ｐゴシック" pitchFamily="-65" charset="-128"/>
              </a:rPr>
              <a:t>noticable</a:t>
            </a:r>
            <a:r>
              <a:rPr lang="en-US" baseline="0" dirty="0" smtClean="0">
                <a:latin typeface="Book Antiqua" pitchFamily="-65" charset="0"/>
                <a:ea typeface="ＭＳ Ｐゴシック" pitchFamily="-65" charset="-128"/>
                <a:cs typeface="ＭＳ Ｐゴシック" pitchFamily="-65" charset="-128"/>
              </a:rPr>
              <a:t> in the comparison with this shiny object at fixed lights; while the frame rate is </a:t>
            </a:r>
            <a:r>
              <a:rPr lang="en-US" baseline="0" dirty="0" err="1" smtClean="0">
                <a:latin typeface="Book Antiqua" pitchFamily="-65" charset="0"/>
                <a:ea typeface="ＭＳ Ｐゴシック" pitchFamily="-65" charset="-128"/>
                <a:cs typeface="ＭＳ Ｐゴシック" pitchFamily="-65" charset="-128"/>
              </a:rPr>
              <a:t>approximatly</a:t>
            </a:r>
            <a:r>
              <a:rPr lang="en-US" baseline="0" dirty="0" smtClean="0">
                <a:latin typeface="Book Antiqua" pitchFamily="-65" charset="0"/>
                <a:ea typeface="ＭＳ Ｐゴシック" pitchFamily="-65" charset="-128"/>
                <a:cs typeface="ＭＳ Ｐゴシック" pitchFamily="-65" charset="-128"/>
              </a:rPr>
              <a:t> the same, the comparison to a reference scene (measure root-mean squared error over all pixels) [click] reflects very poorly on the additive rendering.  When we decrease the number of shadowing lights significantly, the 20L subtractive rendering degrades only slightly in shadow quality from the 100L subtractive  (to say nothing of preserves </a:t>
            </a:r>
            <a:r>
              <a:rPr lang="en-US" baseline="0" dirty="0" err="1" smtClean="0">
                <a:latin typeface="Book Antiqua" pitchFamily="-65" charset="0"/>
                <a:ea typeface="ＭＳ Ｐゴシック" pitchFamily="-65" charset="-128"/>
                <a:cs typeface="ＭＳ Ｐゴシック" pitchFamily="-65" charset="-128"/>
              </a:rPr>
              <a:t>signifcantly</a:t>
            </a:r>
            <a:r>
              <a:rPr lang="en-US" baseline="0" dirty="0" smtClean="0">
                <a:latin typeface="Book Antiqua" pitchFamily="-65" charset="0"/>
                <a:ea typeface="ＭＳ Ｐゴシック" pitchFamily="-65" charset="-128"/>
                <a:cs typeface="ＭＳ Ｐゴシック" pitchFamily="-65" charset="-128"/>
              </a:rPr>
              <a:t> better quality than the additive) while now at significantly higher </a:t>
            </a:r>
            <a:r>
              <a:rPr lang="en-US" baseline="0" dirty="0" err="1" smtClean="0">
                <a:latin typeface="Book Antiqua" pitchFamily="-65" charset="0"/>
                <a:ea typeface="ＭＳ Ｐゴシック" pitchFamily="-65" charset="-128"/>
                <a:cs typeface="ＭＳ Ｐゴシック" pitchFamily="-65" charset="-128"/>
              </a:rPr>
              <a:t>framerate</a:t>
            </a:r>
            <a:r>
              <a:rPr lang="en-US" baseline="0" dirty="0" smtClean="0">
                <a:latin typeface="Book Antiqua" pitchFamily="-65" charset="0"/>
                <a:ea typeface="ＭＳ Ｐゴシック" pitchFamily="-65" charset="-128"/>
                <a:cs typeface="ＭＳ Ｐゴシック" pitchFamily="-65" charset="-128"/>
              </a:rPr>
              <a:t>.</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076325" y="625475"/>
            <a:ext cx="4797425" cy="3598863"/>
          </a:xfrm>
          <a:ln/>
        </p:spPr>
      </p:sp>
      <p:sp>
        <p:nvSpPr>
          <p:cNvPr id="32771"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a:t>
            </a:r>
            <a:r>
              <a:rPr lang="en-US" baseline="0" dirty="0" smtClean="0">
                <a:latin typeface="Book Antiqua" pitchFamily="-65" charset="0"/>
                <a:ea typeface="ＭＳ Ｐゴシック" pitchFamily="-65" charset="-128"/>
                <a:cs typeface="ＭＳ Ｐゴシック" pitchFamily="-65" charset="-128"/>
              </a:rPr>
              <a:t> see a similar pattern here again, in which the additive model shows significantly higher error (both </a:t>
            </a:r>
            <a:r>
              <a:rPr lang="en-US" baseline="0" dirty="0" err="1" smtClean="0">
                <a:latin typeface="Book Antiqua" pitchFamily="-65" charset="0"/>
                <a:ea typeface="ＭＳ Ｐゴシック" pitchFamily="-65" charset="-128"/>
                <a:cs typeface="ＭＳ Ｐゴシック" pitchFamily="-65" charset="-128"/>
              </a:rPr>
              <a:t>quantitativly</a:t>
            </a:r>
            <a:r>
              <a:rPr lang="en-US" baseline="0" dirty="0" smtClean="0">
                <a:latin typeface="Book Antiqua" pitchFamily="-65" charset="0"/>
                <a:ea typeface="ＭＳ Ｐゴシック" pitchFamily="-65" charset="-128"/>
                <a:cs typeface="ＭＳ Ｐゴシック" pitchFamily="-65" charset="-128"/>
              </a:rPr>
              <a:t>, and qualitatively, considering the faceted shadows) than a subtractive model at much faster speeds.  Note in the figure that the soft shadows are better preserved in the subtractive figures.  This leads us into our next optimization: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In that by </a:t>
            </a:r>
            <a:r>
              <a:rPr lang="en-US" dirty="0" err="1" smtClean="0"/>
              <a:t>seperating</a:t>
            </a:r>
            <a:r>
              <a:rPr lang="en-US" dirty="0" smtClean="0"/>
              <a:t> the computation of direct and indirect illumination, we achieve</a:t>
            </a:r>
            <a:r>
              <a:rPr lang="en-US" baseline="0" dirty="0" smtClean="0"/>
              <a:t> greater efficiency than previously possible.  Before, we observed that the indirect illumination tends to contain locally lower frequency content, from the sampling theorem we can compute this at a lower resolution than the high-frequency direct illumination. This directly implies that shadows can be meaningfully blurred, while direct illumination cannot. .   Rendering at low-res leads to a very </a:t>
            </a:r>
            <a:r>
              <a:rPr lang="en-US" baseline="0" dirty="0" err="1" smtClean="0"/>
              <a:t>signifcant</a:t>
            </a:r>
            <a:r>
              <a:rPr lang="en-US" baseline="0" dirty="0" smtClean="0"/>
              <a:t> decrease in rendering overhead, and blurring allows for </a:t>
            </a:r>
            <a:r>
              <a:rPr lang="en-US" baseline="0" dirty="0" err="1" smtClean="0"/>
              <a:t>signifcantly</a:t>
            </a:r>
            <a:r>
              <a:rPr lang="en-US" baseline="0" dirty="0" smtClean="0"/>
              <a:t> more plausible shadows.</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076325" y="625475"/>
            <a:ext cx="4797425" cy="3598863"/>
          </a:xfrm>
          <a:ln/>
        </p:spPr>
      </p:sp>
      <p:sp>
        <p:nvSpPr>
          <p:cNvPr id="36867"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show an example, consider another</a:t>
            </a:r>
            <a:r>
              <a:rPr lang="en-US" baseline="0" dirty="0" smtClean="0">
                <a:latin typeface="Book Antiqua" pitchFamily="-65" charset="0"/>
                <a:ea typeface="ＭＳ Ｐゴシック" pitchFamily="-65" charset="-128"/>
                <a:cs typeface="ＭＳ Ｐゴシック" pitchFamily="-65" charset="-128"/>
              </a:rPr>
              <a:t> pair of subtractive and additive renderings; by computing </a:t>
            </a:r>
            <a:r>
              <a:rPr lang="en-US" baseline="0" dirty="0" err="1" smtClean="0">
                <a:latin typeface="Book Antiqua" pitchFamily="-65" charset="0"/>
                <a:ea typeface="ＭＳ Ｐゴシック" pitchFamily="-65" charset="-128"/>
                <a:cs typeface="ＭＳ Ｐゴシック" pitchFamily="-65" charset="-128"/>
              </a:rPr>
              <a:t>lowresolution</a:t>
            </a:r>
            <a:r>
              <a:rPr lang="en-US" baseline="0" dirty="0" smtClean="0">
                <a:latin typeface="Book Antiqua" pitchFamily="-65" charset="0"/>
                <a:ea typeface="ＭＳ Ｐゴシック" pitchFamily="-65" charset="-128"/>
                <a:cs typeface="ＭＳ Ｐゴシック" pitchFamily="-65" charset="-128"/>
              </a:rPr>
              <a:t> shadows, we both improve frame rate, as well as increase shadow plausibility.  This plausibility remains (though physically inaccurate) at </a:t>
            </a:r>
            <a:r>
              <a:rPr lang="en-US" baseline="0" dirty="0" err="1" smtClean="0">
                <a:latin typeface="Book Antiqua" pitchFamily="-65" charset="0"/>
                <a:ea typeface="ＭＳ Ｐゴシック" pitchFamily="-65" charset="-128"/>
                <a:cs typeface="ＭＳ Ｐゴシック" pitchFamily="-65" charset="-128"/>
              </a:rPr>
              <a:t>drasitcally</a:t>
            </a:r>
            <a:r>
              <a:rPr lang="en-US" baseline="0" dirty="0" smtClean="0">
                <a:latin typeface="Book Antiqua" pitchFamily="-65" charset="0"/>
                <a:ea typeface="ＭＳ Ｐゴシック" pitchFamily="-65" charset="-128"/>
                <a:cs typeface="ＭＳ Ｐゴシック" pitchFamily="-65" charset="-128"/>
              </a:rPr>
              <a:t> reduced resolution.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076325" y="625475"/>
            <a:ext cx="4797425" cy="3598863"/>
          </a:xfrm>
          <a:ln/>
        </p:spPr>
      </p:sp>
      <p:sp>
        <p:nvSpPr>
          <p:cNvPr id="38915"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quantify the</a:t>
            </a:r>
            <a:r>
              <a:rPr lang="en-US" baseline="0" dirty="0" smtClean="0">
                <a:latin typeface="Book Antiqua" pitchFamily="-65" charset="0"/>
                <a:ea typeface="ＭＳ Ｐゴシック" pitchFamily="-65" charset="-128"/>
                <a:cs typeface="ＭＳ Ｐゴシック" pitchFamily="-65" charset="-128"/>
              </a:rPr>
              <a:t> quality performance tradeoff of these various factors, we selected a fixed point in parameter space, 25L with ¼ sampling, shown here compared to its reference.  We adjusted the number of lights in an additive framework to achieve equal speed, matched at 15 lights, but which causes significant direct and indirect illumination artifacts.  Equal quality was reached at 70 lights, but now with a quarter of the speed.</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076325" y="625475"/>
            <a:ext cx="4797425" cy="3598863"/>
          </a:xfrm>
          <a:ln/>
        </p:spPr>
      </p:sp>
      <p:sp>
        <p:nvSpPr>
          <p:cNvPr id="40963" name="Rectangle 3"/>
          <p:cNvSpPr>
            <a:spLocks noGrp="1" noChangeArrowheads="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 evaluated on these two metrics, error and fps across an entire range of lights</a:t>
            </a:r>
            <a:r>
              <a:rPr lang="en-US" baseline="0" dirty="0" smtClean="0">
                <a:latin typeface="Book Antiqua" pitchFamily="-65" charset="0"/>
                <a:ea typeface="ＭＳ Ｐゴシック" pitchFamily="-65" charset="-128"/>
                <a:cs typeface="ＭＳ Ｐゴシック" pitchFamily="-65" charset="-128"/>
              </a:rPr>
              <a:t> for the previous scene, and plotted the results.  From the analysis, we can see that for a given number of lights, the subtractive (green) always has lower error than the additive (top graph) and always has higher frame rate (bottom graph).  In summary, the subtractive approach, by using an augmented image-space, rendering filter approach, allows for flexible control over rendering performance.</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noFill/>
          <a:ln w="9525"/>
        </p:spPr>
        <p:txBody>
          <a:bodyPr/>
          <a:lstStyle/>
          <a:p>
            <a:endParaRPr lang="en-US" dirty="0">
              <a:latin typeface="Book Antiqua" pitchFamily="-65" charset="0"/>
              <a:ea typeface="ＭＳ Ｐゴシック" pitchFamily="-65" charset="-128"/>
              <a:cs typeface="ＭＳ Ｐゴシック" pitchFamily="-65" charset="-128"/>
            </a:endParaRPr>
          </a:p>
        </p:txBody>
      </p:sp>
      <p:sp>
        <p:nvSpPr>
          <p:cNvPr id="112643" name="Rectangle 3"/>
          <p:cNvSpPr>
            <a:spLocks noGrp="1" noRot="1" noChangeAspect="1" noChangeArrowheads="1" noTextEdit="1"/>
          </p:cNvSpPr>
          <p:nvPr>
            <p:ph type="sldImg"/>
          </p:nvPr>
        </p:nvSpPr>
        <p:spPr>
          <a:xfrm>
            <a:off x="1076325" y="625475"/>
            <a:ext cx="4797425" cy="3598863"/>
          </a:xfrm>
          <a:ln cap="flat"/>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Given </a:t>
            </a:r>
            <a:r>
              <a:rPr lang="en-US" baseline="0" dirty="0" smtClean="0"/>
              <a:t>that real-world lighting has an infinite number of paths, we have no good deterministic way to solve the rendering equation.  Instead, we will take a </a:t>
            </a:r>
            <a:r>
              <a:rPr lang="en-US" baseline="0" dirty="0" err="1" smtClean="0"/>
              <a:t>probabalistic</a:t>
            </a:r>
            <a:r>
              <a:rPr lang="en-US" baseline="0" dirty="0" smtClean="0"/>
              <a:t> approach, and rather randomly trace paths </a:t>
            </a:r>
            <a:r>
              <a:rPr lang="en-US" baseline="0" dirty="0" err="1" smtClean="0"/>
              <a:t>throuch</a:t>
            </a:r>
            <a:r>
              <a:rPr lang="en-US" baseline="0" dirty="0" smtClean="0"/>
              <a:t> the scene, computing their average.  The issue we face now is the tradeoff between the time to cast additional rays, and the noise caused by variance of too few rays.  Reducing this variance is a primary goal of research, and we will show an example of that in a minute.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The concept</a:t>
            </a:r>
            <a:r>
              <a:rPr lang="en-US" baseline="0" dirty="0" smtClean="0"/>
              <a:t> of the filter is frequently employed in an image processing framework ;[change]  common image filtering operations include smoothing, demonstrating a restriction of certain frequency bands, [change] color correction, or, </a:t>
            </a:r>
            <a:r>
              <a:rPr lang="en-US" sz="1200" dirty="0" smtClean="0"/>
              <a:t>“cutting out those rays which interfere with correct </a:t>
            </a:r>
            <a:r>
              <a:rPr lang="en-US" sz="1200" dirty="0" err="1" smtClean="0"/>
              <a:t>colour</a:t>
            </a:r>
            <a:r>
              <a:rPr lang="en-US" sz="1200" dirty="0" smtClean="0"/>
              <a:t>-rendering”, and stylistic filters of various</a:t>
            </a:r>
            <a:r>
              <a:rPr lang="en-US" sz="1200" baseline="0" dirty="0" smtClean="0"/>
              <a:t> sorts, which allow us to manipulate the limited data we have access to, in order to produce results </a:t>
            </a:r>
            <a:r>
              <a:rPr lang="en-US" sz="1200" baseline="0" dirty="0" err="1" smtClean="0"/>
              <a:t>diffucult</a:t>
            </a:r>
            <a:r>
              <a:rPr lang="en-US" sz="1200" baseline="0" dirty="0" smtClean="0"/>
              <a:t> to measure directly – without giving Tom quite a bit of a headache.  </a:t>
            </a:r>
          </a:p>
          <a:p>
            <a:endParaRPr lang="en-US" sz="1200" baseline="0" dirty="0" smtClean="0"/>
          </a:p>
          <a:p>
            <a:r>
              <a:rPr lang="en-US" sz="1200" baseline="0" dirty="0" smtClean="0"/>
              <a:t>Note, while all are passive operations, all also have a small constant-sized O(1) set of user parameters that apply to the image as a whole.</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First, lets describe how the </a:t>
            </a:r>
            <a:r>
              <a:rPr lang="en-US" baseline="0" dirty="0" smtClean="0"/>
              <a:t>LTE is used in the ray-tracing context.  In general, we are trying to compute a regular, discrete sampling of radiance falling on a sensor, assumed to be a finite 2d region, termed the image plane and denoted with </a:t>
            </a:r>
            <a:r>
              <a:rPr lang="en-US" baseline="0" dirty="0" err="1" smtClean="0"/>
              <a:t>I(x</a:t>
            </a:r>
            <a:r>
              <a:rPr lang="en-US" baseline="0" dirty="0" smtClean="0"/>
              <a:t>). These values </a:t>
            </a:r>
            <a:r>
              <a:rPr lang="en-US" baseline="0" dirty="0" err="1" smtClean="0"/>
              <a:t>I(x</a:t>
            </a:r>
            <a:r>
              <a:rPr lang="en-US" baseline="0" dirty="0" smtClean="0"/>
              <a:t>) that are the pixels, or picture elements.  While each pixel has a specific central location </a:t>
            </a:r>
            <a:r>
              <a:rPr lang="en-US" baseline="0" dirty="0" err="1" smtClean="0"/>
              <a:t>x</a:t>
            </a:r>
            <a:r>
              <a:rPr lang="en-US" baseline="0" dirty="0" smtClean="0"/>
              <a:t>, the value </a:t>
            </a:r>
            <a:r>
              <a:rPr lang="en-US" baseline="0" dirty="0" err="1" smtClean="0"/>
              <a:t>I(x</a:t>
            </a:r>
            <a:r>
              <a:rPr lang="en-US" baseline="0" dirty="0" smtClean="0"/>
              <a:t>) is an average over a neighborhood in the image plane all incident lighting, weighted by some sensor response function.</a:t>
            </a:r>
          </a:p>
          <a:p>
            <a:endParaRPr lang="en-US" baseline="0" dirty="0" smtClean="0"/>
          </a:p>
          <a:p>
            <a:r>
              <a:rPr lang="en-US" baseline="0" dirty="0" smtClean="0"/>
              <a:t>Stated alternatively, image reconstruction is a process of a discrete </a:t>
            </a:r>
            <a:r>
              <a:rPr lang="en-US" baseline="0" dirty="0" err="1" smtClean="0"/>
              <a:t>resampling</a:t>
            </a:r>
            <a:r>
              <a:rPr lang="en-US" baseline="0" dirty="0" smtClean="0"/>
              <a:t> of a continuous signal, by means of convolution.</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Because both the reconstruction equation</a:t>
            </a:r>
            <a:r>
              <a:rPr lang="en-US" baseline="0" dirty="0" smtClean="0"/>
              <a:t> and the underlying rendering equation involve complex integrals, we solve them together with a single Monte Carlo approximation, where we draw random samples across the image plane, time, and rendering terms in the LTE.  We term </a:t>
            </a:r>
            <a:r>
              <a:rPr lang="en-US" baseline="0" dirty="0" err="1" smtClean="0"/>
              <a:t>I_n(x</a:t>
            </a:r>
            <a:r>
              <a:rPr lang="en-US" baseline="0" dirty="0" smtClean="0"/>
              <a:t>) as the </a:t>
            </a:r>
            <a:r>
              <a:rPr lang="en-US" baseline="0" dirty="0" err="1" smtClean="0"/>
              <a:t>n</a:t>
            </a:r>
            <a:r>
              <a:rPr lang="en-US" baseline="0" dirty="0" smtClean="0"/>
              <a:t>-sample-estimator of </a:t>
            </a:r>
            <a:r>
              <a:rPr lang="en-US" baseline="0" dirty="0" err="1" smtClean="0"/>
              <a:t>I(x</a:t>
            </a:r>
            <a:r>
              <a:rPr lang="en-US" baseline="0" dirty="0" smtClean="0"/>
              <a:t>), the true image; it is a random variable, one whose expected value is </a:t>
            </a:r>
            <a:r>
              <a:rPr lang="en-US" baseline="0" dirty="0" err="1" smtClean="0"/>
              <a:t>I(x</a:t>
            </a:r>
            <a:r>
              <a:rPr lang="en-US" baseline="0" dirty="0" smtClean="0"/>
              <a:t>), but with a finite variance.  This means that were we to repeatedly compute SEPARATE </a:t>
            </a:r>
            <a:r>
              <a:rPr lang="en-US" baseline="0" dirty="0" err="1" smtClean="0"/>
              <a:t>n</a:t>
            </a:r>
            <a:r>
              <a:rPr lang="en-US" baseline="0" dirty="0" smtClean="0"/>
              <a:t>-sample estimator, their values would cluster around </a:t>
            </a:r>
            <a:r>
              <a:rPr lang="en-US" baseline="0" dirty="0" err="1" smtClean="0"/>
              <a:t>I(x</a:t>
            </a:r>
            <a:r>
              <a:rPr lang="en-US" baseline="0" dirty="0" smtClean="0"/>
              <a:t>), distributed by some variance.</a:t>
            </a:r>
          </a:p>
          <a:p>
            <a:endParaRPr lang="en-US" baseline="0" dirty="0" smtClean="0"/>
          </a:p>
          <a:p>
            <a:r>
              <a:rPr lang="en-US" baseline="0" dirty="0" smtClean="0"/>
              <a:t>For </a:t>
            </a:r>
            <a:r>
              <a:rPr lang="en-US" baseline="0" dirty="0" err="1" smtClean="0"/>
              <a:t>n</a:t>
            </a:r>
            <a:r>
              <a:rPr lang="en-US" baseline="0" dirty="0" smtClean="0"/>
              <a:t>-sample-estimators with large </a:t>
            </a:r>
            <a:r>
              <a:rPr lang="en-US" baseline="0" dirty="0" err="1" smtClean="0"/>
              <a:t>n</a:t>
            </a:r>
            <a:r>
              <a:rPr lang="en-US" baseline="0" dirty="0" smtClean="0"/>
              <a:t>, the variance is decreased, such that we would have greater confidence in the value of </a:t>
            </a:r>
            <a:r>
              <a:rPr lang="en-US" baseline="0" dirty="0" err="1" smtClean="0"/>
              <a:t>In(x</a:t>
            </a:r>
            <a:r>
              <a:rPr lang="en-US" baseline="0" dirty="0" smtClean="0"/>
              <a:t>) as an approximation of the true value.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On the left we show an image with complex lighting paths.  Note the soft shadows</a:t>
            </a:r>
            <a:r>
              <a:rPr lang="en-US" baseline="0" dirty="0" smtClean="0"/>
              <a:t> from the area lighting, and subtle effects, such as the color bleeding from the colored walls onto the white ceiling.  While hard to see on this projector, l</a:t>
            </a:r>
            <a:r>
              <a:rPr lang="en-US" dirty="0" smtClean="0"/>
              <a:t>eft has 10% more blue, right 10% more red.  In general, two adjacent</a:t>
            </a:r>
            <a:r>
              <a:rPr lang="en-US" baseline="0" dirty="0" smtClean="0"/>
              <a:t> pixels should have similar values, however, g</a:t>
            </a:r>
            <a:r>
              <a:rPr lang="en-US" dirty="0" smtClean="0"/>
              <a:t>iven a 2-sample estimator,</a:t>
            </a:r>
            <a:r>
              <a:rPr lang="en-US" baseline="0" dirty="0" smtClean="0"/>
              <a:t> the variance of the estimator is so high that while those pixels may have the correct expectation, the variation from that expectation is significant enough to appear as noise.</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As we increase the number of samples, the estimators</a:t>
            </a:r>
            <a:r>
              <a:rPr lang="en-US" baseline="0" dirty="0" smtClean="0"/>
              <a:t> have smaller variance, such that two adjacent pixels have greater confidence of being within a tight window of their expected value.</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xfrm>
            <a:off x="1076325" y="625475"/>
            <a:ext cx="4797425" cy="3598863"/>
          </a:xfrm>
          <a:ln/>
        </p:spPr>
      </p:sp>
      <p:sp>
        <p:nvSpPr>
          <p:cNvPr id="118787"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While</a:t>
            </a:r>
            <a:r>
              <a:rPr lang="en-US" baseline="0" dirty="0" smtClean="0">
                <a:latin typeface="Book Antiqua" pitchFamily="-65" charset="0"/>
                <a:ea typeface="ＭＳ Ｐゴシック" pitchFamily="-65" charset="-128"/>
                <a:cs typeface="ＭＳ Ｐゴシック" pitchFamily="-65" charset="-128"/>
              </a:rPr>
              <a:t> variance provably decreases with additional samples, we can also take samples in a more intelligent way.  Most directions on the </a:t>
            </a:r>
            <a:r>
              <a:rPr lang="en-US" baseline="0" dirty="0" err="1" smtClean="0">
                <a:latin typeface="Book Antiqua" pitchFamily="-65" charset="0"/>
                <a:ea typeface="ＭＳ Ｐゴシック" pitchFamily="-65" charset="-128"/>
                <a:cs typeface="ＭＳ Ｐゴシック" pitchFamily="-65" charset="-128"/>
              </a:rPr>
              <a:t>hemishpere</a:t>
            </a:r>
            <a:r>
              <a:rPr lang="en-US" baseline="0" dirty="0" smtClean="0">
                <a:latin typeface="Book Antiqua" pitchFamily="-65" charset="0"/>
                <a:ea typeface="ＭＳ Ｐゴシック" pitchFamily="-65" charset="-128"/>
                <a:cs typeface="ＭＳ Ｐゴシック" pitchFamily="-65" charset="-128"/>
              </a:rPr>
              <a:t> contribute no lighting; we can optimize by favoring directions towards the known lights, resulting in significantly better performance for the same number of samples.</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Slide Image Placeholder 1"/>
          <p:cNvSpPr>
            <a:spLocks noGrp="1" noRot="1" noChangeAspect="1"/>
          </p:cNvSpPr>
          <p:nvPr>
            <p:ph type="sldImg"/>
          </p:nvPr>
        </p:nvSpPr>
        <p:spPr>
          <a:xfrm>
            <a:off x="1076325" y="625475"/>
            <a:ext cx="4797425" cy="3598863"/>
          </a:xfrm>
          <a:ln/>
        </p:spPr>
      </p:sp>
      <p:sp>
        <p:nvSpPr>
          <p:cNvPr id="120835"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This importance sampling of the lights works best for diffuse objects,</a:t>
            </a:r>
            <a:r>
              <a:rPr lang="en-US" baseline="0" dirty="0" smtClean="0">
                <a:latin typeface="Book Antiqua" pitchFamily="-65" charset="0"/>
                <a:ea typeface="ＭＳ Ｐゴシック" pitchFamily="-65" charset="-128"/>
                <a:cs typeface="ＭＳ Ｐゴシック" pitchFamily="-65" charset="-128"/>
              </a:rPr>
              <a:t> in which the reflection of light is </a:t>
            </a:r>
            <a:r>
              <a:rPr lang="en-US" baseline="0" dirty="0" err="1" smtClean="0">
                <a:latin typeface="Book Antiqua" pitchFamily="-65" charset="0"/>
                <a:ea typeface="ＭＳ Ｐゴシック" pitchFamily="-65" charset="-128"/>
                <a:cs typeface="ＭＳ Ｐゴシック" pitchFamily="-65" charset="-128"/>
              </a:rPr>
              <a:t>omindirectional</a:t>
            </a:r>
            <a:r>
              <a:rPr lang="en-US" baseline="0" dirty="0" smtClean="0">
                <a:latin typeface="Book Antiqua" pitchFamily="-65" charset="0"/>
                <a:ea typeface="ＭＳ Ｐゴシック" pitchFamily="-65" charset="-128"/>
                <a:cs typeface="ＭＳ Ｐゴシック" pitchFamily="-65" charset="-128"/>
              </a:rPr>
              <a:t>.  For shiny objects with a </a:t>
            </a:r>
            <a:r>
              <a:rPr lang="en-US" baseline="0" dirty="0" err="1" smtClean="0">
                <a:latin typeface="Book Antiqua" pitchFamily="-65" charset="0"/>
                <a:ea typeface="ＭＳ Ｐゴシック" pitchFamily="-65" charset="-128"/>
                <a:cs typeface="ＭＳ Ｐゴシック" pitchFamily="-65" charset="-128"/>
              </a:rPr>
              <a:t>higly</a:t>
            </a:r>
            <a:r>
              <a:rPr lang="en-US" baseline="0" dirty="0" smtClean="0">
                <a:latin typeface="Book Antiqua" pitchFamily="-65" charset="0"/>
                <a:ea typeface="ＭＳ Ｐゴシック" pitchFamily="-65" charset="-128"/>
                <a:cs typeface="ＭＳ Ｐゴシック" pitchFamily="-65" charset="-128"/>
              </a:rPr>
              <a:t> directed reflection</a:t>
            </a:r>
            <a:r>
              <a:rPr lang="en-US" dirty="0" smtClean="0">
                <a:latin typeface="Book Antiqua" pitchFamily="-65" charset="0"/>
                <a:ea typeface="ＭＳ Ｐゴシック" pitchFamily="-65" charset="-128"/>
                <a:cs typeface="ＭＳ Ｐゴシック" pitchFamily="-65" charset="-128"/>
              </a:rPr>
              <a:t>, this is less useful, as</a:t>
            </a:r>
            <a:r>
              <a:rPr lang="en-US" baseline="0" dirty="0" smtClean="0">
                <a:latin typeface="Book Antiqua" pitchFamily="-65" charset="0"/>
                <a:ea typeface="ＭＳ Ｐゴシック" pitchFamily="-65" charset="-128"/>
                <a:cs typeface="ＭＳ Ｐゴシック" pitchFamily="-65" charset="-128"/>
              </a:rPr>
              <a:t> the variation is primarily in the BRDF</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a:xfrm>
            <a:off x="1076325" y="625475"/>
            <a:ext cx="4797425" cy="3598863"/>
          </a:xfrm>
          <a:ln/>
        </p:spPr>
      </p:sp>
      <p:sp>
        <p:nvSpPr>
          <p:cNvPr id="122883"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Therefore, we can also</a:t>
            </a:r>
            <a:r>
              <a:rPr lang="en-US" baseline="0" dirty="0" smtClean="0">
                <a:latin typeface="Book Antiqua" pitchFamily="-65" charset="0"/>
                <a:ea typeface="ＭＳ Ｐゴシック" pitchFamily="-65" charset="-128"/>
                <a:cs typeface="ＭＳ Ｐゴシック" pitchFamily="-65" charset="-128"/>
              </a:rPr>
              <a:t> importance sample the BRDF, but naively combing this with light-samples, while improving the specular surfaces, corrupts the diffuse surfaces, due to the additive nature of variance.</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xfrm>
            <a:off x="1076325" y="625475"/>
            <a:ext cx="4797425" cy="3598863"/>
          </a:xfrm>
          <a:ln/>
        </p:spPr>
      </p:sp>
      <p:sp>
        <p:nvSpPr>
          <p:cNvPr id="124931"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In</a:t>
            </a:r>
            <a:r>
              <a:rPr lang="en-US" baseline="0" dirty="0" smtClean="0">
                <a:latin typeface="Book Antiqua" pitchFamily="-65" charset="0"/>
                <a:ea typeface="ＭＳ Ｐゴシック" pitchFamily="-65" charset="-128"/>
                <a:cs typeface="ＭＳ Ｐゴシック" pitchFamily="-65" charset="-128"/>
              </a:rPr>
              <a:t> general, a good sampling strategy for one part of the scene may be poor for others, here we see a scene with alternating diffuse and specular tiles.  The solution is indeed to sample both, but to combine them in a weighted fashion so as to reduce variance, a </a:t>
            </a:r>
            <a:r>
              <a:rPr lang="en-US" baseline="0" dirty="0" err="1" smtClean="0">
                <a:latin typeface="Book Antiqua" pitchFamily="-65" charset="0"/>
                <a:ea typeface="ＭＳ Ｐゴシック" pitchFamily="-65" charset="-128"/>
                <a:cs typeface="ＭＳ Ｐゴシック" pitchFamily="-65" charset="-128"/>
              </a:rPr>
              <a:t>techniuqe</a:t>
            </a:r>
            <a:r>
              <a:rPr lang="en-US" baseline="0" dirty="0" smtClean="0">
                <a:latin typeface="Book Antiqua" pitchFamily="-65" charset="0"/>
                <a:ea typeface="ＭＳ Ｐゴシック" pitchFamily="-65" charset="-128"/>
                <a:cs typeface="ＭＳ Ｐゴシック" pitchFamily="-65" charset="-128"/>
              </a:rPr>
              <a:t> known as multiple importance sampling.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a:xfrm>
            <a:off x="1076325" y="625475"/>
            <a:ext cx="4797425" cy="3598863"/>
          </a:xfrm>
          <a:ln/>
        </p:spPr>
      </p:sp>
      <p:sp>
        <p:nvSpPr>
          <p:cNvPr id="126979" name="Notes Placeholder 2"/>
          <p:cNvSpPr>
            <a:spLocks noGrp="1"/>
          </p:cNvSpPr>
          <p:nvPr>
            <p:ph type="body" idx="1"/>
          </p:nvPr>
        </p:nvSpPr>
        <p:spPr>
          <a:noFill/>
          <a:ln w="9525"/>
        </p:spPr>
        <p:txBody>
          <a:bodyPr/>
          <a:lstStyle/>
          <a:p>
            <a:r>
              <a:rPr lang="en-US" baseline="0" dirty="0" smtClean="0">
                <a:latin typeface="Book Antiqua" pitchFamily="-65" charset="0"/>
                <a:ea typeface="ＭＳ Ｐゴシック" pitchFamily="-65" charset="-128"/>
                <a:cs typeface="ＭＳ Ｐゴシック" pitchFamily="-65" charset="-128"/>
              </a:rPr>
              <a:t>We cannot account for all variation, despite MIS, which requires knowledge of the probability distributions taken into account.   This is due especially to specular reflections which cause arbitrary areas to act as directed light sources, as well as occlusion.  This lead to the artifacts that we refer to as gross outliers, which, although not “wrong,” are highly inconsistent with our expected distribution.  While these images would converge in the limit, we would like to use finite samples.</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Scenes sampled at total 10m.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a:xfrm>
            <a:off x="1076325" y="625475"/>
            <a:ext cx="4797425" cy="3598863"/>
          </a:xfrm>
          <a:ln/>
        </p:spPr>
      </p:sp>
      <p:sp>
        <p:nvSpPr>
          <p:cNvPr id="129027"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 propose then, a method to statistically identify and reject</a:t>
            </a:r>
            <a:r>
              <a:rPr lang="en-US" baseline="0" dirty="0" smtClean="0">
                <a:latin typeface="Book Antiqua" pitchFamily="-65" charset="0"/>
                <a:ea typeface="ＭＳ Ｐゴシック" pitchFamily="-65" charset="-128"/>
                <a:cs typeface="ＭＳ Ｐゴシック" pitchFamily="-65" charset="-128"/>
              </a:rPr>
              <a:t> (or down-weight) these samples.  While the result is not necessarily correct, it is consistent and plausible given the data, even at low numbers of samples.</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625475"/>
            <a:ext cx="4797425" cy="3598863"/>
          </a:xfrm>
        </p:spPr>
      </p:sp>
      <p:sp>
        <p:nvSpPr>
          <p:cNvPr id="3" name="Notes Placeholder 2"/>
          <p:cNvSpPr>
            <a:spLocks noGrp="1"/>
          </p:cNvSpPr>
          <p:nvPr>
            <p:ph type="body" idx="1"/>
          </p:nvPr>
        </p:nvSpPr>
        <p:spPr/>
        <p:txBody>
          <a:bodyPr>
            <a:normAutofit/>
          </a:bodyPr>
          <a:lstStyle/>
          <a:p>
            <a:r>
              <a:rPr lang="en-US" dirty="0" smtClean="0"/>
              <a:t>As our field</a:t>
            </a:r>
            <a:r>
              <a:rPr lang="en-US" baseline="0" dirty="0" smtClean="0"/>
              <a:t> has developed from 2D images to 3D geometry, many of the same image operations have been applied in the setting of digital geometry processing.  These include removal of noise from acquired data, as well as smoothing operators of all kinds.</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a:xfrm>
            <a:off x="1076325" y="625475"/>
            <a:ext cx="4797425" cy="3598863"/>
          </a:xfrm>
          <a:ln/>
        </p:spPr>
      </p:sp>
      <p:sp>
        <p:nvSpPr>
          <p:cNvPr id="129027"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a:xfrm>
            <a:off x="1076325" y="625475"/>
            <a:ext cx="4797425" cy="3598863"/>
          </a:xfrm>
          <a:ln/>
        </p:spPr>
      </p:sp>
      <p:sp>
        <p:nvSpPr>
          <p:cNvPr id="131075"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There is a</a:t>
            </a:r>
            <a:r>
              <a:rPr lang="en-US" baseline="0" dirty="0" smtClean="0">
                <a:latin typeface="Book Antiqua" pitchFamily="-65" charset="0"/>
                <a:ea typeface="ＭＳ Ｐゴシック" pitchFamily="-65" charset="-128"/>
                <a:cs typeface="ＭＳ Ｐゴシック" pitchFamily="-65" charset="-128"/>
              </a:rPr>
              <a:t> large field of work known as “robust statistics,” </a:t>
            </a:r>
            <a:r>
              <a:rPr lang="en-US" baseline="0" dirty="0" err="1" smtClean="0">
                <a:latin typeface="Book Antiqua" pitchFamily="-65" charset="0"/>
                <a:ea typeface="ＭＳ Ｐゴシック" pitchFamily="-65" charset="-128"/>
                <a:cs typeface="ＭＳ Ｐゴシック" pitchFamily="-65" charset="-128"/>
              </a:rPr>
              <a:t>studing</a:t>
            </a:r>
            <a:r>
              <a:rPr lang="en-US" baseline="0" dirty="0" smtClean="0">
                <a:latin typeface="Book Antiqua" pitchFamily="-65" charset="0"/>
                <a:ea typeface="ＭＳ Ｐゴシック" pitchFamily="-65" charset="-128"/>
                <a:cs typeface="ＭＳ Ｐゴシック" pitchFamily="-65" charset="-128"/>
              </a:rPr>
              <a:t> the computation of statistical parameters in the presence of noise.  The sample mean used in Monte Carlo is known as a “location estimator”, albeit one that is very sensitive to noise, while the median is the location estimator with the highest “breakdown point,” withstanding arbitrary corruption of up to 50% of its samples, and the noise in the result is clearly reduced.</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While robust, the median is also very inefficient, defined as the variance relative to the mean estimator for a well-behaved distribution.  In particular, not that other artifacts have been significantly increased, especially the hardening of shadows and illumination.</a:t>
            </a:r>
            <a:endParaRPr lang="en-US" dirty="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a:xfrm>
            <a:off x="1076325" y="625475"/>
            <a:ext cx="4797425" cy="3598863"/>
          </a:xfrm>
          <a:ln/>
        </p:spPr>
      </p:sp>
      <p:sp>
        <p:nvSpPr>
          <p:cNvPr id="133123"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The mean is a specific case of an L-estimator of location, or Linear Combination of Order Statistics</a:t>
            </a:r>
            <a:r>
              <a:rPr lang="en-US" baseline="0" dirty="0" smtClean="0">
                <a:latin typeface="Book Antiqua" pitchFamily="-65" charset="0"/>
                <a:ea typeface="ＭＳ Ｐゴシック" pitchFamily="-65" charset="-128"/>
                <a:cs typeface="ＭＳ Ｐゴシック" pitchFamily="-65" charset="-128"/>
              </a:rPr>
              <a:t> </a:t>
            </a:r>
            <a:r>
              <a:rPr lang="en-US" dirty="0" smtClean="0">
                <a:latin typeface="Book Antiqua" pitchFamily="-65" charset="0"/>
                <a:ea typeface="ＭＳ Ｐゴシック" pitchFamily="-65" charset="-128"/>
                <a:cs typeface="ＭＳ Ｐゴシック" pitchFamily="-65" charset="-128"/>
              </a:rPr>
              <a:t>(the </a:t>
            </a:r>
            <a:r>
              <a:rPr lang="en-US" dirty="0" err="1" smtClean="0">
                <a:latin typeface="Book Antiqua" pitchFamily="-65" charset="0"/>
                <a:ea typeface="ＭＳ Ｐゴシック" pitchFamily="-65" charset="-128"/>
                <a:cs typeface="ＭＳ Ｐゴシック" pitchFamily="-65" charset="-128"/>
              </a:rPr>
              <a:t>kth</a:t>
            </a:r>
            <a:r>
              <a:rPr lang="en-US" dirty="0" smtClean="0">
                <a:latin typeface="Book Antiqua" pitchFamily="-65" charset="0"/>
                <a:ea typeface="ＭＳ Ｐゴシック" pitchFamily="-65" charset="-128"/>
                <a:cs typeface="ＭＳ Ｐゴシック" pitchFamily="-65" charset="-128"/>
              </a:rPr>
              <a:t>-order statistics of a dataset</a:t>
            </a:r>
            <a:r>
              <a:rPr lang="en-US" baseline="0" dirty="0" smtClean="0">
                <a:latin typeface="Book Antiqua" pitchFamily="-65" charset="0"/>
                <a:ea typeface="ＭＳ Ｐゴシック" pitchFamily="-65" charset="-128"/>
                <a:cs typeface="ＭＳ Ｐゴシック" pitchFamily="-65" charset="-128"/>
              </a:rPr>
              <a:t> is the </a:t>
            </a:r>
            <a:r>
              <a:rPr lang="en-US" baseline="0" dirty="0" err="1" smtClean="0">
                <a:latin typeface="Book Antiqua" pitchFamily="-65" charset="0"/>
                <a:ea typeface="ＭＳ Ｐゴシック" pitchFamily="-65" charset="-128"/>
                <a:cs typeface="ＭＳ Ｐゴシック" pitchFamily="-65" charset="-128"/>
              </a:rPr>
              <a:t>kth</a:t>
            </a:r>
            <a:r>
              <a:rPr lang="en-US" baseline="0" dirty="0" smtClean="0">
                <a:latin typeface="Book Antiqua" pitchFamily="-65" charset="0"/>
                <a:ea typeface="ＭＳ Ｐゴシック" pitchFamily="-65" charset="-128"/>
                <a:cs typeface="ＭＳ Ｐゴシック" pitchFamily="-65" charset="-128"/>
              </a:rPr>
              <a:t> largest sample).  We can generalize this by considering other order statistics, such as the trimmed mean, where the highest and lowest percentage of order statistics are discarded, and the rest averages.  </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Here we show the reconstruction using a 10% and 1% trimmed mean.  </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a:xfrm>
            <a:off x="1076325" y="625475"/>
            <a:ext cx="4797425" cy="3598863"/>
          </a:xfrm>
          <a:ln/>
        </p:spPr>
      </p:sp>
      <p:sp>
        <p:nvSpPr>
          <p:cNvPr id="133123"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Showing a comparison, note that the Median and 10% Trimmed</a:t>
            </a:r>
            <a:r>
              <a:rPr lang="en-US" baseline="0" dirty="0" smtClean="0">
                <a:latin typeface="Book Antiqua" pitchFamily="-65" charset="0"/>
                <a:ea typeface="ＭＳ Ｐゴシック" pitchFamily="-65" charset="-128"/>
                <a:cs typeface="ＭＳ Ｐゴシック" pitchFamily="-65" charset="-128"/>
              </a:rPr>
              <a:t> mean figures show a significant decrease in the total light level, especially along the roof, and at the highlights on the shapes, due to trimming too much useful information.  The 1% trimmed mean looks better, but starts to reintroduce significant noise.  </a:t>
            </a:r>
          </a:p>
          <a:p>
            <a:endParaRPr lang="en-US" dirty="0" smtClean="0">
              <a:latin typeface="Book Antiqua" pitchFamily="-65" charset="0"/>
              <a:ea typeface="ＭＳ Ｐゴシック" pitchFamily="-65" charset="-128"/>
              <a:cs typeface="ＭＳ Ｐゴシック" pitchFamily="-65" charset="-128"/>
            </a:endParaRPr>
          </a:p>
          <a:p>
            <a:r>
              <a:rPr lang="en-US" dirty="0" smtClean="0">
                <a:latin typeface="Book Antiqua" pitchFamily="-65" charset="0"/>
                <a:ea typeface="ＭＳ Ｐゴシック" pitchFamily="-65" charset="-128"/>
                <a:cs typeface="ＭＳ Ｐゴシック" pitchFamily="-65" charset="-128"/>
              </a:rPr>
              <a:t>Interestingly, the noisy original has</a:t>
            </a:r>
            <a:r>
              <a:rPr lang="en-US" baseline="0" dirty="0" smtClean="0">
                <a:latin typeface="Book Antiqua" pitchFamily="-65" charset="0"/>
                <a:ea typeface="ＭＳ Ｐゴシック" pitchFamily="-65" charset="-128"/>
                <a:cs typeface="ＭＳ Ｐゴシック" pitchFamily="-65" charset="-128"/>
              </a:rPr>
              <a:t> .0519 </a:t>
            </a:r>
            <a:r>
              <a:rPr lang="en-US" baseline="0" dirty="0" err="1" smtClean="0">
                <a:latin typeface="Book Antiqua" pitchFamily="-65" charset="0"/>
                <a:ea typeface="ＭＳ Ｐゴシック" pitchFamily="-65" charset="-128"/>
                <a:cs typeface="ＭＳ Ｐゴシック" pitchFamily="-65" charset="-128"/>
              </a:rPr>
              <a:t>rms</a:t>
            </a:r>
            <a:r>
              <a:rPr lang="en-US" baseline="0" dirty="0" smtClean="0">
                <a:latin typeface="Book Antiqua" pitchFamily="-65" charset="0"/>
                <a:ea typeface="ＭＳ Ｐゴシック" pitchFamily="-65" charset="-128"/>
                <a:cs typeface="ＭＳ Ｐゴシック" pitchFamily="-65" charset="-128"/>
              </a:rPr>
              <a:t>, which is better than all of the trimmed means except 1%.  Of course, this shows that </a:t>
            </a:r>
            <a:r>
              <a:rPr lang="en-US" baseline="0" dirty="0" err="1" smtClean="0">
                <a:latin typeface="Book Antiqua" pitchFamily="-65" charset="0"/>
                <a:ea typeface="ＭＳ Ｐゴシック" pitchFamily="-65" charset="-128"/>
                <a:cs typeface="ＭＳ Ｐゴシック" pitchFamily="-65" charset="-128"/>
              </a:rPr>
              <a:t>rms</a:t>
            </a:r>
            <a:r>
              <a:rPr lang="en-US" baseline="0" dirty="0" smtClean="0">
                <a:latin typeface="Book Antiqua" pitchFamily="-65" charset="0"/>
                <a:ea typeface="ＭＳ Ｐゴシック" pitchFamily="-65" charset="-128"/>
                <a:cs typeface="ＭＳ Ｐゴシック" pitchFamily="-65" charset="-128"/>
              </a:rPr>
              <a:t> is not the best metric for analyzing noise removal, but additionally show that the 10% and 50% TM have a significant loss in efficiency, their higher breakdown point notwithstanding.</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By contrast, our method performs the best of all the others on focusing specifically on noise.</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a:xfrm>
            <a:off x="1076325" y="625475"/>
            <a:ext cx="4797425" cy="3598863"/>
          </a:xfrm>
          <a:ln/>
        </p:spPr>
      </p:sp>
      <p:sp>
        <p:nvSpPr>
          <p:cNvPr id="133123"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Slide Image Placeholder 1"/>
          <p:cNvSpPr>
            <a:spLocks noGrp="1" noRot="1" noChangeAspect="1"/>
          </p:cNvSpPr>
          <p:nvPr>
            <p:ph type="sldImg"/>
          </p:nvPr>
        </p:nvSpPr>
        <p:spPr>
          <a:xfrm>
            <a:off x="1076325" y="625475"/>
            <a:ext cx="4797425" cy="3598863"/>
          </a:xfrm>
          <a:ln/>
        </p:spPr>
      </p:sp>
      <p:sp>
        <p:nvSpPr>
          <p:cNvPr id="13721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Note that it is essential</a:t>
            </a:r>
            <a:r>
              <a:rPr lang="en-US" baseline="0" dirty="0" smtClean="0">
                <a:latin typeface="Book Antiqua" pitchFamily="-65" charset="0"/>
                <a:ea typeface="ＭＳ Ｐゴシック" pitchFamily="-65" charset="-128"/>
                <a:cs typeface="ＭＳ Ｐゴシック" pitchFamily="-65" charset="-128"/>
              </a:rPr>
              <a:t> to perform noise reduction in rendering-filter space, rather than apply </a:t>
            </a:r>
            <a:r>
              <a:rPr lang="en-US" baseline="0" dirty="0" err="1" smtClean="0">
                <a:latin typeface="Book Antiqua" pitchFamily="-65" charset="0"/>
                <a:ea typeface="ＭＳ Ｐゴシック" pitchFamily="-65" charset="-128"/>
                <a:cs typeface="ＭＳ Ｐゴシック" pitchFamily="-65" charset="-128"/>
              </a:rPr>
              <a:t>iamge</a:t>
            </a:r>
            <a:r>
              <a:rPr lang="en-US" baseline="0" dirty="0" smtClean="0">
                <a:latin typeface="Book Antiqua" pitchFamily="-65" charset="0"/>
                <a:ea typeface="ＭＳ Ｐゴシック" pitchFamily="-65" charset="-128"/>
                <a:cs typeface="ＭＳ Ｐゴシック" pitchFamily="-65" charset="-128"/>
              </a:rPr>
              <a:t> space filtering, otherwise the outliers will dominate the reconstruction and corrupt good data.  While image space filtering can be useful in some cases, the noise seen here withstands even extreme blurring due to its large magnitude.  </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Slide Image Placeholder 1"/>
          <p:cNvSpPr>
            <a:spLocks noGrp="1" noRot="1" noChangeAspect="1"/>
          </p:cNvSpPr>
          <p:nvPr>
            <p:ph type="sldImg"/>
          </p:nvPr>
        </p:nvSpPr>
        <p:spPr>
          <a:xfrm>
            <a:off x="1076325" y="625475"/>
            <a:ext cx="4797425" cy="3598863"/>
          </a:xfrm>
          <a:ln/>
        </p:spPr>
      </p:sp>
      <p:sp>
        <p:nvSpPr>
          <p:cNvPr id="139267" name="Notes Placeholder 2"/>
          <p:cNvSpPr>
            <a:spLocks noGrp="1"/>
          </p:cNvSpPr>
          <p:nvPr>
            <p:ph type="body" idx="1"/>
          </p:nvPr>
        </p:nvSpPr>
        <p:spPr>
          <a:noFill/>
          <a:ln w="9525"/>
        </p:spPr>
        <p:txBody>
          <a:bodyPr/>
          <a:lstStyle/>
          <a:p>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xfrm>
            <a:off x="1076325" y="625475"/>
            <a:ext cx="4797425" cy="3598863"/>
          </a:xfrm>
          <a:ln/>
        </p:spPr>
      </p:sp>
      <p:sp>
        <p:nvSpPr>
          <p:cNvPr id="124931"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In</a:t>
            </a:r>
            <a:r>
              <a:rPr lang="en-US" baseline="0" dirty="0" smtClean="0">
                <a:latin typeface="Book Antiqua" pitchFamily="-65" charset="0"/>
                <a:ea typeface="ＭＳ Ｐゴシック" pitchFamily="-65" charset="-128"/>
                <a:cs typeface="ＭＳ Ｐゴシック" pitchFamily="-65" charset="-128"/>
              </a:rPr>
              <a:t> general, a good sampling strategy for one part of the scene may be poor for others, here we see a scene with alternating diffuse and specular tiles.  The solution is indeed to sample both, but to combine them in a weighted fashion so as to reduce variance, a </a:t>
            </a:r>
            <a:r>
              <a:rPr lang="en-US" baseline="0" dirty="0" err="1" smtClean="0">
                <a:latin typeface="Book Antiqua" pitchFamily="-65" charset="0"/>
                <a:ea typeface="ＭＳ Ｐゴシック" pitchFamily="-65" charset="-128"/>
                <a:cs typeface="ＭＳ Ｐゴシック" pitchFamily="-65" charset="-128"/>
              </a:rPr>
              <a:t>techniuqe</a:t>
            </a:r>
            <a:r>
              <a:rPr lang="en-US" baseline="0" dirty="0" smtClean="0">
                <a:latin typeface="Book Antiqua" pitchFamily="-65" charset="0"/>
                <a:ea typeface="ＭＳ Ｐゴシック" pitchFamily="-65" charset="-128"/>
                <a:cs typeface="ＭＳ Ｐゴシック" pitchFamily="-65" charset="-128"/>
              </a:rPr>
              <a:t> known as multiple importance sampling.</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Slide Image Placeholder 1"/>
          <p:cNvSpPr>
            <a:spLocks noGrp="1" noRot="1" noChangeAspect="1"/>
          </p:cNvSpPr>
          <p:nvPr>
            <p:ph type="sldImg"/>
          </p:nvPr>
        </p:nvSpPr>
        <p:spPr>
          <a:xfrm>
            <a:off x="1076325" y="625475"/>
            <a:ext cx="4797425" cy="3598863"/>
          </a:xfrm>
          <a:ln/>
        </p:spPr>
      </p:sp>
      <p:sp>
        <p:nvSpPr>
          <p:cNvPr id="147459"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To have a better intuition of what our method is doing, consider an slice of an image with outliers. </a:t>
            </a:r>
            <a:r>
              <a:rPr lang="en-US" baseline="0" dirty="0" smtClean="0">
                <a:latin typeface="Book Antiqua" pitchFamily="-65" charset="0"/>
                <a:ea typeface="ＭＳ Ｐゴシック" pitchFamily="-65" charset="-128"/>
                <a:cs typeface="ＭＳ Ｐゴシック" pitchFamily="-65" charset="-128"/>
              </a:rPr>
              <a:t> Points in RGB space are plotted as </a:t>
            </a:r>
            <a:r>
              <a:rPr lang="en-US" baseline="0" dirty="0" err="1" smtClean="0">
                <a:latin typeface="Book Antiqua" pitchFamily="-65" charset="0"/>
                <a:ea typeface="ＭＳ Ｐゴシック" pitchFamily="-65" charset="-128"/>
                <a:cs typeface="ＭＳ Ｐゴシック" pitchFamily="-65" charset="-128"/>
              </a:rPr>
              <a:t>x</a:t>
            </a:r>
            <a:r>
              <a:rPr lang="en-US" baseline="0" dirty="0" smtClean="0">
                <a:latin typeface="Book Antiqua" pitchFamily="-65" charset="0"/>
                <a:ea typeface="ＭＳ Ｐゴシック" pitchFamily="-65" charset="-128"/>
                <a:cs typeface="ＭＳ Ｐゴシック" pitchFamily="-65" charset="-128"/>
              </a:rPr>
              <a:t> vs. intensity.  Note that the noise intensity spikes are </a:t>
            </a:r>
            <a:r>
              <a:rPr lang="en-US" baseline="0" dirty="0" err="1" smtClean="0">
                <a:latin typeface="Book Antiqua" pitchFamily="-65" charset="0"/>
                <a:ea typeface="ＭＳ Ｐゴシック" pitchFamily="-65" charset="-128"/>
                <a:cs typeface="ＭＳ Ｐゴシック" pitchFamily="-65" charset="-128"/>
              </a:rPr>
              <a:t>distinguised</a:t>
            </a:r>
            <a:r>
              <a:rPr lang="en-US" baseline="0" dirty="0" smtClean="0">
                <a:latin typeface="Book Antiqua" pitchFamily="-65" charset="0"/>
                <a:ea typeface="ＭＳ Ｐゴシック" pitchFamily="-65" charset="-128"/>
                <a:cs typeface="ＭＳ Ｐゴシック" pitchFamily="-65" charset="-128"/>
              </a:rPr>
              <a:t> by their lack of redundancy with the remainder of the data, as opposed to their values themselves.  The specular peak displays a significantly large value, but the data is self-consistent, and confirmed with additional similar samples.</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Slide Image Placeholder 1"/>
          <p:cNvSpPr>
            <a:spLocks noGrp="1" noRot="1" noChangeAspect="1"/>
          </p:cNvSpPr>
          <p:nvPr>
            <p:ph type="sldImg"/>
          </p:nvPr>
        </p:nvSpPr>
        <p:spPr>
          <a:xfrm>
            <a:off x="1076325" y="625475"/>
            <a:ext cx="4797425" cy="3598863"/>
          </a:xfrm>
          <a:ln/>
        </p:spPr>
      </p:sp>
      <p:sp>
        <p:nvSpPr>
          <p:cNvPr id="145411" name="Notes Placeholder 2"/>
          <p:cNvSpPr>
            <a:spLocks noGrp="1"/>
          </p:cNvSpPr>
          <p:nvPr>
            <p:ph type="body" idx="1"/>
          </p:nvPr>
        </p:nvSpPr>
        <p:spPr>
          <a:noFill/>
          <a:ln w="9525"/>
        </p:spPr>
        <p:txBody>
          <a:bodyPr/>
          <a:lstStyle/>
          <a:p>
            <a:r>
              <a:rPr lang="en-US" dirty="0" smtClean="0">
                <a:latin typeface="Book Antiqua" pitchFamily="-65" charset="0"/>
                <a:ea typeface="ＭＳ Ｐゴシック" pitchFamily="-65" charset="-128"/>
                <a:cs typeface="ＭＳ Ｐゴシック" pitchFamily="-65" charset="-128"/>
              </a:rPr>
              <a:t>We would like to estimate</a:t>
            </a:r>
            <a:r>
              <a:rPr lang="en-US" baseline="0" dirty="0" smtClean="0">
                <a:latin typeface="Book Antiqua" pitchFamily="-65" charset="0"/>
                <a:ea typeface="ＭＳ Ｐゴシック" pitchFamily="-65" charset="-128"/>
                <a:cs typeface="ＭＳ Ｐゴシック" pitchFamily="-65" charset="-128"/>
              </a:rPr>
              <a:t> then the joint density of samples positions and there values, to use this as an outlier rejection technique.  One method would be to estimate as the total % of points within a fixed distance; </a:t>
            </a:r>
            <a:r>
              <a:rPr lang="en-US" baseline="0" dirty="0" err="1" smtClean="0">
                <a:latin typeface="Book Antiqua" pitchFamily="-65" charset="0"/>
                <a:ea typeface="ＭＳ Ｐゴシック" pitchFamily="-65" charset="-128"/>
                <a:cs typeface="ＭＳ Ｐゴシック" pitchFamily="-65" charset="-128"/>
              </a:rPr>
              <a:t>alternativly</a:t>
            </a:r>
            <a:r>
              <a:rPr lang="en-US" baseline="0" dirty="0" smtClean="0">
                <a:latin typeface="Book Antiqua" pitchFamily="-65" charset="0"/>
                <a:ea typeface="ＭＳ Ｐゴシック" pitchFamily="-65" charset="-128"/>
                <a:cs typeface="ＭＳ Ｐゴシック" pitchFamily="-65" charset="-128"/>
              </a:rPr>
              <a:t>, we can compute this as the volume of the regions containing the nearest </a:t>
            </a:r>
            <a:r>
              <a:rPr lang="en-US" baseline="0" dirty="0" err="1" smtClean="0">
                <a:latin typeface="Book Antiqua" pitchFamily="-65" charset="0"/>
                <a:ea typeface="ＭＳ Ｐゴシック" pitchFamily="-65" charset="-128"/>
                <a:cs typeface="ＭＳ Ｐゴシック" pitchFamily="-65" charset="-128"/>
              </a:rPr>
              <a:t>k</a:t>
            </a:r>
            <a:r>
              <a:rPr lang="en-US" baseline="0" dirty="0" smtClean="0">
                <a:latin typeface="Book Antiqua" pitchFamily="-65" charset="0"/>
                <a:ea typeface="ＭＳ Ｐゴシック" pitchFamily="-65" charset="-128"/>
                <a:cs typeface="ＭＳ Ｐゴシック" pitchFamily="-65" charset="-128"/>
              </a:rPr>
              <a:t> points, this converges to the former as the # of points increases.   </a:t>
            </a:r>
          </a:p>
          <a:p>
            <a:endParaRPr lang="en-US" baseline="0" dirty="0" smtClean="0">
              <a:latin typeface="Book Antiqua" pitchFamily="-65" charset="0"/>
              <a:ea typeface="ＭＳ Ｐゴシック" pitchFamily="-65" charset="-128"/>
              <a:cs typeface="ＭＳ Ｐゴシック" pitchFamily="-65" charset="-128"/>
            </a:endParaRPr>
          </a:p>
          <a:p>
            <a:r>
              <a:rPr lang="en-US" baseline="0" dirty="0" smtClean="0">
                <a:latin typeface="Book Antiqua" pitchFamily="-65" charset="0"/>
                <a:ea typeface="ＭＳ Ｐゴシック" pitchFamily="-65" charset="-128"/>
                <a:cs typeface="ＭＳ Ｐゴシック" pitchFamily="-65" charset="-128"/>
              </a:rPr>
              <a:t>Importantly, </a:t>
            </a:r>
            <a:r>
              <a:rPr lang="en-US" baseline="0" dirty="0" err="1" smtClean="0">
                <a:latin typeface="Book Antiqua" pitchFamily="-65" charset="0"/>
                <a:ea typeface="ＭＳ Ｐゴシック" pitchFamily="-65" charset="-128"/>
                <a:cs typeface="ＭＳ Ｐゴシック" pitchFamily="-65" charset="-128"/>
              </a:rPr>
              <a:t>kNN</a:t>
            </a:r>
            <a:r>
              <a:rPr lang="en-US" baseline="0" dirty="0" smtClean="0">
                <a:latin typeface="Book Antiqua" pitchFamily="-65" charset="0"/>
                <a:ea typeface="ＭＳ Ｐゴシック" pitchFamily="-65" charset="-128"/>
                <a:cs typeface="ＭＳ Ｐゴシック" pitchFamily="-65" charset="-128"/>
              </a:rPr>
              <a:t> supports heteroskedastic data, in that the size of the neighborhood adjusts automatically to more or less data.  This does require two decisions, a choice of </a:t>
            </a:r>
            <a:r>
              <a:rPr lang="en-US" baseline="0" dirty="0" err="1" smtClean="0">
                <a:latin typeface="Book Antiqua" pitchFamily="-65" charset="0"/>
                <a:ea typeface="ＭＳ Ｐゴシック" pitchFamily="-65" charset="-128"/>
                <a:cs typeface="ＭＳ Ｐゴシック" pitchFamily="-65" charset="-128"/>
              </a:rPr>
              <a:t>k</a:t>
            </a:r>
            <a:r>
              <a:rPr lang="en-US" baseline="0" dirty="0" smtClean="0">
                <a:latin typeface="Book Antiqua" pitchFamily="-65" charset="0"/>
                <a:ea typeface="ＭＳ Ｐゴシック" pitchFamily="-65" charset="-128"/>
                <a:cs typeface="ＭＳ Ｐゴシック" pitchFamily="-65" charset="-128"/>
              </a:rPr>
              <a:t>, which acts as a smoothing parameters, and a distance metrics on the joint space.</a:t>
            </a:r>
            <a:endParaRPr lang="en-US" dirty="0" smtClean="0">
              <a:latin typeface="Book Antiqua"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1295400"/>
            <a:ext cx="7926388" cy="5105400"/>
          </a:xfrm>
        </p:spPr>
        <p:txBody>
          <a:bodyPr/>
          <a:lstStyle>
            <a:lvl1pPr>
              <a:lnSpc>
                <a:spcPct val="100000"/>
              </a:lnSpc>
              <a:spcBef>
                <a:spcPts val="576"/>
              </a:spcBef>
              <a:spcAft>
                <a:spcPts val="0"/>
              </a:spcAft>
              <a:defRPr/>
            </a:lvl1pPr>
            <a:lvl2pPr>
              <a:lnSpc>
                <a:spcPct val="100000"/>
              </a:lnSpc>
              <a:spcBef>
                <a:spcPts val="480"/>
              </a:spcBef>
              <a:spcAft>
                <a:spcPts val="0"/>
              </a:spcAft>
              <a:defRPr lang="en-US" sz="2000" kern="1200" dirty="0" smtClean="0">
                <a:solidFill>
                  <a:schemeClr val="tx1"/>
                </a:solidFill>
                <a:latin typeface="Arial" charset="0"/>
                <a:ea typeface="ＭＳ Ｐゴシック" charset="-128"/>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989012" y="293688"/>
            <a:ext cx="7926388" cy="585787"/>
          </a:xfrm>
        </p:spPr>
        <p:txBody>
          <a:body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06B1A280-8647-0444-9F4F-5939A513C52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5ACFF215-33ED-5F42-8DD4-636C18F4CD6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1275" y="293688"/>
            <a:ext cx="1884363" cy="5861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3425" y="293688"/>
            <a:ext cx="550545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9626E01E-3D66-8E42-B74E-1981CC628ABE}"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3425" y="293688"/>
            <a:ext cx="7542213" cy="5857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89013" y="1754188"/>
            <a:ext cx="3394075" cy="4400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5488" y="1754188"/>
            <a:ext cx="3394075" cy="4400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Content and Right Figures">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90600" y="293688"/>
            <a:ext cx="7848600" cy="585787"/>
          </a:xfrm>
        </p:spPr>
        <p:txBody>
          <a:bodyPr/>
          <a:lstStyle/>
          <a:p>
            <a:endParaRPr lang="en-US" dirty="0"/>
          </a:p>
        </p:txBody>
      </p:sp>
      <p:sp>
        <p:nvSpPr>
          <p:cNvPr id="14" name="Content Placeholder 13"/>
          <p:cNvSpPr>
            <a:spLocks noGrp="1"/>
          </p:cNvSpPr>
          <p:nvPr>
            <p:ph sz="quarter" idx="10"/>
          </p:nvPr>
        </p:nvSpPr>
        <p:spPr>
          <a:xfrm>
            <a:off x="990600" y="1143000"/>
            <a:ext cx="5410200" cy="5257800"/>
          </a:xfrm>
        </p:spPr>
        <p:txBody>
          <a:bodyPr/>
          <a:lstStyle>
            <a:lvl1pPr marL="312738" indent="-312738" defTabSz="833438">
              <a:spcBef>
                <a:spcPct val="20000"/>
              </a:spcBef>
              <a:buClr>
                <a:srgbClr val="FC0128"/>
              </a:buClr>
              <a:buSzPct val="100000"/>
              <a:buFontTx/>
              <a:buChar char="•"/>
              <a:defRPr/>
            </a:lvl1pPr>
            <a:lvl2pPr marL="676275" indent="-260350" defTabSz="833438">
              <a:spcBef>
                <a:spcPct val="20000"/>
              </a:spcBef>
              <a:buClr>
                <a:srgbClr val="FAFD00"/>
              </a:buClr>
              <a:buSzPct val="100000"/>
              <a:buFontTx/>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01F4F94B-3FB1-904C-A581-36F59B44C2E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F3E84FF1-1B94-A242-914A-DD7369721F7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89013" y="1754188"/>
            <a:ext cx="3394075" cy="4400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5488" y="1754188"/>
            <a:ext cx="3394075" cy="4400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ED58CDD0-689D-CC41-8D31-4472E4B264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48BDE82D-2D4D-0244-81F8-57C512A19C9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20B0FD62-64A6-054E-943C-D16E73C8868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E67AAE57-5981-B643-9B23-89DAACBF36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fld id="{02929153-9793-C34D-91EA-36DE07ACF90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1.pn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768350" cy="6858000"/>
          </a:xfrm>
          <a:prstGeom prst="rect">
            <a:avLst/>
          </a:prstGeom>
          <a:solidFill>
            <a:srgbClr val="5E5E8E"/>
          </a:solidFill>
          <a:ln w="12700">
            <a:noFill/>
            <a:miter lim="800000"/>
            <a:headEnd/>
            <a:tailEnd/>
          </a:ln>
          <a:effectLst/>
        </p:spPr>
        <p:txBody>
          <a:bodyPr wrap="none" anchor="ctr">
            <a:prstTxWarp prst="textNoShape">
              <a:avLst/>
            </a:prstTxWarp>
          </a:bodyPr>
          <a:lstStyle/>
          <a:p>
            <a:pPr>
              <a:defRPr/>
            </a:pPr>
            <a:endParaRPr lang="en-US" dirty="0">
              <a:latin typeface="Arial" charset="0"/>
            </a:endParaRPr>
          </a:p>
        </p:txBody>
      </p:sp>
      <p:sp>
        <p:nvSpPr>
          <p:cNvPr id="1027" name="Rectangle 3"/>
          <p:cNvSpPr>
            <a:spLocks noGrp="1" noChangeArrowheads="1"/>
          </p:cNvSpPr>
          <p:nvPr>
            <p:ph type="title"/>
          </p:nvPr>
        </p:nvSpPr>
        <p:spPr bwMode="auto">
          <a:xfrm>
            <a:off x="989013" y="293688"/>
            <a:ext cx="7286625" cy="585787"/>
          </a:xfrm>
          <a:prstGeom prst="rect">
            <a:avLst/>
          </a:prstGeom>
          <a:noFill/>
          <a:ln w="12699">
            <a:noFill/>
            <a:miter lim="800000"/>
            <a:headEnd/>
            <a:tailEnd/>
          </a:ln>
          <a:effectLst>
            <a:outerShdw dist="35921" dir="2700000" algn="ctr" rotWithShape="0">
              <a:schemeClr val="bg2"/>
            </a:outerShdw>
          </a:effectLst>
        </p:spPr>
        <p:txBody>
          <a:bodyPr vert="horz" wrap="square" lIns="82435" tIns="40494" rIns="82435" bIns="40494" numCol="1" anchor="ctr" anchorCtr="0" compatLnSpc="1">
            <a:prstTxWarp prst="textNoShape">
              <a:avLst/>
            </a:prstTxWarp>
          </a:bodyPr>
          <a:lstStyle/>
          <a:p>
            <a:pPr lvl="0"/>
            <a:r>
              <a:rPr lang="en-US" dirty="0" smtClean="0"/>
              <a:t>Title</a:t>
            </a:r>
            <a:endParaRPr lang="en-US" dirty="0"/>
          </a:p>
        </p:txBody>
      </p:sp>
      <p:sp>
        <p:nvSpPr>
          <p:cNvPr id="1028" name="Rectangle 4"/>
          <p:cNvSpPr>
            <a:spLocks noGrp="1" noChangeArrowheads="1"/>
          </p:cNvSpPr>
          <p:nvPr>
            <p:ph type="body" idx="1"/>
          </p:nvPr>
        </p:nvSpPr>
        <p:spPr bwMode="auto">
          <a:xfrm>
            <a:off x="989013" y="1754188"/>
            <a:ext cx="6940550" cy="4400550"/>
          </a:xfrm>
          <a:prstGeom prst="rect">
            <a:avLst/>
          </a:prstGeom>
          <a:noFill/>
          <a:ln w="12699">
            <a:noFill/>
            <a:miter lim="800000"/>
            <a:headEnd/>
            <a:tailEnd/>
          </a:ln>
          <a:effectLst/>
        </p:spPr>
        <p:txBody>
          <a:bodyPr vert="horz" wrap="square" lIns="82435" tIns="40494" rIns="82435" bIns="40494" numCol="1" anchor="t" anchorCtr="0" compatLnSpc="1">
            <a:prstTxWarp prst="textNoShape">
              <a:avLst/>
            </a:prstTxWarp>
          </a:bodyPr>
          <a:lstStyle/>
          <a:p>
            <a:pPr lvl="0"/>
            <a:r>
              <a:rPr lang="en-US" dirty="0" smtClean="0"/>
              <a:t>First </a:t>
            </a:r>
            <a:r>
              <a:rPr lang="en-US" smtClean="0"/>
              <a:t>Level Header testing ahsdjahda lsdjha sldjhaldjahldjah dlkajhd al</a:t>
            </a:r>
          </a:p>
          <a:p>
            <a:pPr lvl="1"/>
            <a:r>
              <a:rPr lang="en-US" dirty="0" smtClean="0"/>
              <a:t>Second Level</a:t>
            </a:r>
          </a:p>
          <a:p>
            <a:pPr lvl="1"/>
            <a:r>
              <a:rPr lang="en-US" dirty="0" smtClean="0"/>
              <a:t>Second Level</a:t>
            </a:r>
          </a:p>
          <a:p>
            <a:pPr lvl="2"/>
            <a:r>
              <a:rPr lang="en-US" dirty="0" smtClean="0"/>
              <a:t>Third Level</a:t>
            </a:r>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smtClean="0"/>
              <a:t>Ebene</a:t>
            </a:r>
            <a:endParaRPr lang="en-US" dirty="0" smtClean="0"/>
          </a:p>
          <a:p>
            <a:pPr lvl="0"/>
            <a:endParaRPr lang="en-US" dirty="0" smtClean="0"/>
          </a:p>
          <a:p>
            <a:pPr lvl="0"/>
            <a:r>
              <a:rPr lang="en-US" dirty="0" smtClean="0"/>
              <a:t>First Level Header</a:t>
            </a:r>
            <a:endParaRPr lang="en-US" dirty="0"/>
          </a:p>
        </p:txBody>
      </p:sp>
      <p:pic>
        <p:nvPicPr>
          <p:cNvPr id="6" name="Picture 5" descr="shield2d.png"/>
          <p:cNvPicPr>
            <a:picLocks noChangeAspect="1"/>
          </p:cNvPicPr>
          <p:nvPr userDrawn="1"/>
        </p:nvPicPr>
        <p:blipFill>
          <a:blip r:embed="rId15"/>
          <a:stretch>
            <a:fillRect/>
          </a:stretch>
        </p:blipFill>
        <p:spPr>
          <a:xfrm>
            <a:off x="120950" y="6050280"/>
            <a:ext cx="532285" cy="731520"/>
          </a:xfrm>
          <a:prstGeom prst="rect">
            <a:avLst/>
          </a:prstGeom>
          <a:effectLst>
            <a:outerShdw blurRad="127000" dist="50800" dir="2700000" algn="br">
              <a:srgbClr val="000000">
                <a:alpha val="43000"/>
              </a:srgbClr>
            </a:outerShdw>
          </a:effectLst>
        </p:spPr>
      </p:pic>
    </p:spTree>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73" r:id="rId13"/>
  </p:sldLayoutIdLst>
  <p:timing>
    <p:tnLst>
      <p:par>
        <p:cTn id="1" dur="indefinite" restart="never" nodeType="tmRoot"/>
      </p:par>
    </p:tnLst>
  </p:timing>
  <p:hf hdr="0" ftr="0" dt="0"/>
  <p:txStyles>
    <p:titleStyle>
      <a:lvl1pPr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6pPr>
      <a:lvl7pPr marL="914400"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7pPr>
      <a:lvl8pPr marL="1371600"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8pPr>
      <a:lvl9pPr marL="1828800" algn="l" defTabSz="833438"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charset="0"/>
        </a:defRPr>
      </a:lvl9pPr>
    </p:titleStyle>
    <p:bodyStyle>
      <a:lvl1pPr marL="312738" indent="-401638" algn="l" defTabSz="833438" rtl="0" eaLnBrk="0" fontAlgn="base" hangingPunct="0">
        <a:spcBef>
          <a:spcPts val="575"/>
        </a:spcBef>
        <a:spcAft>
          <a:spcPct val="0"/>
        </a:spcAft>
        <a:buClr>
          <a:srgbClr val="FC0128"/>
        </a:buClr>
        <a:buSzPct val="100000"/>
        <a:buChar char="•"/>
        <a:defRPr sz="2600">
          <a:solidFill>
            <a:schemeClr val="tx2"/>
          </a:solidFill>
          <a:effectLst>
            <a:outerShdw blurRad="38100" dist="38100" dir="2700000" algn="tl">
              <a:srgbClr val="000000"/>
            </a:outerShdw>
          </a:effectLst>
          <a:latin typeface="+mn-lt"/>
          <a:ea typeface="ＭＳ Ｐゴシック" charset="-128"/>
          <a:cs typeface="ＭＳ Ｐゴシック" charset="-128"/>
        </a:defRPr>
      </a:lvl1pPr>
      <a:lvl2pPr marL="676275" indent="-260350" algn="l" defTabSz="833438" rtl="0" eaLnBrk="0" fontAlgn="base" hangingPunct="0">
        <a:spcBef>
          <a:spcPts val="475"/>
        </a:spcBef>
        <a:spcAft>
          <a:spcPct val="0"/>
        </a:spcAft>
        <a:buClr>
          <a:srgbClr val="FAFD00"/>
        </a:buClr>
        <a:buSzPct val="100000"/>
        <a:buChar char="–"/>
        <a:defRPr sz="2000">
          <a:solidFill>
            <a:schemeClr val="tx2"/>
          </a:solidFill>
          <a:latin typeface="+mn-lt"/>
          <a:ea typeface="ＭＳ Ｐゴシック" charset="-128"/>
        </a:defRPr>
      </a:lvl2pPr>
      <a:lvl3pPr marL="1041400" indent="-207963" algn="l" defTabSz="833438" rtl="0" eaLnBrk="0" fontAlgn="base" hangingPunct="0">
        <a:spcBef>
          <a:spcPct val="0"/>
        </a:spcBef>
        <a:spcAft>
          <a:spcPct val="0"/>
        </a:spcAft>
        <a:buClr>
          <a:schemeClr val="hlink"/>
        </a:buClr>
        <a:buSzPct val="100000"/>
        <a:buChar char="»"/>
        <a:defRPr sz="2200">
          <a:solidFill>
            <a:schemeClr val="tx2"/>
          </a:solidFill>
          <a:latin typeface="+mn-lt"/>
          <a:ea typeface="ＭＳ Ｐゴシック" charset="-128"/>
        </a:defRPr>
      </a:lvl3pPr>
      <a:lvl4pPr marL="1457325" indent="-207963" algn="l" defTabSz="833438" rtl="0" eaLnBrk="0" fontAlgn="base" hangingPunct="0">
        <a:spcBef>
          <a:spcPct val="20000"/>
        </a:spcBef>
        <a:spcAft>
          <a:spcPct val="0"/>
        </a:spcAft>
        <a:buClr>
          <a:schemeClr val="accent2"/>
        </a:buClr>
        <a:buSzPct val="100000"/>
        <a:buChar char="•"/>
        <a:defRPr sz="1600">
          <a:solidFill>
            <a:schemeClr val="tx2"/>
          </a:solidFill>
          <a:latin typeface="+mn-lt"/>
          <a:ea typeface="ＭＳ Ｐゴシック" charset="-128"/>
        </a:defRPr>
      </a:lvl4pPr>
      <a:lvl5pPr marL="1874838" indent="-209550" algn="l" defTabSz="833438" rtl="0" eaLnBrk="0" fontAlgn="base" hangingPunct="0">
        <a:spcBef>
          <a:spcPct val="20000"/>
        </a:spcBef>
        <a:spcAft>
          <a:spcPct val="0"/>
        </a:spcAft>
        <a:buClr>
          <a:schemeClr val="accent2"/>
        </a:buClr>
        <a:buSzPct val="100000"/>
        <a:buChar char="–"/>
        <a:defRPr sz="1600">
          <a:solidFill>
            <a:schemeClr val="tx2"/>
          </a:solidFill>
          <a:latin typeface="+mn-lt"/>
          <a:ea typeface="ＭＳ Ｐゴシック" charset="-128"/>
        </a:defRPr>
      </a:lvl5pPr>
      <a:lvl6pPr marL="2332038" indent="-209550" algn="l" defTabSz="833438" rtl="0" eaLnBrk="0" fontAlgn="base" hangingPunct="0">
        <a:spcBef>
          <a:spcPct val="20000"/>
        </a:spcBef>
        <a:spcAft>
          <a:spcPct val="0"/>
        </a:spcAft>
        <a:buClr>
          <a:schemeClr val="accent2"/>
        </a:buClr>
        <a:buSzPct val="100000"/>
        <a:buChar char="–"/>
        <a:defRPr sz="1600">
          <a:solidFill>
            <a:schemeClr val="tx2"/>
          </a:solidFill>
          <a:latin typeface="+mn-lt"/>
        </a:defRPr>
      </a:lvl6pPr>
      <a:lvl7pPr marL="2789238" indent="-209550" algn="l" defTabSz="833438" rtl="0" eaLnBrk="0" fontAlgn="base" hangingPunct="0">
        <a:spcBef>
          <a:spcPct val="20000"/>
        </a:spcBef>
        <a:spcAft>
          <a:spcPct val="0"/>
        </a:spcAft>
        <a:buClr>
          <a:schemeClr val="accent2"/>
        </a:buClr>
        <a:buSzPct val="100000"/>
        <a:buChar char="–"/>
        <a:defRPr sz="1600">
          <a:solidFill>
            <a:schemeClr val="tx2"/>
          </a:solidFill>
          <a:latin typeface="+mn-lt"/>
        </a:defRPr>
      </a:lvl7pPr>
      <a:lvl8pPr marL="3246438" indent="-209550" algn="l" defTabSz="833438" rtl="0" eaLnBrk="0" fontAlgn="base" hangingPunct="0">
        <a:spcBef>
          <a:spcPct val="20000"/>
        </a:spcBef>
        <a:spcAft>
          <a:spcPct val="0"/>
        </a:spcAft>
        <a:buClr>
          <a:schemeClr val="accent2"/>
        </a:buClr>
        <a:buSzPct val="100000"/>
        <a:buChar char="–"/>
        <a:defRPr sz="1600">
          <a:solidFill>
            <a:schemeClr val="tx2"/>
          </a:solidFill>
          <a:latin typeface="+mn-lt"/>
        </a:defRPr>
      </a:lvl8pPr>
      <a:lvl9pPr marL="3703638" indent="-209550" algn="l" defTabSz="833438" rtl="0" eaLnBrk="0" fontAlgn="base" hangingPunct="0">
        <a:spcBef>
          <a:spcPct val="20000"/>
        </a:spcBef>
        <a:spcAft>
          <a:spcPct val="0"/>
        </a:spcAft>
        <a:buClr>
          <a:schemeClr val="accent2"/>
        </a:buClr>
        <a:buSzPct val="100000"/>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5" Type="http://schemas.openxmlformats.org/officeDocument/2006/relationships/image" Target="../media/image18.png"/></Relationships>
</file>

<file path=ppt/slides/_rels/slide100.xml.rels><?xml version="1.0" encoding="UTF-8" standalone="yes"?>
<Relationships xmlns="http://schemas.openxmlformats.org/package/2006/relationships"><Relationship Id="rId6" Type="http://schemas.openxmlformats.org/officeDocument/2006/relationships/image" Target="../media/image188.png"/><Relationship Id="rId4"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89.png"/><Relationship Id="rId5" Type="http://schemas.openxmlformats.org/officeDocument/2006/relationships/image" Target="../media/image187.pd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3" Type="http://schemas.openxmlformats.org/officeDocument/2006/relationships/image" Target="../media/image14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4" Type="http://schemas.openxmlformats.org/officeDocument/2006/relationships/image" Target="../media/image145.png"/><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44.png"/></Relationships>
</file>

<file path=ppt/slides/_rels/slide103.xml.rels><?xml version="1.0" encoding="UTF-8" standalone="yes"?>
<Relationships xmlns="http://schemas.openxmlformats.org/package/2006/relationships"><Relationship Id="rId4"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9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3" Type="http://schemas.openxmlformats.org/officeDocument/2006/relationships/comments" Target="../comments/comment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4" Type="http://schemas.openxmlformats.org/officeDocument/2006/relationships/image" Target="../media/image193.png"/><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9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3" Type="http://schemas.openxmlformats.org/officeDocument/2006/relationships/image" Target="../media/image19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3" Type="http://schemas.openxmlformats.org/officeDocument/2006/relationships/image" Target="../media/image19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3" Type="http://schemas.openxmlformats.org/officeDocument/2006/relationships/image" Target="../media/image19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6" Type="http://schemas.openxmlformats.org/officeDocument/2006/relationships/image" Target="../media/image22.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5" Type="http://schemas.openxmlformats.org/officeDocument/2006/relationships/image" Target="../media/image21.png"/></Relationships>
</file>

<file path=ppt/slides/_rels/slide110.xml.rels><?xml version="1.0" encoding="UTF-8" standalone="yes"?>
<Relationships xmlns="http://schemas.openxmlformats.org/package/2006/relationships"><Relationship Id="rId4" Type="http://schemas.openxmlformats.org/officeDocument/2006/relationships/image" Target="../media/image198.png"/><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9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6" Type="http://schemas.openxmlformats.org/officeDocument/2006/relationships/image" Target="../media/image202.png"/><Relationship Id="rId4" Type="http://schemas.openxmlformats.org/officeDocument/2006/relationships/image" Target="../media/image200.png"/><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99.pdf"/><Relationship Id="rId5" Type="http://schemas.openxmlformats.org/officeDocument/2006/relationships/image" Target="../media/image201.pdf"/></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4" Type="http://schemas.openxmlformats.org/officeDocument/2006/relationships/image" Target="../media/image204.png"/><Relationship Id="rId5" Type="http://schemas.openxmlformats.org/officeDocument/2006/relationships/image" Target="../media/image205.png"/><Relationship Id="rId7" Type="http://schemas.openxmlformats.org/officeDocument/2006/relationships/image" Target="../media/image207.png"/><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203.png"/><Relationship Id="rId6" Type="http://schemas.openxmlformats.org/officeDocument/2006/relationships/image" Target="../media/image20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df"/></Relationships>
</file>

<file path=ppt/slides/_rels/slide14.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d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image" Target="../media/image28.jpeg"/><Relationship Id="rId7" Type="http://schemas.openxmlformats.org/officeDocument/2006/relationships/image" Target="../media/image31.png"/><Relationship Id="rId11"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0.png"/><Relationship Id="rId8" Type="http://schemas.openxmlformats.org/officeDocument/2006/relationships/image" Target="../media/image32.png"/><Relationship Id="rId13" Type="http://schemas.openxmlformats.org/officeDocument/2006/relationships/image" Target="../media/image37.png"/><Relationship Id="rId10" Type="http://schemas.openxmlformats.org/officeDocument/2006/relationships/image" Target="../media/image34.png"/><Relationship Id="rId5" Type="http://schemas.openxmlformats.org/officeDocument/2006/relationships/image" Target="../media/image29.jpeg"/><Relationship Id="rId12" Type="http://schemas.openxmlformats.org/officeDocument/2006/relationships/image" Target="../media/image36.png"/><Relationship Id="rId2" Type="http://schemas.openxmlformats.org/officeDocument/2006/relationships/notesSlide" Target="../notesSlides/notesSlide20.xml"/><Relationship Id="rId9" Type="http://schemas.openxmlformats.org/officeDocument/2006/relationships/image" Target="../media/image33.png"/><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22.xml"/><Relationship Id="rId5" Type="http://schemas.openxmlformats.org/officeDocument/2006/relationships/image" Target="../media/image38.jpeg"/></Relationships>
</file>

<file path=ppt/slides/_rels/slide23.xml.rels><?xml version="1.0" encoding="UTF-8" standalone="yes"?>
<Relationships xmlns="http://schemas.openxmlformats.org/package/2006/relationships"><Relationship Id="rId6" Type="http://schemas.openxmlformats.org/officeDocument/2006/relationships/image" Target="../media/image38.jpeg"/><Relationship Id="rId4"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notesSlide" Target="../notesSlides/notesSlide23.xml"/><Relationship Id="rId5"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4" Type="http://schemas.openxmlformats.org/officeDocument/2006/relationships/image" Target="../media/image40.png"/><Relationship Id="rId5" Type="http://schemas.openxmlformats.org/officeDocument/2006/relationships/image" Target="../media/image41.wmf"/><Relationship Id="rId7" Type="http://schemas.openxmlformats.org/officeDocument/2006/relationships/image" Target="../media/image38.jpe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notesSlide" Target="../notesSlides/notesSlide24.xml"/><Relationship Id="rId6"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6" Type="http://schemas.openxmlformats.org/officeDocument/2006/relationships/image" Target="../media/image45.jpeg"/><Relationship Id="rId4"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jpeg"/><Relationship Id="rId5"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4" Type="http://schemas.openxmlformats.org/officeDocument/2006/relationships/image" Target="../media/image47.jpeg"/><Relationship Id="rId5" Type="http://schemas.openxmlformats.org/officeDocument/2006/relationships/image" Target="../media/image48.jpeg"/><Relationship Id="rId7"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26.xml"/><Relationship Id="rId9" Type="http://schemas.openxmlformats.org/officeDocument/2006/relationships/image" Target="../media/image52.png"/><Relationship Id="rId3" Type="http://schemas.openxmlformats.org/officeDocument/2006/relationships/image" Target="../media/image46.jpeg"/><Relationship Id="rId6" Type="http://schemas.openxmlformats.org/officeDocument/2006/relationships/image" Target="../media/image49.jpeg"/></Relationships>
</file>

<file path=ppt/slides/_rels/slide27.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video" Target="file://localhost/Users/cdecoro/Documents/preFPO/styleshadows-robo.mov" TargetMode="External"/><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video" Target="file://localhost/Users/cdecoro/Documents/preFPO/inflation.wmv" TargetMode="Externa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video" Target="file://localhost/Users/cdecoro/Documents/preFPO/softness.wmv" TargetMode="External"/><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video" Target="file://localhost/Users/cdecoro/Documents/preFPO/brightness.wmv" TargetMode="External"/><Relationship Id="rId2" Type="http://schemas.openxmlformats.org/officeDocument/2006/relationships/slideLayout" Target="../slideLayouts/slideLayout2.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video" Target="file://localhost/Users/cdecoro/Documents/preFPO/abstraction.wmv" TargetMode="External"/><Relationship Id="rId2" Type="http://schemas.openxmlformats.org/officeDocument/2006/relationships/slideLayout" Target="../slideLayouts/slideLayout2.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8.png"/><Relationship Id="rId5" Type="http://schemas.openxmlformats.org/officeDocument/2006/relationships/image" Target="../media/image60.png"/></Relationships>
</file>

<file path=ppt/slides/_rels/slide33.xml.rels><?xml version="1.0" encoding="UTF-8" standalone="yes"?>
<Relationships xmlns="http://schemas.openxmlformats.org/package/2006/relationships"><Relationship Id="rId4" Type="http://schemas.openxmlformats.org/officeDocument/2006/relationships/image" Target="../media/image62.jpe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1.jpeg"/></Relationships>
</file>

<file path=ppt/slides/_rels/slide34.xml.rels><?xml version="1.0" encoding="UTF-8" standalone="yes"?>
<Relationships xmlns="http://schemas.openxmlformats.org/package/2006/relationships"><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1.jpeg"/><Relationship Id="rId5" Type="http://schemas.openxmlformats.org/officeDocument/2006/relationships/image" Target="../media/image62.jpeg"/></Relationships>
</file>

<file path=ppt/slides/_rels/slide35.xml.rels><?xml version="1.0" encoding="UTF-8" standalone="yes"?>
<Relationships xmlns="http://schemas.openxmlformats.org/package/2006/relationships"><Relationship Id="rId6"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jpeg"/><Relationship Id="rId5" Type="http://schemas.openxmlformats.org/officeDocument/2006/relationships/image" Target="../media/image64.jpeg"/></Relationships>
</file>

<file path=ppt/slides/_rels/slide36.xml.rels><?xml version="1.0" encoding="UTF-8" standalone="yes"?>
<Relationships xmlns="http://schemas.openxmlformats.org/package/2006/relationships"><Relationship Id="rId4" Type="http://schemas.openxmlformats.org/officeDocument/2006/relationships/image" Target="../media/image63.jpeg"/><Relationship Id="rId5" Type="http://schemas.openxmlformats.org/officeDocument/2006/relationships/image" Target="../media/image64.jpeg"/><Relationship Id="rId7" Type="http://schemas.openxmlformats.org/officeDocument/2006/relationships/image" Target="../media/image62.jpe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1.jpeg"/><Relationship Id="rId6"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7"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1.jpeg"/><Relationship Id="rId6" Type="http://schemas.openxmlformats.org/officeDocument/2006/relationships/image" Target="../media/image65.jpeg"/></Relationships>
</file>

<file path=ppt/slides/_rels/slide38.xml.rels><?xml version="1.0" encoding="UTF-8" standalone="yes"?>
<Relationships xmlns="http://schemas.openxmlformats.org/package/2006/relationships"><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39.xml.rels><?xml version="1.0" encoding="UTF-8" standalone="yes"?>
<Relationships xmlns="http://schemas.openxmlformats.org/package/2006/relationships"><Relationship Id="rId6" Type="http://schemas.openxmlformats.org/officeDocument/2006/relationships/image" Target="../media/image70.png"/><Relationship Id="rId4" Type="http://schemas.openxmlformats.org/officeDocument/2006/relationships/image" Target="../media/image68.jpe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7.jpeg"/><Relationship Id="rId5"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1.jpeg"/></Relationships>
</file>

<file path=ppt/slides/_rels/slide41.xml.rels><?xml version="1.0" encoding="UTF-8" standalone="yes"?>
<Relationships xmlns="http://schemas.openxmlformats.org/package/2006/relationships"><Relationship Id="rId6" Type="http://schemas.openxmlformats.org/officeDocument/2006/relationships/image" Target="../media/image74.jpeg"/><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1.jpeg"/><Relationship Id="rId5" Type="http://schemas.openxmlformats.org/officeDocument/2006/relationships/image" Target="../media/image73.jpeg"/></Relationships>
</file>

<file path=ppt/slides/_rels/slide42.xml.rels><?xml version="1.0" encoding="UTF-8" standalone="yes"?>
<Relationships xmlns="http://schemas.openxmlformats.org/package/2006/relationships"><Relationship Id="rId6" Type="http://schemas.openxmlformats.org/officeDocument/2006/relationships/image" Target="../media/image74.jpeg"/><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1.jpeg"/><Relationship Id="rId5" Type="http://schemas.openxmlformats.org/officeDocument/2006/relationships/image" Target="../media/image73.jpeg"/></Relationships>
</file>

<file path=ppt/slides/_rels/slide43.xml.rels><?xml version="1.0" encoding="UTF-8" standalone="yes"?>
<Relationships xmlns="http://schemas.openxmlformats.org/package/2006/relationships"><Relationship Id="rId6" Type="http://schemas.openxmlformats.org/officeDocument/2006/relationships/image" Target="../media/image76.jpeg"/><Relationship Id="rId4"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3.jpeg"/><Relationship Id="rId5" Type="http://schemas.openxmlformats.org/officeDocument/2006/relationships/image" Target="../media/image75.jpeg"/></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4" Type="http://schemas.openxmlformats.org/officeDocument/2006/relationships/image" Target="../media/image72.jpeg"/><Relationship Id="rId5" Type="http://schemas.openxmlformats.org/officeDocument/2006/relationships/image" Target="../media/image73.jpeg"/><Relationship Id="rId7"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1.jpeg"/><Relationship Id="rId6" Type="http://schemas.openxmlformats.org/officeDocument/2006/relationships/image" Target="../media/image74.jpeg"/></Relationships>
</file>

<file path=ppt/slides/_rels/slide45.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7.pdf"/></Relationships>
</file>

<file path=ppt/slides/_rels/slide46.xml.rels><?xml version="1.0" encoding="UTF-8" standalone="yes"?>
<Relationships xmlns="http://schemas.openxmlformats.org/package/2006/relationships"><Relationship Id="rId4" Type="http://schemas.openxmlformats.org/officeDocument/2006/relationships/image" Target="../media/image80.pdf"/><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9.png"/><Relationship Id="rId5" Type="http://schemas.openxmlformats.org/officeDocument/2006/relationships/image" Target="../media/image81.png"/></Relationships>
</file>

<file path=ppt/slides/_rels/slide47.xml.rels><?xml version="1.0" encoding="UTF-8" standalone="yes"?>
<Relationships xmlns="http://schemas.openxmlformats.org/package/2006/relationships"><Relationship Id="rId4"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2.jpeg"/><Relationship Id="rId5" Type="http://schemas.openxmlformats.org/officeDocument/2006/relationships/image" Target="../media/image84.jpeg"/></Relationships>
</file>

<file path=ppt/slides/_rels/slide48.xml.rels><?xml version="1.0" encoding="UTF-8" standalone="yes"?>
<Relationships xmlns="http://schemas.openxmlformats.org/package/2006/relationships"><Relationship Id="rId4"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3.jpeg"/></Relationships>
</file>

<file path=ppt/slides/_rels/slide49.xml.rels><?xml version="1.0" encoding="UTF-8" standalone="yes"?>
<Relationships xmlns="http://schemas.openxmlformats.org/package/2006/relationships"><Relationship Id="rId6" Type="http://schemas.openxmlformats.org/officeDocument/2006/relationships/image" Target="../media/image37.png"/><Relationship Id="rId4" Type="http://schemas.openxmlformats.org/officeDocument/2006/relationships/image" Target="../media/image86.jpe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5.jpeg"/><Relationship Id="rId5" Type="http://schemas.openxmlformats.org/officeDocument/2006/relationships/image" Target="../media/image87.jpeg"/></Relationships>
</file>

<file path=ppt/slides/_rels/slide5.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4"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8.jpeg"/><Relationship Id="rId5" Type="http://schemas.openxmlformats.org/officeDocument/2006/relationships/image" Target="../media/image90.jpeg"/></Relationships>
</file>

<file path=ppt/slides/_rels/slide51.xml.rels><?xml version="1.0" encoding="UTF-8" standalone="yes"?>
<Relationships xmlns="http://schemas.openxmlformats.org/package/2006/relationships"><Relationship Id="rId4" Type="http://schemas.openxmlformats.org/officeDocument/2006/relationships/image" Target="../media/image92.jpe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1.jpeg"/><Relationship Id="rId5" Type="http://schemas.openxmlformats.org/officeDocument/2006/relationships/image" Target="../media/image93.jpe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4" Type="http://schemas.openxmlformats.org/officeDocument/2006/relationships/image" Target="../media/image31.png"/><Relationship Id="rId10" Type="http://schemas.openxmlformats.org/officeDocument/2006/relationships/image" Target="../media/image97.png"/><Relationship Id="rId5" Type="http://schemas.openxmlformats.org/officeDocument/2006/relationships/image" Target="../media/image32.png"/><Relationship Id="rId7"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52.xml"/><Relationship Id="rId9" Type="http://schemas.openxmlformats.org/officeDocument/2006/relationships/image" Target="../media/image96.png"/><Relationship Id="rId3" Type="http://schemas.openxmlformats.org/officeDocument/2006/relationships/image" Target="../media/image30.png"/><Relationship Id="rId6" Type="http://schemas.openxmlformats.org/officeDocument/2006/relationships/image" Target="../media/image33.png"/></Relationships>
</file>

<file path=ppt/slides/_rels/slide53.xml.rels><?xml version="1.0" encoding="UTF-8" standalone="yes"?>
<Relationships xmlns="http://schemas.openxmlformats.org/package/2006/relationships"><Relationship Id="rId4"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9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6" Type="http://schemas.openxmlformats.org/officeDocument/2006/relationships/image" Target="../media/image103.png"/><Relationship Id="rId4"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0.png"/><Relationship Id="rId5" Type="http://schemas.openxmlformats.org/officeDocument/2006/relationships/image" Target="../media/image10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4"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4.pdf"/><Relationship Id="rId5" Type="http://schemas.openxmlformats.org/officeDocument/2006/relationships/image" Target="../media/image103.png"/></Relationships>
</file>

<file path=ppt/slides/_rels/slide59.xml.rels><?xml version="1.0" encoding="UTF-8" standalone="yes"?>
<Relationships xmlns="http://schemas.openxmlformats.org/package/2006/relationships"><Relationship Id="rId6" Type="http://schemas.openxmlformats.org/officeDocument/2006/relationships/image" Target="../media/image102.png"/><Relationship Id="rId4"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6.pdf"/><Relationship Id="rId5" Type="http://schemas.openxmlformats.org/officeDocument/2006/relationships/image" Target="../media/image100.png"/></Relationships>
</file>

<file path=ppt/slides/_rels/slide6.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4" Type="http://schemas.openxmlformats.org/officeDocument/2006/relationships/image" Target="../media/image110.png"/><Relationship Id="rId1" Type="http://schemas.openxmlformats.org/officeDocument/2006/relationships/video" Target="file://localhost/Users/cdecoro/Documents/preFPO/additive.mp4" TargetMode="External"/><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4"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11.png"/><Relationship Id="rId5" Type="http://schemas.openxmlformats.org/officeDocument/2006/relationships/image" Target="../media/image113.png"/></Relationships>
</file>

<file path=ppt/slides/_rels/slide64.xml.rels><?xml version="1.0" encoding="UTF-8" standalone="yes"?>
<Relationships xmlns="http://schemas.openxmlformats.org/package/2006/relationships"><Relationship Id="rId4"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4.png"/><Relationship Id="rId5" Type="http://schemas.openxmlformats.org/officeDocument/2006/relationships/image" Target="../media/image116.png"/></Relationships>
</file>

<file path=ppt/slides/_rels/slide65.xml.rels><?xml version="1.0" encoding="UTF-8" standalone="yes"?>
<Relationships xmlns="http://schemas.openxmlformats.org/package/2006/relationships"><Relationship Id="rId8" Type="http://schemas.openxmlformats.org/officeDocument/2006/relationships/image" Target="../media/image116.png"/><Relationship Id="rId4" Type="http://schemas.openxmlformats.org/officeDocument/2006/relationships/image" Target="../media/image112.png"/><Relationship Id="rId5" Type="http://schemas.openxmlformats.org/officeDocument/2006/relationships/image" Target="../media/image113.png"/><Relationship Id="rId7"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1.png"/><Relationship Id="rId6" Type="http://schemas.openxmlformats.org/officeDocument/2006/relationships/image" Target="../media/image114.png"/></Relationships>
</file>

<file path=ppt/slides/_rels/slide66.xml.rels><?xml version="1.0" encoding="UTF-8" standalone="yes"?>
<Relationships xmlns="http://schemas.openxmlformats.org/package/2006/relationships"><Relationship Id="rId8" Type="http://schemas.openxmlformats.org/officeDocument/2006/relationships/image" Target="../media/image122.png"/><Relationship Id="rId4" Type="http://schemas.openxmlformats.org/officeDocument/2006/relationships/image" Target="../media/image118.png"/><Relationship Id="rId5" Type="http://schemas.openxmlformats.org/officeDocument/2006/relationships/image" Target="../media/image119.tiff"/><Relationship Id="rId7" Type="http://schemas.openxmlformats.org/officeDocument/2006/relationships/image" Target="../media/image121.png"/><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117.tiff"/><Relationship Id="rId6"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4" Type="http://schemas.openxmlformats.org/officeDocument/2006/relationships/image" Target="../media/image123.png"/><Relationship Id="rId1" Type="http://schemas.openxmlformats.org/officeDocument/2006/relationships/video" Target="file://localhost/Users/cdecoro/Documents/preFPO/subtractive.mp4" TargetMode="External"/><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24.png"/></Relationships>
</file>

<file path=ppt/slides/_rels/slide7.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5"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6" Type="http://schemas.openxmlformats.org/officeDocument/2006/relationships/image" Target="../media/image129.png"/><Relationship Id="rId4" Type="http://schemas.openxmlformats.org/officeDocument/2006/relationships/image" Target="../media/image127.png"/><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126.png"/><Relationship Id="rId5" Type="http://schemas.openxmlformats.org/officeDocument/2006/relationships/image" Target="../media/image128.png"/></Relationships>
</file>

<file path=ppt/slides/_rels/slide73.xml.rels><?xml version="1.0" encoding="UTF-8" standalone="yes"?>
<Relationships xmlns="http://schemas.openxmlformats.org/package/2006/relationships"><Relationship Id="rId6" Type="http://schemas.openxmlformats.org/officeDocument/2006/relationships/image" Target="../media/image133.png"/><Relationship Id="rId4" Type="http://schemas.openxmlformats.org/officeDocument/2006/relationships/image" Target="../media/image131.png"/><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30.png"/><Relationship Id="rId5" Type="http://schemas.openxmlformats.org/officeDocument/2006/relationships/image" Target="../media/image132.png"/></Relationships>
</file>

<file path=ppt/slides/_rels/slide74.xml.rels><?xml version="1.0" encoding="UTF-8" standalone="yes"?>
<Relationships xmlns="http://schemas.openxmlformats.org/package/2006/relationships"><Relationship Id="rId4"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20.png"/><Relationship Id="rId5" Type="http://schemas.openxmlformats.org/officeDocument/2006/relationships/image" Target="../media/image121.png"/></Relationships>
</file>

<file path=ppt/slides/_rels/slide75.xml.rels><?xml version="1.0" encoding="UTF-8" standalone="yes"?>
<Relationships xmlns="http://schemas.openxmlformats.org/package/2006/relationships"><Relationship Id="rId6" Type="http://schemas.openxmlformats.org/officeDocument/2006/relationships/image" Target="../media/image137.png"/><Relationship Id="rId4" Type="http://schemas.openxmlformats.org/officeDocument/2006/relationships/image" Target="../media/image135.png"/><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34.png"/><Relationship Id="rId5" Type="http://schemas.openxmlformats.org/officeDocument/2006/relationships/image" Target="../media/image136.png"/></Relationships>
</file>

<file path=ppt/slides/_rels/slide76.xml.rels><?xml version="1.0" encoding="UTF-8" standalone="yes"?>
<Relationships xmlns="http://schemas.openxmlformats.org/package/2006/relationships"><Relationship Id="rId6" Type="http://schemas.openxmlformats.org/officeDocument/2006/relationships/image" Target="../media/image141.png"/><Relationship Id="rId4"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8.png"/><Relationship Id="rId5" Type="http://schemas.openxmlformats.org/officeDocument/2006/relationships/image" Target="../media/image140.png"/></Relationships>
</file>

<file path=ppt/slides/_rels/slide77.xml.rels><?xml version="1.0" encoding="UTF-8" standalone="yes"?>
<Relationships xmlns="http://schemas.openxmlformats.org/package/2006/relationships"><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2.png"/></Relationships>
</file>

<file path=ppt/slides/_rels/slide78.xml.rels><?xml version="1.0" encoding="UTF-8" standalone="yes"?>
<Relationships xmlns="http://schemas.openxmlformats.org/package/2006/relationships"><Relationship Id="rId6" Type="http://schemas.openxmlformats.org/officeDocument/2006/relationships/image" Target="../media/image147.png"/><Relationship Id="rId4"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44.png"/><Relationship Id="rId5" Type="http://schemas.openxmlformats.org/officeDocument/2006/relationships/image" Target="../media/image14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5" Type="http://schemas.openxmlformats.org/officeDocument/2006/relationships/image" Target="../media/image11.png"/></Relationships>
</file>

<file path=ppt/slides/_rels/slide80.xml.rels><?xml version="1.0" encoding="UTF-8" standalone="yes"?>
<Relationships xmlns="http://schemas.openxmlformats.org/package/2006/relationships"><Relationship Id="rId4"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48.pdf"/></Relationships>
</file>

<file path=ppt/slides/_rels/slide81.xml.rels><?xml version="1.0" encoding="UTF-8" standalone="yes"?>
<Relationships xmlns="http://schemas.openxmlformats.org/package/2006/relationships"><Relationship Id="rId4"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50.pdf"/></Relationships>
</file>

<file path=ppt/slides/_rels/slide82.xml.rels><?xml version="1.0" encoding="UTF-8" standalone="yes"?>
<Relationships xmlns="http://schemas.openxmlformats.org/package/2006/relationships"><Relationship Id="rId4"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52.png"/></Relationships>
</file>

<file path=ppt/slides/_rels/slide83.xml.rels><?xml version="1.0" encoding="UTF-8" standalone="yes"?>
<Relationships xmlns="http://schemas.openxmlformats.org/package/2006/relationships"><Relationship Id="rId6" Type="http://schemas.openxmlformats.org/officeDocument/2006/relationships/image" Target="../media/image156.png"/><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53.png"/><Relationship Id="rId5" Type="http://schemas.openxmlformats.org/officeDocument/2006/relationships/image" Target="../media/image155.png"/></Relationships>
</file>

<file path=ppt/slides/_rels/slide84.xml.rels><?xml version="1.0" encoding="UTF-8" standalone="yes"?>
<Relationships xmlns="http://schemas.openxmlformats.org/package/2006/relationships"><Relationship Id="rId4"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54.png"/></Relationships>
</file>

<file path=ppt/slides/_rels/slide85.xml.rels><?xml version="1.0" encoding="UTF-8" standalone="yes"?>
<Relationships xmlns="http://schemas.openxmlformats.org/package/2006/relationships"><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58.png"/></Relationships>
</file>

<file path=ppt/slides/_rels/slide86.xml.rels><?xml version="1.0" encoding="UTF-8" standalone="yes"?>
<Relationships xmlns="http://schemas.openxmlformats.org/package/2006/relationships"><Relationship Id="rId4"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59.png"/></Relationships>
</file>

<file path=ppt/slides/_rels/slide87.xml.rels><?xml version="1.0" encoding="UTF-8" standalone="yes"?>
<Relationships xmlns="http://schemas.openxmlformats.org/package/2006/relationships"><Relationship Id="rId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61.png"/><Relationship Id="rId5" Type="http://schemas.openxmlformats.org/officeDocument/2006/relationships/image" Target="../media/image163.png"/></Relationships>
</file>

<file path=ppt/slides/_rels/slide88.xml.rels><?xml version="1.0" encoding="UTF-8" standalone="yes"?>
<Relationships xmlns="http://schemas.openxmlformats.org/package/2006/relationships"><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64.png"/></Relationships>
</file>

<file path=ppt/slides/_rels/slide89.xml.rels><?xml version="1.0" encoding="UTF-8" standalone="yes"?>
<Relationships xmlns="http://schemas.openxmlformats.org/package/2006/relationships"><Relationship Id="rId4"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66.png"/></Relationships>
</file>

<file path=ppt/slides/_rels/slide9.xml.rels><?xml version="1.0" encoding="UTF-8" standalone="yes"?>
<Relationships xmlns="http://schemas.openxmlformats.org/package/2006/relationships"><Relationship Id="rId6"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5" Type="http://schemas.openxmlformats.org/officeDocument/2006/relationships/image" Target="../media/image14.png"/></Relationships>
</file>

<file path=ppt/slides/_rels/slide90.xml.rels><?xml version="1.0" encoding="UTF-8" standalone="yes"?>
<Relationships xmlns="http://schemas.openxmlformats.org/package/2006/relationships"><Relationship Id="rId6" Type="http://schemas.openxmlformats.org/officeDocument/2006/relationships/image" Target="../media/image171.png"/><Relationship Id="rId4"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68.pdf"/><Relationship Id="rId5" Type="http://schemas.openxmlformats.org/officeDocument/2006/relationships/image" Target="../media/image170.pdf"/></Relationships>
</file>

<file path=ppt/slides/_rels/slide91.xml.rels><?xml version="1.0" encoding="UTF-8" standalone="yes"?>
<Relationships xmlns="http://schemas.openxmlformats.org/package/2006/relationships"><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72.png"/></Relationships>
</file>

<file path=ppt/slides/_rels/slide92.xml.rels><?xml version="1.0" encoding="UTF-8" standalone="yes"?>
<Relationships xmlns="http://schemas.openxmlformats.org/package/2006/relationships"><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74.png"/></Relationships>
</file>

<file path=ppt/slides/_rels/slide93.xml.rels><?xml version="1.0" encoding="UTF-8" standalone="yes"?>
<Relationships xmlns="http://schemas.openxmlformats.org/package/2006/relationships"><Relationship Id="rId4" Type="http://schemas.openxmlformats.org/officeDocument/2006/relationships/image" Target="../media/image177.png"/><Relationship Id="rId5" Type="http://schemas.openxmlformats.org/officeDocument/2006/relationships/image" Target="../media/image178.png"/><Relationship Id="rId7"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76.png"/><Relationship Id="rId6" Type="http://schemas.openxmlformats.org/officeDocument/2006/relationships/image" Target="../media/image17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image" Target="../media/image1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4" Type="http://schemas.openxmlformats.org/officeDocument/2006/relationships/image" Target="../media/image183.png"/><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8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4" Type="http://schemas.openxmlformats.org/officeDocument/2006/relationships/image" Target="../media/image185.png"/><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84.png"/><Relationship Id="rId5" Type="http://schemas.openxmlformats.org/officeDocument/2006/relationships/image" Target="../media/image186.png"/></Relationships>
</file>

<file path=ppt/slides/_rels/slide98.xml.rels><?xml version="1.0" encoding="UTF-8" standalone="yes"?>
<Relationships xmlns="http://schemas.openxmlformats.org/package/2006/relationships"><Relationship Id="rId4" Type="http://schemas.openxmlformats.org/officeDocument/2006/relationships/image" Target="../media/image187.pdf"/><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59.png"/><Relationship Id="rId5" Type="http://schemas.openxmlformats.org/officeDocument/2006/relationships/image" Target="../media/image18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3" Type="http://schemas.openxmlformats.org/officeDocument/2006/relationships/comments" Target="../comments/commen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990600" y="2130425"/>
            <a:ext cx="7772400" cy="1470025"/>
          </a:xfrm>
        </p:spPr>
        <p:txBody>
          <a:bodyPr/>
          <a:lstStyle/>
          <a:p>
            <a:pPr algn="ctr"/>
            <a:r>
              <a:rPr lang="en-US" sz="3200" dirty="0" smtClean="0"/>
              <a:t>Rendering Filters for </a:t>
            </a:r>
            <a:br>
              <a:rPr lang="en-US" sz="3200" dirty="0" smtClean="0"/>
            </a:br>
            <a:r>
              <a:rPr lang="en-US" sz="3200" dirty="0" smtClean="0"/>
              <a:t>Controlling Detail and Creating Effects</a:t>
            </a:r>
            <a:endParaRPr lang="en-US" sz="3200" dirty="0"/>
          </a:p>
        </p:txBody>
      </p:sp>
      <p:sp>
        <p:nvSpPr>
          <p:cNvPr id="6" name="Subtitle 5"/>
          <p:cNvSpPr>
            <a:spLocks noGrp="1"/>
          </p:cNvSpPr>
          <p:nvPr>
            <p:ph type="subTitle" idx="1"/>
          </p:nvPr>
        </p:nvSpPr>
        <p:spPr>
          <a:xfrm>
            <a:off x="1676400" y="3886200"/>
            <a:ext cx="6400800" cy="1752600"/>
          </a:xfrm>
        </p:spPr>
        <p:txBody>
          <a:bodyPr/>
          <a:lstStyle/>
          <a:p>
            <a:r>
              <a:rPr lang="en-US" dirty="0" smtClean="0"/>
              <a:t>Christopher DeCoro</a:t>
            </a:r>
          </a:p>
          <a:p>
            <a:r>
              <a:rPr lang="en-US" dirty="0" smtClean="0"/>
              <a:t>Final Public Oral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Digital geometry processing applies common operations from image processing to meshes</a:t>
            </a:r>
            <a:endParaRPr dirty="0" smtClean="0"/>
          </a:p>
          <a:p>
            <a:r>
              <a:rPr lang="en-US" dirty="0" smtClean="0"/>
              <a:t>Smoothing</a:t>
            </a:r>
          </a:p>
          <a:p>
            <a:r>
              <a:rPr lang="en-US" dirty="0" smtClean="0"/>
              <a:t>Stylistic Filters</a:t>
            </a:r>
            <a:endParaRPr dirty="0" smtClean="0"/>
          </a:p>
        </p:txBody>
      </p:sp>
      <p:sp>
        <p:nvSpPr>
          <p:cNvPr id="5" name="Title 4"/>
          <p:cNvSpPr>
            <a:spLocks noGrp="1"/>
          </p:cNvSpPr>
          <p:nvPr>
            <p:ph type="title"/>
          </p:nvPr>
        </p:nvSpPr>
        <p:spPr/>
        <p:txBody>
          <a:bodyPr/>
          <a:lstStyle/>
          <a:p>
            <a:r>
              <a:rPr lang="en-US" dirty="0" smtClean="0"/>
              <a:t>Example: Geometry Filters</a:t>
            </a:r>
            <a:endParaRPr lang="en-US" dirty="0"/>
          </a:p>
        </p:txBody>
      </p:sp>
      <p:grpSp>
        <p:nvGrpSpPr>
          <p:cNvPr id="16" name="Group 15"/>
          <p:cNvGrpSpPr/>
          <p:nvPr/>
        </p:nvGrpSpPr>
        <p:grpSpPr>
          <a:xfrm>
            <a:off x="6075000" y="3886200"/>
            <a:ext cx="2688000" cy="2743200"/>
            <a:chOff x="6075000" y="3886200"/>
            <a:chExt cx="2688000" cy="2743200"/>
          </a:xfrm>
        </p:grpSpPr>
        <p:sp>
          <p:nvSpPr>
            <p:cNvPr id="13" name="TextBox 12"/>
            <p:cNvSpPr txBox="1"/>
            <p:nvPr/>
          </p:nvSpPr>
          <p:spPr>
            <a:xfrm>
              <a:off x="6793371" y="6290846"/>
              <a:ext cx="1416473" cy="338554"/>
            </a:xfrm>
            <a:prstGeom prst="rect">
              <a:avLst/>
            </a:prstGeom>
            <a:noFill/>
          </p:spPr>
          <p:txBody>
            <a:bodyPr wrap="none" rtlCol="0">
              <a:spAutoFit/>
            </a:bodyPr>
            <a:lstStyle/>
            <a:p>
              <a:r>
                <a:rPr lang="en-US" dirty="0" smtClean="0"/>
                <a:t>Inflated Mesh</a:t>
              </a:r>
              <a:endParaRPr lang="en-US" dirty="0"/>
            </a:p>
          </p:txBody>
        </p:sp>
        <p:pic>
          <p:nvPicPr>
            <p:cNvPr id="9" name="Picture 8" descr="octopus_inflate.png"/>
            <p:cNvPicPr>
              <a:picLocks noChangeAspect="1"/>
            </p:cNvPicPr>
            <p:nvPr/>
          </p:nvPicPr>
          <p:blipFill>
            <a:blip r:embed="rId3"/>
            <a:srcRect r="2216"/>
            <a:stretch>
              <a:fillRect/>
            </a:stretch>
          </p:blipFill>
          <p:spPr>
            <a:xfrm>
              <a:off x="6075000" y="3886200"/>
              <a:ext cx="2688000" cy="2362200"/>
            </a:xfrm>
            <a:prstGeom prst="rect">
              <a:avLst/>
            </a:prstGeom>
          </p:spPr>
        </p:pic>
      </p:grpSp>
      <p:grpSp>
        <p:nvGrpSpPr>
          <p:cNvPr id="15" name="Group 14"/>
          <p:cNvGrpSpPr/>
          <p:nvPr/>
        </p:nvGrpSpPr>
        <p:grpSpPr>
          <a:xfrm>
            <a:off x="1143000" y="3886200"/>
            <a:ext cx="4648200" cy="2743200"/>
            <a:chOff x="1143000" y="3886200"/>
            <a:chExt cx="4648200" cy="2743200"/>
          </a:xfrm>
        </p:grpSpPr>
        <p:sp>
          <p:nvSpPr>
            <p:cNvPr id="10" name="TextBox 9"/>
            <p:cNvSpPr txBox="1"/>
            <p:nvPr/>
          </p:nvSpPr>
          <p:spPr>
            <a:xfrm>
              <a:off x="1635663" y="6290846"/>
              <a:ext cx="1450437" cy="338554"/>
            </a:xfrm>
            <a:prstGeom prst="rect">
              <a:avLst/>
            </a:prstGeom>
            <a:noFill/>
          </p:spPr>
          <p:txBody>
            <a:bodyPr wrap="none" rtlCol="0">
              <a:spAutoFit/>
            </a:bodyPr>
            <a:lstStyle/>
            <a:p>
              <a:r>
                <a:rPr lang="en-US" dirty="0" smtClean="0"/>
                <a:t>Original Mesh</a:t>
              </a:r>
              <a:endParaRPr lang="en-US" dirty="0"/>
            </a:p>
          </p:txBody>
        </p:sp>
        <p:pic>
          <p:nvPicPr>
            <p:cNvPr id="11" name="Picture 10" descr="octopus_original.png"/>
            <p:cNvPicPr>
              <a:picLocks noChangeAspect="1"/>
            </p:cNvPicPr>
            <p:nvPr/>
          </p:nvPicPr>
          <p:blipFill>
            <a:blip r:embed="rId4"/>
            <a:srcRect l="12147" r="10392"/>
            <a:stretch>
              <a:fillRect/>
            </a:stretch>
          </p:blipFill>
          <p:spPr>
            <a:xfrm>
              <a:off x="1143000" y="3886200"/>
              <a:ext cx="2439719" cy="2362200"/>
            </a:xfrm>
            <a:prstGeom prst="rect">
              <a:avLst/>
            </a:prstGeom>
          </p:spPr>
        </p:pic>
        <p:pic>
          <p:nvPicPr>
            <p:cNvPr id="12" name="Picture 11" descr="octopus_smooth.png"/>
            <p:cNvPicPr>
              <a:picLocks noChangeAspect="1"/>
            </p:cNvPicPr>
            <p:nvPr/>
          </p:nvPicPr>
          <p:blipFill>
            <a:blip r:embed="rId5"/>
            <a:srcRect l="18548" r="20968"/>
            <a:stretch>
              <a:fillRect/>
            </a:stretch>
          </p:blipFill>
          <p:spPr>
            <a:xfrm>
              <a:off x="3886200" y="3886200"/>
              <a:ext cx="1905000" cy="2362200"/>
            </a:xfrm>
            <a:prstGeom prst="rect">
              <a:avLst/>
            </a:prstGeom>
          </p:spPr>
        </p:pic>
        <p:sp>
          <p:nvSpPr>
            <p:cNvPr id="14" name="TextBox 13"/>
            <p:cNvSpPr txBox="1"/>
            <p:nvPr/>
          </p:nvSpPr>
          <p:spPr>
            <a:xfrm>
              <a:off x="4038600" y="6290846"/>
              <a:ext cx="1678765" cy="338554"/>
            </a:xfrm>
            <a:prstGeom prst="rect">
              <a:avLst/>
            </a:prstGeom>
            <a:noFill/>
          </p:spPr>
          <p:txBody>
            <a:bodyPr wrap="none" rtlCol="0">
              <a:spAutoFit/>
            </a:bodyPr>
            <a:lstStyle/>
            <a:p>
              <a:r>
                <a:rPr lang="en-US" dirty="0" smtClean="0"/>
                <a:t>Smoothed Mesh</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4353645" cy="5105400"/>
          </a:xfrm>
        </p:spPr>
        <p:txBody>
          <a:bodyPr/>
          <a:lstStyle/>
          <a:p>
            <a:pPr indent="-402336">
              <a:defRPr/>
            </a:pPr>
            <a:r>
              <a:rPr lang="en-US" sz="2400" dirty="0" smtClean="0"/>
              <a:t>Density estimate indicates regions with outliers</a:t>
            </a:r>
          </a:p>
          <a:p>
            <a:pPr indent="-402336">
              <a:defRPr/>
            </a:pPr>
            <a:endParaRPr lang="en-US" sz="2400" dirty="0" smtClean="0"/>
          </a:p>
          <a:p>
            <a:pPr indent="-402336">
              <a:defRPr/>
            </a:pPr>
            <a:r>
              <a:rPr lang="en-US" sz="2400" dirty="0" smtClean="0"/>
              <a:t>Note that specular peak is well-preserved</a:t>
            </a:r>
          </a:p>
          <a:p>
            <a:pPr lvl="1">
              <a:defRPr/>
            </a:pPr>
            <a:endParaRPr lang="en-US" sz="1800" dirty="0" smtClean="0"/>
          </a:p>
          <a:p>
            <a:pPr indent="-402336">
              <a:defRPr/>
            </a:pPr>
            <a:r>
              <a:rPr lang="en-US" sz="2400" dirty="0" smtClean="0"/>
              <a:t>We can down-weight or reject points by density</a:t>
            </a:r>
          </a:p>
          <a:p>
            <a:pPr indent="-402336">
              <a:defRPr/>
            </a:pPr>
            <a:endParaRPr lang="en-US" sz="2400" dirty="0" smtClean="0"/>
          </a:p>
          <a:p>
            <a:pPr indent="-402336">
              <a:buFontTx/>
              <a:buNone/>
              <a:defRPr/>
            </a:pPr>
            <a:endParaRPr sz="2400" dirty="0" smtClean="0"/>
          </a:p>
          <a:p>
            <a:pPr indent="-402336">
              <a:defRPr/>
            </a:pPr>
            <a:endParaRPr lang="en-US" sz="2400" dirty="0" smtClean="0"/>
          </a:p>
          <a:p>
            <a:pPr indent="-402336">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Example of Image Density</a:t>
            </a:r>
            <a:endParaRPr lang="en-US" dirty="0"/>
          </a:p>
        </p:txBody>
      </p:sp>
      <p:pic>
        <p:nvPicPr>
          <p:cNvPr id="9" name="Picture 8" descr="sample_density.png"/>
          <p:cNvPicPr>
            <a:picLocks noChangeAspect="1"/>
          </p:cNvPicPr>
          <p:nvPr/>
        </p:nvPicPr>
        <p:blipFill>
          <a:blip r:embed="rId3"/>
          <a:srcRect l="13799" t="12054" r="8357" b="15562"/>
          <a:stretch>
            <a:fillRect/>
          </a:stretch>
        </p:blipFill>
        <p:spPr>
          <a:xfrm>
            <a:off x="5531258" y="4826005"/>
            <a:ext cx="3176141" cy="1498595"/>
          </a:xfrm>
          <a:prstGeom prst="rect">
            <a:avLst/>
          </a:prstGeom>
        </p:spPr>
      </p:pic>
      <p:pic>
        <p:nvPicPr>
          <p:cNvPr id="10" name="Picture 9" descr="image0011.tga"/>
          <p:cNvPicPr>
            <a:picLocks noChangeAspect="1"/>
          </p:cNvPicPr>
          <p:nvPr/>
        </p:nvPicPr>
        <p:blipFill>
          <a:blip r:embed="rId4"/>
          <a:srcRect l="3985" t="44233" r="4348" b="-437"/>
          <a:stretch>
            <a:fillRect/>
          </a:stretch>
        </p:blipFill>
        <p:spPr>
          <a:xfrm>
            <a:off x="5531258" y="1143000"/>
            <a:ext cx="3148513" cy="1447800"/>
          </a:xfrm>
          <a:prstGeom prst="rect">
            <a:avLst/>
          </a:prstGeom>
        </p:spPr>
      </p:pic>
      <p:cxnSp>
        <p:nvCxnSpPr>
          <p:cNvPr id="12" name="Straight Arrow Connector 11"/>
          <p:cNvCxnSpPr/>
          <p:nvPr/>
        </p:nvCxnSpPr>
        <p:spPr bwMode="auto">
          <a:xfrm>
            <a:off x="5342658" y="1573212"/>
            <a:ext cx="188600" cy="1588"/>
          </a:xfrm>
          <a:prstGeom prst="straightConnector1">
            <a:avLst/>
          </a:prstGeom>
          <a:solidFill>
            <a:schemeClr val="accent1"/>
          </a:solidFill>
          <a:ln w="12699" cap="flat" cmpd="sng" algn="ctr">
            <a:solidFill>
              <a:schemeClr val="tx1"/>
            </a:solidFill>
            <a:prstDash val="solid"/>
            <a:round/>
            <a:headEnd type="none" w="med" len="med"/>
            <a:tailEnd type="arrow"/>
          </a:ln>
          <a:effectLst/>
        </p:spPr>
      </p:cxnSp>
      <p:cxnSp>
        <p:nvCxnSpPr>
          <p:cNvPr id="16" name="Straight Connector 15"/>
          <p:cNvCxnSpPr/>
          <p:nvPr/>
        </p:nvCxnSpPr>
        <p:spPr bwMode="auto">
          <a:xfrm>
            <a:off x="5531258" y="1574800"/>
            <a:ext cx="3148513" cy="1588"/>
          </a:xfrm>
          <a:prstGeom prst="line">
            <a:avLst/>
          </a:prstGeom>
          <a:solidFill>
            <a:schemeClr val="accent1"/>
          </a:solidFill>
          <a:ln w="12699" cap="flat" cmpd="sng" algn="ctr">
            <a:solidFill>
              <a:srgbClr val="FF0000"/>
            </a:solidFill>
            <a:prstDash val="solid"/>
            <a:round/>
            <a:headEnd type="none" w="med" len="med"/>
            <a:tailEnd type="none" w="med" len="med"/>
          </a:ln>
          <a:effectLst/>
        </p:spPr>
      </p:cxnSp>
      <p:sp>
        <p:nvSpPr>
          <p:cNvPr id="19" name="Rectangle 25"/>
          <p:cNvSpPr>
            <a:spLocks noChangeArrowheads="1"/>
          </p:cNvSpPr>
          <p:nvPr/>
        </p:nvSpPr>
        <p:spPr bwMode="auto">
          <a:xfrm>
            <a:off x="6004608" y="4419600"/>
            <a:ext cx="2250473" cy="307777"/>
          </a:xfrm>
          <a:prstGeom prst="rect">
            <a:avLst/>
          </a:prstGeom>
          <a:noFill/>
          <a:ln w="9525">
            <a:noFill/>
            <a:miter lim="800000"/>
            <a:headEnd/>
            <a:tailEnd/>
          </a:ln>
        </p:spPr>
        <p:txBody>
          <a:bodyPr wrap="none">
            <a:prstTxWarp prst="textNoShape">
              <a:avLst/>
            </a:prstTxWarp>
            <a:spAutoFit/>
          </a:bodyPr>
          <a:lstStyle/>
          <a:p>
            <a:r>
              <a:rPr lang="en-US" sz="1400" dirty="0" smtClean="0"/>
              <a:t>Plot of Individual Samples</a:t>
            </a:r>
            <a:endParaRPr lang="en-US" sz="1400" dirty="0"/>
          </a:p>
        </p:txBody>
      </p:sp>
      <p:sp>
        <p:nvSpPr>
          <p:cNvPr id="20" name="Rectangle 25"/>
          <p:cNvSpPr>
            <a:spLocks noChangeArrowheads="1"/>
          </p:cNvSpPr>
          <p:nvPr/>
        </p:nvSpPr>
        <p:spPr bwMode="auto">
          <a:xfrm>
            <a:off x="5734377" y="6321623"/>
            <a:ext cx="2723823" cy="307777"/>
          </a:xfrm>
          <a:prstGeom prst="rect">
            <a:avLst/>
          </a:prstGeom>
          <a:noFill/>
          <a:ln w="9525">
            <a:noFill/>
            <a:miter lim="800000"/>
            <a:headEnd/>
            <a:tailEnd/>
          </a:ln>
        </p:spPr>
        <p:txBody>
          <a:bodyPr wrap="none">
            <a:prstTxWarp prst="textNoShape">
              <a:avLst/>
            </a:prstTxWarp>
            <a:spAutoFit/>
          </a:bodyPr>
          <a:lstStyle/>
          <a:p>
            <a:r>
              <a:rPr lang="en-US" sz="1400" dirty="0" smtClean="0"/>
              <a:t>Visualization of Sample Density</a:t>
            </a:r>
            <a:endParaRPr lang="en-US" sz="1400" dirty="0"/>
          </a:p>
        </p:txBody>
      </p:sp>
      <p:sp>
        <p:nvSpPr>
          <p:cNvPr id="21" name="Rectangle 25"/>
          <p:cNvSpPr>
            <a:spLocks noChangeArrowheads="1"/>
          </p:cNvSpPr>
          <p:nvPr/>
        </p:nvSpPr>
        <p:spPr bwMode="auto">
          <a:xfrm>
            <a:off x="6096000" y="2552700"/>
            <a:ext cx="2010887" cy="307777"/>
          </a:xfrm>
          <a:prstGeom prst="rect">
            <a:avLst/>
          </a:prstGeom>
          <a:noFill/>
          <a:ln w="9525">
            <a:noFill/>
            <a:miter lim="800000"/>
            <a:headEnd/>
            <a:tailEnd/>
          </a:ln>
        </p:spPr>
        <p:txBody>
          <a:bodyPr wrap="none">
            <a:prstTxWarp prst="textNoShape">
              <a:avLst/>
            </a:prstTxWarp>
            <a:spAutoFit/>
          </a:bodyPr>
          <a:lstStyle/>
          <a:p>
            <a:r>
              <a:rPr lang="en-US" sz="1400" dirty="0" smtClean="0"/>
              <a:t>Red line indicates slice</a:t>
            </a:r>
            <a:endParaRPr lang="en-US" sz="1400" dirty="0"/>
          </a:p>
        </p:txBody>
      </p:sp>
      <p:pic>
        <p:nvPicPr>
          <p:cNvPr id="22" name="Picture 21" descr="sample_plot.pdf"/>
          <p:cNvPicPr>
            <a:picLocks/>
          </p:cNvPicPr>
          <p:nvPr/>
        </p:nvPicPr>
        <mc:AlternateContent>
          <mc:Choice xmlns:ma="http://schemas.microsoft.com/office/mac/drawingml/2008/main" Requires="ma">
            <p:blipFill>
              <a:blip r:embed="rId5"/>
              <a:srcRect l="15691" t="13101" r="6663" b="15957"/>
              <a:stretch>
                <a:fillRect/>
              </a:stretch>
            </p:blipFill>
          </mc:Choice>
          <mc:Fallback>
            <p:blipFill>
              <a:blip r:embed="rId6"/>
              <a:srcRect l="15691" t="13101" r="6663" b="15957"/>
              <a:stretch>
                <a:fillRect/>
              </a:stretch>
            </p:blipFill>
          </mc:Fallback>
        </mc:AlternateContent>
        <p:spPr>
          <a:xfrm>
            <a:off x="5531258" y="2971800"/>
            <a:ext cx="3148513" cy="1453896"/>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Example</a:t>
            </a:r>
            <a:endParaRPr lang="en-US" dirty="0"/>
          </a:p>
        </p:txBody>
      </p:sp>
      <p:pic>
        <p:nvPicPr>
          <p:cNvPr id="9" name="Picture 8" descr="killeroo_noise.png"/>
          <p:cNvPicPr>
            <a:picLocks noChangeAspect="1"/>
          </p:cNvPicPr>
          <p:nvPr/>
        </p:nvPicPr>
        <p:blipFill>
          <a:blip r:embed="rId3"/>
          <a:stretch>
            <a:fillRect/>
          </a:stretch>
        </p:blipFill>
        <p:spPr>
          <a:xfrm>
            <a:off x="1217613" y="1066800"/>
            <a:ext cx="7469187" cy="560189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Example</a:t>
            </a:r>
            <a:endParaRPr lang="en-US" dirty="0"/>
          </a:p>
        </p:txBody>
      </p:sp>
      <p:pic>
        <p:nvPicPr>
          <p:cNvPr id="9" name="Picture 8" descr="killeroo_noise.png"/>
          <p:cNvPicPr>
            <a:picLocks noChangeAspect="1"/>
          </p:cNvPicPr>
          <p:nvPr/>
        </p:nvPicPr>
        <p:blipFill>
          <a:blip r:embed="rId3"/>
          <a:stretch>
            <a:fillRect/>
          </a:stretch>
        </p:blipFill>
        <p:spPr>
          <a:xfrm>
            <a:off x="1217613" y="1066800"/>
            <a:ext cx="7469187" cy="5601890"/>
          </a:xfrm>
          <a:prstGeom prst="rect">
            <a:avLst/>
          </a:prstGeom>
        </p:spPr>
      </p:pic>
      <p:pic>
        <p:nvPicPr>
          <p:cNvPr id="10" name="Picture 9" descr="killeroo_filtered.png"/>
          <p:cNvPicPr>
            <a:picLocks noChangeAspect="1"/>
          </p:cNvPicPr>
          <p:nvPr/>
        </p:nvPicPr>
        <p:blipFill>
          <a:blip r:embed="rId4"/>
          <a:stretch>
            <a:fillRect/>
          </a:stretch>
        </p:blipFill>
        <p:spPr>
          <a:xfrm>
            <a:off x="1217612" y="1066800"/>
            <a:ext cx="7469187" cy="560189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Color-mapped from blue (low) </a:t>
            </a:r>
            <a:r>
              <a:rPr lang="en-US" dirty="0" err="1" smtClean="0">
                <a:sym typeface="Wingdings"/>
              </a:rPr>
              <a:t></a:t>
            </a:r>
            <a:r>
              <a:rPr lang="en-US" dirty="0" smtClean="0">
                <a:sym typeface="Wingdings"/>
              </a:rPr>
              <a:t> red (high)</a:t>
            </a:r>
          </a:p>
          <a:p>
            <a:pPr indent="-402336">
              <a:defRPr/>
            </a:pPr>
            <a:r>
              <a:rPr lang="en-US" dirty="0" smtClean="0">
                <a:sym typeface="Wingdings"/>
              </a:rPr>
              <a:t>Areas with high error (i.e. roof) are low density</a:t>
            </a:r>
            <a:endParaRPr lang="en-US" dirty="0" smtClean="0"/>
          </a:p>
          <a:p>
            <a:pPr lvl="1">
              <a:buNone/>
              <a:defRPr/>
            </a:pPr>
            <a:endParaRPr dirty="0" smtClean="0"/>
          </a:p>
          <a:p>
            <a:pPr indent="-402336">
              <a:defRPr/>
            </a:pPr>
            <a:endParaRPr dirty="0" smtClean="0"/>
          </a:p>
          <a:p>
            <a:pPr lvl="1">
              <a:defRPr/>
            </a:pPr>
            <a:endParaRPr dirty="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989013" y="293688"/>
            <a:ext cx="7926387" cy="585787"/>
          </a:xfrm>
        </p:spPr>
        <p:txBody>
          <a:bodyPr/>
          <a:lstStyle/>
          <a:p>
            <a:pPr>
              <a:defRPr/>
            </a:pPr>
            <a:r>
              <a:rPr lang="en-US" dirty="0" smtClean="0"/>
              <a:t>Visualization of Density</a:t>
            </a:r>
            <a:endParaRPr lang="en-US" dirty="0"/>
          </a:p>
        </p:txBody>
      </p:sp>
      <p:pic>
        <p:nvPicPr>
          <p:cNvPr id="7" name="Picture 6"/>
          <p:cNvPicPr>
            <a:picLocks noChangeAspect="1"/>
          </p:cNvPicPr>
          <p:nvPr/>
        </p:nvPicPr>
        <p:blipFill>
          <a:blip r:embed="rId3"/>
          <a:stretch>
            <a:fillRect/>
          </a:stretch>
        </p:blipFill>
        <p:spPr>
          <a:xfrm>
            <a:off x="4477481" y="3164655"/>
            <a:ext cx="4314860" cy="3236145"/>
          </a:xfrm>
          <a:prstGeom prst="rect">
            <a:avLst/>
          </a:prstGeom>
        </p:spPr>
      </p:pic>
      <p:pic>
        <p:nvPicPr>
          <p:cNvPr id="8" name="Picture 7"/>
          <p:cNvPicPr>
            <a:picLocks noChangeAspect="1"/>
          </p:cNvPicPr>
          <p:nvPr/>
        </p:nvPicPr>
        <p:blipFill>
          <a:blip r:embed="rId4"/>
          <a:stretch>
            <a:fillRect/>
          </a:stretch>
        </p:blipFill>
        <p:spPr>
          <a:xfrm>
            <a:off x="989013" y="3164655"/>
            <a:ext cx="3236145" cy="3236145"/>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Store individual rays, before image reconstruction</a:t>
            </a:r>
          </a:p>
          <a:p>
            <a:pPr lvl="1">
              <a:defRPr/>
            </a:pPr>
            <a:r>
              <a:rPr dirty="0"/>
              <a:t>Typical approach is to composite color and discard rays</a:t>
            </a:r>
            <a:endParaRPr dirty="0" smtClean="0"/>
          </a:p>
          <a:p>
            <a:pPr lvl="1">
              <a:defRPr/>
            </a:pPr>
            <a:r>
              <a:rPr dirty="0" smtClean="0"/>
              <a:t>Instead, track rendering terms as high-dimensional vector</a:t>
            </a:r>
          </a:p>
          <a:p>
            <a:pPr indent="-402336">
              <a:defRPr/>
            </a:pPr>
            <a:endParaRPr lang="en-US" dirty="0" smtClean="0"/>
          </a:p>
          <a:p>
            <a:pPr indent="-402336">
              <a:defRPr/>
            </a:pPr>
            <a:r>
              <a:rPr lang="en-US" dirty="0" smtClean="0"/>
              <a:t>Perform density estimation on entire path space</a:t>
            </a:r>
          </a:p>
          <a:p>
            <a:pPr lvl="1">
              <a:defRPr/>
            </a:pPr>
            <a:r>
              <a:rPr dirty="0" smtClean="0"/>
              <a:t>Approximate </a:t>
            </a:r>
            <a:r>
              <a:rPr dirty="0"/>
              <a:t>kNN search makes this time-practical</a:t>
            </a:r>
          </a:p>
          <a:p>
            <a:pPr lvl="1">
              <a:defRPr/>
            </a:pPr>
            <a:r>
              <a:rPr dirty="0"/>
              <a:t>Incremental distance computation espcially useful</a:t>
            </a:r>
          </a:p>
          <a:p>
            <a:pPr lvl="1">
              <a:defRPr/>
            </a:pPr>
            <a:endParaRPr dirty="0" smtClean="0"/>
          </a:p>
          <a:p>
            <a:pPr indent="-402336">
              <a:defRPr/>
            </a:pPr>
            <a:r>
              <a:rPr lang="en-US" dirty="0" smtClean="0"/>
              <a:t>Reweight samples based on density</a:t>
            </a:r>
          </a:p>
          <a:p>
            <a:pPr lvl="1" indent="-402336">
              <a:defRPr/>
            </a:pPr>
            <a:r>
              <a:rPr dirty="0" smtClean="0"/>
              <a:t>Simple to implement</a:t>
            </a:r>
            <a:endParaRPr lang="en-US" dirty="0" smtClean="0"/>
          </a:p>
          <a:p>
            <a:pPr indent="-402336">
              <a:defRPr/>
            </a:pPr>
            <a:endParaRPr lang="en-US" dirty="0" smtClean="0"/>
          </a:p>
          <a:p>
            <a:pPr indent="-402336">
              <a:defRPr/>
            </a:pPr>
            <a:endParaRPr dirty="0" smtClean="0"/>
          </a:p>
          <a:p>
            <a:pPr indent="-402336">
              <a:defRPr/>
            </a:pPr>
            <a:endParaRPr dirty="0" smtClean="0"/>
          </a:p>
          <a:p>
            <a:pPr lvl="1">
              <a:defRPr/>
            </a:pPr>
            <a:endParaRPr dirty="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838200" y="293688"/>
            <a:ext cx="8154987" cy="585787"/>
          </a:xfrm>
        </p:spPr>
        <p:txBody>
          <a:bodyPr/>
          <a:lstStyle/>
          <a:p>
            <a:pPr>
              <a:defRPr/>
            </a:pPr>
            <a:r>
              <a:rPr lang="en-US" sz="3200" dirty="0" smtClean="0"/>
              <a:t>Our Method: Path-space Density Filtering</a:t>
            </a:r>
            <a:endParaRPr lang="en-US" sz="32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RGB Color Space not useful for color distance</a:t>
            </a:r>
          </a:p>
          <a:p>
            <a:pPr lvl="1">
              <a:defRPr/>
            </a:pPr>
            <a:r>
              <a:rPr dirty="0"/>
              <a:t>Dimensions highly </a:t>
            </a:r>
            <a:r>
              <a:rPr dirty="0" smtClean="0"/>
              <a:t>correlated, non</a:t>
            </a:r>
            <a:r>
              <a:rPr dirty="0"/>
              <a:t>-linear perceptual response</a:t>
            </a:r>
            <a:r>
              <a:rPr dirty="0" smtClean="0"/>
              <a:t> </a:t>
            </a:r>
            <a:endParaRPr lang="en-US" dirty="0" smtClean="0"/>
          </a:p>
          <a:p>
            <a:pPr indent="-402336">
              <a:defRPr/>
            </a:pPr>
            <a:r>
              <a:rPr lang="en-US" dirty="0" smtClean="0"/>
              <a:t>CIELAB better distinguishes colors</a:t>
            </a:r>
          </a:p>
          <a:p>
            <a:pPr lvl="1">
              <a:defRPr/>
            </a:pPr>
            <a:r>
              <a:rPr dirty="0"/>
              <a:t>Euclidean distance a (more) meaningful measure of </a:t>
            </a:r>
            <a:r>
              <a:rPr dirty="0" smtClean="0"/>
              <a:t>similarity</a:t>
            </a:r>
            <a:endParaRPr lang="en-US" dirty="0" smtClean="0"/>
          </a:p>
          <a:p>
            <a:pPr indent="-402336">
              <a:defRPr/>
            </a:pPr>
            <a:r>
              <a:rPr lang="en-US" dirty="0" smtClean="0"/>
              <a:t>Significant improvement in filtering</a:t>
            </a:r>
          </a:p>
          <a:p>
            <a:pPr lvl="1">
              <a:buNone/>
              <a:defRPr/>
            </a:pPr>
            <a:endParaRPr dirty="0" smtClean="0"/>
          </a:p>
          <a:p>
            <a:pPr indent="-402336">
              <a:defRPr/>
            </a:pPr>
            <a:endParaRPr dirty="0" smtClean="0"/>
          </a:p>
          <a:p>
            <a:pPr lvl="1">
              <a:defRPr/>
            </a:pPr>
            <a:endParaRPr dirty="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989013" y="293688"/>
            <a:ext cx="7926387" cy="585787"/>
          </a:xfrm>
        </p:spPr>
        <p:txBody>
          <a:bodyPr/>
          <a:lstStyle/>
          <a:p>
            <a:pPr>
              <a:defRPr/>
            </a:pPr>
            <a:r>
              <a:rPr lang="en-US" dirty="0" smtClean="0"/>
              <a:t>Color-space Distance Metric</a:t>
            </a:r>
            <a:endParaRPr lang="en-US" dirty="0"/>
          </a:p>
        </p:txBody>
      </p:sp>
      <p:pic>
        <p:nvPicPr>
          <p:cNvPr id="7" name="Picture 6"/>
          <p:cNvPicPr>
            <a:picLocks noChangeAspect="1"/>
          </p:cNvPicPr>
          <p:nvPr/>
        </p:nvPicPr>
        <p:blipFill>
          <a:blip r:embed="rId3"/>
          <a:srcRect l="8974" t="25641" r="8333"/>
          <a:stretch>
            <a:fillRect/>
          </a:stretch>
        </p:blipFill>
        <p:spPr>
          <a:xfrm>
            <a:off x="5037083" y="3733800"/>
            <a:ext cx="3954517" cy="2667000"/>
          </a:xfrm>
          <a:prstGeom prst="rect">
            <a:avLst/>
          </a:prstGeom>
        </p:spPr>
      </p:pic>
      <p:pic>
        <p:nvPicPr>
          <p:cNvPr id="8" name="Picture 7"/>
          <p:cNvPicPr>
            <a:picLocks noChangeAspect="1"/>
          </p:cNvPicPr>
          <p:nvPr/>
        </p:nvPicPr>
        <p:blipFill>
          <a:blip r:embed="rId4"/>
          <a:srcRect l="7692" t="25641" r="9615"/>
          <a:stretch>
            <a:fillRect/>
          </a:stretch>
        </p:blipFill>
        <p:spPr>
          <a:xfrm>
            <a:off x="914400" y="3733800"/>
            <a:ext cx="3954517" cy="2667000"/>
          </a:xfrm>
          <a:prstGeom prst="rect">
            <a:avLst/>
          </a:prstGeom>
        </p:spPr>
      </p:pic>
      <p:sp>
        <p:nvSpPr>
          <p:cNvPr id="9" name="Rectangle 25"/>
          <p:cNvSpPr>
            <a:spLocks noChangeArrowheads="1"/>
          </p:cNvSpPr>
          <p:nvPr/>
        </p:nvSpPr>
        <p:spPr bwMode="auto">
          <a:xfrm>
            <a:off x="1374869" y="6400800"/>
            <a:ext cx="2968531" cy="307777"/>
          </a:xfrm>
          <a:prstGeom prst="rect">
            <a:avLst/>
          </a:prstGeom>
          <a:noFill/>
          <a:ln w="9525">
            <a:noFill/>
            <a:miter lim="800000"/>
            <a:headEnd/>
            <a:tailEnd/>
          </a:ln>
        </p:spPr>
        <p:txBody>
          <a:bodyPr wrap="none">
            <a:prstTxWarp prst="textNoShape">
              <a:avLst/>
            </a:prstTxWarp>
            <a:spAutoFit/>
          </a:bodyPr>
          <a:lstStyle/>
          <a:p>
            <a:r>
              <a:rPr lang="en-US" sz="1400" dirty="0" smtClean="0"/>
              <a:t>Filtering using RGB Color Distance</a:t>
            </a:r>
            <a:endParaRPr lang="en-US" sz="1400" dirty="0"/>
          </a:p>
        </p:txBody>
      </p:sp>
      <p:sp>
        <p:nvSpPr>
          <p:cNvPr id="10" name="Rectangle 25"/>
          <p:cNvSpPr>
            <a:spLocks noChangeArrowheads="1"/>
          </p:cNvSpPr>
          <p:nvPr/>
        </p:nvSpPr>
        <p:spPr bwMode="auto">
          <a:xfrm>
            <a:off x="5410200" y="6401990"/>
            <a:ext cx="3218111" cy="307777"/>
          </a:xfrm>
          <a:prstGeom prst="rect">
            <a:avLst/>
          </a:prstGeom>
          <a:noFill/>
          <a:ln w="9525">
            <a:noFill/>
            <a:miter lim="800000"/>
            <a:headEnd/>
            <a:tailEnd/>
          </a:ln>
        </p:spPr>
        <p:txBody>
          <a:bodyPr wrap="none">
            <a:prstTxWarp prst="textNoShape">
              <a:avLst/>
            </a:prstTxWarp>
            <a:spAutoFit/>
          </a:bodyPr>
          <a:lstStyle/>
          <a:p>
            <a:r>
              <a:rPr lang="en-US" sz="1400" dirty="0" smtClean="0"/>
              <a:t>Filtering using CIELAB Color Distance </a:t>
            </a:r>
            <a:endParaRPr lang="en-US" sz="1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Screen width set to width of reconstruction kernel</a:t>
            </a:r>
          </a:p>
          <a:p>
            <a:pPr indent="-402336">
              <a:defRPr/>
            </a:pPr>
            <a:endParaRPr lang="en-US" dirty="0" smtClean="0"/>
          </a:p>
          <a:p>
            <a:pPr indent="-402336">
              <a:defRPr/>
            </a:pPr>
            <a:r>
              <a:rPr lang="en-US" dirty="0" smtClean="0"/>
              <a:t>Color width set to a value of </a:t>
            </a:r>
            <a:r>
              <a:rPr lang="en-US" i="1" dirty="0" smtClean="0"/>
              <a:t>ΔE</a:t>
            </a:r>
            <a:r>
              <a:rPr lang="en-US" dirty="0" smtClean="0"/>
              <a:t>, CIELAB distance</a:t>
            </a:r>
          </a:p>
          <a:p>
            <a:pPr indent="-402336">
              <a:defRPr/>
            </a:pPr>
            <a:endParaRPr lang="en-US" dirty="0" smtClean="0"/>
          </a:p>
          <a:p>
            <a:pPr indent="-402336">
              <a:defRPr/>
            </a:pPr>
            <a:r>
              <a:rPr lang="en-US" dirty="0" smtClean="0"/>
              <a:t>In practice, outliers are distinct enough that any reasonable value for color width gives similar results (</a:t>
            </a:r>
            <a:r>
              <a:rPr lang="en-US" i="1" dirty="0" smtClean="0"/>
              <a:t>ΔE = </a:t>
            </a:r>
            <a:r>
              <a:rPr lang="en-US" dirty="0" smtClean="0"/>
              <a:t>10 used)</a:t>
            </a:r>
          </a:p>
          <a:p>
            <a:pPr indent="-402336">
              <a:defRPr/>
            </a:pPr>
            <a:endParaRPr lang="en-US" dirty="0" smtClean="0"/>
          </a:p>
          <a:p>
            <a:pPr indent="-402336">
              <a:defRPr/>
            </a:pPr>
            <a:r>
              <a:rPr lang="en-US" dirty="0" smtClean="0"/>
              <a:t>Choice of neighborhood size most significant</a:t>
            </a:r>
          </a:p>
          <a:p>
            <a:pPr lvl="1">
              <a:defRPr/>
            </a:pPr>
            <a:endParaRPr dirty="0" smtClean="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989013" y="293688"/>
            <a:ext cx="7926387" cy="585787"/>
          </a:xfrm>
        </p:spPr>
        <p:txBody>
          <a:bodyPr/>
          <a:lstStyle/>
          <a:p>
            <a:pPr>
              <a:defRPr/>
            </a:pPr>
            <a:r>
              <a:rPr lang="en-US" dirty="0" smtClean="0"/>
              <a:t>Combining Metric Components</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Choosing Neighborhood Size</a:t>
            </a:r>
            <a:endParaRPr lang="en-US" dirty="0"/>
          </a:p>
        </p:txBody>
      </p:sp>
      <p:sp>
        <p:nvSpPr>
          <p:cNvPr id="26" name="Content Placeholder 5"/>
          <p:cNvSpPr>
            <a:spLocks noGrp="1"/>
          </p:cNvSpPr>
          <p:nvPr>
            <p:ph idx="1"/>
          </p:nvPr>
        </p:nvSpPr>
        <p:spPr>
          <a:xfrm>
            <a:off x="989013" y="1295400"/>
            <a:ext cx="7926387" cy="5105400"/>
          </a:xfrm>
        </p:spPr>
        <p:txBody>
          <a:bodyPr/>
          <a:lstStyle/>
          <a:p>
            <a:pPr>
              <a:defRPr/>
            </a:pPr>
            <a:r>
              <a:rPr lang="en-US" sz="2400" dirty="0" smtClean="0"/>
              <a:t>The choice of </a:t>
            </a:r>
            <a:r>
              <a:rPr lang="en-US" sz="2400" i="1" dirty="0" smtClean="0"/>
              <a:t>k</a:t>
            </a:r>
            <a:r>
              <a:rPr lang="en-US" sz="2400" dirty="0" smtClean="0"/>
              <a:t> acts as a confidence parameter</a:t>
            </a:r>
          </a:p>
          <a:p>
            <a:pPr lvl="1">
              <a:defRPr/>
            </a:pPr>
            <a:r>
              <a:rPr sz="1800" dirty="0"/>
              <a:t>L</a:t>
            </a:r>
            <a:r>
              <a:rPr lang="en-US" sz="1800" dirty="0" smtClean="0"/>
              <a:t>arge </a:t>
            </a:r>
            <a:r>
              <a:rPr lang="en-US" sz="1800" i="1" dirty="0" smtClean="0"/>
              <a:t>k</a:t>
            </a:r>
            <a:r>
              <a:rPr sz="1800" dirty="0" smtClean="0"/>
              <a:t> preserves only </a:t>
            </a:r>
            <a:r>
              <a:rPr lang="en-US" sz="1800" dirty="0" smtClean="0"/>
              <a:t>values with significant confidence</a:t>
            </a:r>
            <a:endParaRPr sz="1800" dirty="0" smtClean="0"/>
          </a:p>
          <a:p>
            <a:pPr>
              <a:defRPr/>
            </a:pPr>
            <a:r>
              <a:rPr lang="en-US" sz="2400" dirty="0" smtClean="0"/>
              <a:t>Not proportional to number of samples</a:t>
            </a:r>
          </a:p>
          <a:p>
            <a:pPr lvl="1">
              <a:defRPr/>
            </a:pPr>
            <a:r>
              <a:rPr sz="1800" dirty="0" smtClean="0"/>
              <a:t>Does not require </a:t>
            </a:r>
            <a:r>
              <a:rPr sz="1800" i="1" dirty="0" smtClean="0"/>
              <a:t>a priori </a:t>
            </a:r>
            <a:r>
              <a:rPr sz="1800" dirty="0" smtClean="0"/>
              <a:t>estimation of corruption</a:t>
            </a:r>
            <a:endParaRPr lang="en-US" sz="1800" dirty="0" smtClean="0"/>
          </a:p>
          <a:p>
            <a:pPr lvl="1">
              <a:defRPr/>
            </a:pPr>
            <a:r>
              <a:rPr sz="1800" dirty="0" smtClean="0"/>
              <a:t>Reasonable values (i.e. k=50) robust over many scenes</a:t>
            </a:r>
          </a:p>
          <a:p>
            <a:pPr lvl="1">
              <a:defRPr/>
            </a:pPr>
            <a:endParaRPr lang="en-US" sz="1800" dirty="0" smtClean="0"/>
          </a:p>
          <a:p>
            <a:pPr>
              <a:defRPr/>
            </a:pPr>
            <a:endParaRPr lang="en-US" sz="2400" dirty="0" smtClean="0"/>
          </a:p>
          <a:p>
            <a:pPr>
              <a:defRPr/>
            </a:pPr>
            <a:endParaRPr lang="en-US" sz="2400" dirty="0" smtClean="0"/>
          </a:p>
          <a:p>
            <a:pPr>
              <a:defRPr/>
            </a:pPr>
            <a:endParaRPr lang="en-US" sz="2400" dirty="0" smtClean="0"/>
          </a:p>
          <a:p>
            <a:pPr>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pic>
        <p:nvPicPr>
          <p:cNvPr id="24" name="Picture 23" descr="tmp.png"/>
          <p:cNvPicPr>
            <a:picLocks noChangeAspect="1"/>
          </p:cNvPicPr>
          <p:nvPr/>
        </p:nvPicPr>
        <p:blipFill>
          <a:blip r:embed="rId3"/>
          <a:stretch>
            <a:fillRect/>
          </a:stretch>
        </p:blipFill>
        <p:spPr>
          <a:xfrm>
            <a:off x="914400" y="3455409"/>
            <a:ext cx="8078787" cy="2799868"/>
          </a:xfrm>
          <a:prstGeom prst="rect">
            <a:avLst/>
          </a:prstGeom>
        </p:spPr>
      </p:pic>
      <p:sp>
        <p:nvSpPr>
          <p:cNvPr id="25" name="Rectangle 25"/>
          <p:cNvSpPr>
            <a:spLocks noChangeArrowheads="1"/>
          </p:cNvSpPr>
          <p:nvPr/>
        </p:nvSpPr>
        <p:spPr bwMode="auto">
          <a:xfrm>
            <a:off x="1483851" y="6248400"/>
            <a:ext cx="2630949" cy="338554"/>
          </a:xfrm>
          <a:prstGeom prst="rect">
            <a:avLst/>
          </a:prstGeom>
          <a:noFill/>
          <a:ln w="9525">
            <a:noFill/>
            <a:miter lim="800000"/>
            <a:headEnd/>
            <a:tailEnd/>
          </a:ln>
        </p:spPr>
        <p:txBody>
          <a:bodyPr wrap="none">
            <a:prstTxWarp prst="textNoShape">
              <a:avLst/>
            </a:prstTxWarp>
            <a:spAutoFit/>
          </a:bodyPr>
          <a:lstStyle/>
          <a:p>
            <a:r>
              <a:rPr lang="en-US" dirty="0" smtClean="0"/>
              <a:t>Outlier Rejection with </a:t>
            </a:r>
            <a:r>
              <a:rPr lang="en-US" dirty="0" err="1" smtClean="0"/>
              <a:t>k</a:t>
            </a:r>
            <a:r>
              <a:rPr lang="en-US" dirty="0" smtClean="0"/>
              <a:t>=10</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Choosing Neighborhood Size</a:t>
            </a:r>
            <a:endParaRPr lang="en-US" dirty="0"/>
          </a:p>
        </p:txBody>
      </p:sp>
      <p:sp>
        <p:nvSpPr>
          <p:cNvPr id="26" name="Content Placeholder 5"/>
          <p:cNvSpPr>
            <a:spLocks noGrp="1"/>
          </p:cNvSpPr>
          <p:nvPr>
            <p:ph idx="1"/>
          </p:nvPr>
        </p:nvSpPr>
        <p:spPr>
          <a:xfrm>
            <a:off x="989013" y="1295400"/>
            <a:ext cx="7926387" cy="5105400"/>
          </a:xfrm>
        </p:spPr>
        <p:txBody>
          <a:bodyPr/>
          <a:lstStyle/>
          <a:p>
            <a:pPr>
              <a:defRPr/>
            </a:pPr>
            <a:r>
              <a:rPr lang="en-US" sz="2400" dirty="0" smtClean="0"/>
              <a:t>The choice of </a:t>
            </a:r>
            <a:r>
              <a:rPr lang="en-US" sz="2400" i="1" dirty="0" smtClean="0"/>
              <a:t>k</a:t>
            </a:r>
            <a:r>
              <a:rPr lang="en-US" sz="2400" dirty="0" smtClean="0"/>
              <a:t> acts as a confidence parameter</a:t>
            </a:r>
          </a:p>
          <a:p>
            <a:pPr lvl="1">
              <a:defRPr/>
            </a:pPr>
            <a:r>
              <a:rPr sz="1800" dirty="0"/>
              <a:t>L</a:t>
            </a:r>
            <a:r>
              <a:rPr lang="en-US" sz="1800" dirty="0" smtClean="0"/>
              <a:t>arge </a:t>
            </a:r>
            <a:r>
              <a:rPr lang="en-US" sz="1800" i="1" dirty="0" smtClean="0"/>
              <a:t>k</a:t>
            </a:r>
            <a:r>
              <a:rPr sz="1800" dirty="0" smtClean="0"/>
              <a:t> preserves only </a:t>
            </a:r>
            <a:r>
              <a:rPr lang="en-US" sz="1800" dirty="0" smtClean="0"/>
              <a:t>values with significant confidence</a:t>
            </a:r>
            <a:endParaRPr sz="1800" dirty="0" smtClean="0"/>
          </a:p>
          <a:p>
            <a:pPr>
              <a:defRPr/>
            </a:pPr>
            <a:r>
              <a:rPr lang="en-US" sz="2400" dirty="0" smtClean="0"/>
              <a:t>Not proportional to number of samples</a:t>
            </a:r>
          </a:p>
          <a:p>
            <a:pPr lvl="1">
              <a:defRPr/>
            </a:pPr>
            <a:r>
              <a:rPr sz="1800" dirty="0" smtClean="0"/>
              <a:t>Does not require </a:t>
            </a:r>
            <a:r>
              <a:rPr sz="1800" i="1" dirty="0" smtClean="0"/>
              <a:t>a priori </a:t>
            </a:r>
            <a:r>
              <a:rPr sz="1800" dirty="0" smtClean="0"/>
              <a:t>estimation of corruption</a:t>
            </a:r>
            <a:endParaRPr lang="en-US" sz="1800" dirty="0" smtClean="0"/>
          </a:p>
          <a:p>
            <a:pPr lvl="1">
              <a:defRPr/>
            </a:pPr>
            <a:r>
              <a:rPr sz="1800" dirty="0" smtClean="0"/>
              <a:t>Reasonable values (i.e. k=50) robust over many scenes</a:t>
            </a:r>
          </a:p>
          <a:p>
            <a:pPr lvl="1">
              <a:defRPr/>
            </a:pPr>
            <a:endParaRPr lang="en-US" sz="1800" dirty="0" smtClean="0"/>
          </a:p>
          <a:p>
            <a:pPr>
              <a:defRPr/>
            </a:pPr>
            <a:endParaRPr lang="en-US" sz="2400" dirty="0" smtClean="0"/>
          </a:p>
          <a:p>
            <a:pPr>
              <a:defRPr/>
            </a:pPr>
            <a:endParaRPr lang="en-US" sz="2400" dirty="0" smtClean="0"/>
          </a:p>
          <a:p>
            <a:pPr>
              <a:defRPr/>
            </a:pPr>
            <a:endParaRPr lang="en-US" sz="2400" dirty="0" smtClean="0"/>
          </a:p>
          <a:p>
            <a:pPr>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pic>
        <p:nvPicPr>
          <p:cNvPr id="24" name="Picture 23" descr="tmp.png"/>
          <p:cNvPicPr>
            <a:picLocks noChangeAspect="1"/>
          </p:cNvPicPr>
          <p:nvPr/>
        </p:nvPicPr>
        <p:blipFill>
          <a:blip r:embed="rId3"/>
          <a:stretch>
            <a:fillRect/>
          </a:stretch>
        </p:blipFill>
        <p:spPr>
          <a:xfrm>
            <a:off x="914401" y="3455409"/>
            <a:ext cx="8078785" cy="2799868"/>
          </a:xfrm>
          <a:prstGeom prst="rect">
            <a:avLst/>
          </a:prstGeom>
        </p:spPr>
      </p:pic>
      <p:sp>
        <p:nvSpPr>
          <p:cNvPr id="6" name="Rectangle 25"/>
          <p:cNvSpPr>
            <a:spLocks noChangeArrowheads="1"/>
          </p:cNvSpPr>
          <p:nvPr/>
        </p:nvSpPr>
        <p:spPr bwMode="auto">
          <a:xfrm>
            <a:off x="1483851" y="6248400"/>
            <a:ext cx="2630949" cy="338554"/>
          </a:xfrm>
          <a:prstGeom prst="rect">
            <a:avLst/>
          </a:prstGeom>
          <a:noFill/>
          <a:ln w="9525">
            <a:noFill/>
            <a:miter lim="800000"/>
            <a:headEnd/>
            <a:tailEnd/>
          </a:ln>
        </p:spPr>
        <p:txBody>
          <a:bodyPr wrap="none">
            <a:prstTxWarp prst="textNoShape">
              <a:avLst/>
            </a:prstTxWarp>
            <a:spAutoFit/>
          </a:bodyPr>
          <a:lstStyle/>
          <a:p>
            <a:r>
              <a:rPr lang="en-US" dirty="0" smtClean="0"/>
              <a:t>Outlier Rejection with </a:t>
            </a:r>
            <a:r>
              <a:rPr lang="en-US" dirty="0" err="1" smtClean="0"/>
              <a:t>k</a:t>
            </a:r>
            <a:r>
              <a:rPr lang="en-US" dirty="0" smtClean="0"/>
              <a:t>=50</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Choosing Neighborhood Size</a:t>
            </a:r>
            <a:endParaRPr lang="en-US" dirty="0"/>
          </a:p>
        </p:txBody>
      </p:sp>
      <p:sp>
        <p:nvSpPr>
          <p:cNvPr id="26" name="Content Placeholder 5"/>
          <p:cNvSpPr>
            <a:spLocks noGrp="1"/>
          </p:cNvSpPr>
          <p:nvPr>
            <p:ph idx="1"/>
          </p:nvPr>
        </p:nvSpPr>
        <p:spPr>
          <a:xfrm>
            <a:off x="989013" y="1295400"/>
            <a:ext cx="7926387" cy="5105400"/>
          </a:xfrm>
        </p:spPr>
        <p:txBody>
          <a:bodyPr/>
          <a:lstStyle/>
          <a:p>
            <a:pPr>
              <a:defRPr/>
            </a:pPr>
            <a:r>
              <a:rPr lang="en-US" sz="2400" dirty="0" smtClean="0"/>
              <a:t>The choice of </a:t>
            </a:r>
            <a:r>
              <a:rPr lang="en-US" sz="2400" i="1" dirty="0" smtClean="0"/>
              <a:t>k</a:t>
            </a:r>
            <a:r>
              <a:rPr lang="en-US" sz="2400" dirty="0" smtClean="0"/>
              <a:t> acts as a confidence parameter</a:t>
            </a:r>
          </a:p>
          <a:p>
            <a:pPr lvl="1">
              <a:defRPr/>
            </a:pPr>
            <a:r>
              <a:rPr sz="1800" dirty="0"/>
              <a:t>L</a:t>
            </a:r>
            <a:r>
              <a:rPr lang="en-US" sz="1800" dirty="0" smtClean="0"/>
              <a:t>arge </a:t>
            </a:r>
            <a:r>
              <a:rPr lang="en-US" sz="1800" i="1" dirty="0" smtClean="0"/>
              <a:t>k</a:t>
            </a:r>
            <a:r>
              <a:rPr sz="1800" dirty="0" smtClean="0"/>
              <a:t> preserves only </a:t>
            </a:r>
            <a:r>
              <a:rPr lang="en-US" sz="1800" dirty="0" smtClean="0"/>
              <a:t>values with significant confidence</a:t>
            </a:r>
            <a:endParaRPr sz="1800" dirty="0" smtClean="0"/>
          </a:p>
          <a:p>
            <a:pPr>
              <a:defRPr/>
            </a:pPr>
            <a:r>
              <a:rPr lang="en-US" sz="2400" dirty="0" smtClean="0"/>
              <a:t>Not proportional to number of samples</a:t>
            </a:r>
          </a:p>
          <a:p>
            <a:pPr lvl="1">
              <a:defRPr/>
            </a:pPr>
            <a:r>
              <a:rPr sz="1800" dirty="0" smtClean="0"/>
              <a:t>Does not require </a:t>
            </a:r>
            <a:r>
              <a:rPr sz="1800" i="1" dirty="0" smtClean="0"/>
              <a:t>a priori </a:t>
            </a:r>
            <a:r>
              <a:rPr sz="1800" dirty="0" smtClean="0"/>
              <a:t>estimation of corruption</a:t>
            </a:r>
            <a:endParaRPr lang="en-US" sz="1800" dirty="0" smtClean="0"/>
          </a:p>
          <a:p>
            <a:pPr lvl="1">
              <a:defRPr/>
            </a:pPr>
            <a:r>
              <a:rPr sz="1800" dirty="0" smtClean="0"/>
              <a:t>Reasonable values (i.e. k=50) robust over many scenes</a:t>
            </a:r>
          </a:p>
          <a:p>
            <a:pPr lvl="1">
              <a:defRPr/>
            </a:pPr>
            <a:endParaRPr lang="en-US" sz="1800" dirty="0" smtClean="0"/>
          </a:p>
          <a:p>
            <a:pPr>
              <a:defRPr/>
            </a:pPr>
            <a:endParaRPr lang="en-US" sz="2400" dirty="0" smtClean="0"/>
          </a:p>
          <a:p>
            <a:pPr>
              <a:defRPr/>
            </a:pPr>
            <a:endParaRPr lang="en-US" sz="2400" dirty="0" smtClean="0"/>
          </a:p>
          <a:p>
            <a:pPr>
              <a:defRPr/>
            </a:pPr>
            <a:endParaRPr lang="en-US" sz="2400" dirty="0" smtClean="0"/>
          </a:p>
          <a:p>
            <a:pPr>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pic>
        <p:nvPicPr>
          <p:cNvPr id="24" name="Picture 23" descr="tmp.png"/>
          <p:cNvPicPr>
            <a:picLocks noChangeAspect="1"/>
          </p:cNvPicPr>
          <p:nvPr/>
        </p:nvPicPr>
        <p:blipFill>
          <a:blip r:embed="rId3"/>
          <a:stretch>
            <a:fillRect/>
          </a:stretch>
        </p:blipFill>
        <p:spPr>
          <a:xfrm>
            <a:off x="914401" y="3455409"/>
            <a:ext cx="8078785" cy="2799867"/>
          </a:xfrm>
          <a:prstGeom prst="rect">
            <a:avLst/>
          </a:prstGeom>
        </p:spPr>
      </p:pic>
      <p:sp>
        <p:nvSpPr>
          <p:cNvPr id="6" name="Rectangle 25"/>
          <p:cNvSpPr>
            <a:spLocks noChangeArrowheads="1"/>
          </p:cNvSpPr>
          <p:nvPr/>
        </p:nvSpPr>
        <p:spPr bwMode="auto">
          <a:xfrm>
            <a:off x="1445938" y="6248400"/>
            <a:ext cx="2745062" cy="338554"/>
          </a:xfrm>
          <a:prstGeom prst="rect">
            <a:avLst/>
          </a:prstGeom>
          <a:noFill/>
          <a:ln w="9525">
            <a:noFill/>
            <a:miter lim="800000"/>
            <a:headEnd/>
            <a:tailEnd/>
          </a:ln>
        </p:spPr>
        <p:txBody>
          <a:bodyPr wrap="none">
            <a:prstTxWarp prst="textNoShape">
              <a:avLst/>
            </a:prstTxWarp>
            <a:spAutoFit/>
          </a:bodyPr>
          <a:lstStyle/>
          <a:p>
            <a:r>
              <a:rPr lang="en-US" dirty="0" smtClean="0"/>
              <a:t>Outlier Rejection with </a:t>
            </a:r>
            <a:r>
              <a:rPr lang="en-US" dirty="0" err="1" smtClean="0"/>
              <a:t>k</a:t>
            </a:r>
            <a:r>
              <a:rPr lang="en-US" dirty="0" smtClean="0"/>
              <a:t>=200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Digital geometry processing applies common operations from image processing to meshes</a:t>
            </a:r>
            <a:endParaRPr dirty="0" smtClean="0"/>
          </a:p>
          <a:p>
            <a:r>
              <a:rPr lang="en-US" dirty="0" smtClean="0"/>
              <a:t>Smoothing</a:t>
            </a:r>
          </a:p>
          <a:p>
            <a:r>
              <a:rPr lang="en-US" dirty="0" smtClean="0"/>
              <a:t>Stylistic Filters</a:t>
            </a:r>
          </a:p>
          <a:p>
            <a:r>
              <a:rPr lang="en-US" dirty="0" smtClean="0"/>
              <a:t>Simplification / </a:t>
            </a:r>
            <a:r>
              <a:rPr lang="en-US" b="1" dirty="0" smtClean="0"/>
              <a:t>Progressive Level-of-detail*</a:t>
            </a:r>
          </a:p>
        </p:txBody>
      </p:sp>
      <p:sp>
        <p:nvSpPr>
          <p:cNvPr id="5" name="Title 4"/>
          <p:cNvSpPr>
            <a:spLocks noGrp="1"/>
          </p:cNvSpPr>
          <p:nvPr>
            <p:ph type="title"/>
          </p:nvPr>
        </p:nvSpPr>
        <p:spPr/>
        <p:txBody>
          <a:bodyPr/>
          <a:lstStyle/>
          <a:p>
            <a:r>
              <a:rPr lang="en-US" dirty="0" smtClean="0"/>
              <a:t>Example: Geometry Filters</a:t>
            </a:r>
            <a:endParaRPr lang="en-US" dirty="0"/>
          </a:p>
        </p:txBody>
      </p:sp>
      <p:grpSp>
        <p:nvGrpSpPr>
          <p:cNvPr id="20" name="Group 19"/>
          <p:cNvGrpSpPr/>
          <p:nvPr/>
        </p:nvGrpSpPr>
        <p:grpSpPr>
          <a:xfrm>
            <a:off x="990600" y="4038600"/>
            <a:ext cx="1836489" cy="2593777"/>
            <a:chOff x="990600" y="4038600"/>
            <a:chExt cx="1836489" cy="2593777"/>
          </a:xfrm>
        </p:grpSpPr>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990600" y="4038600"/>
              <a:ext cx="1836489" cy="2286000"/>
            </a:xfrm>
            <a:prstGeom prst="rect">
              <a:avLst/>
            </a:prstGeom>
          </p:spPr>
        </p:pic>
        <p:sp>
          <p:nvSpPr>
            <p:cNvPr id="13" name="TextBox 12"/>
            <p:cNvSpPr txBox="1"/>
            <p:nvPr/>
          </p:nvSpPr>
          <p:spPr>
            <a:xfrm>
              <a:off x="1422417" y="6324600"/>
              <a:ext cx="972855" cy="307777"/>
            </a:xfrm>
            <a:prstGeom prst="rect">
              <a:avLst/>
            </a:prstGeom>
            <a:noFill/>
          </p:spPr>
          <p:txBody>
            <a:bodyPr wrap="none" rtlCol="0">
              <a:spAutoFit/>
            </a:bodyPr>
            <a:lstStyle/>
            <a:p>
              <a:r>
                <a:rPr lang="en-US" sz="1400" dirty="0" smtClean="0"/>
                <a:t>2M Faces</a:t>
              </a:r>
              <a:endParaRPr lang="en-US" sz="1400" dirty="0"/>
            </a:p>
          </p:txBody>
        </p:sp>
      </p:grpSp>
      <p:grpSp>
        <p:nvGrpSpPr>
          <p:cNvPr id="19" name="Group 18"/>
          <p:cNvGrpSpPr/>
          <p:nvPr/>
        </p:nvGrpSpPr>
        <p:grpSpPr>
          <a:xfrm>
            <a:off x="2995599" y="4038600"/>
            <a:ext cx="1838288" cy="2593777"/>
            <a:chOff x="2995599" y="4038600"/>
            <a:chExt cx="1838288" cy="2593777"/>
          </a:xfrm>
        </p:grpSpPr>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995599" y="4038600"/>
              <a:ext cx="1838288" cy="2286000"/>
            </a:xfrm>
            <a:prstGeom prst="rect">
              <a:avLst/>
            </a:prstGeom>
          </p:spPr>
        </p:pic>
        <p:sp>
          <p:nvSpPr>
            <p:cNvPr id="14" name="TextBox 13"/>
            <p:cNvSpPr txBox="1"/>
            <p:nvPr/>
          </p:nvSpPr>
          <p:spPr>
            <a:xfrm>
              <a:off x="3393294" y="6324600"/>
              <a:ext cx="1042899" cy="307777"/>
            </a:xfrm>
            <a:prstGeom prst="rect">
              <a:avLst/>
            </a:prstGeom>
            <a:noFill/>
          </p:spPr>
          <p:txBody>
            <a:bodyPr wrap="none" rtlCol="0">
              <a:spAutoFit/>
            </a:bodyPr>
            <a:lstStyle/>
            <a:p>
              <a:r>
                <a:rPr lang="en-US" sz="1400" dirty="0" smtClean="0"/>
                <a:t>30K Faces</a:t>
              </a:r>
              <a:endParaRPr lang="en-US" sz="1400" dirty="0"/>
            </a:p>
          </p:txBody>
        </p:sp>
      </p:grpSp>
      <p:grpSp>
        <p:nvGrpSpPr>
          <p:cNvPr id="18" name="Group 17"/>
          <p:cNvGrpSpPr/>
          <p:nvPr/>
        </p:nvGrpSpPr>
        <p:grpSpPr>
          <a:xfrm>
            <a:off x="5002397" y="4038600"/>
            <a:ext cx="1847183" cy="2593777"/>
            <a:chOff x="5002397" y="4038600"/>
            <a:chExt cx="1847183" cy="2593777"/>
          </a:xfrm>
        </p:grpSpPr>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5002397" y="4038600"/>
              <a:ext cx="1847183" cy="2286000"/>
            </a:xfrm>
            <a:prstGeom prst="rect">
              <a:avLst/>
            </a:prstGeom>
          </p:spPr>
        </p:pic>
        <p:sp>
          <p:nvSpPr>
            <p:cNvPr id="15" name="TextBox 14"/>
            <p:cNvSpPr txBox="1"/>
            <p:nvPr/>
          </p:nvSpPr>
          <p:spPr>
            <a:xfrm>
              <a:off x="5454464" y="6324600"/>
              <a:ext cx="943049" cy="307777"/>
            </a:xfrm>
            <a:prstGeom prst="rect">
              <a:avLst/>
            </a:prstGeom>
            <a:noFill/>
          </p:spPr>
          <p:txBody>
            <a:bodyPr wrap="none" rtlCol="0">
              <a:spAutoFit/>
            </a:bodyPr>
            <a:lstStyle/>
            <a:p>
              <a:r>
                <a:rPr lang="en-US" sz="1400" dirty="0" smtClean="0"/>
                <a:t>5K Faces</a:t>
              </a:r>
              <a:endParaRPr lang="en-US" sz="1400" dirty="0"/>
            </a:p>
          </p:txBody>
        </p:sp>
      </p:grpSp>
      <p:grpSp>
        <p:nvGrpSpPr>
          <p:cNvPr id="17" name="Group 16"/>
          <p:cNvGrpSpPr/>
          <p:nvPr/>
        </p:nvGrpSpPr>
        <p:grpSpPr>
          <a:xfrm>
            <a:off x="7018089" y="4038600"/>
            <a:ext cx="1834116" cy="2593777"/>
            <a:chOff x="7018089" y="4038600"/>
            <a:chExt cx="1834116" cy="2593777"/>
          </a:xfrm>
        </p:grpSpPr>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7018089" y="4038600"/>
              <a:ext cx="1834116" cy="2286000"/>
            </a:xfrm>
            <a:prstGeom prst="rect">
              <a:avLst/>
            </a:prstGeom>
          </p:spPr>
        </p:pic>
        <p:sp>
          <p:nvSpPr>
            <p:cNvPr id="16" name="TextBox 15"/>
            <p:cNvSpPr txBox="1"/>
            <p:nvPr/>
          </p:nvSpPr>
          <p:spPr>
            <a:xfrm>
              <a:off x="7463623" y="6324600"/>
              <a:ext cx="943049" cy="307777"/>
            </a:xfrm>
            <a:prstGeom prst="rect">
              <a:avLst/>
            </a:prstGeom>
            <a:noFill/>
          </p:spPr>
          <p:txBody>
            <a:bodyPr wrap="none" rtlCol="0">
              <a:spAutoFit/>
            </a:bodyPr>
            <a:lstStyle/>
            <a:p>
              <a:r>
                <a:rPr lang="en-US" sz="1400" dirty="0" smtClean="0"/>
                <a:t>1K Faces</a:t>
              </a:r>
              <a:endParaRPr lang="en-US" sz="1400" dirty="0"/>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066800"/>
            <a:ext cx="7926387" cy="5105400"/>
          </a:xfrm>
        </p:spPr>
        <p:txBody>
          <a:bodyPr/>
          <a:lstStyle/>
          <a:p>
            <a:pPr indent="-402336">
              <a:defRPr/>
            </a:pPr>
            <a:r>
              <a:rPr lang="en-US" sz="2400" dirty="0" smtClean="0"/>
              <a:t>Naïve kNN is O(n</a:t>
            </a:r>
            <a:r>
              <a:rPr lang="en-US" sz="2400" baseline="30000" dirty="0" smtClean="0"/>
              <a:t>2</a:t>
            </a:r>
            <a:r>
              <a:rPr lang="en-US" sz="2400" dirty="0" smtClean="0"/>
              <a:t>), </a:t>
            </a:r>
            <a:r>
              <a:rPr lang="en-US" sz="2400" i="1" dirty="0" err="1" smtClean="0"/>
              <a:t>k</a:t>
            </a:r>
            <a:r>
              <a:rPr lang="en-US" sz="2400" dirty="0" err="1" smtClean="0"/>
              <a:t>D</a:t>
            </a:r>
            <a:r>
              <a:rPr lang="en-US" sz="2400" dirty="0" smtClean="0"/>
              <a:t>-trees improve to </a:t>
            </a:r>
            <a:r>
              <a:rPr lang="en-US" sz="2400" dirty="0" err="1" smtClean="0"/>
              <a:t>O(n</a:t>
            </a:r>
            <a:r>
              <a:rPr lang="en-US" sz="2400" dirty="0" smtClean="0"/>
              <a:t> </a:t>
            </a:r>
            <a:r>
              <a:rPr lang="en-US" sz="2400" dirty="0" err="1" smtClean="0"/>
              <a:t>log</a:t>
            </a:r>
            <a:r>
              <a:rPr lang="en-US" sz="2400" baseline="30000" dirty="0" err="1" smtClean="0"/>
              <a:t>d</a:t>
            </a:r>
            <a:r>
              <a:rPr lang="en-US" sz="2400" dirty="0" err="1" smtClean="0"/>
              <a:t>n</a:t>
            </a:r>
            <a:r>
              <a:rPr lang="en-US" sz="2400" dirty="0" smtClean="0"/>
              <a:t>)</a:t>
            </a:r>
          </a:p>
          <a:p>
            <a:pPr lvl="1">
              <a:defRPr/>
            </a:pPr>
            <a:r>
              <a:rPr sz="1800" dirty="0" smtClean="0"/>
              <a:t>Divides </a:t>
            </a:r>
            <a:r>
              <a:rPr sz="1800" dirty="0"/>
              <a:t>the space of the samples, allowing for </a:t>
            </a:r>
            <a:r>
              <a:rPr sz="1800" dirty="0" smtClean="0"/>
              <a:t>log-</a:t>
            </a:r>
            <a:r>
              <a:rPr sz="1800" dirty="0"/>
              <a:t>time queries</a:t>
            </a:r>
          </a:p>
          <a:p>
            <a:pPr lvl="1">
              <a:defRPr/>
            </a:pPr>
            <a:r>
              <a:rPr sz="1800" dirty="0"/>
              <a:t>Suffers from increasing </a:t>
            </a:r>
            <a:r>
              <a:rPr sz="1800" dirty="0" smtClean="0"/>
              <a:t>dimensionality</a:t>
            </a:r>
          </a:p>
          <a:p>
            <a:pPr indent="-402336">
              <a:defRPr/>
            </a:pPr>
            <a:r>
              <a:rPr lang="en-US" sz="2400" dirty="0" smtClean="0"/>
              <a:t>An approximation scheme allows flexible speedup</a:t>
            </a:r>
          </a:p>
          <a:p>
            <a:pPr lvl="1">
              <a:defRPr/>
            </a:pPr>
            <a:r>
              <a:rPr sz="1800" dirty="0"/>
              <a:t>Rather than accurate </a:t>
            </a:r>
            <a:r>
              <a:rPr sz="1800" i="1" dirty="0"/>
              <a:t>k</a:t>
            </a:r>
            <a:r>
              <a:rPr sz="1800" dirty="0"/>
              <a:t>NN, find </a:t>
            </a:r>
            <a:r>
              <a:rPr sz="1800" i="1" dirty="0"/>
              <a:t>k</a:t>
            </a:r>
            <a:r>
              <a:rPr sz="1800" dirty="0"/>
              <a:t>NN within some error bound</a:t>
            </a:r>
          </a:p>
          <a:p>
            <a:pPr lvl="1">
              <a:defRPr/>
            </a:pPr>
            <a:r>
              <a:rPr sz="1800" dirty="0"/>
              <a:t>Bound can be incorporated into our analysis</a:t>
            </a:r>
          </a:p>
          <a:p>
            <a:pPr lvl="1">
              <a:defRPr/>
            </a:pPr>
            <a:r>
              <a:rPr sz="1800" dirty="0"/>
              <a:t>Empirically leads to 2x – 10x speedup w/ minor loss</a:t>
            </a:r>
          </a:p>
          <a:p>
            <a:pPr indent="-402336">
              <a:buFontTx/>
              <a:buNone/>
              <a:defRPr/>
            </a:pPr>
            <a:endParaRPr sz="2400" dirty="0" smtClean="0"/>
          </a:p>
          <a:p>
            <a:pPr indent="-402336">
              <a:defRPr/>
            </a:pPr>
            <a:endParaRPr lang="en-US" sz="2400" dirty="0" smtClean="0"/>
          </a:p>
          <a:p>
            <a:pPr indent="-402336">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Approximate Nearest Neighbors</a:t>
            </a:r>
            <a:endParaRPr lang="en-US" dirty="0"/>
          </a:p>
        </p:txBody>
      </p:sp>
      <p:sp>
        <p:nvSpPr>
          <p:cNvPr id="8" name="Rectangle 25"/>
          <p:cNvSpPr>
            <a:spLocks noChangeArrowheads="1"/>
          </p:cNvSpPr>
          <p:nvPr/>
        </p:nvSpPr>
        <p:spPr bwMode="auto">
          <a:xfrm>
            <a:off x="1676400" y="6472833"/>
            <a:ext cx="2070586" cy="307777"/>
          </a:xfrm>
          <a:prstGeom prst="rect">
            <a:avLst/>
          </a:prstGeom>
          <a:noFill/>
          <a:ln w="9525">
            <a:noFill/>
            <a:miter lim="800000"/>
            <a:headEnd/>
            <a:tailEnd/>
          </a:ln>
        </p:spPr>
        <p:txBody>
          <a:bodyPr wrap="none">
            <a:prstTxWarp prst="textNoShape">
              <a:avLst/>
            </a:prstTxWarp>
            <a:spAutoFit/>
          </a:bodyPr>
          <a:lstStyle/>
          <a:p>
            <a:r>
              <a:rPr lang="en-US" sz="1400" dirty="0" smtClean="0"/>
              <a:t>Accurate </a:t>
            </a:r>
            <a:r>
              <a:rPr lang="en-US" sz="1400" dirty="0" err="1" smtClean="0"/>
              <a:t>kNN</a:t>
            </a:r>
            <a:r>
              <a:rPr lang="en-US" sz="1400" dirty="0" smtClean="0"/>
              <a:t>,  318 sec</a:t>
            </a:r>
            <a:endParaRPr lang="en-US" sz="1400" dirty="0"/>
          </a:p>
        </p:txBody>
      </p:sp>
      <p:pic>
        <p:nvPicPr>
          <p:cNvPr id="9" name="Picture 8" descr="image0001.tga"/>
          <p:cNvPicPr>
            <a:picLocks noChangeAspect="1"/>
          </p:cNvPicPr>
          <p:nvPr/>
        </p:nvPicPr>
        <p:blipFill>
          <a:blip r:embed="rId3"/>
          <a:stretch>
            <a:fillRect/>
          </a:stretch>
        </p:blipFill>
        <p:spPr>
          <a:xfrm>
            <a:off x="989013" y="3729633"/>
            <a:ext cx="3657600" cy="2743200"/>
          </a:xfrm>
          <a:prstGeom prst="rect">
            <a:avLst/>
          </a:prstGeom>
        </p:spPr>
      </p:pic>
      <p:grpSp>
        <p:nvGrpSpPr>
          <p:cNvPr id="12" name="Group 11"/>
          <p:cNvGrpSpPr/>
          <p:nvPr/>
        </p:nvGrpSpPr>
        <p:grpSpPr>
          <a:xfrm>
            <a:off x="4953000" y="3733800"/>
            <a:ext cx="3657600" cy="3045321"/>
            <a:chOff x="8763000" y="3733800"/>
            <a:chExt cx="3657600" cy="3045321"/>
          </a:xfrm>
        </p:grpSpPr>
        <p:pic>
          <p:nvPicPr>
            <p:cNvPr id="4" name="Picture 3" descr="density_10m_25k_1e.tga"/>
            <p:cNvPicPr>
              <a:picLocks noChangeAspect="1"/>
            </p:cNvPicPr>
            <p:nvPr/>
          </p:nvPicPr>
          <p:blipFill>
            <a:blip r:embed="rId4"/>
            <a:stretch>
              <a:fillRect/>
            </a:stretch>
          </p:blipFill>
          <p:spPr>
            <a:xfrm>
              <a:off x="8763000" y="3733800"/>
              <a:ext cx="3657600" cy="2743200"/>
            </a:xfrm>
            <a:prstGeom prst="rect">
              <a:avLst/>
            </a:prstGeom>
          </p:spPr>
        </p:pic>
        <p:sp>
          <p:nvSpPr>
            <p:cNvPr id="10" name="Rectangle 25"/>
            <p:cNvSpPr>
              <a:spLocks noChangeArrowheads="1"/>
            </p:cNvSpPr>
            <p:nvPr/>
          </p:nvSpPr>
          <p:spPr bwMode="auto">
            <a:xfrm>
              <a:off x="9220200" y="6471344"/>
              <a:ext cx="2888756" cy="307777"/>
            </a:xfrm>
            <a:prstGeom prst="rect">
              <a:avLst/>
            </a:prstGeom>
            <a:noFill/>
            <a:ln w="9525">
              <a:noFill/>
              <a:miter lim="800000"/>
              <a:headEnd/>
              <a:tailEnd/>
            </a:ln>
          </p:spPr>
          <p:txBody>
            <a:bodyPr wrap="none">
              <a:prstTxWarp prst="textNoShape">
                <a:avLst/>
              </a:prstTxWarp>
              <a:spAutoFit/>
            </a:bodyPr>
            <a:lstStyle/>
            <a:p>
              <a:pPr algn="ctr"/>
              <a:r>
                <a:rPr lang="en-US" sz="1400" dirty="0" smtClean="0"/>
                <a:t>1-Approx. </a:t>
              </a:r>
              <a:r>
                <a:rPr lang="en-US" sz="1400" dirty="0" err="1" smtClean="0"/>
                <a:t>kNN</a:t>
              </a:r>
              <a:r>
                <a:rPr lang="en-US" sz="1400" dirty="0" smtClean="0"/>
                <a:t>, 108 sec, .068 </a:t>
              </a:r>
              <a:r>
                <a:rPr lang="en-US" sz="1400" dirty="0" err="1" smtClean="0"/>
                <a:t>rms</a:t>
              </a:r>
              <a:endParaRPr lang="en-US" sz="1400" dirty="0"/>
            </a:p>
          </p:txBody>
        </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295400"/>
            <a:ext cx="7926387" cy="5105400"/>
          </a:xfrm>
        </p:spPr>
        <p:txBody>
          <a:bodyPr/>
          <a:lstStyle/>
          <a:p>
            <a:pPr indent="-402336">
              <a:defRPr/>
            </a:pPr>
            <a:r>
              <a:rPr lang="en-US" sz="2400" dirty="0" smtClean="0"/>
              <a:t>Adaptive detection of statistical outliers through density estimation</a:t>
            </a:r>
          </a:p>
          <a:p>
            <a:pPr indent="-402336">
              <a:defRPr/>
            </a:pPr>
            <a:endParaRPr lang="en-US" sz="2400" dirty="0" smtClean="0"/>
          </a:p>
          <a:p>
            <a:pPr indent="-402336">
              <a:defRPr/>
            </a:pPr>
            <a:r>
              <a:rPr lang="en-US" sz="2400" dirty="0" smtClean="0"/>
              <a:t>Allows for plausible renderings at lower sampling rates</a:t>
            </a:r>
          </a:p>
          <a:p>
            <a:pPr indent="-402336">
              <a:buNone/>
              <a:defRPr/>
            </a:pPr>
            <a:endParaRPr lang="en-US" sz="2400" dirty="0" smtClean="0"/>
          </a:p>
          <a:p>
            <a:pPr indent="-402336">
              <a:defRPr/>
            </a:pPr>
            <a:r>
              <a:rPr lang="en-US" sz="2400" dirty="0" smtClean="0"/>
              <a:t>Fast and robust algorithm that is easily incorporated into existing systems</a:t>
            </a:r>
          </a:p>
          <a:p>
            <a:pPr indent="-402336">
              <a:defRPr/>
            </a:pPr>
            <a:endParaRPr lang="en-US" sz="2400" dirty="0" smtClean="0"/>
          </a:p>
          <a:p>
            <a:pPr indent="-402336">
              <a:defRPr/>
            </a:pPr>
            <a:endParaRPr lang="en-US" sz="2400" dirty="0"/>
          </a:p>
        </p:txBody>
      </p:sp>
      <p:sp>
        <p:nvSpPr>
          <p:cNvPr id="2" name="Title 1"/>
          <p:cNvSpPr>
            <a:spLocks noGrp="1"/>
          </p:cNvSpPr>
          <p:nvPr>
            <p:ph type="title"/>
          </p:nvPr>
        </p:nvSpPr>
        <p:spPr>
          <a:xfrm>
            <a:off x="989013" y="293688"/>
            <a:ext cx="7926387" cy="585787"/>
          </a:xfrm>
        </p:spPr>
        <p:txBody>
          <a:bodyPr/>
          <a:lstStyle/>
          <a:p>
            <a:pPr>
              <a:defRPr/>
            </a:pPr>
            <a:r>
              <a:rPr lang="en-US" dirty="0" smtClean="0"/>
              <a:t>Outlier Rejection Summary</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295400"/>
            <a:ext cx="7926387" cy="5105400"/>
          </a:xfrm>
        </p:spPr>
        <p:txBody>
          <a:bodyPr/>
          <a:lstStyle/>
          <a:p>
            <a:pPr indent="-402336">
              <a:defRPr/>
            </a:pPr>
            <a:r>
              <a:rPr lang="en-US" sz="2400" dirty="0" smtClean="0"/>
              <a:t>A real-time framework for stylistic editing of illumination and shadowing</a:t>
            </a:r>
          </a:p>
          <a:p>
            <a:pPr indent="-402336">
              <a:defRPr/>
            </a:pPr>
            <a:endParaRPr lang="en-US" sz="2400" dirty="0" smtClean="0"/>
          </a:p>
          <a:p>
            <a:pPr indent="-402336">
              <a:defRPr/>
            </a:pPr>
            <a:r>
              <a:rPr lang="en-US" sz="2400" dirty="0" smtClean="0"/>
              <a:t>Flexible control over shadow level-of-detail via subtractive shadowing</a:t>
            </a:r>
          </a:p>
          <a:p>
            <a:pPr indent="-402336">
              <a:buNone/>
              <a:defRPr/>
            </a:pPr>
            <a:endParaRPr lang="en-US" sz="2400" dirty="0" smtClean="0"/>
          </a:p>
          <a:p>
            <a:pPr indent="-402336">
              <a:defRPr/>
            </a:pPr>
            <a:r>
              <a:rPr lang="en-US" sz="2400" dirty="0" smtClean="0"/>
              <a:t>Robust outlier detection and removal to significantly reduce Monte Carlo noise</a:t>
            </a:r>
          </a:p>
          <a:p>
            <a:pPr indent="-402336">
              <a:defRPr/>
            </a:pPr>
            <a:endParaRPr lang="en-US" sz="2400" dirty="0" smtClean="0"/>
          </a:p>
          <a:p>
            <a:pPr indent="-402336">
              <a:defRPr/>
            </a:pPr>
            <a:endParaRPr lang="en-US" sz="2400" dirty="0"/>
          </a:p>
        </p:txBody>
      </p:sp>
      <p:sp>
        <p:nvSpPr>
          <p:cNvPr id="2" name="Title 1"/>
          <p:cNvSpPr>
            <a:spLocks noGrp="1"/>
          </p:cNvSpPr>
          <p:nvPr>
            <p:ph type="title"/>
          </p:nvPr>
        </p:nvSpPr>
        <p:spPr>
          <a:xfrm>
            <a:off x="989013" y="293688"/>
            <a:ext cx="7926387" cy="585787"/>
          </a:xfrm>
        </p:spPr>
        <p:txBody>
          <a:bodyPr/>
          <a:lstStyle/>
          <a:p>
            <a:pPr>
              <a:defRPr/>
            </a:pPr>
            <a:r>
              <a:rPr lang="en-US" dirty="0" smtClean="0"/>
              <a:t>Summary of Contributions</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295400"/>
            <a:ext cx="7926387" cy="5105400"/>
          </a:xfrm>
        </p:spPr>
        <p:txBody>
          <a:bodyPr/>
          <a:lstStyle/>
          <a:p>
            <a:pPr indent="-402336">
              <a:defRPr/>
            </a:pPr>
            <a:r>
              <a:rPr lang="en-US" dirty="0" smtClean="0"/>
              <a:t>Partially supported by the Sloan Foundation, and NSF Grants CCF-0347427 and IIS-0511965</a:t>
            </a:r>
          </a:p>
          <a:p>
            <a:pPr indent="-402336">
              <a:defRPr/>
            </a:pPr>
            <a:r>
              <a:rPr lang="en-US" dirty="0" smtClean="0"/>
              <a:t>Supported in 2007-2008 by an </a:t>
            </a:r>
            <a:br>
              <a:rPr lang="en-US" dirty="0" smtClean="0"/>
            </a:br>
            <a:r>
              <a:rPr lang="en-US" dirty="0" smtClean="0"/>
              <a:t> ATI/AMD Technologies Research Fellowship</a:t>
            </a:r>
          </a:p>
          <a:p>
            <a:pPr indent="-402336">
              <a:defRPr/>
            </a:pPr>
            <a:r>
              <a:rPr lang="en-US" dirty="0" smtClean="0"/>
              <a:t>Thanks especially to everyone at Princeton GFX that gave feedback during the development of this work</a:t>
            </a:r>
          </a:p>
          <a:p>
            <a:pPr indent="-402336">
              <a:defRPr/>
            </a:pPr>
            <a:endParaRPr lang="en-US" dirty="0" smtClean="0"/>
          </a:p>
          <a:p>
            <a:pPr indent="-402336">
              <a:buNone/>
              <a:defRPr/>
            </a:pPr>
            <a:r>
              <a:rPr lang="en-US" dirty="0" smtClean="0"/>
              <a:t>…and thank you all for coming!</a:t>
            </a:r>
            <a:endParaRPr lang="en-US" dirty="0"/>
          </a:p>
        </p:txBody>
      </p:sp>
      <p:sp>
        <p:nvSpPr>
          <p:cNvPr id="2" name="Title 1"/>
          <p:cNvSpPr>
            <a:spLocks noGrp="1"/>
          </p:cNvSpPr>
          <p:nvPr>
            <p:ph type="title"/>
          </p:nvPr>
        </p:nvSpPr>
        <p:spPr>
          <a:xfrm>
            <a:off x="989013" y="293688"/>
            <a:ext cx="7926387" cy="585787"/>
          </a:xfrm>
        </p:spPr>
        <p:txBody>
          <a:bodyPr/>
          <a:lstStyle/>
          <a:p>
            <a:pPr>
              <a:defRPr/>
            </a:pPr>
            <a:r>
              <a:rPr lang="en-US" dirty="0" smtClean="0"/>
              <a:t>Acknowledgements</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5475287" cy="5105400"/>
          </a:xfrm>
        </p:spPr>
        <p:txBody>
          <a:bodyPr/>
          <a:lstStyle/>
          <a:p>
            <a:pPr indent="-402336">
              <a:defRPr/>
            </a:pPr>
            <a:r>
              <a:rPr lang="en-US" sz="2400" dirty="0" smtClean="0"/>
              <a:t>Independent variables are chosen non-randomly (</a:t>
            </a:r>
            <a:r>
              <a:rPr lang="en-US" sz="2400" dirty="0" err="1" smtClean="0"/>
              <a:t>quasirandomly</a:t>
            </a:r>
            <a:r>
              <a:rPr lang="en-US" sz="2400" dirty="0" smtClean="0"/>
              <a:t>)</a:t>
            </a:r>
          </a:p>
          <a:p>
            <a:pPr lvl="1">
              <a:defRPr/>
            </a:pPr>
            <a:r>
              <a:rPr sz="1800" dirty="0" smtClean="0"/>
              <a:t>Uniformly fill </a:t>
            </a:r>
            <a:r>
              <a:rPr sz="1800" dirty="0"/>
              <a:t>space w/ less </a:t>
            </a:r>
            <a:r>
              <a:rPr sz="1800" dirty="0" smtClean="0"/>
              <a:t>variance</a:t>
            </a:r>
          </a:p>
          <a:p>
            <a:pPr lvl="1">
              <a:defRPr/>
            </a:pPr>
            <a:r>
              <a:rPr sz="1800" dirty="0" smtClean="0"/>
              <a:t>Appear random enough to avoid aliasing</a:t>
            </a:r>
          </a:p>
          <a:p>
            <a:pPr lvl="1">
              <a:defRPr/>
            </a:pPr>
            <a:r>
              <a:rPr sz="1800" dirty="0"/>
              <a:t>Allow O(1) computation at arbitrary index</a:t>
            </a:r>
            <a:endParaRPr sz="1800" dirty="0" smtClean="0"/>
          </a:p>
          <a:p>
            <a:pPr lvl="1">
              <a:buNone/>
              <a:defRPr/>
            </a:pPr>
            <a:r>
              <a:rPr sz="1800" dirty="0" smtClean="0"/>
              <a:t/>
            </a:r>
            <a:br>
              <a:rPr sz="1800" dirty="0" smtClean="0"/>
            </a:br>
            <a:endParaRPr sz="1800" dirty="0" smtClean="0"/>
          </a:p>
          <a:p>
            <a:pPr indent="-402336">
              <a:defRPr/>
            </a:pPr>
            <a:r>
              <a:rPr lang="en-US" sz="2400" dirty="0" smtClean="0"/>
              <a:t>Independent variables fully implicit</a:t>
            </a:r>
          </a:p>
          <a:p>
            <a:pPr lvl="1" indent="-402336">
              <a:defRPr/>
            </a:pPr>
            <a:r>
              <a:rPr sz="1800" dirty="0" smtClean="0"/>
              <a:t>Never stored, recomputed when necessary</a:t>
            </a:r>
          </a:p>
          <a:p>
            <a:pPr lvl="1" indent="-402336">
              <a:defRPr/>
            </a:pPr>
            <a:r>
              <a:rPr sz="1800" dirty="0" smtClean="0"/>
              <a:t>Can lead to significant savings for deep paths</a:t>
            </a:r>
            <a:endParaRPr lang="en-US" sz="18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Implicit Independent Variables</a:t>
            </a:r>
            <a:endParaRPr lang="en-US" dirty="0"/>
          </a:p>
        </p:txBody>
      </p:sp>
      <p:pic>
        <p:nvPicPr>
          <p:cNvPr id="7" name="Picture 6" descr="c1-case2.pdf"/>
          <p:cNvPicPr>
            <a:picLocks noChangeAspect="1"/>
          </p:cNvPicPr>
          <p:nvPr/>
        </p:nvPicPr>
        <mc:AlternateContent>
          <mc:Choice xmlns:ma="http://schemas.microsoft.com/office/mac/drawingml/2008/main" Requires="ma">
            <p:blipFill>
              <a:blip r:embed="rId3"/>
              <a:srcRect l="4145"/>
              <a:stretch>
                <a:fillRect/>
              </a:stretch>
            </p:blipFill>
          </mc:Choice>
          <mc:Fallback>
            <p:blipFill>
              <a:blip r:embed="rId4"/>
              <a:srcRect l="4145"/>
              <a:stretch>
                <a:fillRect/>
              </a:stretch>
            </p:blipFill>
          </mc:Fallback>
        </mc:AlternateContent>
        <p:spPr>
          <a:xfrm>
            <a:off x="6642100" y="1066800"/>
            <a:ext cx="2349500" cy="2451100"/>
          </a:xfrm>
          <a:prstGeom prst="rect">
            <a:avLst/>
          </a:prstGeom>
        </p:spPr>
      </p:pic>
      <p:pic>
        <p:nvPicPr>
          <p:cNvPr id="8" name="Picture 7" descr="c1-case1.pdf"/>
          <p:cNvPicPr>
            <a:picLocks noChangeAspect="1"/>
          </p:cNvPicPr>
          <p:nvPr/>
        </p:nvPicPr>
        <mc:AlternateContent>
          <mc:Choice xmlns:ma="http://schemas.microsoft.com/office/mac/drawingml/2008/main" Requires="ma">
            <p:blipFill>
              <a:blip r:embed="rId5"/>
              <a:srcRect l="4145"/>
              <a:stretch>
                <a:fillRect/>
              </a:stretch>
            </p:blipFill>
          </mc:Choice>
          <mc:Fallback>
            <p:blipFill>
              <a:blip r:embed="rId6"/>
              <a:srcRect l="4145"/>
              <a:stretch>
                <a:fillRect/>
              </a:stretch>
            </p:blipFill>
          </mc:Fallback>
        </mc:AlternateContent>
        <p:spPr>
          <a:xfrm>
            <a:off x="6642100" y="3962400"/>
            <a:ext cx="2349500" cy="2451100"/>
          </a:xfrm>
          <a:prstGeom prst="rect">
            <a:avLst/>
          </a:prstGeom>
        </p:spPr>
      </p:pic>
      <p:sp>
        <p:nvSpPr>
          <p:cNvPr id="9" name="TextBox 8"/>
          <p:cNvSpPr txBox="1"/>
          <p:nvPr/>
        </p:nvSpPr>
        <p:spPr>
          <a:xfrm>
            <a:off x="6778257" y="3517900"/>
            <a:ext cx="2060943" cy="307777"/>
          </a:xfrm>
          <a:prstGeom prst="rect">
            <a:avLst/>
          </a:prstGeom>
          <a:noFill/>
        </p:spPr>
        <p:txBody>
          <a:bodyPr wrap="none" rtlCol="0">
            <a:spAutoFit/>
          </a:bodyPr>
          <a:lstStyle/>
          <a:p>
            <a:r>
              <a:rPr lang="en-US" sz="1400" dirty="0" smtClean="0"/>
              <a:t>1024 Random Samples</a:t>
            </a:r>
            <a:endParaRPr lang="en-US" sz="1400" dirty="0"/>
          </a:p>
        </p:txBody>
      </p:sp>
      <p:sp>
        <p:nvSpPr>
          <p:cNvPr id="10" name="TextBox 9"/>
          <p:cNvSpPr txBox="1"/>
          <p:nvPr/>
        </p:nvSpPr>
        <p:spPr>
          <a:xfrm>
            <a:off x="6553200" y="6400800"/>
            <a:ext cx="2460079" cy="307777"/>
          </a:xfrm>
          <a:prstGeom prst="rect">
            <a:avLst/>
          </a:prstGeom>
          <a:noFill/>
        </p:spPr>
        <p:txBody>
          <a:bodyPr wrap="none" rtlCol="0">
            <a:spAutoFit/>
          </a:bodyPr>
          <a:lstStyle/>
          <a:p>
            <a:r>
              <a:rPr lang="en-US" sz="1400" dirty="0" smtClean="0"/>
              <a:t>1024 </a:t>
            </a:r>
            <a:r>
              <a:rPr lang="en-US" sz="1400" dirty="0" err="1" smtClean="0"/>
              <a:t>Quasirandom</a:t>
            </a:r>
            <a:r>
              <a:rPr lang="en-US" sz="1400" dirty="0" smtClean="0"/>
              <a:t> Samples</a:t>
            </a:r>
            <a:endParaRPr lang="en-US" sz="1400"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989013" y="1295400"/>
            <a:ext cx="7469187" cy="5105400"/>
          </a:xfrm>
        </p:spPr>
        <p:txBody>
          <a:bodyPr/>
          <a:lstStyle/>
          <a:p>
            <a:pPr indent="-402336">
              <a:defRPr/>
            </a:pPr>
            <a:r>
              <a:rPr lang="en-US" sz="2200" dirty="0" smtClean="0"/>
              <a:t>For some cases, tabulating entire BRDF is too costly</a:t>
            </a:r>
          </a:p>
          <a:p>
            <a:pPr lvl="1" indent="-402336">
              <a:defRPr/>
            </a:pPr>
            <a:r>
              <a:rPr sz="1600" dirty="0" smtClean="0"/>
              <a:t>Especially when BRDF is a general 4D function</a:t>
            </a:r>
            <a:endParaRPr lang="en-US" sz="1600" dirty="0" smtClean="0"/>
          </a:p>
          <a:p>
            <a:pPr lvl="1" indent="-402336">
              <a:defRPr/>
            </a:pPr>
            <a:r>
              <a:rPr sz="1600" dirty="0" smtClean="0"/>
              <a:t>Some configurations of normal and </a:t>
            </a:r>
            <a:r>
              <a:rPr sz="1600" dirty="0"/>
              <a:t>ω</a:t>
            </a:r>
            <a:r>
              <a:rPr sz="1600" baseline="-25000" dirty="0"/>
              <a:t>o</a:t>
            </a:r>
            <a:r>
              <a:rPr sz="1600" dirty="0" smtClean="0"/>
              <a:t> may not be needed all at once</a:t>
            </a:r>
            <a:endParaRPr lang="en-US" sz="1600" dirty="0" smtClean="0"/>
          </a:p>
          <a:p>
            <a:pPr lvl="1">
              <a:buNone/>
              <a:defRPr/>
            </a:pPr>
            <a:endParaRPr sz="1600" dirty="0" smtClean="0"/>
          </a:p>
          <a:p>
            <a:pPr indent="-402336">
              <a:defRPr/>
            </a:pPr>
            <a:r>
              <a:rPr lang="en-US" sz="2200" dirty="0" smtClean="0"/>
              <a:t>Solution: Compute radiance as needed and cache</a:t>
            </a:r>
          </a:p>
          <a:p>
            <a:pPr lvl="1" indent="-402336">
              <a:defRPr/>
            </a:pPr>
            <a:r>
              <a:rPr sz="1600" dirty="0" smtClean="0"/>
              <a:t>Eye direction can be fixed per frame, reducing 2 dimensions</a:t>
            </a:r>
          </a:p>
          <a:p>
            <a:pPr lvl="1" indent="-402336">
              <a:defRPr/>
            </a:pPr>
            <a:r>
              <a:rPr sz="1600" dirty="0" smtClean="0"/>
              <a:t>Radiance per normal can be computed once per frame, with greater sampling given to facing directions in eye-space [Miller &amp; Hoffman 84]</a:t>
            </a:r>
            <a:endParaRPr lang="en-US" sz="1600" dirty="0" smtClean="0"/>
          </a:p>
        </p:txBody>
      </p:sp>
      <p:sp>
        <p:nvSpPr>
          <p:cNvPr id="547842" name="Rectangle 2"/>
          <p:cNvSpPr>
            <a:spLocks noGrp="1" noChangeArrowheads="1"/>
          </p:cNvSpPr>
          <p:nvPr>
            <p:ph type="title"/>
          </p:nvPr>
        </p:nvSpPr>
        <p:spPr>
          <a:xfrm>
            <a:off x="989013" y="293688"/>
            <a:ext cx="7926387" cy="585787"/>
          </a:xfrm>
        </p:spPr>
        <p:txBody>
          <a:bodyPr/>
          <a:lstStyle/>
          <a:p>
            <a:pPr>
              <a:defRPr/>
            </a:pPr>
            <a:r>
              <a:rPr lang="en-US" dirty="0" smtClean="0"/>
              <a:t>Cached Illumination</a:t>
            </a:r>
            <a:endParaRPr lang="en-US" dirty="0"/>
          </a:p>
        </p:txBody>
      </p:sp>
      <p:sp>
        <p:nvSpPr>
          <p:cNvPr id="4" name="TextBox 3"/>
          <p:cNvSpPr txBox="1"/>
          <p:nvPr/>
        </p:nvSpPr>
        <p:spPr>
          <a:xfrm>
            <a:off x="3352800" y="6553200"/>
            <a:ext cx="5720202" cy="253916"/>
          </a:xfrm>
          <a:prstGeom prst="rect">
            <a:avLst/>
          </a:prstGeom>
          <a:noFill/>
        </p:spPr>
        <p:txBody>
          <a:bodyPr wrap="none" rtlCol="0">
            <a:spAutoFit/>
          </a:bodyPr>
          <a:lstStyle/>
          <a:p>
            <a:r>
              <a:rPr lang="en-US" sz="1050" dirty="0" smtClean="0"/>
              <a:t>G. Miller and C. Hoffman, “Illumination and Reflection Maps” SIGGRAPH Course Notes 1984</a:t>
            </a:r>
            <a:endParaRPr lang="en-US" sz="1050"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32-bits unnecessary for most dependent variables</a:t>
            </a:r>
          </a:p>
          <a:p>
            <a:pPr indent="-402336">
              <a:defRPr/>
            </a:pPr>
            <a:endParaRPr lang="en-US" dirty="0" smtClean="0"/>
          </a:p>
          <a:p>
            <a:pPr indent="-402336">
              <a:defRPr/>
            </a:pPr>
            <a:r>
              <a:rPr lang="en-US" dirty="0" smtClean="0"/>
              <a:t>Colors can be quantized significantly in CIELAB</a:t>
            </a:r>
          </a:p>
          <a:p>
            <a:pPr lvl="1">
              <a:defRPr/>
            </a:pPr>
            <a:r>
              <a:rPr dirty="0"/>
              <a:t>Luminance most significant, represented in 16-bit log scale</a:t>
            </a:r>
            <a:endParaRPr dirty="0" smtClean="0"/>
          </a:p>
          <a:p>
            <a:pPr lvl="1">
              <a:defRPr/>
            </a:pPr>
            <a:r>
              <a:rPr dirty="0" smtClean="0"/>
              <a:t>Chrominance can </a:t>
            </a:r>
            <a:r>
              <a:rPr dirty="0"/>
              <a:t>be downsampled to 8 bits each </a:t>
            </a:r>
          </a:p>
          <a:p>
            <a:pPr lvl="1">
              <a:defRPr/>
            </a:pPr>
            <a:endParaRPr dirty="0"/>
          </a:p>
          <a:p>
            <a:pPr indent="-402336">
              <a:defRPr/>
            </a:pPr>
            <a:r>
              <a:rPr lang="en-US" dirty="0" smtClean="0"/>
              <a:t>Normals, directions not visualized directly</a:t>
            </a:r>
          </a:p>
          <a:p>
            <a:pPr lvl="1">
              <a:defRPr/>
            </a:pPr>
            <a:r>
              <a:rPr dirty="0"/>
              <a:t>Serve only to</a:t>
            </a:r>
            <a:r>
              <a:rPr dirty="0" smtClean="0"/>
              <a:t> compute distance in high-dimensional space</a:t>
            </a:r>
          </a:p>
          <a:p>
            <a:pPr lvl="1">
              <a:defRPr/>
            </a:pPr>
            <a:r>
              <a:rPr dirty="0"/>
              <a:t>Fixed 8-bit vector quantization </a:t>
            </a:r>
          </a:p>
          <a:p>
            <a:pPr lvl="1">
              <a:defRPr/>
            </a:pPr>
            <a:endParaRPr dirty="0"/>
          </a:p>
          <a:p>
            <a:pPr indent="-402336">
              <a:defRPr/>
            </a:pPr>
            <a:r>
              <a:rPr lang="en-US" dirty="0" smtClean="0"/>
              <a:t>Error is insignificant - </a:t>
            </a:r>
            <a:r>
              <a:rPr dirty="0" smtClean="0"/>
              <a:t>Used in examples shown; no error detected </a:t>
            </a:r>
            <a:r>
              <a:rPr lang="en-US" dirty="0" smtClean="0"/>
              <a:t>relative </a:t>
            </a:r>
            <a:r>
              <a:rPr dirty="0" smtClean="0"/>
              <a:t>to reference</a:t>
            </a:r>
          </a:p>
          <a:p>
            <a:pPr lvl="1">
              <a:defRPr/>
            </a:pPr>
            <a:endParaRPr dirty="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989013" y="293688"/>
            <a:ext cx="7926387" cy="585787"/>
          </a:xfrm>
        </p:spPr>
        <p:txBody>
          <a:bodyPr/>
          <a:lstStyle/>
          <a:p>
            <a:pPr>
              <a:defRPr/>
            </a:pPr>
            <a:r>
              <a:rPr lang="en-US" dirty="0" smtClean="0"/>
              <a:t>Encoding Dependent Variables</a:t>
            </a:r>
            <a:endParaRPr lang="en-US"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295400"/>
            <a:ext cx="7926387" cy="5105400"/>
          </a:xfrm>
        </p:spPr>
        <p:txBody>
          <a:bodyPr/>
          <a:lstStyle/>
          <a:p>
            <a:pPr indent="-402336">
              <a:defRPr/>
            </a:pPr>
            <a:r>
              <a:rPr lang="en-US" dirty="0" smtClean="0"/>
              <a:t>More efficient (or low variance) dist. transform</a:t>
            </a:r>
          </a:p>
          <a:p>
            <a:pPr indent="-402336">
              <a:defRPr/>
            </a:pPr>
            <a:r>
              <a:rPr lang="en-US" dirty="0" smtClean="0"/>
              <a:t>Investigation of additional stylistic parameters and variation functions</a:t>
            </a:r>
          </a:p>
          <a:p>
            <a:pPr indent="-402336">
              <a:defRPr/>
            </a:pPr>
            <a:r>
              <a:rPr lang="en-US" dirty="0" smtClean="0"/>
              <a:t>Continuous (non-binary) visibility buffers  </a:t>
            </a:r>
          </a:p>
          <a:p>
            <a:pPr indent="-402336">
              <a:defRPr/>
            </a:pPr>
            <a:r>
              <a:rPr lang="en-US" dirty="0" smtClean="0"/>
              <a:t>Effective stylization for multiple lights and objects</a:t>
            </a:r>
          </a:p>
          <a:p>
            <a:pPr indent="-402336">
              <a:defRPr/>
            </a:pPr>
            <a:r>
              <a:rPr lang="en-US" dirty="0" smtClean="0"/>
              <a:t>Control over shadow topology</a:t>
            </a:r>
            <a:endParaRPr lang="en-US" dirty="0"/>
          </a:p>
        </p:txBody>
      </p:sp>
      <p:sp>
        <p:nvSpPr>
          <p:cNvPr id="2" name="Title 1"/>
          <p:cNvSpPr>
            <a:spLocks noGrp="1"/>
          </p:cNvSpPr>
          <p:nvPr>
            <p:ph type="title"/>
          </p:nvPr>
        </p:nvSpPr>
        <p:spPr>
          <a:xfrm>
            <a:off x="989013" y="293688"/>
            <a:ext cx="7926387" cy="585787"/>
          </a:xfrm>
        </p:spPr>
        <p:txBody>
          <a:bodyPr/>
          <a:lstStyle/>
          <a:p>
            <a:pPr>
              <a:defRPr/>
            </a:pPr>
            <a:r>
              <a:rPr lang="en-US" dirty="0" smtClean="0"/>
              <a:t>Future Work</a:t>
            </a:r>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989013" y="293688"/>
            <a:ext cx="7926387" cy="585787"/>
          </a:xfrm>
        </p:spPr>
        <p:txBody>
          <a:bodyPr/>
          <a:lstStyle/>
          <a:p>
            <a:pPr>
              <a:defRPr/>
            </a:pPr>
            <a:r>
              <a:rPr lang="en-US" dirty="0" smtClean="0"/>
              <a:t>Choosing Neighborhood Size</a:t>
            </a:r>
            <a:endParaRPr lang="en-US" dirty="0"/>
          </a:p>
        </p:txBody>
      </p:sp>
      <p:pic>
        <p:nvPicPr>
          <p:cNvPr id="4" name="Picture 3" descr="image0004.tga"/>
          <p:cNvPicPr>
            <a:picLocks noChangeAspect="1"/>
          </p:cNvPicPr>
          <p:nvPr/>
        </p:nvPicPr>
        <p:blipFill>
          <a:blip r:embed="rId3"/>
          <a:stretch>
            <a:fillRect/>
          </a:stretch>
        </p:blipFill>
        <p:spPr>
          <a:xfrm>
            <a:off x="1130301" y="3733800"/>
            <a:ext cx="3670299" cy="2752724"/>
          </a:xfrm>
          <a:prstGeom prst="rect">
            <a:avLst/>
          </a:prstGeom>
        </p:spPr>
      </p:pic>
      <p:sp>
        <p:nvSpPr>
          <p:cNvPr id="8" name="Rectangle 25"/>
          <p:cNvSpPr>
            <a:spLocks noChangeArrowheads="1"/>
          </p:cNvSpPr>
          <p:nvPr/>
        </p:nvSpPr>
        <p:spPr bwMode="auto">
          <a:xfrm>
            <a:off x="2045294" y="6472833"/>
            <a:ext cx="1840906" cy="307777"/>
          </a:xfrm>
          <a:prstGeom prst="rect">
            <a:avLst/>
          </a:prstGeom>
          <a:noFill/>
          <a:ln w="9525">
            <a:noFill/>
            <a:miter lim="800000"/>
            <a:headEnd/>
            <a:tailEnd/>
          </a:ln>
        </p:spPr>
        <p:txBody>
          <a:bodyPr wrap="none">
            <a:prstTxWarp prst="textNoShape">
              <a:avLst/>
            </a:prstTxWarp>
            <a:spAutoFit/>
          </a:bodyPr>
          <a:lstStyle/>
          <a:p>
            <a:r>
              <a:rPr lang="en-US" sz="1400" dirty="0" smtClean="0"/>
              <a:t>Original with Outliers</a:t>
            </a:r>
            <a:endParaRPr lang="en-US" sz="1400" dirty="0"/>
          </a:p>
        </p:txBody>
      </p:sp>
      <p:grpSp>
        <p:nvGrpSpPr>
          <p:cNvPr id="22" name="Group 21"/>
          <p:cNvGrpSpPr/>
          <p:nvPr/>
        </p:nvGrpSpPr>
        <p:grpSpPr>
          <a:xfrm>
            <a:off x="5118100" y="3732610"/>
            <a:ext cx="3670299" cy="3048000"/>
            <a:chOff x="11569701" y="438347"/>
            <a:chExt cx="3670299" cy="3048000"/>
          </a:xfrm>
        </p:grpSpPr>
        <p:pic>
          <p:nvPicPr>
            <p:cNvPr id="7" name="Picture 6" descr="image0005.tga"/>
            <p:cNvPicPr>
              <a:picLocks noChangeAspect="1"/>
            </p:cNvPicPr>
            <p:nvPr/>
          </p:nvPicPr>
          <p:blipFill>
            <a:blip r:embed="rId4"/>
            <a:stretch>
              <a:fillRect/>
            </a:stretch>
          </p:blipFill>
          <p:spPr>
            <a:xfrm>
              <a:off x="11569701" y="438347"/>
              <a:ext cx="3670299" cy="2752724"/>
            </a:xfrm>
            <a:prstGeom prst="rect">
              <a:avLst/>
            </a:prstGeom>
          </p:spPr>
        </p:pic>
        <p:sp>
          <p:nvSpPr>
            <p:cNvPr id="9" name="Rectangle 25"/>
            <p:cNvSpPr>
              <a:spLocks noChangeArrowheads="1"/>
            </p:cNvSpPr>
            <p:nvPr/>
          </p:nvSpPr>
          <p:spPr bwMode="auto">
            <a:xfrm>
              <a:off x="11569701" y="3178570"/>
              <a:ext cx="3670299"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Filtering using </a:t>
              </a:r>
              <a:r>
                <a:rPr lang="en-US" sz="1400" dirty="0" err="1" smtClean="0"/>
                <a:t>k</a:t>
              </a:r>
              <a:r>
                <a:rPr lang="en-US" sz="1400" dirty="0" smtClean="0"/>
                <a:t>=5</a:t>
              </a:r>
              <a:endParaRPr lang="en-US" sz="1400" dirty="0"/>
            </a:p>
          </p:txBody>
        </p:sp>
      </p:grpSp>
      <p:grpSp>
        <p:nvGrpSpPr>
          <p:cNvPr id="23" name="Group 22"/>
          <p:cNvGrpSpPr/>
          <p:nvPr/>
        </p:nvGrpSpPr>
        <p:grpSpPr>
          <a:xfrm>
            <a:off x="5118103" y="3743324"/>
            <a:ext cx="3670299" cy="3048000"/>
            <a:chOff x="7772400" y="438347"/>
            <a:chExt cx="3670299" cy="3048000"/>
          </a:xfrm>
        </p:grpSpPr>
        <p:pic>
          <p:nvPicPr>
            <p:cNvPr id="11" name="Picture 10" descr="image0006.tga"/>
            <p:cNvPicPr>
              <a:picLocks noChangeAspect="1"/>
            </p:cNvPicPr>
            <p:nvPr/>
          </p:nvPicPr>
          <p:blipFill>
            <a:blip r:embed="rId5"/>
            <a:stretch>
              <a:fillRect/>
            </a:stretch>
          </p:blipFill>
          <p:spPr>
            <a:xfrm>
              <a:off x="7772400" y="438347"/>
              <a:ext cx="3670299" cy="2752724"/>
            </a:xfrm>
            <a:prstGeom prst="rect">
              <a:avLst/>
            </a:prstGeom>
          </p:spPr>
        </p:pic>
        <p:sp>
          <p:nvSpPr>
            <p:cNvPr id="12" name="Rectangle 25"/>
            <p:cNvSpPr>
              <a:spLocks noChangeArrowheads="1"/>
            </p:cNvSpPr>
            <p:nvPr/>
          </p:nvSpPr>
          <p:spPr bwMode="auto">
            <a:xfrm>
              <a:off x="7772404" y="3178570"/>
              <a:ext cx="3670295" cy="307777"/>
            </a:xfrm>
            <a:prstGeom prst="rect">
              <a:avLst/>
            </a:prstGeom>
            <a:solidFill>
              <a:srgbClr val="333333"/>
            </a:solidFill>
            <a:ln w="9525">
              <a:noFill/>
              <a:miter lim="800000"/>
              <a:headEnd/>
              <a:tailEnd/>
            </a:ln>
          </p:spPr>
          <p:txBody>
            <a:bodyPr wrap="square">
              <a:prstTxWarp prst="textNoShape">
                <a:avLst/>
              </a:prstTxWarp>
              <a:spAutoFit/>
            </a:bodyPr>
            <a:lstStyle/>
            <a:p>
              <a:pPr algn="ctr"/>
              <a:r>
                <a:rPr lang="en-US" sz="1400" dirty="0" smtClean="0"/>
                <a:t>Filtering using </a:t>
              </a:r>
              <a:r>
                <a:rPr lang="en-US" sz="1400" dirty="0" err="1" smtClean="0"/>
                <a:t>k</a:t>
              </a:r>
              <a:r>
                <a:rPr lang="en-US" sz="1400" dirty="0" smtClean="0"/>
                <a:t>=10</a:t>
              </a:r>
              <a:endParaRPr lang="en-US" sz="1400" dirty="0"/>
            </a:p>
          </p:txBody>
        </p:sp>
      </p:grpSp>
      <p:grpSp>
        <p:nvGrpSpPr>
          <p:cNvPr id="24" name="Group 23"/>
          <p:cNvGrpSpPr/>
          <p:nvPr/>
        </p:nvGrpSpPr>
        <p:grpSpPr>
          <a:xfrm>
            <a:off x="5118100" y="3732610"/>
            <a:ext cx="3670299" cy="3048000"/>
            <a:chOff x="3886200" y="438347"/>
            <a:chExt cx="3670299" cy="3048000"/>
          </a:xfrm>
        </p:grpSpPr>
        <p:pic>
          <p:nvPicPr>
            <p:cNvPr id="14" name="Picture 13" descr="image0007.tga"/>
            <p:cNvPicPr>
              <a:picLocks noChangeAspect="1"/>
            </p:cNvPicPr>
            <p:nvPr/>
          </p:nvPicPr>
          <p:blipFill>
            <a:blip r:embed="rId6"/>
            <a:stretch>
              <a:fillRect/>
            </a:stretch>
          </p:blipFill>
          <p:spPr>
            <a:xfrm>
              <a:off x="3886200" y="438347"/>
              <a:ext cx="3670299" cy="2752724"/>
            </a:xfrm>
            <a:prstGeom prst="rect">
              <a:avLst/>
            </a:prstGeom>
          </p:spPr>
        </p:pic>
        <p:sp>
          <p:nvSpPr>
            <p:cNvPr id="20" name="Rectangle 25"/>
            <p:cNvSpPr>
              <a:spLocks noChangeArrowheads="1"/>
            </p:cNvSpPr>
            <p:nvPr/>
          </p:nvSpPr>
          <p:spPr bwMode="auto">
            <a:xfrm>
              <a:off x="3886200" y="3178570"/>
              <a:ext cx="3670299" cy="307777"/>
            </a:xfrm>
            <a:prstGeom prst="rect">
              <a:avLst/>
            </a:prstGeom>
            <a:solidFill>
              <a:srgbClr val="333333"/>
            </a:solidFill>
            <a:ln w="9525">
              <a:noFill/>
              <a:miter lim="800000"/>
              <a:headEnd/>
              <a:tailEnd/>
            </a:ln>
          </p:spPr>
          <p:txBody>
            <a:bodyPr wrap="square">
              <a:prstTxWarp prst="textNoShape">
                <a:avLst/>
              </a:prstTxWarp>
              <a:spAutoFit/>
            </a:bodyPr>
            <a:lstStyle/>
            <a:p>
              <a:pPr algn="ctr"/>
              <a:r>
                <a:rPr lang="en-US" sz="1400" dirty="0" smtClean="0"/>
                <a:t>Filtering using </a:t>
              </a:r>
              <a:r>
                <a:rPr lang="en-US" sz="1400" dirty="0" err="1" smtClean="0"/>
                <a:t>k</a:t>
              </a:r>
              <a:r>
                <a:rPr lang="en-US" sz="1400" dirty="0" smtClean="0"/>
                <a:t>=25</a:t>
              </a:r>
              <a:endParaRPr lang="en-US" sz="1400" dirty="0"/>
            </a:p>
          </p:txBody>
        </p:sp>
      </p:grpSp>
      <p:grpSp>
        <p:nvGrpSpPr>
          <p:cNvPr id="25" name="Group 24"/>
          <p:cNvGrpSpPr/>
          <p:nvPr/>
        </p:nvGrpSpPr>
        <p:grpSpPr>
          <a:xfrm>
            <a:off x="5118099" y="3732610"/>
            <a:ext cx="3670300" cy="3048000"/>
            <a:chOff x="-704849" y="438347"/>
            <a:chExt cx="3670300" cy="3048000"/>
          </a:xfrm>
        </p:grpSpPr>
        <p:pic>
          <p:nvPicPr>
            <p:cNvPr id="17" name="Picture 16" descr="image0008.tga"/>
            <p:cNvPicPr>
              <a:picLocks noChangeAspect="1"/>
            </p:cNvPicPr>
            <p:nvPr/>
          </p:nvPicPr>
          <p:blipFill>
            <a:blip r:embed="rId7"/>
            <a:stretch>
              <a:fillRect/>
            </a:stretch>
          </p:blipFill>
          <p:spPr>
            <a:xfrm>
              <a:off x="-704848" y="438347"/>
              <a:ext cx="3670299" cy="2752724"/>
            </a:xfrm>
            <a:prstGeom prst="rect">
              <a:avLst/>
            </a:prstGeom>
          </p:spPr>
        </p:pic>
        <p:sp>
          <p:nvSpPr>
            <p:cNvPr id="18" name="Rectangle 25"/>
            <p:cNvSpPr>
              <a:spLocks noChangeArrowheads="1"/>
            </p:cNvSpPr>
            <p:nvPr/>
          </p:nvSpPr>
          <p:spPr bwMode="auto">
            <a:xfrm>
              <a:off x="-704849" y="3178570"/>
              <a:ext cx="3670299" cy="307777"/>
            </a:xfrm>
            <a:prstGeom prst="rect">
              <a:avLst/>
            </a:prstGeom>
            <a:solidFill>
              <a:srgbClr val="333333"/>
            </a:solidFill>
            <a:ln w="9525">
              <a:noFill/>
              <a:miter lim="800000"/>
              <a:headEnd/>
              <a:tailEnd/>
            </a:ln>
          </p:spPr>
          <p:txBody>
            <a:bodyPr wrap="square">
              <a:prstTxWarp prst="textNoShape">
                <a:avLst/>
              </a:prstTxWarp>
              <a:spAutoFit/>
            </a:bodyPr>
            <a:lstStyle/>
            <a:p>
              <a:pPr algn="ctr"/>
              <a:r>
                <a:rPr lang="en-US" sz="1400" dirty="0" smtClean="0"/>
                <a:t>Filtering using </a:t>
              </a:r>
              <a:r>
                <a:rPr lang="en-US" sz="1400" dirty="0" err="1" smtClean="0"/>
                <a:t>k</a:t>
              </a:r>
              <a:r>
                <a:rPr lang="en-US" sz="1400" dirty="0" smtClean="0"/>
                <a:t>=100</a:t>
              </a:r>
              <a:endParaRPr lang="en-US" sz="1400" dirty="0"/>
            </a:p>
          </p:txBody>
        </p:sp>
      </p:grpSp>
      <p:sp>
        <p:nvSpPr>
          <p:cNvPr id="26" name="Content Placeholder 5"/>
          <p:cNvSpPr>
            <a:spLocks noGrp="1"/>
          </p:cNvSpPr>
          <p:nvPr>
            <p:ph idx="1"/>
          </p:nvPr>
        </p:nvSpPr>
        <p:spPr>
          <a:xfrm>
            <a:off x="989013" y="1295400"/>
            <a:ext cx="7926387" cy="5105400"/>
          </a:xfrm>
        </p:spPr>
        <p:txBody>
          <a:bodyPr/>
          <a:lstStyle/>
          <a:p>
            <a:pPr>
              <a:defRPr/>
            </a:pPr>
            <a:r>
              <a:rPr lang="en-US" sz="2400" dirty="0" smtClean="0"/>
              <a:t>The choice of </a:t>
            </a:r>
            <a:r>
              <a:rPr lang="en-US" sz="2400" i="1" dirty="0" smtClean="0"/>
              <a:t>k</a:t>
            </a:r>
            <a:r>
              <a:rPr lang="en-US" sz="2400" dirty="0" smtClean="0"/>
              <a:t> acts as a confidence parameter</a:t>
            </a:r>
          </a:p>
          <a:p>
            <a:pPr lvl="1">
              <a:defRPr/>
            </a:pPr>
            <a:r>
              <a:rPr sz="1800" dirty="0"/>
              <a:t>L</a:t>
            </a:r>
            <a:r>
              <a:rPr lang="en-US" sz="1800" dirty="0" smtClean="0"/>
              <a:t>arge </a:t>
            </a:r>
            <a:r>
              <a:rPr lang="en-US" sz="1800" i="1" dirty="0" smtClean="0"/>
              <a:t>k</a:t>
            </a:r>
            <a:r>
              <a:rPr sz="1800" dirty="0" smtClean="0"/>
              <a:t> preserves only </a:t>
            </a:r>
            <a:r>
              <a:rPr lang="en-US" sz="1800" dirty="0" smtClean="0"/>
              <a:t>values with significant confidence</a:t>
            </a:r>
            <a:endParaRPr sz="1800" dirty="0" smtClean="0"/>
          </a:p>
          <a:p>
            <a:pPr>
              <a:defRPr/>
            </a:pPr>
            <a:r>
              <a:rPr lang="en-US" sz="2400" dirty="0" smtClean="0"/>
              <a:t>Not proportional to number of samples</a:t>
            </a:r>
          </a:p>
          <a:p>
            <a:pPr lvl="1">
              <a:defRPr/>
            </a:pPr>
            <a:r>
              <a:rPr sz="1800" dirty="0" smtClean="0"/>
              <a:t>Does not require </a:t>
            </a:r>
            <a:r>
              <a:rPr sz="1800" i="1" dirty="0" smtClean="0"/>
              <a:t>a priori </a:t>
            </a:r>
            <a:r>
              <a:rPr sz="1800" dirty="0" smtClean="0"/>
              <a:t>estimation of corruption</a:t>
            </a:r>
            <a:endParaRPr lang="en-US" sz="1800" dirty="0" smtClean="0"/>
          </a:p>
          <a:p>
            <a:pPr lvl="1">
              <a:defRPr/>
            </a:pPr>
            <a:r>
              <a:rPr sz="1800" dirty="0" smtClean="0"/>
              <a:t>Reasonable values (i.e. k=50) robust over many scenes</a:t>
            </a:r>
          </a:p>
          <a:p>
            <a:pPr>
              <a:defRPr/>
            </a:pPr>
            <a:r>
              <a:rPr lang="en-US" sz="2400" dirty="0" smtClean="0"/>
              <a:t>Another area when additional analysis needed</a:t>
            </a:r>
          </a:p>
          <a:p>
            <a:pPr lvl="1">
              <a:defRPr/>
            </a:pPr>
            <a:endParaRPr lang="en-US" sz="1800" dirty="0" smtClean="0"/>
          </a:p>
          <a:p>
            <a:pPr>
              <a:defRPr/>
            </a:pPr>
            <a:endParaRPr lang="en-US" sz="2400" dirty="0" smtClean="0"/>
          </a:p>
          <a:p>
            <a:pPr>
              <a:defRPr/>
            </a:pPr>
            <a:endParaRPr lang="en-US" sz="2400" dirty="0" smtClean="0"/>
          </a:p>
          <a:p>
            <a:pPr>
              <a:defRPr/>
            </a:pPr>
            <a:endParaRPr lang="en-US" sz="2400" dirty="0" smtClean="0"/>
          </a:p>
          <a:p>
            <a:pPr>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Geometry as input, Image as output</a:t>
            </a:r>
          </a:p>
          <a:p>
            <a:endParaRPr lang="en-US" dirty="0" smtClean="0"/>
          </a:p>
          <a:p>
            <a:r>
              <a:rPr lang="en-US" dirty="0" smtClean="0"/>
              <a:t>Poses unique problems that share many features of both, with some challenges present in neither</a:t>
            </a:r>
          </a:p>
          <a:p>
            <a:endParaRPr lang="en-US" dirty="0" smtClean="0"/>
          </a:p>
          <a:p>
            <a:r>
              <a:rPr lang="en-US" dirty="0" smtClean="0"/>
              <a:t>We present a series of </a:t>
            </a:r>
            <a:r>
              <a:rPr lang="en-US" u="sng" dirty="0" smtClean="0"/>
              <a:t>rendering filters</a:t>
            </a:r>
            <a:r>
              <a:rPr lang="en-US" dirty="0" smtClean="0"/>
              <a:t> developed in the course of our research</a:t>
            </a:r>
          </a:p>
          <a:p>
            <a:endParaRPr lang="en-US" dirty="0" smtClean="0"/>
          </a:p>
          <a:p>
            <a:r>
              <a:rPr lang="en-US" dirty="0" smtClean="0"/>
              <a:t>Different from what can be achieved on either the image output or input to rendering</a:t>
            </a:r>
          </a:p>
        </p:txBody>
      </p:sp>
      <p:sp>
        <p:nvSpPr>
          <p:cNvPr id="5" name="Title 4"/>
          <p:cNvSpPr>
            <a:spLocks noGrp="1"/>
          </p:cNvSpPr>
          <p:nvPr>
            <p:ph type="title"/>
          </p:nvPr>
        </p:nvSpPr>
        <p:spPr/>
        <p:txBody>
          <a:bodyPr/>
          <a:lstStyle/>
          <a:p>
            <a:r>
              <a:rPr lang="en-US" dirty="0" smtClean="0"/>
              <a:t>A Unique Challenge: Rendering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Describes the transport of light in the scene</a:t>
            </a:r>
          </a:p>
          <a:p>
            <a:pPr lvl="1" indent="-402336">
              <a:defRPr/>
            </a:pPr>
            <a:r>
              <a:rPr dirty="0" smtClean="0"/>
              <a:t>Infinite-dimensional (recursive) integral equation</a:t>
            </a:r>
          </a:p>
          <a:p>
            <a:pPr lvl="1" indent="-402336">
              <a:defRPr/>
            </a:pPr>
            <a:r>
              <a:rPr dirty="0" smtClean="0"/>
              <a:t>Describes radiance, the quantity measured by cameras</a:t>
            </a:r>
          </a:p>
          <a:p>
            <a:pPr lvl="1" indent="-402336">
              <a:defRPr/>
            </a:pPr>
            <a:r>
              <a:rPr dirty="0" smtClean="0"/>
              <a:t>Too complex for quadrature, computed using Monte Carlo</a:t>
            </a:r>
          </a:p>
          <a:p>
            <a:pPr lvl="1" indent="-402336">
              <a:defRPr/>
            </a:pPr>
            <a:endParaRPr dirty="0" smtClean="0"/>
          </a:p>
          <a:p>
            <a:pPr lvl="1" indent="-402336">
              <a:defRPr/>
            </a:pPr>
            <a:endParaRPr dirty="0" smtClean="0"/>
          </a:p>
          <a:p>
            <a:pPr lvl="1" indent="-402336">
              <a:defRPr/>
            </a:pPr>
            <a:endParaRPr dirty="0" smtClean="0"/>
          </a:p>
          <a:p>
            <a:pPr indent="-402336">
              <a:defRPr/>
            </a:pPr>
            <a:endParaRPr lang="en-US" dirty="0" smtClean="0"/>
          </a:p>
          <a:p>
            <a:pPr indent="-402336">
              <a:defRPr/>
            </a:pPr>
            <a:endParaRPr lang="en-US" dirty="0" smtClean="0"/>
          </a:p>
          <a:p>
            <a:pPr indent="-402336">
              <a:defRPr/>
            </a:pPr>
            <a:r>
              <a:rPr lang="en-US" dirty="0" smtClean="0"/>
              <a:t>The foundation of rendering algorithms </a:t>
            </a:r>
            <a:br>
              <a:rPr lang="en-US" dirty="0" smtClean="0"/>
            </a:br>
            <a:r>
              <a:rPr lang="en-US" dirty="0" smtClean="0"/>
              <a:t>(often also referred to as the </a:t>
            </a:r>
            <a:r>
              <a:rPr lang="en-US" i="1" dirty="0" smtClean="0"/>
              <a:t>rendering equation</a:t>
            </a:r>
            <a:r>
              <a:rPr lang="en-US" dirty="0" smtClean="0"/>
              <a:t>)</a:t>
            </a:r>
            <a:endParaRPr i="1" baseline="-25000" dirty="0" smtClean="0"/>
          </a:p>
          <a:p>
            <a:pPr lvl="2" indent="-402336">
              <a:defRPr/>
            </a:pPr>
            <a:endParaRPr lang="en-US" dirty="0" smtClean="0"/>
          </a:p>
          <a:p>
            <a:pPr lvl="1"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lang="en-US" dirty="0"/>
          </a:p>
        </p:txBody>
      </p:sp>
      <p:sp>
        <p:nvSpPr>
          <p:cNvPr id="5" name="Title 4"/>
          <p:cNvSpPr>
            <a:spLocks noGrp="1"/>
          </p:cNvSpPr>
          <p:nvPr>
            <p:ph type="title"/>
          </p:nvPr>
        </p:nvSpPr>
        <p:spPr>
          <a:xfrm>
            <a:off x="989013" y="293688"/>
            <a:ext cx="7926387" cy="585787"/>
          </a:xfrm>
        </p:spPr>
        <p:txBody>
          <a:bodyPr/>
          <a:lstStyle/>
          <a:p>
            <a:pPr>
              <a:defRPr/>
            </a:pPr>
            <a:r>
              <a:rPr lang="en-US" dirty="0" smtClean="0"/>
              <a:t>The Light Transport Equation (1)</a:t>
            </a:r>
            <a:endParaRPr lang="en-US" dirty="0"/>
          </a:p>
        </p:txBody>
      </p:sp>
      <p:pic>
        <p:nvPicPr>
          <p:cNvPr id="15" name="Picture 14" descr="latex-image-1.pdf"/>
          <p:cNvPicPr>
            <a:picLocks noChangeAspect="1"/>
          </p:cNvPicPr>
          <p:nvPr/>
        </p:nvPicPr>
        <mc:AlternateContent>
          <mc:Choice xmlns:ma="http://schemas.microsoft.com/office/mac/drawingml/2008/main" Requires="ma">
            <p:blipFill>
              <a:blip r:embed="rId3">
                <a:duotone>
                  <a:schemeClr val="tx1"/>
                  <a:srgbClr val="FFF1C1"/>
                </a:duotone>
              </a:blip>
              <a:stretch>
                <a:fillRect/>
              </a:stretch>
            </p:blipFill>
          </mc:Choice>
          <mc:Fallback>
            <p:blipFill>
              <a:blip r:embed="rId4">
                <a:duotone>
                  <a:schemeClr val="tx1"/>
                  <a:srgbClr val="FFF1C1"/>
                </a:duotone>
              </a:blip>
              <a:stretch>
                <a:fillRect/>
              </a:stretch>
            </p:blipFill>
          </mc:Fallback>
        </mc:AlternateContent>
        <p:spPr>
          <a:xfrm>
            <a:off x="1141413" y="3164641"/>
            <a:ext cx="7621587" cy="703938"/>
          </a:xfrm>
          <a:prstGeom prst="rect">
            <a:avLst/>
          </a:prstGeom>
        </p:spPr>
      </p:pic>
      <p:grpSp>
        <p:nvGrpSpPr>
          <p:cNvPr id="2" name="Group 13"/>
          <p:cNvGrpSpPr/>
          <p:nvPr/>
        </p:nvGrpSpPr>
        <p:grpSpPr>
          <a:xfrm>
            <a:off x="1115542" y="3699889"/>
            <a:ext cx="1282598" cy="246221"/>
            <a:chOff x="1115542" y="3565110"/>
            <a:chExt cx="1282598" cy="246221"/>
          </a:xfrm>
        </p:grpSpPr>
        <p:cxnSp>
          <p:nvCxnSpPr>
            <p:cNvPr id="17" name="Straight Connector 16"/>
            <p:cNvCxnSpPr/>
            <p:nvPr/>
          </p:nvCxnSpPr>
          <p:spPr bwMode="auto">
            <a:xfrm>
              <a:off x="1141413" y="3581400"/>
              <a:ext cx="12207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4" name="TextBox 23"/>
            <p:cNvSpPr txBox="1"/>
            <p:nvPr/>
          </p:nvSpPr>
          <p:spPr>
            <a:xfrm>
              <a:off x="1115542" y="3565110"/>
              <a:ext cx="1282598" cy="246221"/>
            </a:xfrm>
            <a:prstGeom prst="rect">
              <a:avLst/>
            </a:prstGeom>
            <a:noFill/>
          </p:spPr>
          <p:txBody>
            <a:bodyPr wrap="none" rtlCol="0">
              <a:spAutoFit/>
            </a:bodyPr>
            <a:lstStyle/>
            <a:p>
              <a:r>
                <a:rPr lang="en-US" sz="1000" dirty="0" smtClean="0"/>
                <a:t>Outgoing Radiance</a:t>
              </a:r>
            </a:p>
          </p:txBody>
        </p:sp>
      </p:grpSp>
      <p:grpSp>
        <p:nvGrpSpPr>
          <p:cNvPr id="3" name="Group 15"/>
          <p:cNvGrpSpPr/>
          <p:nvPr/>
        </p:nvGrpSpPr>
        <p:grpSpPr>
          <a:xfrm>
            <a:off x="2665413" y="3698558"/>
            <a:ext cx="1220787" cy="246221"/>
            <a:chOff x="2665413" y="3563779"/>
            <a:chExt cx="1220787" cy="246221"/>
          </a:xfrm>
        </p:grpSpPr>
        <p:cxnSp>
          <p:nvCxnSpPr>
            <p:cNvPr id="19" name="Straight Connector 18"/>
            <p:cNvCxnSpPr/>
            <p:nvPr/>
          </p:nvCxnSpPr>
          <p:spPr bwMode="auto">
            <a:xfrm>
              <a:off x="2665413" y="3581400"/>
              <a:ext cx="12207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5" name="TextBox 24"/>
            <p:cNvSpPr txBox="1"/>
            <p:nvPr/>
          </p:nvSpPr>
          <p:spPr>
            <a:xfrm>
              <a:off x="2940730" y="3563779"/>
              <a:ext cx="704890" cy="246221"/>
            </a:xfrm>
            <a:prstGeom prst="rect">
              <a:avLst/>
            </a:prstGeom>
            <a:noFill/>
          </p:spPr>
          <p:txBody>
            <a:bodyPr wrap="none" rtlCol="0">
              <a:spAutoFit/>
            </a:bodyPr>
            <a:lstStyle/>
            <a:p>
              <a:r>
                <a:rPr lang="en-US" sz="1000" dirty="0" smtClean="0"/>
                <a:t>Emission</a:t>
              </a:r>
            </a:p>
          </p:txBody>
        </p:sp>
      </p:grpSp>
      <p:grpSp>
        <p:nvGrpSpPr>
          <p:cNvPr id="4" name="Group 17"/>
          <p:cNvGrpSpPr/>
          <p:nvPr/>
        </p:nvGrpSpPr>
        <p:grpSpPr>
          <a:xfrm>
            <a:off x="4722813" y="3687907"/>
            <a:ext cx="1373187" cy="246221"/>
            <a:chOff x="4722813" y="3553128"/>
            <a:chExt cx="1373187" cy="246221"/>
          </a:xfrm>
        </p:grpSpPr>
        <p:cxnSp>
          <p:nvCxnSpPr>
            <p:cNvPr id="20" name="Straight Connector 19"/>
            <p:cNvCxnSpPr/>
            <p:nvPr/>
          </p:nvCxnSpPr>
          <p:spPr bwMode="auto">
            <a:xfrm>
              <a:off x="4722813" y="3581400"/>
              <a:ext cx="13731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6" name="TextBox 25"/>
            <p:cNvSpPr txBox="1"/>
            <p:nvPr/>
          </p:nvSpPr>
          <p:spPr>
            <a:xfrm>
              <a:off x="4760340" y="3553128"/>
              <a:ext cx="1332003" cy="246221"/>
            </a:xfrm>
            <a:prstGeom prst="rect">
              <a:avLst/>
            </a:prstGeom>
            <a:noFill/>
          </p:spPr>
          <p:txBody>
            <a:bodyPr wrap="none" rtlCol="0">
              <a:spAutoFit/>
            </a:bodyPr>
            <a:lstStyle/>
            <a:p>
              <a:r>
                <a:rPr lang="en-US" sz="1000" dirty="0" smtClean="0"/>
                <a:t>Reflectance (BRDF)</a:t>
              </a:r>
            </a:p>
          </p:txBody>
        </p:sp>
      </p:grpSp>
      <p:grpSp>
        <p:nvGrpSpPr>
          <p:cNvPr id="7" name="Group 20"/>
          <p:cNvGrpSpPr/>
          <p:nvPr/>
        </p:nvGrpSpPr>
        <p:grpSpPr>
          <a:xfrm>
            <a:off x="6172200" y="3675925"/>
            <a:ext cx="2209800" cy="246221"/>
            <a:chOff x="6172200" y="3541146"/>
            <a:chExt cx="2209800" cy="246221"/>
          </a:xfrm>
        </p:grpSpPr>
        <p:cxnSp>
          <p:nvCxnSpPr>
            <p:cNvPr id="22" name="Straight Connector 21"/>
            <p:cNvCxnSpPr/>
            <p:nvPr/>
          </p:nvCxnSpPr>
          <p:spPr bwMode="auto">
            <a:xfrm flipV="1">
              <a:off x="6172200" y="3553128"/>
              <a:ext cx="2209800" cy="26684"/>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8" name="TextBox 27"/>
            <p:cNvSpPr txBox="1"/>
            <p:nvPr/>
          </p:nvSpPr>
          <p:spPr>
            <a:xfrm>
              <a:off x="6705600" y="3541146"/>
              <a:ext cx="1310901" cy="246221"/>
            </a:xfrm>
            <a:prstGeom prst="rect">
              <a:avLst/>
            </a:prstGeom>
            <a:noFill/>
          </p:spPr>
          <p:txBody>
            <a:bodyPr wrap="none" rtlCol="0">
              <a:spAutoFit/>
            </a:bodyPr>
            <a:lstStyle/>
            <a:p>
              <a:r>
                <a:rPr lang="en-US" sz="1000" dirty="0" smtClean="0"/>
                <a:t>Incoming Irradiance</a:t>
              </a:r>
            </a:p>
          </p:txBody>
        </p:sp>
      </p:grpSp>
      <p:grpSp>
        <p:nvGrpSpPr>
          <p:cNvPr id="8" name="Group 22"/>
          <p:cNvGrpSpPr/>
          <p:nvPr/>
        </p:nvGrpSpPr>
        <p:grpSpPr>
          <a:xfrm>
            <a:off x="4267200" y="3944779"/>
            <a:ext cx="4495800" cy="246221"/>
            <a:chOff x="5181600" y="3541146"/>
            <a:chExt cx="4495800" cy="246221"/>
          </a:xfrm>
        </p:grpSpPr>
        <p:cxnSp>
          <p:nvCxnSpPr>
            <p:cNvPr id="27" name="Straight Connector 26"/>
            <p:cNvCxnSpPr/>
            <p:nvPr/>
          </p:nvCxnSpPr>
          <p:spPr bwMode="auto">
            <a:xfrm>
              <a:off x="5181600" y="3579812"/>
              <a:ext cx="4495800"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9" name="TextBox 28"/>
            <p:cNvSpPr txBox="1"/>
            <p:nvPr/>
          </p:nvSpPr>
          <p:spPr>
            <a:xfrm>
              <a:off x="6374892" y="3541146"/>
              <a:ext cx="2123548" cy="246221"/>
            </a:xfrm>
            <a:prstGeom prst="rect">
              <a:avLst/>
            </a:prstGeom>
            <a:noFill/>
          </p:spPr>
          <p:txBody>
            <a:bodyPr wrap="none" rtlCol="0">
              <a:spAutoFit/>
            </a:bodyPr>
            <a:lstStyle/>
            <a:p>
              <a:r>
                <a:rPr lang="en-US" sz="1000" dirty="0" smtClean="0"/>
                <a:t>Integral over all incident directions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Can be written in multiple (equivalent) forms</a:t>
            </a:r>
          </a:p>
          <a:p>
            <a:pPr lvl="1" indent="-402336">
              <a:defRPr/>
            </a:pPr>
            <a:r>
              <a:rPr dirty="0" smtClean="0"/>
              <a:t>Hemispherical integral, Surface integral, etc</a:t>
            </a:r>
          </a:p>
          <a:p>
            <a:pPr lvl="1" indent="-402336">
              <a:defRPr/>
            </a:pPr>
            <a:r>
              <a:rPr dirty="0" smtClean="0"/>
              <a:t>Certain forms may be more useful for certain algorithms</a:t>
            </a:r>
          </a:p>
          <a:p>
            <a:pPr lvl="1" indent="-402336">
              <a:defRPr/>
            </a:pPr>
            <a:endParaRPr dirty="0" smtClean="0"/>
          </a:p>
          <a:p>
            <a:pPr lvl="1" indent="-402336">
              <a:defRPr/>
            </a:pPr>
            <a:endParaRPr dirty="0" smtClean="0"/>
          </a:p>
          <a:p>
            <a:pPr lvl="1" indent="-402336">
              <a:defRPr/>
            </a:pPr>
            <a:endParaRPr dirty="0" smtClean="0"/>
          </a:p>
          <a:p>
            <a:pPr indent="-402336">
              <a:defRPr/>
            </a:pPr>
            <a:endParaRPr lang="en-US" dirty="0" smtClean="0"/>
          </a:p>
          <a:p>
            <a:pPr indent="-402336">
              <a:defRPr/>
            </a:pPr>
            <a:endParaRPr lang="en-US" dirty="0" smtClean="0"/>
          </a:p>
          <a:p>
            <a:pPr indent="-402336">
              <a:defRPr/>
            </a:pPr>
            <a:r>
              <a:rPr lang="en-US" dirty="0" smtClean="0"/>
              <a:t>Rendering frameworks are characterized by their method of evaluating the LTE</a:t>
            </a:r>
            <a:endParaRPr i="1" baseline="-25000" dirty="0" smtClean="0"/>
          </a:p>
          <a:p>
            <a:pPr lvl="2" indent="-402336">
              <a:defRPr/>
            </a:pPr>
            <a:endParaRPr lang="en-US" dirty="0" smtClean="0"/>
          </a:p>
          <a:p>
            <a:pPr lvl="1"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lang="en-US" dirty="0"/>
          </a:p>
        </p:txBody>
      </p:sp>
      <p:sp>
        <p:nvSpPr>
          <p:cNvPr id="5" name="Title 4"/>
          <p:cNvSpPr>
            <a:spLocks noGrp="1"/>
          </p:cNvSpPr>
          <p:nvPr>
            <p:ph type="title"/>
          </p:nvPr>
        </p:nvSpPr>
        <p:spPr>
          <a:xfrm>
            <a:off x="989013" y="293688"/>
            <a:ext cx="7926387" cy="585787"/>
          </a:xfrm>
        </p:spPr>
        <p:txBody>
          <a:bodyPr/>
          <a:lstStyle/>
          <a:p>
            <a:pPr>
              <a:defRPr/>
            </a:pPr>
            <a:r>
              <a:rPr lang="en-US" dirty="0" smtClean="0"/>
              <a:t>The Light Transport Equation (2)</a:t>
            </a:r>
            <a:endParaRPr lang="en-US" dirty="0"/>
          </a:p>
        </p:txBody>
      </p:sp>
      <p:grpSp>
        <p:nvGrpSpPr>
          <p:cNvPr id="2" name="Group 13"/>
          <p:cNvGrpSpPr/>
          <p:nvPr/>
        </p:nvGrpSpPr>
        <p:grpSpPr>
          <a:xfrm>
            <a:off x="851002" y="3429000"/>
            <a:ext cx="1282598" cy="246221"/>
            <a:chOff x="1115542" y="3565110"/>
            <a:chExt cx="1282598" cy="246221"/>
          </a:xfrm>
        </p:grpSpPr>
        <p:cxnSp>
          <p:nvCxnSpPr>
            <p:cNvPr id="17" name="Straight Connector 16"/>
            <p:cNvCxnSpPr/>
            <p:nvPr/>
          </p:nvCxnSpPr>
          <p:spPr bwMode="auto">
            <a:xfrm>
              <a:off x="1141413" y="3581400"/>
              <a:ext cx="12207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4" name="TextBox 23"/>
            <p:cNvSpPr txBox="1"/>
            <p:nvPr/>
          </p:nvSpPr>
          <p:spPr>
            <a:xfrm>
              <a:off x="1115542" y="3565110"/>
              <a:ext cx="1282598" cy="246221"/>
            </a:xfrm>
            <a:prstGeom prst="rect">
              <a:avLst/>
            </a:prstGeom>
            <a:noFill/>
          </p:spPr>
          <p:txBody>
            <a:bodyPr wrap="none" rtlCol="0">
              <a:spAutoFit/>
            </a:bodyPr>
            <a:lstStyle/>
            <a:p>
              <a:r>
                <a:rPr lang="en-US" sz="1000" dirty="0" smtClean="0"/>
                <a:t>Outgoing Radiance</a:t>
              </a:r>
            </a:p>
          </p:txBody>
        </p:sp>
      </p:grpSp>
      <p:grpSp>
        <p:nvGrpSpPr>
          <p:cNvPr id="3" name="Group 15"/>
          <p:cNvGrpSpPr/>
          <p:nvPr/>
        </p:nvGrpSpPr>
        <p:grpSpPr>
          <a:xfrm>
            <a:off x="2133600" y="3429000"/>
            <a:ext cx="1220787" cy="246221"/>
            <a:chOff x="2665413" y="3563779"/>
            <a:chExt cx="1220787" cy="246221"/>
          </a:xfrm>
        </p:grpSpPr>
        <p:cxnSp>
          <p:nvCxnSpPr>
            <p:cNvPr id="19" name="Straight Connector 18"/>
            <p:cNvCxnSpPr/>
            <p:nvPr/>
          </p:nvCxnSpPr>
          <p:spPr bwMode="auto">
            <a:xfrm>
              <a:off x="2665413" y="3581400"/>
              <a:ext cx="12207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5" name="TextBox 24"/>
            <p:cNvSpPr txBox="1"/>
            <p:nvPr/>
          </p:nvSpPr>
          <p:spPr>
            <a:xfrm>
              <a:off x="2940730" y="3563779"/>
              <a:ext cx="704890" cy="246221"/>
            </a:xfrm>
            <a:prstGeom prst="rect">
              <a:avLst/>
            </a:prstGeom>
            <a:noFill/>
          </p:spPr>
          <p:txBody>
            <a:bodyPr wrap="none" rtlCol="0">
              <a:spAutoFit/>
            </a:bodyPr>
            <a:lstStyle/>
            <a:p>
              <a:r>
                <a:rPr lang="en-US" sz="1000" dirty="0" smtClean="0"/>
                <a:t>Emission</a:t>
              </a:r>
            </a:p>
          </p:txBody>
        </p:sp>
      </p:grpSp>
      <p:grpSp>
        <p:nvGrpSpPr>
          <p:cNvPr id="8" name="Group 22"/>
          <p:cNvGrpSpPr/>
          <p:nvPr/>
        </p:nvGrpSpPr>
        <p:grpSpPr>
          <a:xfrm>
            <a:off x="3581400" y="3716179"/>
            <a:ext cx="5181600" cy="246221"/>
            <a:chOff x="5181600" y="3541155"/>
            <a:chExt cx="4495800" cy="196031"/>
          </a:xfrm>
        </p:grpSpPr>
        <p:cxnSp>
          <p:nvCxnSpPr>
            <p:cNvPr id="27" name="Straight Connector 26"/>
            <p:cNvCxnSpPr/>
            <p:nvPr/>
          </p:nvCxnSpPr>
          <p:spPr bwMode="auto">
            <a:xfrm>
              <a:off x="5181600" y="3579812"/>
              <a:ext cx="4495800"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9" name="TextBox 28"/>
            <p:cNvSpPr txBox="1"/>
            <p:nvPr/>
          </p:nvSpPr>
          <p:spPr>
            <a:xfrm>
              <a:off x="6374892" y="3541155"/>
              <a:ext cx="1749695" cy="196031"/>
            </a:xfrm>
            <a:prstGeom prst="rect">
              <a:avLst/>
            </a:prstGeom>
            <a:noFill/>
          </p:spPr>
          <p:txBody>
            <a:bodyPr wrap="none" rtlCol="0">
              <a:spAutoFit/>
            </a:bodyPr>
            <a:lstStyle/>
            <a:p>
              <a:r>
                <a:rPr lang="en-US" sz="1000" dirty="0" smtClean="0"/>
                <a:t>Integral over area of all surfaces</a:t>
              </a:r>
            </a:p>
          </p:txBody>
        </p:sp>
      </p:grpSp>
      <p:pic>
        <p:nvPicPr>
          <p:cNvPr id="30" name="Picture 2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89012" y="2971800"/>
            <a:ext cx="7773988" cy="569821"/>
          </a:xfrm>
          <a:prstGeom prst="rect">
            <a:avLst/>
          </a:prstGeom>
        </p:spPr>
      </p:pic>
      <p:grpSp>
        <p:nvGrpSpPr>
          <p:cNvPr id="43" name="Group 17"/>
          <p:cNvGrpSpPr/>
          <p:nvPr/>
        </p:nvGrpSpPr>
        <p:grpSpPr>
          <a:xfrm>
            <a:off x="3960813" y="3429704"/>
            <a:ext cx="1373187" cy="246221"/>
            <a:chOff x="4722813" y="3553128"/>
            <a:chExt cx="1373187" cy="246221"/>
          </a:xfrm>
        </p:grpSpPr>
        <p:cxnSp>
          <p:nvCxnSpPr>
            <p:cNvPr id="44" name="Straight Connector 43"/>
            <p:cNvCxnSpPr/>
            <p:nvPr/>
          </p:nvCxnSpPr>
          <p:spPr bwMode="auto">
            <a:xfrm>
              <a:off x="4722813" y="3581400"/>
              <a:ext cx="13731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45" name="TextBox 44"/>
            <p:cNvSpPr txBox="1"/>
            <p:nvPr/>
          </p:nvSpPr>
          <p:spPr>
            <a:xfrm>
              <a:off x="4760340" y="3553128"/>
              <a:ext cx="1332003" cy="246221"/>
            </a:xfrm>
            <a:prstGeom prst="rect">
              <a:avLst/>
            </a:prstGeom>
            <a:noFill/>
          </p:spPr>
          <p:txBody>
            <a:bodyPr wrap="none" rtlCol="0">
              <a:spAutoFit/>
            </a:bodyPr>
            <a:lstStyle/>
            <a:p>
              <a:r>
                <a:rPr lang="en-US" sz="1000" dirty="0" smtClean="0"/>
                <a:t>Reflectance (BRDF)</a:t>
              </a:r>
            </a:p>
          </p:txBody>
        </p:sp>
      </p:grpSp>
      <p:grpSp>
        <p:nvGrpSpPr>
          <p:cNvPr id="46" name="Group 20"/>
          <p:cNvGrpSpPr/>
          <p:nvPr/>
        </p:nvGrpSpPr>
        <p:grpSpPr>
          <a:xfrm>
            <a:off x="5410200" y="3417722"/>
            <a:ext cx="2173224" cy="246221"/>
            <a:chOff x="6172200" y="3541146"/>
            <a:chExt cx="2173224" cy="246221"/>
          </a:xfrm>
        </p:grpSpPr>
        <p:cxnSp>
          <p:nvCxnSpPr>
            <p:cNvPr id="47" name="Straight Connector 46"/>
            <p:cNvCxnSpPr/>
            <p:nvPr/>
          </p:nvCxnSpPr>
          <p:spPr bwMode="auto">
            <a:xfrm flipV="1">
              <a:off x="6172200" y="3568714"/>
              <a:ext cx="2173224" cy="1109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48" name="TextBox 47"/>
            <p:cNvSpPr txBox="1"/>
            <p:nvPr/>
          </p:nvSpPr>
          <p:spPr>
            <a:xfrm>
              <a:off x="6705600" y="3541146"/>
              <a:ext cx="1310901" cy="246221"/>
            </a:xfrm>
            <a:prstGeom prst="rect">
              <a:avLst/>
            </a:prstGeom>
            <a:noFill/>
          </p:spPr>
          <p:txBody>
            <a:bodyPr wrap="none" rtlCol="0">
              <a:spAutoFit/>
            </a:bodyPr>
            <a:lstStyle/>
            <a:p>
              <a:r>
                <a:rPr lang="en-US" sz="1000" dirty="0" smtClean="0"/>
                <a:t>Incoming Irradiance</a:t>
              </a:r>
            </a:p>
          </p:txBody>
        </p:sp>
      </p:grpSp>
      <p:grpSp>
        <p:nvGrpSpPr>
          <p:cNvPr id="49" name="Group 20"/>
          <p:cNvGrpSpPr/>
          <p:nvPr/>
        </p:nvGrpSpPr>
        <p:grpSpPr>
          <a:xfrm>
            <a:off x="7620000" y="3406917"/>
            <a:ext cx="795528" cy="246221"/>
            <a:chOff x="6172200" y="3541146"/>
            <a:chExt cx="795528" cy="246221"/>
          </a:xfrm>
        </p:grpSpPr>
        <p:cxnSp>
          <p:nvCxnSpPr>
            <p:cNvPr id="50" name="Straight Connector 49"/>
            <p:cNvCxnSpPr/>
            <p:nvPr/>
          </p:nvCxnSpPr>
          <p:spPr bwMode="auto">
            <a:xfrm flipV="1">
              <a:off x="6172200" y="3575928"/>
              <a:ext cx="795528" cy="3884"/>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51" name="TextBox 50"/>
            <p:cNvSpPr txBox="1"/>
            <p:nvPr/>
          </p:nvSpPr>
          <p:spPr>
            <a:xfrm>
              <a:off x="6248400" y="3541146"/>
              <a:ext cx="646331" cy="246221"/>
            </a:xfrm>
            <a:prstGeom prst="rect">
              <a:avLst/>
            </a:prstGeom>
            <a:noFill/>
          </p:spPr>
          <p:txBody>
            <a:bodyPr wrap="none" rtlCol="0">
              <a:spAutoFit/>
            </a:bodyPr>
            <a:lstStyle/>
            <a:p>
              <a:r>
                <a:rPr lang="en-US" sz="1000" dirty="0" smtClean="0"/>
                <a:t>Visibility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Object space; For each geometric primitive:</a:t>
            </a:r>
          </a:p>
          <a:p>
            <a:pPr marL="873125" lvl="1" indent="-457200">
              <a:buFont typeface="+mj-lt"/>
              <a:buAutoNum type="arabicPeriod"/>
            </a:pPr>
            <a:r>
              <a:rPr dirty="0" smtClean="0"/>
              <a:t>Project vertices to screen</a:t>
            </a:r>
          </a:p>
          <a:p>
            <a:pPr marL="873125" lvl="1" indent="-457200">
              <a:buFont typeface="+mj-lt"/>
              <a:buAutoNum type="arabicPeriod"/>
            </a:pPr>
            <a:r>
              <a:rPr dirty="0" smtClean="0"/>
              <a:t>Interpolate vertices to determine pixels</a:t>
            </a:r>
          </a:p>
          <a:p>
            <a:pPr marL="873125" lvl="1" indent="-457200">
              <a:buFont typeface="+mj-lt"/>
              <a:buAutoNum type="arabicPeriod"/>
            </a:pPr>
            <a:r>
              <a:rPr dirty="0" smtClean="0"/>
              <a:t>Interpolate values to compute color</a:t>
            </a:r>
          </a:p>
          <a:p>
            <a:pPr marL="873125" lvl="1" indent="-457200">
              <a:buFont typeface="+mj-lt"/>
              <a:buAutoNum type="arabicPeriod"/>
            </a:pPr>
            <a:r>
              <a:rPr dirty="0"/>
              <a:t>U</a:t>
            </a:r>
            <a:r>
              <a:rPr dirty="0" smtClean="0"/>
              <a:t>pdate screen pixel</a:t>
            </a:r>
          </a:p>
          <a:p>
            <a:pPr>
              <a:buNone/>
            </a:pPr>
            <a:endParaRPr lang="en-US" dirty="0" smtClean="0"/>
          </a:p>
          <a:p>
            <a:r>
              <a:rPr lang="en-US" dirty="0" smtClean="0"/>
              <a:t>Main feature: Highly localized</a:t>
            </a:r>
          </a:p>
          <a:p>
            <a:pPr lvl="1"/>
            <a:r>
              <a:rPr dirty="0" smtClean="0"/>
              <a:t>Each triangle, vertex, pixel computed independently</a:t>
            </a:r>
          </a:p>
          <a:p>
            <a:pPr lvl="1"/>
            <a:r>
              <a:rPr dirty="0" smtClean="0"/>
              <a:t>Minimal global information, no complex data</a:t>
            </a:r>
          </a:p>
          <a:p>
            <a:pPr lvl="1"/>
            <a:r>
              <a:rPr dirty="0" smtClean="0"/>
              <a:t>Highly coherent, amenable to hardware implementation</a:t>
            </a:r>
          </a:p>
        </p:txBody>
      </p:sp>
      <p:sp>
        <p:nvSpPr>
          <p:cNvPr id="5" name="Title 4"/>
          <p:cNvSpPr>
            <a:spLocks noGrp="1"/>
          </p:cNvSpPr>
          <p:nvPr>
            <p:ph type="title"/>
          </p:nvPr>
        </p:nvSpPr>
        <p:spPr/>
        <p:txBody>
          <a:bodyPr/>
          <a:lstStyle/>
          <a:p>
            <a:r>
              <a:rPr lang="en-US" dirty="0" smtClean="0"/>
              <a:t>Render Frameworks: Rasterization</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Image space: For each image pixel:</a:t>
            </a:r>
          </a:p>
          <a:p>
            <a:pPr marL="873125" lvl="1" indent="-457200">
              <a:buFont typeface="+mj-lt"/>
              <a:buAutoNum type="arabicPeriod"/>
            </a:pPr>
            <a:r>
              <a:rPr dirty="0" smtClean="0"/>
              <a:t>Trace rays from eye, through pixel, into scene</a:t>
            </a:r>
          </a:p>
          <a:p>
            <a:pPr marL="1290637" lvl="2" indent="-457200">
              <a:buFont typeface="+mj-lt"/>
              <a:buAutoNum type="alphaLcParenR"/>
            </a:pPr>
            <a:r>
              <a:rPr sz="2000" dirty="0" smtClean="0"/>
              <a:t>Determine intersection with scene</a:t>
            </a:r>
          </a:p>
          <a:p>
            <a:pPr marL="1290637" lvl="2" indent="-457200">
              <a:buFont typeface="+mj-lt"/>
              <a:buAutoNum type="alphaLcParenR"/>
            </a:pPr>
            <a:r>
              <a:rPr lang="en-US" sz="2000" dirty="0" smtClean="0"/>
              <a:t>Trace rays </a:t>
            </a:r>
            <a:r>
              <a:rPr sz="2000" dirty="0" smtClean="0"/>
              <a:t>until reaching a light</a:t>
            </a:r>
            <a:endParaRPr dirty="0" smtClean="0"/>
          </a:p>
          <a:p>
            <a:pPr marL="873125" lvl="1" indent="-457200">
              <a:buFont typeface="+mj-lt"/>
              <a:buAutoNum type="arabicPeriod"/>
            </a:pPr>
            <a:r>
              <a:rPr dirty="0" smtClean="0"/>
              <a:t>Average contribution of all rays through pixel</a:t>
            </a:r>
          </a:p>
          <a:p>
            <a:pPr>
              <a:buNone/>
            </a:pPr>
            <a:endParaRPr lang="en-US" dirty="0" smtClean="0"/>
          </a:p>
          <a:p>
            <a:r>
              <a:rPr lang="en-US" dirty="0" smtClean="0"/>
              <a:t>Main feature: Able to consider global information</a:t>
            </a:r>
          </a:p>
          <a:p>
            <a:pPr lvl="1"/>
            <a:r>
              <a:rPr dirty="0"/>
              <a:t>D</a:t>
            </a:r>
            <a:r>
              <a:rPr dirty="0" smtClean="0"/>
              <a:t>irectly supports complex lighting, shadowing</a:t>
            </a:r>
          </a:p>
          <a:p>
            <a:pPr lvl="1"/>
            <a:r>
              <a:rPr dirty="0" smtClean="0"/>
              <a:t>Arbitrary paths from eye to light</a:t>
            </a:r>
          </a:p>
          <a:p>
            <a:pPr lvl="1"/>
            <a:endParaRPr dirty="0" smtClean="0"/>
          </a:p>
          <a:p>
            <a:r>
              <a:rPr lang="en-US" dirty="0" smtClean="0"/>
              <a:t>Opposite strengths to those of rasterization </a:t>
            </a:r>
            <a:endParaRPr dirty="0" smtClean="0"/>
          </a:p>
        </p:txBody>
      </p:sp>
      <p:sp>
        <p:nvSpPr>
          <p:cNvPr id="5" name="Title 4"/>
          <p:cNvSpPr>
            <a:spLocks noGrp="1"/>
          </p:cNvSpPr>
          <p:nvPr>
            <p:ph type="title"/>
          </p:nvPr>
        </p:nvSpPr>
        <p:spPr/>
        <p:txBody>
          <a:bodyPr/>
          <a:lstStyle/>
          <a:p>
            <a:r>
              <a:rPr lang="en-US" dirty="0" smtClean="0"/>
              <a:t>Render Frameworks: Ray Tracing</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 name="Rectangle 100"/>
          <p:cNvSpPr/>
          <p:nvPr/>
        </p:nvSpPr>
        <p:spPr bwMode="auto">
          <a:xfrm rot="16200000">
            <a:off x="6185920" y="5198390"/>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2" name="Rectangle 101"/>
          <p:cNvSpPr/>
          <p:nvPr/>
        </p:nvSpPr>
        <p:spPr bwMode="auto">
          <a:xfrm rot="16200000">
            <a:off x="6170398" y="5753233"/>
            <a:ext cx="266700"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3" name="Rectangle 102"/>
          <p:cNvSpPr/>
          <p:nvPr/>
        </p:nvSpPr>
        <p:spPr bwMode="auto">
          <a:xfrm rot="16200000">
            <a:off x="6167122" y="4392542"/>
            <a:ext cx="273253" cy="263101"/>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4" name="Rectangle 103"/>
          <p:cNvSpPr/>
          <p:nvPr/>
        </p:nvSpPr>
        <p:spPr bwMode="auto">
          <a:xfrm rot="16200000">
            <a:off x="6732020" y="5204672"/>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5" name="Rectangle 104"/>
          <p:cNvSpPr/>
          <p:nvPr/>
        </p:nvSpPr>
        <p:spPr bwMode="auto">
          <a:xfrm rot="16200000">
            <a:off x="6720481" y="6015949"/>
            <a:ext cx="25873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6" name="Rectangle 105"/>
          <p:cNvSpPr/>
          <p:nvPr/>
        </p:nvSpPr>
        <p:spPr bwMode="auto">
          <a:xfrm rot="16200000">
            <a:off x="6721298" y="4107465"/>
            <a:ext cx="2769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7" name="Rectangle 106"/>
          <p:cNvSpPr/>
          <p:nvPr/>
        </p:nvSpPr>
        <p:spPr bwMode="auto">
          <a:xfrm rot="16200000">
            <a:off x="6431350" y="4935112"/>
            <a:ext cx="280948" cy="2730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8" name="Rectangle 107"/>
          <p:cNvSpPr/>
          <p:nvPr/>
        </p:nvSpPr>
        <p:spPr bwMode="auto">
          <a:xfrm rot="16200000">
            <a:off x="6440526" y="5483611"/>
            <a:ext cx="27254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0" name="Rectangle 109"/>
          <p:cNvSpPr/>
          <p:nvPr/>
        </p:nvSpPr>
        <p:spPr bwMode="auto">
          <a:xfrm rot="16200000">
            <a:off x="7005920" y="5202627"/>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1" name="Rectangle 110"/>
          <p:cNvSpPr/>
          <p:nvPr/>
        </p:nvSpPr>
        <p:spPr bwMode="auto">
          <a:xfrm rot="16200000">
            <a:off x="6981126" y="5473028"/>
            <a:ext cx="285244"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2" name="Rectangle 111"/>
          <p:cNvSpPr/>
          <p:nvPr/>
        </p:nvSpPr>
        <p:spPr bwMode="auto">
          <a:xfrm rot="16200000">
            <a:off x="6997877" y="4648485"/>
            <a:ext cx="271642"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4" name="Rectangle 113"/>
          <p:cNvSpPr/>
          <p:nvPr/>
        </p:nvSpPr>
        <p:spPr bwMode="auto">
          <a:xfrm rot="16200000">
            <a:off x="7277662" y="6024136"/>
            <a:ext cx="248222"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5" name="Rectangle 114"/>
          <p:cNvSpPr/>
          <p:nvPr/>
        </p:nvSpPr>
        <p:spPr bwMode="auto">
          <a:xfrm rot="16200000">
            <a:off x="7264931" y="4380797"/>
            <a:ext cx="273685"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0" name="Rectangle 119"/>
          <p:cNvSpPr/>
          <p:nvPr/>
        </p:nvSpPr>
        <p:spPr bwMode="auto">
          <a:xfrm rot="16200000">
            <a:off x="7553071" y="5196345"/>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1" name="Rectangle 120"/>
          <p:cNvSpPr/>
          <p:nvPr/>
        </p:nvSpPr>
        <p:spPr bwMode="auto">
          <a:xfrm rot="16200000">
            <a:off x="7537549" y="5751188"/>
            <a:ext cx="266700"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2" name="Rectangle 121"/>
          <p:cNvSpPr/>
          <p:nvPr/>
        </p:nvSpPr>
        <p:spPr bwMode="auto">
          <a:xfrm rot="16200000">
            <a:off x="7534273" y="4390497"/>
            <a:ext cx="273253" cy="263101"/>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3" name="Rectangle 122"/>
          <p:cNvSpPr/>
          <p:nvPr/>
        </p:nvSpPr>
        <p:spPr bwMode="auto">
          <a:xfrm rot="16200000">
            <a:off x="8356744" y="5481494"/>
            <a:ext cx="268311"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4" name="Rectangle 123"/>
          <p:cNvSpPr/>
          <p:nvPr/>
        </p:nvSpPr>
        <p:spPr bwMode="auto">
          <a:xfrm rot="16200000">
            <a:off x="8087632" y="6013904"/>
            <a:ext cx="25873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5" name="Rectangle 124"/>
          <p:cNvSpPr/>
          <p:nvPr/>
        </p:nvSpPr>
        <p:spPr bwMode="auto">
          <a:xfrm rot="16200000">
            <a:off x="7798501" y="4933067"/>
            <a:ext cx="280948" cy="2730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6" name="Rectangle 125"/>
          <p:cNvSpPr/>
          <p:nvPr/>
        </p:nvSpPr>
        <p:spPr bwMode="auto">
          <a:xfrm rot="16200000">
            <a:off x="7807677" y="5481566"/>
            <a:ext cx="27254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7" name="Rectangle 126"/>
          <p:cNvSpPr/>
          <p:nvPr/>
        </p:nvSpPr>
        <p:spPr bwMode="auto">
          <a:xfrm rot="16200000">
            <a:off x="8629622" y="5480471"/>
            <a:ext cx="27035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8" name="Rectangle 127"/>
          <p:cNvSpPr/>
          <p:nvPr/>
        </p:nvSpPr>
        <p:spPr bwMode="auto">
          <a:xfrm rot="16200000">
            <a:off x="8631278" y="4381601"/>
            <a:ext cx="285244"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9" name="Rectangle 128"/>
          <p:cNvSpPr/>
          <p:nvPr/>
        </p:nvSpPr>
        <p:spPr bwMode="auto">
          <a:xfrm rot="16200000">
            <a:off x="8638079" y="4929434"/>
            <a:ext cx="271642"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30" name="Rectangle 129"/>
          <p:cNvSpPr/>
          <p:nvPr/>
        </p:nvSpPr>
        <p:spPr bwMode="auto">
          <a:xfrm rot="16200000">
            <a:off x="8644813" y="6022091"/>
            <a:ext cx="248222"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31" name="Rectangle 130"/>
          <p:cNvSpPr/>
          <p:nvPr/>
        </p:nvSpPr>
        <p:spPr bwMode="auto">
          <a:xfrm rot="16200000">
            <a:off x="8085131" y="4385306"/>
            <a:ext cx="273685"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8" name="Rectangle 97"/>
          <p:cNvSpPr/>
          <p:nvPr/>
        </p:nvSpPr>
        <p:spPr bwMode="auto">
          <a:xfrm>
            <a:off x="7003205" y="1952904"/>
            <a:ext cx="5460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9" name="Rectangle 98"/>
          <p:cNvSpPr/>
          <p:nvPr/>
        </p:nvSpPr>
        <p:spPr bwMode="auto">
          <a:xfrm>
            <a:off x="6190340" y="1942954"/>
            <a:ext cx="81286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0" name="Rectangle 99"/>
          <p:cNvSpPr/>
          <p:nvPr/>
        </p:nvSpPr>
        <p:spPr bwMode="auto">
          <a:xfrm>
            <a:off x="7549304" y="1952904"/>
            <a:ext cx="136094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2" name="Rectangle 91"/>
          <p:cNvSpPr/>
          <p:nvPr/>
        </p:nvSpPr>
        <p:spPr bwMode="auto">
          <a:xfrm>
            <a:off x="6996923" y="2499004"/>
            <a:ext cx="5460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3" name="Rectangle 92"/>
          <p:cNvSpPr/>
          <p:nvPr/>
        </p:nvSpPr>
        <p:spPr bwMode="auto">
          <a:xfrm>
            <a:off x="6184058" y="2489054"/>
            <a:ext cx="81286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4" name="Rectangle 93"/>
          <p:cNvSpPr/>
          <p:nvPr/>
        </p:nvSpPr>
        <p:spPr bwMode="auto">
          <a:xfrm>
            <a:off x="7543022" y="2499004"/>
            <a:ext cx="136094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5" name="Rectangle 94"/>
          <p:cNvSpPr/>
          <p:nvPr/>
        </p:nvSpPr>
        <p:spPr bwMode="auto">
          <a:xfrm>
            <a:off x="6982034" y="2225954"/>
            <a:ext cx="5460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6" name="Rectangle 95"/>
          <p:cNvSpPr/>
          <p:nvPr/>
        </p:nvSpPr>
        <p:spPr bwMode="auto">
          <a:xfrm>
            <a:off x="6169169" y="2216004"/>
            <a:ext cx="81286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7" name="Rectangle 96"/>
          <p:cNvSpPr/>
          <p:nvPr/>
        </p:nvSpPr>
        <p:spPr bwMode="auto">
          <a:xfrm>
            <a:off x="7528133" y="2225954"/>
            <a:ext cx="136094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89" name="Rectangle 88"/>
          <p:cNvSpPr/>
          <p:nvPr/>
        </p:nvSpPr>
        <p:spPr bwMode="auto">
          <a:xfrm>
            <a:off x="6998968" y="2772904"/>
            <a:ext cx="5460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0" name="Rectangle 89"/>
          <p:cNvSpPr/>
          <p:nvPr/>
        </p:nvSpPr>
        <p:spPr bwMode="auto">
          <a:xfrm>
            <a:off x="6186103" y="2762954"/>
            <a:ext cx="81286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1" name="Rectangle 90"/>
          <p:cNvSpPr/>
          <p:nvPr/>
        </p:nvSpPr>
        <p:spPr bwMode="auto">
          <a:xfrm>
            <a:off x="7545067" y="2772904"/>
            <a:ext cx="136094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80" name="Rectangle 79"/>
          <p:cNvSpPr/>
          <p:nvPr/>
        </p:nvSpPr>
        <p:spPr bwMode="auto">
          <a:xfrm>
            <a:off x="6711033" y="3045954"/>
            <a:ext cx="1377951"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87" name="Rectangle 86"/>
          <p:cNvSpPr/>
          <p:nvPr/>
        </p:nvSpPr>
        <p:spPr bwMode="auto">
          <a:xfrm>
            <a:off x="6186102" y="3045954"/>
            <a:ext cx="533466"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88" name="Rectangle 87"/>
          <p:cNvSpPr/>
          <p:nvPr/>
        </p:nvSpPr>
        <p:spPr bwMode="auto">
          <a:xfrm>
            <a:off x="8095401" y="3045954"/>
            <a:ext cx="812731"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 name="Title 4"/>
          <p:cNvSpPr>
            <a:spLocks noGrp="1"/>
          </p:cNvSpPr>
          <p:nvPr>
            <p:ph type="title"/>
          </p:nvPr>
        </p:nvSpPr>
        <p:spPr/>
        <p:txBody>
          <a:bodyPr/>
          <a:lstStyle/>
          <a:p>
            <a:r>
              <a:rPr lang="en-US" dirty="0" smtClean="0"/>
              <a:t>Comparison of Frameworks</a:t>
            </a:r>
            <a:endParaRPr lang="en-US" dirty="0"/>
          </a:p>
        </p:txBody>
      </p:sp>
      <p:sp>
        <p:nvSpPr>
          <p:cNvPr id="133" name="Content Placeholder 132"/>
          <p:cNvSpPr>
            <a:spLocks noGrp="1"/>
          </p:cNvSpPr>
          <p:nvPr>
            <p:ph sz="quarter" idx="10"/>
          </p:nvPr>
        </p:nvSpPr>
        <p:spPr>
          <a:xfrm>
            <a:off x="990600" y="1143000"/>
            <a:ext cx="4790651" cy="5257800"/>
          </a:xfrm>
        </p:spPr>
        <p:txBody>
          <a:bodyPr/>
          <a:lstStyle/>
          <a:p>
            <a:r>
              <a:rPr lang="en-US" sz="2400" dirty="0" smtClean="0"/>
              <a:t>Rasterization</a:t>
            </a:r>
          </a:p>
          <a:p>
            <a:pPr lvl="1"/>
            <a:r>
              <a:rPr lang="en-US" sz="1800" dirty="0" smtClean="0"/>
              <a:t>Evaluates blocks of pixels as a unit</a:t>
            </a:r>
          </a:p>
          <a:p>
            <a:pPr lvl="1"/>
            <a:r>
              <a:rPr lang="en-US" sz="1800" dirty="0" smtClean="0"/>
              <a:t>Computes same terms across all units</a:t>
            </a:r>
          </a:p>
          <a:p>
            <a:pPr lvl="1"/>
            <a:r>
              <a:rPr lang="en-US" sz="1800" dirty="0" smtClean="0"/>
              <a:t>Very fast by exploiting coherency</a:t>
            </a:r>
          </a:p>
          <a:p>
            <a:pPr lvl="1"/>
            <a:endParaRPr lang="en-US" sz="1800" dirty="0" smtClean="0"/>
          </a:p>
          <a:p>
            <a:pPr lvl="1"/>
            <a:endParaRPr lang="en-US" sz="1800" dirty="0" smtClean="0"/>
          </a:p>
          <a:p>
            <a:pPr lvl="1"/>
            <a:endParaRPr lang="en-US" sz="1800" dirty="0" smtClean="0"/>
          </a:p>
          <a:p>
            <a:pPr lvl="1">
              <a:buNone/>
            </a:pPr>
            <a:endParaRPr lang="en-US" sz="1800" dirty="0" smtClean="0"/>
          </a:p>
          <a:p>
            <a:r>
              <a:rPr lang="en-US" sz="2400" dirty="0" smtClean="0"/>
              <a:t>Ray Tracing</a:t>
            </a:r>
          </a:p>
          <a:p>
            <a:pPr lvl="1"/>
            <a:r>
              <a:rPr lang="en-US" sz="1800" dirty="0" smtClean="0"/>
              <a:t>Evaluates individual terms of the (infinite) rendering equation</a:t>
            </a:r>
          </a:p>
          <a:p>
            <a:pPr lvl="1"/>
            <a:r>
              <a:rPr lang="en-US" sz="1800" dirty="0" smtClean="0"/>
              <a:t>Selects terms arbitrarily or randomly, allows complex lighting</a:t>
            </a:r>
          </a:p>
          <a:p>
            <a:pPr lvl="1"/>
            <a:endParaRPr lang="en-US" sz="1800" dirty="0"/>
          </a:p>
        </p:txBody>
      </p:sp>
      <p:graphicFrame>
        <p:nvGraphicFramePr>
          <p:cNvPr id="84" name="Table 83"/>
          <p:cNvGraphicFramePr>
            <a:graphicFrameLocks noGrp="1"/>
          </p:cNvGraphicFramePr>
          <p:nvPr/>
        </p:nvGraphicFramePr>
        <p:xfrm>
          <a:off x="6171350" y="1124444"/>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
        <p:nvSpPr>
          <p:cNvPr id="85" name="TextBox 84"/>
          <p:cNvSpPr txBox="1"/>
          <p:nvPr/>
        </p:nvSpPr>
        <p:spPr>
          <a:xfrm>
            <a:off x="7146945" y="3319004"/>
            <a:ext cx="731991" cy="338554"/>
          </a:xfrm>
          <a:prstGeom prst="rect">
            <a:avLst/>
          </a:prstGeom>
          <a:noFill/>
        </p:spPr>
        <p:txBody>
          <a:bodyPr wrap="none" rtlCol="0">
            <a:spAutoFit/>
          </a:bodyPr>
          <a:lstStyle/>
          <a:p>
            <a:r>
              <a:rPr lang="en-US" dirty="0" smtClean="0"/>
              <a:t>Pixels</a:t>
            </a:r>
            <a:endParaRPr lang="en-US" dirty="0"/>
          </a:p>
        </p:txBody>
      </p:sp>
      <p:sp>
        <p:nvSpPr>
          <p:cNvPr id="86" name="TextBox 85"/>
          <p:cNvSpPr txBox="1"/>
          <p:nvPr/>
        </p:nvSpPr>
        <p:spPr>
          <a:xfrm rot="16200000">
            <a:off x="5087986" y="2042656"/>
            <a:ext cx="1743286" cy="338554"/>
          </a:xfrm>
          <a:prstGeom prst="rect">
            <a:avLst/>
          </a:prstGeom>
          <a:noFill/>
        </p:spPr>
        <p:txBody>
          <a:bodyPr wrap="none" rtlCol="0">
            <a:spAutoFit/>
          </a:bodyPr>
          <a:lstStyle/>
          <a:p>
            <a:r>
              <a:rPr lang="en-US" dirty="0" smtClean="0"/>
              <a:t>Rendering Terms</a:t>
            </a:r>
            <a:endParaRPr lang="en-US" dirty="0"/>
          </a:p>
        </p:txBody>
      </p:sp>
      <p:grpSp>
        <p:nvGrpSpPr>
          <p:cNvPr id="134" name="Group 133"/>
          <p:cNvGrpSpPr/>
          <p:nvPr/>
        </p:nvGrpSpPr>
        <p:grpSpPr>
          <a:xfrm>
            <a:off x="5781251" y="4326312"/>
            <a:ext cx="2088584" cy="2317268"/>
            <a:chOff x="5781251" y="4326312"/>
            <a:chExt cx="2088584" cy="2317268"/>
          </a:xfrm>
        </p:grpSpPr>
        <p:sp>
          <p:nvSpPr>
            <p:cNvPr id="117" name="TextBox 116"/>
            <p:cNvSpPr txBox="1"/>
            <p:nvPr/>
          </p:nvSpPr>
          <p:spPr>
            <a:xfrm>
              <a:off x="7137844" y="6305026"/>
              <a:ext cx="731991" cy="338554"/>
            </a:xfrm>
            <a:prstGeom prst="rect">
              <a:avLst/>
            </a:prstGeom>
            <a:noFill/>
          </p:spPr>
          <p:txBody>
            <a:bodyPr wrap="none" rtlCol="0">
              <a:spAutoFit/>
            </a:bodyPr>
            <a:lstStyle/>
            <a:p>
              <a:r>
                <a:rPr lang="en-US" dirty="0" smtClean="0"/>
                <a:t>Pixels</a:t>
              </a:r>
              <a:endParaRPr lang="en-US" dirty="0"/>
            </a:p>
          </p:txBody>
        </p:sp>
        <p:sp>
          <p:nvSpPr>
            <p:cNvPr id="118" name="TextBox 117"/>
            <p:cNvSpPr txBox="1"/>
            <p:nvPr/>
          </p:nvSpPr>
          <p:spPr>
            <a:xfrm rot="16200000">
              <a:off x="5078885" y="5028678"/>
              <a:ext cx="1743286" cy="338554"/>
            </a:xfrm>
            <a:prstGeom prst="rect">
              <a:avLst/>
            </a:prstGeom>
            <a:noFill/>
          </p:spPr>
          <p:txBody>
            <a:bodyPr wrap="none" rtlCol="0">
              <a:spAutoFit/>
            </a:bodyPr>
            <a:lstStyle/>
            <a:p>
              <a:r>
                <a:rPr lang="en-US" dirty="0" smtClean="0"/>
                <a:t>Rendering Terms</a:t>
              </a:r>
              <a:endParaRPr lang="en-US" dirty="0"/>
            </a:p>
          </p:txBody>
        </p:sp>
      </p:grpSp>
      <p:graphicFrame>
        <p:nvGraphicFramePr>
          <p:cNvPr id="116" name="Table 115"/>
          <p:cNvGraphicFramePr>
            <a:graphicFrameLocks noGrp="1"/>
          </p:cNvGraphicFramePr>
          <p:nvPr/>
        </p:nvGraphicFramePr>
        <p:xfrm>
          <a:off x="6162249" y="4110466"/>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500"/>
                                        <p:tgtEl>
                                          <p:spTgt spid="9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500"/>
                                        <p:tgtEl>
                                          <p:spTgt spid="9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500"/>
                                        <p:tgtEl>
                                          <p:spTgt spid="10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1000"/>
                                        <p:tgtEl>
                                          <p:spTgt spid="116"/>
                                        </p:tgtEl>
                                      </p:cBhvr>
                                    </p:animEffect>
                                  </p:childTnLst>
                                </p:cTn>
                              </p:par>
                              <p:par>
                                <p:cTn id="68" presetID="10" presetClass="entr" presetSubtype="0" fill="hold" nodeType="withEffect">
                                  <p:stCondLst>
                                    <p:cond delay="0"/>
                                  </p:stCondLst>
                                  <p:childTnLst>
                                    <p:set>
                                      <p:cBhvr>
                                        <p:cTn id="69" dur="1" fill="hold">
                                          <p:stCondLst>
                                            <p:cond delay="0"/>
                                          </p:stCondLst>
                                        </p:cTn>
                                        <p:tgtEl>
                                          <p:spTgt spid="134"/>
                                        </p:tgtEl>
                                        <p:attrNameLst>
                                          <p:attrName>style.visibility</p:attrName>
                                        </p:attrNameLst>
                                      </p:cBhvr>
                                      <p:to>
                                        <p:strVal val="visible"/>
                                      </p:to>
                                    </p:set>
                                    <p:animEffect transition="in" filter="fade">
                                      <p:cBhvr>
                                        <p:cTn id="70" dur="1000"/>
                                        <p:tgtEl>
                                          <p:spTgt spid="134"/>
                                        </p:tgtEl>
                                      </p:cBhvr>
                                    </p:animEffect>
                                  </p:childTnLst>
                                </p:cTn>
                              </p:par>
                            </p:childTnLst>
                          </p:cTn>
                        </p:par>
                        <p:par>
                          <p:cTn id="71" fill="hold">
                            <p:stCondLst>
                              <p:cond delay="8500"/>
                            </p:stCondLst>
                            <p:childTnLst>
                              <p:par>
                                <p:cTn id="72" presetID="10" presetClass="entr" presetSubtype="0" fill="hold" grpId="0" nodeType="after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fade">
                                      <p:cBhvr>
                                        <p:cTn id="74" dur="500"/>
                                        <p:tgtEl>
                                          <p:spTgt spid="101"/>
                                        </p:tgtEl>
                                      </p:cBhvr>
                                    </p:animEffect>
                                  </p:childTnLst>
                                </p:cTn>
                              </p:par>
                            </p:childTnLst>
                          </p:cTn>
                        </p:par>
                        <p:par>
                          <p:cTn id="75" fill="hold">
                            <p:stCondLst>
                              <p:cond delay="9000"/>
                            </p:stCondLst>
                            <p:childTnLst>
                              <p:par>
                                <p:cTn id="76" presetID="10" presetClass="entr" presetSubtype="0" fill="hold" grpId="0" nodeType="after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fade">
                                      <p:cBhvr>
                                        <p:cTn id="78" dur="500"/>
                                        <p:tgtEl>
                                          <p:spTgt spid="102"/>
                                        </p:tgtEl>
                                      </p:cBhvr>
                                    </p:animEffect>
                                  </p:childTnLst>
                                </p:cTn>
                              </p:par>
                            </p:childTnLst>
                          </p:cTn>
                        </p:par>
                        <p:par>
                          <p:cTn id="79" fill="hold">
                            <p:stCondLst>
                              <p:cond delay="9500"/>
                            </p:stCondLst>
                            <p:childTnLst>
                              <p:par>
                                <p:cTn id="80" presetID="10" presetClass="entr" presetSubtype="0" fill="hold" grpId="0" nodeType="afterEffect">
                                  <p:stCondLst>
                                    <p:cond delay="0"/>
                                  </p:stCondLst>
                                  <p:childTnLst>
                                    <p:set>
                                      <p:cBhvr>
                                        <p:cTn id="81" dur="1" fill="hold">
                                          <p:stCondLst>
                                            <p:cond delay="0"/>
                                          </p:stCondLst>
                                        </p:cTn>
                                        <p:tgtEl>
                                          <p:spTgt spid="103"/>
                                        </p:tgtEl>
                                        <p:attrNameLst>
                                          <p:attrName>style.visibility</p:attrName>
                                        </p:attrNameLst>
                                      </p:cBhvr>
                                      <p:to>
                                        <p:strVal val="visible"/>
                                      </p:to>
                                    </p:set>
                                    <p:animEffect transition="in" filter="fade">
                                      <p:cBhvr>
                                        <p:cTn id="82" dur="500"/>
                                        <p:tgtEl>
                                          <p:spTgt spid="103"/>
                                        </p:tgtEl>
                                      </p:cBhvr>
                                    </p:animEffect>
                                  </p:childTnLst>
                                </p:cTn>
                              </p:par>
                            </p:childTnLst>
                          </p:cTn>
                        </p:par>
                        <p:par>
                          <p:cTn id="83" fill="hold">
                            <p:stCondLst>
                              <p:cond delay="10000"/>
                            </p:stCondLst>
                            <p:childTnLst>
                              <p:par>
                                <p:cTn id="84" presetID="10" presetClass="entr" presetSubtype="0" fill="hold" grpId="0" nodeType="afterEffect">
                                  <p:stCondLst>
                                    <p:cond delay="0"/>
                                  </p:stCondLst>
                                  <p:childTnLst>
                                    <p:set>
                                      <p:cBhvr>
                                        <p:cTn id="85" dur="1" fill="hold">
                                          <p:stCondLst>
                                            <p:cond delay="0"/>
                                          </p:stCondLst>
                                        </p:cTn>
                                        <p:tgtEl>
                                          <p:spTgt spid="108"/>
                                        </p:tgtEl>
                                        <p:attrNameLst>
                                          <p:attrName>style.visibility</p:attrName>
                                        </p:attrNameLst>
                                      </p:cBhvr>
                                      <p:to>
                                        <p:strVal val="visible"/>
                                      </p:to>
                                    </p:set>
                                    <p:animEffect transition="in" filter="fade">
                                      <p:cBhvr>
                                        <p:cTn id="86" dur="500"/>
                                        <p:tgtEl>
                                          <p:spTgt spid="108"/>
                                        </p:tgtEl>
                                      </p:cBhvr>
                                    </p:animEffect>
                                  </p:childTnLst>
                                </p:cTn>
                              </p:par>
                            </p:childTnLst>
                          </p:cTn>
                        </p:par>
                        <p:par>
                          <p:cTn id="87" fill="hold">
                            <p:stCondLst>
                              <p:cond delay="10500"/>
                            </p:stCondLst>
                            <p:childTnLst>
                              <p:par>
                                <p:cTn id="88" presetID="10" presetClass="entr" presetSubtype="0"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fade">
                                      <p:cBhvr>
                                        <p:cTn id="90" dur="500"/>
                                        <p:tgtEl>
                                          <p:spTgt spid="107"/>
                                        </p:tgtEl>
                                      </p:cBhvr>
                                    </p:animEffect>
                                  </p:childTnLst>
                                </p:cTn>
                              </p:par>
                            </p:childTnLst>
                          </p:cTn>
                        </p:par>
                        <p:par>
                          <p:cTn id="91" fill="hold">
                            <p:stCondLst>
                              <p:cond delay="11000"/>
                            </p:stCondLst>
                            <p:childTnLst>
                              <p:par>
                                <p:cTn id="92" presetID="10" presetClass="entr" presetSubtype="0" fill="hold" grpId="0" nodeType="afterEffect">
                                  <p:stCondLst>
                                    <p:cond delay="0"/>
                                  </p:stCondLst>
                                  <p:childTnLst>
                                    <p:set>
                                      <p:cBhvr>
                                        <p:cTn id="93" dur="1" fill="hold">
                                          <p:stCondLst>
                                            <p:cond delay="0"/>
                                          </p:stCondLst>
                                        </p:cTn>
                                        <p:tgtEl>
                                          <p:spTgt spid="106"/>
                                        </p:tgtEl>
                                        <p:attrNameLst>
                                          <p:attrName>style.visibility</p:attrName>
                                        </p:attrNameLst>
                                      </p:cBhvr>
                                      <p:to>
                                        <p:strVal val="visible"/>
                                      </p:to>
                                    </p:set>
                                    <p:animEffect transition="in" filter="fade">
                                      <p:cBhvr>
                                        <p:cTn id="94" dur="500"/>
                                        <p:tgtEl>
                                          <p:spTgt spid="106"/>
                                        </p:tgtEl>
                                      </p:cBhvr>
                                    </p:animEffect>
                                  </p:childTnLst>
                                </p:cTn>
                              </p:par>
                            </p:childTnLst>
                          </p:cTn>
                        </p:par>
                        <p:par>
                          <p:cTn id="95" fill="hold">
                            <p:stCondLst>
                              <p:cond delay="11500"/>
                            </p:stCondLst>
                            <p:childTnLst>
                              <p:par>
                                <p:cTn id="96" presetID="10" presetClass="entr" presetSubtype="0" fill="hold" grpId="0" nodeType="after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fade">
                                      <p:cBhvr>
                                        <p:cTn id="98" dur="500"/>
                                        <p:tgtEl>
                                          <p:spTgt spid="105"/>
                                        </p:tgtEl>
                                      </p:cBhvr>
                                    </p:animEffect>
                                  </p:childTnLst>
                                </p:cTn>
                              </p:par>
                            </p:childTnLst>
                          </p:cTn>
                        </p:par>
                        <p:par>
                          <p:cTn id="99" fill="hold">
                            <p:stCondLst>
                              <p:cond delay="12000"/>
                            </p:stCondLst>
                            <p:childTnLst>
                              <p:par>
                                <p:cTn id="100" presetID="10" presetClass="entr" presetSubtype="0" fill="hold" grpId="0" nodeType="afterEffect">
                                  <p:stCondLst>
                                    <p:cond delay="0"/>
                                  </p:stCondLst>
                                  <p:childTnLst>
                                    <p:set>
                                      <p:cBhvr>
                                        <p:cTn id="101" dur="1" fill="hold">
                                          <p:stCondLst>
                                            <p:cond delay="0"/>
                                          </p:stCondLst>
                                        </p:cTn>
                                        <p:tgtEl>
                                          <p:spTgt spid="104"/>
                                        </p:tgtEl>
                                        <p:attrNameLst>
                                          <p:attrName>style.visibility</p:attrName>
                                        </p:attrNameLst>
                                      </p:cBhvr>
                                      <p:to>
                                        <p:strVal val="visible"/>
                                      </p:to>
                                    </p:set>
                                    <p:animEffect transition="in" filter="fade">
                                      <p:cBhvr>
                                        <p:cTn id="102" dur="500"/>
                                        <p:tgtEl>
                                          <p:spTgt spid="104"/>
                                        </p:tgtEl>
                                      </p:cBhvr>
                                    </p:animEffect>
                                  </p:childTnLst>
                                </p:cTn>
                              </p:par>
                            </p:childTnLst>
                          </p:cTn>
                        </p:par>
                        <p:par>
                          <p:cTn id="103" fill="hold">
                            <p:stCondLst>
                              <p:cond delay="12500"/>
                            </p:stCondLst>
                            <p:childTnLst>
                              <p:par>
                                <p:cTn id="104" presetID="10" presetClass="entr" presetSubtype="0" fill="hold" grpId="0" nodeType="afterEffect">
                                  <p:stCondLst>
                                    <p:cond delay="0"/>
                                  </p:stCondLst>
                                  <p:childTnLst>
                                    <p:set>
                                      <p:cBhvr>
                                        <p:cTn id="105" dur="1" fill="hold">
                                          <p:stCondLst>
                                            <p:cond delay="0"/>
                                          </p:stCondLst>
                                        </p:cTn>
                                        <p:tgtEl>
                                          <p:spTgt spid="110"/>
                                        </p:tgtEl>
                                        <p:attrNameLst>
                                          <p:attrName>style.visibility</p:attrName>
                                        </p:attrNameLst>
                                      </p:cBhvr>
                                      <p:to>
                                        <p:strVal val="visible"/>
                                      </p:to>
                                    </p:set>
                                    <p:animEffect transition="in" filter="fade">
                                      <p:cBhvr>
                                        <p:cTn id="106" dur="500"/>
                                        <p:tgtEl>
                                          <p:spTgt spid="110"/>
                                        </p:tgtEl>
                                      </p:cBhvr>
                                    </p:animEffect>
                                  </p:childTnLst>
                                </p:cTn>
                              </p:par>
                            </p:childTnLst>
                          </p:cTn>
                        </p:par>
                        <p:par>
                          <p:cTn id="107" fill="hold">
                            <p:stCondLst>
                              <p:cond delay="13000"/>
                            </p:stCondLst>
                            <p:childTnLst>
                              <p:par>
                                <p:cTn id="108" presetID="10" presetClass="entr" presetSubtype="0" fill="hold" grpId="0" nodeType="afterEffect">
                                  <p:stCondLst>
                                    <p:cond delay="0"/>
                                  </p:stCondLst>
                                  <p:childTnLst>
                                    <p:set>
                                      <p:cBhvr>
                                        <p:cTn id="109" dur="1" fill="hold">
                                          <p:stCondLst>
                                            <p:cond delay="0"/>
                                          </p:stCondLst>
                                        </p:cTn>
                                        <p:tgtEl>
                                          <p:spTgt spid="111"/>
                                        </p:tgtEl>
                                        <p:attrNameLst>
                                          <p:attrName>style.visibility</p:attrName>
                                        </p:attrNameLst>
                                      </p:cBhvr>
                                      <p:to>
                                        <p:strVal val="visible"/>
                                      </p:to>
                                    </p:set>
                                    <p:animEffect transition="in" filter="fade">
                                      <p:cBhvr>
                                        <p:cTn id="110" dur="500"/>
                                        <p:tgtEl>
                                          <p:spTgt spid="111"/>
                                        </p:tgtEl>
                                      </p:cBhvr>
                                    </p:animEffect>
                                  </p:childTnLst>
                                </p:cTn>
                              </p:par>
                            </p:childTnLst>
                          </p:cTn>
                        </p:par>
                        <p:par>
                          <p:cTn id="111" fill="hold">
                            <p:stCondLst>
                              <p:cond delay="13500"/>
                            </p:stCondLst>
                            <p:childTnLst>
                              <p:par>
                                <p:cTn id="112" presetID="10" presetClass="entr" presetSubtype="0" fill="hold" grpId="0" nodeType="afterEffect">
                                  <p:stCondLst>
                                    <p:cond delay="0"/>
                                  </p:stCondLst>
                                  <p:childTnLst>
                                    <p:set>
                                      <p:cBhvr>
                                        <p:cTn id="113" dur="1" fill="hold">
                                          <p:stCondLst>
                                            <p:cond delay="0"/>
                                          </p:stCondLst>
                                        </p:cTn>
                                        <p:tgtEl>
                                          <p:spTgt spid="112"/>
                                        </p:tgtEl>
                                        <p:attrNameLst>
                                          <p:attrName>style.visibility</p:attrName>
                                        </p:attrNameLst>
                                      </p:cBhvr>
                                      <p:to>
                                        <p:strVal val="visible"/>
                                      </p:to>
                                    </p:set>
                                    <p:animEffect transition="in" filter="fade">
                                      <p:cBhvr>
                                        <p:cTn id="114" dur="500"/>
                                        <p:tgtEl>
                                          <p:spTgt spid="112"/>
                                        </p:tgtEl>
                                      </p:cBhvr>
                                    </p:animEffect>
                                  </p:childTnLst>
                                </p:cTn>
                              </p:par>
                            </p:childTnLst>
                          </p:cTn>
                        </p:par>
                        <p:par>
                          <p:cTn id="115" fill="hold">
                            <p:stCondLst>
                              <p:cond delay="14000"/>
                            </p:stCondLst>
                            <p:childTnLst>
                              <p:par>
                                <p:cTn id="116" presetID="10" presetClass="entr" presetSubtype="0" fill="hold" grpId="0" nodeType="afterEffect">
                                  <p:stCondLst>
                                    <p:cond delay="0"/>
                                  </p:stCondLst>
                                  <p:childTnLst>
                                    <p:set>
                                      <p:cBhvr>
                                        <p:cTn id="117" dur="1" fill="hold">
                                          <p:stCondLst>
                                            <p:cond delay="0"/>
                                          </p:stCondLst>
                                        </p:cTn>
                                        <p:tgtEl>
                                          <p:spTgt spid="114"/>
                                        </p:tgtEl>
                                        <p:attrNameLst>
                                          <p:attrName>style.visibility</p:attrName>
                                        </p:attrNameLst>
                                      </p:cBhvr>
                                      <p:to>
                                        <p:strVal val="visible"/>
                                      </p:to>
                                    </p:set>
                                    <p:animEffect transition="in" filter="fade">
                                      <p:cBhvr>
                                        <p:cTn id="118" dur="500"/>
                                        <p:tgtEl>
                                          <p:spTgt spid="114"/>
                                        </p:tgtEl>
                                      </p:cBhvr>
                                    </p:animEffect>
                                  </p:childTnLst>
                                </p:cTn>
                              </p:par>
                            </p:childTnLst>
                          </p:cTn>
                        </p:par>
                        <p:par>
                          <p:cTn id="119" fill="hold">
                            <p:stCondLst>
                              <p:cond delay="14500"/>
                            </p:stCondLst>
                            <p:childTnLst>
                              <p:par>
                                <p:cTn id="120" presetID="10" presetClass="entr" presetSubtype="0" fill="hold" grpId="0" nodeType="afterEffect">
                                  <p:stCondLst>
                                    <p:cond delay="0"/>
                                  </p:stCondLst>
                                  <p:childTnLst>
                                    <p:set>
                                      <p:cBhvr>
                                        <p:cTn id="121" dur="1" fill="hold">
                                          <p:stCondLst>
                                            <p:cond delay="0"/>
                                          </p:stCondLst>
                                        </p:cTn>
                                        <p:tgtEl>
                                          <p:spTgt spid="115"/>
                                        </p:tgtEl>
                                        <p:attrNameLst>
                                          <p:attrName>style.visibility</p:attrName>
                                        </p:attrNameLst>
                                      </p:cBhvr>
                                      <p:to>
                                        <p:strVal val="visible"/>
                                      </p:to>
                                    </p:set>
                                    <p:animEffect transition="in" filter="fade">
                                      <p:cBhvr>
                                        <p:cTn id="122" dur="500"/>
                                        <p:tgtEl>
                                          <p:spTgt spid="115"/>
                                        </p:tgtEl>
                                      </p:cBhvr>
                                    </p:animEffect>
                                  </p:childTnLst>
                                </p:cTn>
                              </p:par>
                            </p:childTnLst>
                          </p:cTn>
                        </p:par>
                        <p:par>
                          <p:cTn id="123" fill="hold">
                            <p:stCondLst>
                              <p:cond delay="15000"/>
                            </p:stCondLst>
                            <p:childTnLst>
                              <p:par>
                                <p:cTn id="124" presetID="10" presetClass="entr" presetSubtype="0" fill="hold" grpId="0" nodeType="afterEffect">
                                  <p:stCondLst>
                                    <p:cond delay="0"/>
                                  </p:stCondLst>
                                  <p:childTnLst>
                                    <p:set>
                                      <p:cBhvr>
                                        <p:cTn id="125" dur="1" fill="hold">
                                          <p:stCondLst>
                                            <p:cond delay="0"/>
                                          </p:stCondLst>
                                        </p:cTn>
                                        <p:tgtEl>
                                          <p:spTgt spid="121"/>
                                        </p:tgtEl>
                                        <p:attrNameLst>
                                          <p:attrName>style.visibility</p:attrName>
                                        </p:attrNameLst>
                                      </p:cBhvr>
                                      <p:to>
                                        <p:strVal val="visible"/>
                                      </p:to>
                                    </p:set>
                                    <p:animEffect transition="in" filter="fade">
                                      <p:cBhvr>
                                        <p:cTn id="126" dur="500"/>
                                        <p:tgtEl>
                                          <p:spTgt spid="121"/>
                                        </p:tgtEl>
                                      </p:cBhvr>
                                    </p:animEffect>
                                  </p:childTnLst>
                                </p:cTn>
                              </p:par>
                            </p:childTnLst>
                          </p:cTn>
                        </p:par>
                        <p:par>
                          <p:cTn id="127" fill="hold">
                            <p:stCondLst>
                              <p:cond delay="15500"/>
                            </p:stCondLst>
                            <p:childTnLst>
                              <p:par>
                                <p:cTn id="128" presetID="10" presetClass="entr" presetSubtype="0" fill="hold" grpId="0" nodeType="afterEffect">
                                  <p:stCondLst>
                                    <p:cond delay="0"/>
                                  </p:stCondLst>
                                  <p:childTnLst>
                                    <p:set>
                                      <p:cBhvr>
                                        <p:cTn id="129" dur="1" fill="hold">
                                          <p:stCondLst>
                                            <p:cond delay="0"/>
                                          </p:stCondLst>
                                        </p:cTn>
                                        <p:tgtEl>
                                          <p:spTgt spid="120"/>
                                        </p:tgtEl>
                                        <p:attrNameLst>
                                          <p:attrName>style.visibility</p:attrName>
                                        </p:attrNameLst>
                                      </p:cBhvr>
                                      <p:to>
                                        <p:strVal val="visible"/>
                                      </p:to>
                                    </p:set>
                                    <p:animEffect transition="in" filter="fade">
                                      <p:cBhvr>
                                        <p:cTn id="130" dur="500"/>
                                        <p:tgtEl>
                                          <p:spTgt spid="120"/>
                                        </p:tgtEl>
                                      </p:cBhvr>
                                    </p:animEffect>
                                  </p:childTnLst>
                                </p:cTn>
                              </p:par>
                            </p:childTnLst>
                          </p:cTn>
                        </p:par>
                        <p:par>
                          <p:cTn id="131" fill="hold">
                            <p:stCondLst>
                              <p:cond delay="16000"/>
                            </p:stCondLst>
                            <p:childTnLst>
                              <p:par>
                                <p:cTn id="132" presetID="10" presetClass="entr" presetSubtype="0" fill="hold" grpId="0" nodeType="afterEffect">
                                  <p:stCondLst>
                                    <p:cond delay="0"/>
                                  </p:stCondLst>
                                  <p:childTnLst>
                                    <p:set>
                                      <p:cBhvr>
                                        <p:cTn id="133" dur="1" fill="hold">
                                          <p:stCondLst>
                                            <p:cond delay="0"/>
                                          </p:stCondLst>
                                        </p:cTn>
                                        <p:tgtEl>
                                          <p:spTgt spid="122"/>
                                        </p:tgtEl>
                                        <p:attrNameLst>
                                          <p:attrName>style.visibility</p:attrName>
                                        </p:attrNameLst>
                                      </p:cBhvr>
                                      <p:to>
                                        <p:strVal val="visible"/>
                                      </p:to>
                                    </p:set>
                                    <p:animEffect transition="in" filter="fade">
                                      <p:cBhvr>
                                        <p:cTn id="134" dur="500"/>
                                        <p:tgtEl>
                                          <p:spTgt spid="122"/>
                                        </p:tgtEl>
                                      </p:cBhvr>
                                    </p:animEffect>
                                  </p:childTnLst>
                                </p:cTn>
                              </p:par>
                            </p:childTnLst>
                          </p:cTn>
                        </p:par>
                        <p:par>
                          <p:cTn id="135" fill="hold">
                            <p:stCondLst>
                              <p:cond delay="16500"/>
                            </p:stCondLst>
                            <p:childTnLst>
                              <p:par>
                                <p:cTn id="136" presetID="10" presetClass="entr" presetSubtype="0" fill="hold" grpId="0" nodeType="afterEffect">
                                  <p:stCondLst>
                                    <p:cond delay="0"/>
                                  </p:stCondLst>
                                  <p:childTnLst>
                                    <p:set>
                                      <p:cBhvr>
                                        <p:cTn id="137" dur="1" fill="hold">
                                          <p:stCondLst>
                                            <p:cond delay="0"/>
                                          </p:stCondLst>
                                        </p:cTn>
                                        <p:tgtEl>
                                          <p:spTgt spid="125"/>
                                        </p:tgtEl>
                                        <p:attrNameLst>
                                          <p:attrName>style.visibility</p:attrName>
                                        </p:attrNameLst>
                                      </p:cBhvr>
                                      <p:to>
                                        <p:strVal val="visible"/>
                                      </p:to>
                                    </p:set>
                                    <p:animEffect transition="in" filter="fade">
                                      <p:cBhvr>
                                        <p:cTn id="138" dur="500"/>
                                        <p:tgtEl>
                                          <p:spTgt spid="125"/>
                                        </p:tgtEl>
                                      </p:cBhvr>
                                    </p:animEffect>
                                  </p:childTnLst>
                                </p:cTn>
                              </p:par>
                            </p:childTnLst>
                          </p:cTn>
                        </p:par>
                        <p:par>
                          <p:cTn id="139" fill="hold">
                            <p:stCondLst>
                              <p:cond delay="17000"/>
                            </p:stCondLst>
                            <p:childTnLst>
                              <p:par>
                                <p:cTn id="140" presetID="10" presetClass="entr" presetSubtype="0" fill="hold" grpId="0" nodeType="afterEffect">
                                  <p:stCondLst>
                                    <p:cond delay="0"/>
                                  </p:stCondLst>
                                  <p:childTnLst>
                                    <p:set>
                                      <p:cBhvr>
                                        <p:cTn id="141" dur="1" fill="hold">
                                          <p:stCondLst>
                                            <p:cond delay="0"/>
                                          </p:stCondLst>
                                        </p:cTn>
                                        <p:tgtEl>
                                          <p:spTgt spid="126"/>
                                        </p:tgtEl>
                                        <p:attrNameLst>
                                          <p:attrName>style.visibility</p:attrName>
                                        </p:attrNameLst>
                                      </p:cBhvr>
                                      <p:to>
                                        <p:strVal val="visible"/>
                                      </p:to>
                                    </p:set>
                                    <p:animEffect transition="in" filter="fade">
                                      <p:cBhvr>
                                        <p:cTn id="142" dur="500"/>
                                        <p:tgtEl>
                                          <p:spTgt spid="126"/>
                                        </p:tgtEl>
                                      </p:cBhvr>
                                    </p:animEffect>
                                  </p:childTnLst>
                                </p:cTn>
                              </p:par>
                            </p:childTnLst>
                          </p:cTn>
                        </p:par>
                        <p:par>
                          <p:cTn id="143" fill="hold">
                            <p:stCondLst>
                              <p:cond delay="17500"/>
                            </p:stCondLst>
                            <p:childTnLst>
                              <p:par>
                                <p:cTn id="144" presetID="10" presetClass="entr" presetSubtype="0" fill="hold" grpId="0" nodeType="afterEffect">
                                  <p:stCondLst>
                                    <p:cond delay="0"/>
                                  </p:stCondLst>
                                  <p:childTnLst>
                                    <p:set>
                                      <p:cBhvr>
                                        <p:cTn id="145" dur="1" fill="hold">
                                          <p:stCondLst>
                                            <p:cond delay="0"/>
                                          </p:stCondLst>
                                        </p:cTn>
                                        <p:tgtEl>
                                          <p:spTgt spid="124"/>
                                        </p:tgtEl>
                                        <p:attrNameLst>
                                          <p:attrName>style.visibility</p:attrName>
                                        </p:attrNameLst>
                                      </p:cBhvr>
                                      <p:to>
                                        <p:strVal val="visible"/>
                                      </p:to>
                                    </p:set>
                                    <p:animEffect transition="in" filter="fade">
                                      <p:cBhvr>
                                        <p:cTn id="146" dur="500"/>
                                        <p:tgtEl>
                                          <p:spTgt spid="124"/>
                                        </p:tgtEl>
                                      </p:cBhvr>
                                    </p:animEffect>
                                  </p:childTnLst>
                                </p:cTn>
                              </p:par>
                            </p:childTnLst>
                          </p:cTn>
                        </p:par>
                        <p:par>
                          <p:cTn id="147" fill="hold">
                            <p:stCondLst>
                              <p:cond delay="18000"/>
                            </p:stCondLst>
                            <p:childTnLst>
                              <p:par>
                                <p:cTn id="148" presetID="10" presetClass="entr" presetSubtype="0" fill="hold" grpId="0" nodeType="afterEffect">
                                  <p:stCondLst>
                                    <p:cond delay="0"/>
                                  </p:stCondLst>
                                  <p:childTnLst>
                                    <p:set>
                                      <p:cBhvr>
                                        <p:cTn id="149" dur="1" fill="hold">
                                          <p:stCondLst>
                                            <p:cond delay="0"/>
                                          </p:stCondLst>
                                        </p:cTn>
                                        <p:tgtEl>
                                          <p:spTgt spid="131"/>
                                        </p:tgtEl>
                                        <p:attrNameLst>
                                          <p:attrName>style.visibility</p:attrName>
                                        </p:attrNameLst>
                                      </p:cBhvr>
                                      <p:to>
                                        <p:strVal val="visible"/>
                                      </p:to>
                                    </p:set>
                                    <p:animEffect transition="in" filter="fade">
                                      <p:cBhvr>
                                        <p:cTn id="150" dur="500"/>
                                        <p:tgtEl>
                                          <p:spTgt spid="131"/>
                                        </p:tgtEl>
                                      </p:cBhvr>
                                    </p:animEffect>
                                  </p:childTnLst>
                                </p:cTn>
                              </p:par>
                            </p:childTnLst>
                          </p:cTn>
                        </p:par>
                        <p:par>
                          <p:cTn id="151" fill="hold">
                            <p:stCondLst>
                              <p:cond delay="18500"/>
                            </p:stCondLst>
                            <p:childTnLst>
                              <p:par>
                                <p:cTn id="152" presetID="10" presetClass="entr" presetSubtype="0" fill="hold" grpId="0" nodeType="afterEffect">
                                  <p:stCondLst>
                                    <p:cond delay="0"/>
                                  </p:stCondLst>
                                  <p:childTnLst>
                                    <p:set>
                                      <p:cBhvr>
                                        <p:cTn id="153" dur="1" fill="hold">
                                          <p:stCondLst>
                                            <p:cond delay="0"/>
                                          </p:stCondLst>
                                        </p:cTn>
                                        <p:tgtEl>
                                          <p:spTgt spid="123"/>
                                        </p:tgtEl>
                                        <p:attrNameLst>
                                          <p:attrName>style.visibility</p:attrName>
                                        </p:attrNameLst>
                                      </p:cBhvr>
                                      <p:to>
                                        <p:strVal val="visible"/>
                                      </p:to>
                                    </p:set>
                                    <p:animEffect transition="in" filter="fade">
                                      <p:cBhvr>
                                        <p:cTn id="154" dur="500"/>
                                        <p:tgtEl>
                                          <p:spTgt spid="123"/>
                                        </p:tgtEl>
                                      </p:cBhvr>
                                    </p:animEffect>
                                  </p:childTnLst>
                                </p:cTn>
                              </p:par>
                            </p:childTnLst>
                          </p:cTn>
                        </p:par>
                        <p:par>
                          <p:cTn id="155" fill="hold">
                            <p:stCondLst>
                              <p:cond delay="19000"/>
                            </p:stCondLst>
                            <p:childTnLst>
                              <p:par>
                                <p:cTn id="156" presetID="10" presetClass="entr" presetSubtype="0" fill="hold" grpId="0" nodeType="afterEffect">
                                  <p:stCondLst>
                                    <p:cond delay="0"/>
                                  </p:stCondLst>
                                  <p:childTnLst>
                                    <p:set>
                                      <p:cBhvr>
                                        <p:cTn id="157" dur="1" fill="hold">
                                          <p:stCondLst>
                                            <p:cond delay="0"/>
                                          </p:stCondLst>
                                        </p:cTn>
                                        <p:tgtEl>
                                          <p:spTgt spid="128"/>
                                        </p:tgtEl>
                                        <p:attrNameLst>
                                          <p:attrName>style.visibility</p:attrName>
                                        </p:attrNameLst>
                                      </p:cBhvr>
                                      <p:to>
                                        <p:strVal val="visible"/>
                                      </p:to>
                                    </p:set>
                                    <p:animEffect transition="in" filter="fade">
                                      <p:cBhvr>
                                        <p:cTn id="158" dur="500"/>
                                        <p:tgtEl>
                                          <p:spTgt spid="128"/>
                                        </p:tgtEl>
                                      </p:cBhvr>
                                    </p:animEffect>
                                  </p:childTnLst>
                                </p:cTn>
                              </p:par>
                            </p:childTnLst>
                          </p:cTn>
                        </p:par>
                        <p:par>
                          <p:cTn id="159" fill="hold">
                            <p:stCondLst>
                              <p:cond delay="19500"/>
                            </p:stCondLst>
                            <p:childTnLst>
                              <p:par>
                                <p:cTn id="160" presetID="10" presetClass="entr" presetSubtype="0" fill="hold" grpId="0" nodeType="afterEffect">
                                  <p:stCondLst>
                                    <p:cond delay="0"/>
                                  </p:stCondLst>
                                  <p:childTnLst>
                                    <p:set>
                                      <p:cBhvr>
                                        <p:cTn id="161" dur="1" fill="hold">
                                          <p:stCondLst>
                                            <p:cond delay="0"/>
                                          </p:stCondLst>
                                        </p:cTn>
                                        <p:tgtEl>
                                          <p:spTgt spid="130"/>
                                        </p:tgtEl>
                                        <p:attrNameLst>
                                          <p:attrName>style.visibility</p:attrName>
                                        </p:attrNameLst>
                                      </p:cBhvr>
                                      <p:to>
                                        <p:strVal val="visible"/>
                                      </p:to>
                                    </p:set>
                                    <p:animEffect transition="in" filter="fade">
                                      <p:cBhvr>
                                        <p:cTn id="162" dur="500"/>
                                        <p:tgtEl>
                                          <p:spTgt spid="130"/>
                                        </p:tgtEl>
                                      </p:cBhvr>
                                    </p:animEffect>
                                  </p:childTnLst>
                                </p:cTn>
                              </p:par>
                            </p:childTnLst>
                          </p:cTn>
                        </p:par>
                        <p:par>
                          <p:cTn id="163" fill="hold">
                            <p:stCondLst>
                              <p:cond delay="20000"/>
                            </p:stCondLst>
                            <p:childTnLst>
                              <p:par>
                                <p:cTn id="164" presetID="10" presetClass="entr" presetSubtype="0" fill="hold" grpId="0" nodeType="afterEffect">
                                  <p:stCondLst>
                                    <p:cond delay="0"/>
                                  </p:stCondLst>
                                  <p:childTnLst>
                                    <p:set>
                                      <p:cBhvr>
                                        <p:cTn id="165" dur="1" fill="hold">
                                          <p:stCondLst>
                                            <p:cond delay="0"/>
                                          </p:stCondLst>
                                        </p:cTn>
                                        <p:tgtEl>
                                          <p:spTgt spid="129"/>
                                        </p:tgtEl>
                                        <p:attrNameLst>
                                          <p:attrName>style.visibility</p:attrName>
                                        </p:attrNameLst>
                                      </p:cBhvr>
                                      <p:to>
                                        <p:strVal val="visible"/>
                                      </p:to>
                                    </p:set>
                                    <p:animEffect transition="in" filter="fade">
                                      <p:cBhvr>
                                        <p:cTn id="166" dur="500"/>
                                        <p:tgtEl>
                                          <p:spTgt spid="129"/>
                                        </p:tgtEl>
                                      </p:cBhvr>
                                    </p:animEffect>
                                  </p:childTnLst>
                                </p:cTn>
                              </p:par>
                            </p:childTnLst>
                          </p:cTn>
                        </p:par>
                        <p:par>
                          <p:cTn id="167" fill="hold">
                            <p:stCondLst>
                              <p:cond delay="20500"/>
                            </p:stCondLst>
                            <p:childTnLst>
                              <p:par>
                                <p:cTn id="168" presetID="10" presetClass="entr" presetSubtype="0" fill="hold" grpId="0" nodeType="afterEffect">
                                  <p:stCondLst>
                                    <p:cond delay="0"/>
                                  </p:stCondLst>
                                  <p:childTnLst>
                                    <p:set>
                                      <p:cBhvr>
                                        <p:cTn id="169" dur="1" fill="hold">
                                          <p:stCondLst>
                                            <p:cond delay="0"/>
                                          </p:stCondLst>
                                        </p:cTn>
                                        <p:tgtEl>
                                          <p:spTgt spid="127"/>
                                        </p:tgtEl>
                                        <p:attrNameLst>
                                          <p:attrName>style.visibility</p:attrName>
                                        </p:attrNameLst>
                                      </p:cBhvr>
                                      <p:to>
                                        <p:strVal val="visible"/>
                                      </p:to>
                                    </p:set>
                                    <p:animEffect transition="in" filter="fade">
                                      <p:cBhvr>
                                        <p:cTn id="17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4" grpId="0" animBg="1"/>
      <p:bldP spid="115"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98" grpId="0" animBg="1"/>
      <p:bldP spid="99" grpId="0" animBg="1"/>
      <p:bldP spid="100" grpId="0" animBg="1"/>
      <p:bldP spid="92" grpId="0" animBg="1"/>
      <p:bldP spid="93" grpId="0" animBg="1"/>
      <p:bldP spid="94" grpId="0" animBg="1"/>
      <p:bldP spid="95" grpId="0" animBg="1"/>
      <p:bldP spid="96" grpId="0" animBg="1"/>
      <p:bldP spid="97" grpId="0" animBg="1"/>
      <p:bldP spid="89" grpId="0" animBg="1"/>
      <p:bldP spid="90" grpId="0" animBg="1"/>
      <p:bldP spid="91" grpId="0" animBg="1"/>
      <p:bldP spid="80" grpId="0" animBg="1"/>
      <p:bldP spid="87" grpId="0" animBg="1"/>
      <p:bldP spid="88"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Operates on samples of the rendering equation</a:t>
            </a:r>
          </a:p>
          <a:p>
            <a:pPr lvl="1"/>
            <a:r>
              <a:rPr dirty="0" smtClean="0"/>
              <a:t>Terms associated with a pixel coordinate, plus additional info</a:t>
            </a:r>
          </a:p>
          <a:p>
            <a:pPr lvl="1"/>
            <a:r>
              <a:rPr dirty="0" smtClean="0"/>
              <a:t>Can include incident lighting bounces, BRDF, visibility, etc.</a:t>
            </a:r>
          </a:p>
          <a:p>
            <a:pPr lvl="1"/>
            <a:r>
              <a:rPr dirty="0" smtClean="0"/>
              <a:t>Can be considered an augmented image-space</a:t>
            </a:r>
          </a:p>
          <a:p>
            <a:pPr>
              <a:buNone/>
            </a:pPr>
            <a:endParaRPr lang="en-US" dirty="0" smtClean="0"/>
          </a:p>
          <a:p>
            <a:r>
              <a:rPr lang="en-US" dirty="0" smtClean="0"/>
              <a:t>Rather than collapse individual rendering terms into a pixel color, maintain and use information</a:t>
            </a:r>
          </a:p>
          <a:p>
            <a:pPr>
              <a:buNone/>
            </a:pPr>
            <a:endParaRPr lang="en-US" dirty="0" smtClean="0"/>
          </a:p>
          <a:p>
            <a:r>
              <a:rPr lang="en-US" dirty="0" smtClean="0"/>
              <a:t>Produces an alternate rendering result</a:t>
            </a:r>
            <a:endParaRPr dirty="0" smtClean="0"/>
          </a:p>
          <a:p>
            <a:pPr lvl="1"/>
            <a:endParaRPr dirty="0" smtClean="0"/>
          </a:p>
          <a:p>
            <a:endParaRPr lang="en-US" dirty="0" smtClean="0"/>
          </a:p>
        </p:txBody>
      </p:sp>
      <p:sp>
        <p:nvSpPr>
          <p:cNvPr id="5" name="Title 4"/>
          <p:cNvSpPr>
            <a:spLocks noGrp="1"/>
          </p:cNvSpPr>
          <p:nvPr>
            <p:ph type="title"/>
          </p:nvPr>
        </p:nvSpPr>
        <p:spPr/>
        <p:txBody>
          <a:bodyPr/>
          <a:lstStyle/>
          <a:p>
            <a:r>
              <a:rPr lang="en-US" dirty="0" smtClean="0"/>
              <a:t>Rendering Filter: A Definition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Stylized Shadow Filter</a:t>
            </a:r>
          </a:p>
          <a:p>
            <a:pPr lvl="1"/>
            <a:r>
              <a:rPr dirty="0"/>
              <a:t>P</a:t>
            </a:r>
            <a:r>
              <a:rPr lang="en-US" dirty="0" err="1" smtClean="0"/>
              <a:t>rovides</a:t>
            </a:r>
            <a:r>
              <a:rPr lang="en-US" dirty="0" smtClean="0"/>
              <a:t> user-control over stylization of appearance, especially shadowing</a:t>
            </a:r>
          </a:p>
          <a:p>
            <a:endParaRPr lang="en-US" dirty="0" smtClean="0"/>
          </a:p>
          <a:p>
            <a:r>
              <a:rPr lang="en-US" dirty="0" smtClean="0"/>
              <a:t>Subtractive Shadow Filter</a:t>
            </a:r>
          </a:p>
          <a:p>
            <a:pPr lvl="1"/>
            <a:r>
              <a:rPr lang="en-US" dirty="0" smtClean="0"/>
              <a:t>Provides continuous shadow level-of-detail with rasterization</a:t>
            </a:r>
          </a:p>
          <a:p>
            <a:pPr lvl="1"/>
            <a:r>
              <a:rPr lang="en-US" dirty="0" smtClean="0"/>
              <a:t>Allows low-frequency content computed with less samples</a:t>
            </a:r>
          </a:p>
          <a:p>
            <a:pPr lvl="1"/>
            <a:endParaRPr lang="en-US" dirty="0" smtClean="0"/>
          </a:p>
          <a:p>
            <a:r>
              <a:rPr lang="en-US" dirty="0" smtClean="0"/>
              <a:t>Path-Density Outlier Filter</a:t>
            </a:r>
          </a:p>
          <a:p>
            <a:pPr lvl="1"/>
            <a:r>
              <a:rPr dirty="0"/>
              <a:t>A</a:t>
            </a:r>
            <a:r>
              <a:rPr lang="en-US" dirty="0" err="1" smtClean="0"/>
              <a:t>llows</a:t>
            </a:r>
            <a:r>
              <a:rPr lang="en-US" dirty="0" smtClean="0"/>
              <a:t> reduction of the most perceptually significant sources of error</a:t>
            </a:r>
            <a:r>
              <a:rPr dirty="0" smtClean="0"/>
              <a:t> with ray tracing</a:t>
            </a:r>
            <a:endParaRPr lang="en-US" dirty="0" smtClean="0"/>
          </a:p>
          <a:p>
            <a:pPr lvl="1"/>
            <a:endParaRPr lang="en-US" dirty="0" smtClean="0"/>
          </a:p>
        </p:txBody>
      </p:sp>
      <p:sp>
        <p:nvSpPr>
          <p:cNvPr id="5" name="Title 4"/>
          <p:cNvSpPr>
            <a:spLocks noGrp="1"/>
          </p:cNvSpPr>
          <p:nvPr>
            <p:ph type="title"/>
          </p:nvPr>
        </p:nvSpPr>
        <p:spPr/>
        <p:txBody>
          <a:bodyPr/>
          <a:lstStyle/>
          <a:p>
            <a:r>
              <a:rPr lang="en-US" dirty="0" smtClean="0"/>
              <a:t>Our Contributed Rendering Filters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2" y="1295400"/>
            <a:ext cx="8154988" cy="5105400"/>
          </a:xfrm>
        </p:spPr>
        <p:txBody>
          <a:bodyPr/>
          <a:lstStyle/>
          <a:p>
            <a:r>
              <a:rPr lang="en-US" sz="2400" dirty="0" smtClean="0"/>
              <a:t>We present 3 distinct algorithms developed in our work</a:t>
            </a:r>
          </a:p>
          <a:p>
            <a:endParaRPr lang="en-US" sz="2400" dirty="0" smtClean="0"/>
          </a:p>
          <a:p>
            <a:r>
              <a:rPr lang="en-US" sz="2400" dirty="0" smtClean="0"/>
              <a:t>Each addresses a different aspect of rendering</a:t>
            </a:r>
          </a:p>
          <a:p>
            <a:endParaRPr lang="en-US" sz="2400" dirty="0" smtClean="0"/>
          </a:p>
          <a:p>
            <a:r>
              <a:rPr lang="en-US" sz="2400" dirty="0" smtClean="0"/>
              <a:t>We propose that these can be viewed coherently as individual examples of </a:t>
            </a:r>
            <a:r>
              <a:rPr lang="en-US" sz="2400" i="1" dirty="0" smtClean="0"/>
              <a:t>rendering filters</a:t>
            </a:r>
            <a:endParaRPr lang="en-US" sz="1600" dirty="0" smtClean="0"/>
          </a:p>
        </p:txBody>
      </p:sp>
      <p:sp>
        <p:nvSpPr>
          <p:cNvPr id="5" name="Title 4"/>
          <p:cNvSpPr>
            <a:spLocks noGrp="1"/>
          </p:cNvSpPr>
          <p:nvPr>
            <p:ph type="title"/>
          </p:nvPr>
        </p:nvSpPr>
        <p:spPr/>
        <p:txBody>
          <a:bodyPr/>
          <a:lstStyle/>
          <a:p>
            <a:r>
              <a:rPr lang="en-US" dirty="0" smtClean="0"/>
              <a:t>The Filter as Unifying Theme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1" name="Rectangle 3"/>
          <p:cNvSpPr>
            <a:spLocks noGrp="1" noChangeArrowheads="1"/>
          </p:cNvSpPr>
          <p:nvPr>
            <p:ph type="ctrTitle"/>
          </p:nvPr>
        </p:nvSpPr>
        <p:spPr>
          <a:xfrm>
            <a:off x="914400" y="76200"/>
            <a:ext cx="7662863" cy="1135063"/>
          </a:xfrm>
        </p:spPr>
        <p:txBody>
          <a:bodyPr/>
          <a:lstStyle/>
          <a:p>
            <a:pPr>
              <a:defRPr/>
            </a:pPr>
            <a:r>
              <a:rPr lang="en-US" sz="4400" dirty="0" smtClean="0"/>
              <a:t>Part I: Stylized Shadows</a:t>
            </a:r>
          </a:p>
        </p:txBody>
      </p:sp>
      <p:grpSp>
        <p:nvGrpSpPr>
          <p:cNvPr id="41987" name="Group 14"/>
          <p:cNvGrpSpPr>
            <a:grpSpLocks noChangeAspect="1"/>
          </p:cNvGrpSpPr>
          <p:nvPr/>
        </p:nvGrpSpPr>
        <p:grpSpPr bwMode="auto">
          <a:xfrm>
            <a:off x="1834946" y="1430338"/>
            <a:ext cx="6325962" cy="1521656"/>
            <a:chOff x="1838325" y="1143000"/>
            <a:chExt cx="6380163" cy="1535113"/>
          </a:xfrm>
        </p:grpSpPr>
        <p:pic>
          <p:nvPicPr>
            <p:cNvPr id="41988" name="Picture 8" descr="C:\Documents and Settings\cdecoro\Desktop\styleshadows\styleshadows_Page_1_Image_0001.jpg"/>
            <p:cNvPicPr>
              <a:picLocks noChangeAspect="1" noChangeArrowheads="1"/>
            </p:cNvPicPr>
            <p:nvPr/>
          </p:nvPicPr>
          <p:blipFill>
            <a:blip r:embed="rId3"/>
            <a:srcRect/>
            <a:stretch>
              <a:fillRect/>
            </a:stretch>
          </p:blipFill>
          <p:spPr bwMode="auto">
            <a:xfrm>
              <a:off x="1838325" y="1143000"/>
              <a:ext cx="2047875" cy="1535112"/>
            </a:xfrm>
            <a:prstGeom prst="rect">
              <a:avLst/>
            </a:prstGeom>
            <a:noFill/>
            <a:ln w="9525">
              <a:noFill/>
              <a:miter lim="800000"/>
              <a:headEnd/>
              <a:tailEnd/>
            </a:ln>
          </p:spPr>
        </p:pic>
        <p:pic>
          <p:nvPicPr>
            <p:cNvPr id="41989" name="Picture 9" descr="C:\Documents and Settings\cdecoro\Desktop\styleshadows\styleshadows_Page_1_Image_0002.jpg"/>
            <p:cNvPicPr>
              <a:picLocks noChangeAspect="1" noChangeArrowheads="1"/>
            </p:cNvPicPr>
            <p:nvPr/>
          </p:nvPicPr>
          <p:blipFill>
            <a:blip r:embed="rId4"/>
            <a:srcRect/>
            <a:stretch>
              <a:fillRect/>
            </a:stretch>
          </p:blipFill>
          <p:spPr bwMode="auto">
            <a:xfrm>
              <a:off x="4003675" y="1143000"/>
              <a:ext cx="2016125" cy="1516062"/>
            </a:xfrm>
            <a:prstGeom prst="rect">
              <a:avLst/>
            </a:prstGeom>
            <a:noFill/>
            <a:ln w="9525">
              <a:noFill/>
              <a:miter lim="800000"/>
              <a:headEnd/>
              <a:tailEnd/>
            </a:ln>
          </p:spPr>
        </p:pic>
        <p:pic>
          <p:nvPicPr>
            <p:cNvPr id="41990" name="Picture 10" descr="C:\Documents and Settings\cdecoro\Desktop\styleshadows\styleshadows_Page_1_Image_0003.jpg"/>
            <p:cNvPicPr>
              <a:picLocks noChangeAspect="1" noChangeArrowheads="1"/>
            </p:cNvPicPr>
            <p:nvPr/>
          </p:nvPicPr>
          <p:blipFill>
            <a:blip r:embed="rId5"/>
            <a:srcRect/>
            <a:stretch>
              <a:fillRect/>
            </a:stretch>
          </p:blipFill>
          <p:spPr bwMode="auto">
            <a:xfrm>
              <a:off x="6172200" y="1143001"/>
              <a:ext cx="2046288" cy="1535112"/>
            </a:xfrm>
            <a:prstGeom prst="rect">
              <a:avLst/>
            </a:prstGeom>
            <a:noFill/>
            <a:ln w="9525">
              <a:noFill/>
              <a:miter lim="800000"/>
              <a:headEnd/>
              <a:tailEnd/>
            </a:ln>
          </p:spPr>
        </p:pic>
      </p:grpSp>
      <p:pic>
        <p:nvPicPr>
          <p:cNvPr id="15" name="Picture 14"/>
          <p:cNvPicPr>
            <a:picLocks noChangeAspect="1"/>
          </p:cNvPicPr>
          <p:nvPr/>
        </p:nvPicPr>
        <p:blipFill>
          <a:blip r:embed="rId6"/>
          <a:stretch>
            <a:fillRect/>
          </a:stretch>
        </p:blipFill>
        <p:spPr>
          <a:xfrm>
            <a:off x="1069976" y="4552329"/>
            <a:ext cx="1852614" cy="1389461"/>
          </a:xfrm>
          <a:prstGeom prst="rect">
            <a:avLst/>
          </a:prstGeom>
        </p:spPr>
      </p:pic>
      <p:pic>
        <p:nvPicPr>
          <p:cNvPr id="16" name="Picture 15"/>
          <p:cNvPicPr>
            <a:picLocks noChangeAspect="1"/>
          </p:cNvPicPr>
          <p:nvPr/>
        </p:nvPicPr>
        <p:blipFill>
          <a:blip r:embed="rId7"/>
          <a:stretch>
            <a:fillRect/>
          </a:stretch>
        </p:blipFill>
        <p:spPr>
          <a:xfrm>
            <a:off x="3045363" y="4552329"/>
            <a:ext cx="1852614" cy="1389461"/>
          </a:xfrm>
          <a:prstGeom prst="rect">
            <a:avLst/>
          </a:prstGeom>
        </p:spPr>
      </p:pic>
      <p:pic>
        <p:nvPicPr>
          <p:cNvPr id="17" name="Picture 16"/>
          <p:cNvPicPr>
            <a:picLocks noChangeAspect="1"/>
          </p:cNvPicPr>
          <p:nvPr/>
        </p:nvPicPr>
        <p:blipFill>
          <a:blip r:embed="rId8"/>
          <a:stretch>
            <a:fillRect/>
          </a:stretch>
        </p:blipFill>
        <p:spPr>
          <a:xfrm>
            <a:off x="5023898" y="4552329"/>
            <a:ext cx="1852615" cy="1389461"/>
          </a:xfrm>
          <a:prstGeom prst="rect">
            <a:avLst/>
          </a:prstGeom>
        </p:spPr>
      </p:pic>
      <p:pic>
        <p:nvPicPr>
          <p:cNvPr id="18" name="Picture 17"/>
          <p:cNvPicPr>
            <a:picLocks noChangeAspect="1"/>
          </p:cNvPicPr>
          <p:nvPr/>
        </p:nvPicPr>
        <p:blipFill>
          <a:blip r:embed="rId9"/>
          <a:stretch>
            <a:fillRect/>
          </a:stretch>
        </p:blipFill>
        <p:spPr>
          <a:xfrm>
            <a:off x="6974102" y="4552328"/>
            <a:ext cx="1852614" cy="1389461"/>
          </a:xfrm>
          <a:prstGeom prst="rect">
            <a:avLst/>
          </a:prstGeom>
        </p:spPr>
      </p:pic>
      <p:pic>
        <p:nvPicPr>
          <p:cNvPr id="19" name="Picture 18"/>
          <p:cNvPicPr>
            <a:picLocks noChangeAspect="1"/>
          </p:cNvPicPr>
          <p:nvPr/>
        </p:nvPicPr>
        <p:blipFill>
          <a:blip r:embed="rId10"/>
          <a:stretch>
            <a:fillRect/>
          </a:stretch>
        </p:blipFill>
        <p:spPr>
          <a:xfrm>
            <a:off x="1069976" y="3063718"/>
            <a:ext cx="1852613" cy="1383179"/>
          </a:xfrm>
          <a:prstGeom prst="rect">
            <a:avLst/>
          </a:prstGeom>
        </p:spPr>
      </p:pic>
      <p:pic>
        <p:nvPicPr>
          <p:cNvPr id="20" name="Picture 19"/>
          <p:cNvPicPr>
            <a:picLocks noChangeAspect="1"/>
          </p:cNvPicPr>
          <p:nvPr/>
        </p:nvPicPr>
        <p:blipFill>
          <a:blip r:embed="rId11"/>
          <a:stretch>
            <a:fillRect/>
          </a:stretch>
        </p:blipFill>
        <p:spPr>
          <a:xfrm>
            <a:off x="6974102" y="3063717"/>
            <a:ext cx="1852614" cy="1383181"/>
          </a:xfrm>
          <a:prstGeom prst="rect">
            <a:avLst/>
          </a:prstGeom>
        </p:spPr>
      </p:pic>
      <p:pic>
        <p:nvPicPr>
          <p:cNvPr id="21" name="Picture 20"/>
          <p:cNvPicPr>
            <a:picLocks noChangeAspect="1"/>
          </p:cNvPicPr>
          <p:nvPr/>
        </p:nvPicPr>
        <p:blipFill>
          <a:blip r:embed="rId12"/>
          <a:stretch>
            <a:fillRect/>
          </a:stretch>
        </p:blipFill>
        <p:spPr>
          <a:xfrm>
            <a:off x="3045363" y="3063719"/>
            <a:ext cx="1852613" cy="1383180"/>
          </a:xfrm>
          <a:prstGeom prst="rect">
            <a:avLst/>
          </a:prstGeom>
        </p:spPr>
      </p:pic>
      <p:pic>
        <p:nvPicPr>
          <p:cNvPr id="22" name="Picture 21"/>
          <p:cNvPicPr>
            <a:picLocks noChangeAspect="1"/>
          </p:cNvPicPr>
          <p:nvPr/>
        </p:nvPicPr>
        <p:blipFill>
          <a:blip r:embed="rId13"/>
          <a:stretch>
            <a:fillRect/>
          </a:stretch>
        </p:blipFill>
        <p:spPr>
          <a:xfrm>
            <a:off x="5023899" y="3063719"/>
            <a:ext cx="1852614" cy="1383179"/>
          </a:xfrm>
          <a:prstGeom prst="rect">
            <a:avLst/>
          </a:prstGeom>
        </p:spPr>
      </p:pic>
    </p:spTree>
  </p:cSld>
  <p:clrMapOvr>
    <a:masterClrMapping/>
  </p:clrMapOvr>
  <mc:AlternateContent xmlns:mp="http://schemas.microsoft.com/office/mac/powerpoint/2008/main">
    <mc:Choice Requires="mp">
      <mp:transition spd="slow">
        <mp:flip/>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newsflash/>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987552" y="293688"/>
            <a:ext cx="7953375" cy="585787"/>
          </a:xfrm>
        </p:spPr>
        <p:txBody>
          <a:bodyPr/>
          <a:lstStyle/>
          <a:p>
            <a:pPr>
              <a:defRPr/>
            </a:pPr>
            <a:r>
              <a:rPr lang="en-US" dirty="0" smtClean="0">
                <a:ea typeface="+mj-ea"/>
                <a:cs typeface="+mj-cs"/>
              </a:rPr>
              <a:t>Recreating an Artistic Example</a:t>
            </a:r>
            <a:endParaRPr lang="en-US" dirty="0">
              <a:ea typeface="+mj-ea"/>
              <a:cs typeface="+mj-cs"/>
            </a:endParaRPr>
          </a:p>
        </p:txBody>
      </p:sp>
      <p:sp>
        <p:nvSpPr>
          <p:cNvPr id="8" name="Content Placeholder 7"/>
          <p:cNvSpPr>
            <a:spLocks noGrp="1"/>
          </p:cNvSpPr>
          <p:nvPr>
            <p:ph idx="1"/>
          </p:nvPr>
        </p:nvSpPr>
        <p:spPr>
          <a:xfrm>
            <a:off x="989013" y="1143000"/>
            <a:ext cx="7850187" cy="5578475"/>
          </a:xfrm>
        </p:spPr>
        <p:txBody>
          <a:bodyPr/>
          <a:lstStyle/>
          <a:p>
            <a:pPr indent="-310896">
              <a:defRPr/>
            </a:pPr>
            <a:r>
              <a:rPr lang="en-US" sz="2000" dirty="0" smtClean="0">
                <a:ea typeface="+mn-ea"/>
                <a:cs typeface="+mn-cs"/>
              </a:rPr>
              <a:t>Consider this portion of John Vanderlyn’s panorama of the </a:t>
            </a:r>
            <a:br>
              <a:rPr lang="en-US" sz="2000" dirty="0" smtClean="0">
                <a:ea typeface="+mn-ea"/>
                <a:cs typeface="+mn-cs"/>
              </a:rPr>
            </a:br>
            <a:r>
              <a:rPr lang="en-US" sz="2000" dirty="0" smtClean="0">
                <a:ea typeface="+mn-ea"/>
                <a:cs typeface="+mn-cs"/>
              </a:rPr>
              <a:t>Palace and Garden of Versailles</a:t>
            </a:r>
          </a:p>
          <a:p>
            <a:pPr lvl="1">
              <a:lnSpc>
                <a:spcPct val="80000"/>
              </a:lnSpc>
              <a:defRPr/>
            </a:pPr>
            <a:r>
              <a:rPr sz="1800" dirty="0"/>
              <a:t>Note the abstracted shadow cast from the planter</a:t>
            </a:r>
          </a:p>
          <a:p>
            <a:pPr lvl="1">
              <a:lnSpc>
                <a:spcPct val="80000"/>
              </a:lnSpc>
              <a:defRPr/>
            </a:pPr>
            <a:r>
              <a:rPr sz="1800" dirty="0"/>
              <a:t>The object is the focus – the shadow exists to provide cues</a:t>
            </a:r>
          </a:p>
          <a:p>
            <a:pPr lvl="2">
              <a:lnSpc>
                <a:spcPct val="80000"/>
              </a:lnSpc>
              <a:spcBef>
                <a:spcPts val="0"/>
              </a:spcBef>
              <a:defRPr/>
            </a:pPr>
            <a:endParaRPr lang="en-US" sz="1500" dirty="0" smtClean="0"/>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buFontTx/>
              <a:buNone/>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defRPr/>
            </a:pPr>
            <a:endParaRPr lang="en-US" sz="2000" dirty="0" smtClean="0">
              <a:ea typeface="+mn-ea"/>
              <a:cs typeface="+mn-cs"/>
            </a:endParaRPr>
          </a:p>
          <a:p>
            <a:pPr indent="-402336">
              <a:lnSpc>
                <a:spcPct val="80000"/>
              </a:lnSpc>
              <a:buFontTx/>
              <a:buNone/>
              <a:defRPr/>
            </a:pPr>
            <a:endParaRPr lang="en-US" sz="2000" dirty="0" smtClean="0">
              <a:ea typeface="+mn-ea"/>
              <a:cs typeface="+mn-cs"/>
            </a:endParaRPr>
          </a:p>
          <a:p>
            <a:pPr indent="-402336">
              <a:lnSpc>
                <a:spcPct val="80000"/>
              </a:lnSpc>
              <a:defRPr/>
            </a:pPr>
            <a:r>
              <a:rPr lang="en-US" sz="2000" dirty="0" smtClean="0">
                <a:ea typeface="+mn-ea"/>
                <a:cs typeface="+mn-cs"/>
              </a:rPr>
              <a:t>Our goal is to provide the same stylization to rendered shadows</a:t>
            </a:r>
          </a:p>
          <a:p>
            <a:pPr indent="-402336">
              <a:defRPr/>
            </a:pPr>
            <a:endParaRPr lang="en-US" dirty="0">
              <a:ea typeface="+mn-ea"/>
              <a:cs typeface="+mn-cs"/>
            </a:endParaRPr>
          </a:p>
        </p:txBody>
      </p:sp>
      <p:pic>
        <p:nvPicPr>
          <p:cNvPr id="44036" name="Picture 10"/>
          <p:cNvPicPr>
            <a:picLocks noChangeAspect="1" noChangeArrowheads="1"/>
          </p:cNvPicPr>
          <p:nvPr/>
        </p:nvPicPr>
        <p:blipFill>
          <a:blip r:embed="rId3"/>
          <a:stretch>
            <a:fillRect/>
          </a:stretch>
        </p:blipFill>
        <p:spPr bwMode="auto">
          <a:xfrm>
            <a:off x="2286000" y="2465387"/>
            <a:ext cx="5334000" cy="3556000"/>
          </a:xfrm>
          <a:prstGeom prst="rect">
            <a:avLst/>
          </a:prstGeom>
          <a:noFill/>
          <a:ln w="12699">
            <a:noFill/>
            <a:miter lim="800000"/>
            <a:headEnd/>
            <a:tailEnd/>
          </a:ln>
        </p:spPr>
      </p:pic>
      <p:grpSp>
        <p:nvGrpSpPr>
          <p:cNvPr id="18" name="Group 17"/>
          <p:cNvGrpSpPr/>
          <p:nvPr/>
        </p:nvGrpSpPr>
        <p:grpSpPr>
          <a:xfrm>
            <a:off x="3022600" y="3454400"/>
            <a:ext cx="3073400" cy="1955800"/>
            <a:chOff x="3022600" y="3454400"/>
            <a:chExt cx="3073400" cy="1955800"/>
          </a:xfrm>
        </p:grpSpPr>
        <p:sp>
          <p:nvSpPr>
            <p:cNvPr id="6" name="Oval 5"/>
            <p:cNvSpPr/>
            <p:nvPr/>
          </p:nvSpPr>
          <p:spPr bwMode="auto">
            <a:xfrm>
              <a:off x="3022600" y="3454400"/>
              <a:ext cx="685800" cy="609600"/>
            </a:xfrm>
            <a:prstGeom prst="ellipse">
              <a:avLst/>
            </a:prstGeom>
            <a:noFill/>
            <a:ln w="57150" cap="flat" cmpd="sng" algn="ctr">
              <a:solidFill>
                <a:srgbClr val="FF0000"/>
              </a:solidFill>
              <a:prstDash val="sysDash"/>
              <a:miter lim="800000"/>
              <a:headEnd type="none" w="med" len="med"/>
              <a:tailEnd type="none" w="med" len="me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grpSp>
          <p:nvGrpSpPr>
            <p:cNvPr id="17" name="Group 16"/>
            <p:cNvGrpSpPr/>
            <p:nvPr/>
          </p:nvGrpSpPr>
          <p:grpSpPr>
            <a:xfrm>
              <a:off x="5410200" y="4800600"/>
              <a:ext cx="685800" cy="609600"/>
              <a:chOff x="5410200" y="4876800"/>
              <a:chExt cx="685800" cy="609600"/>
            </a:xfrm>
            <a:scene3d>
              <a:camera prst="perspectiveFront">
                <a:rot lat="18300000" lon="0" rev="0"/>
              </a:camera>
              <a:lightRig rig="threePt" dir="t"/>
            </a:scene3d>
          </p:grpSpPr>
          <p:sp>
            <p:nvSpPr>
              <p:cNvPr id="7" name="Oval 6"/>
              <p:cNvSpPr/>
              <p:nvPr/>
            </p:nvSpPr>
            <p:spPr bwMode="auto">
              <a:xfrm>
                <a:off x="5410200" y="4876800"/>
                <a:ext cx="685800" cy="609600"/>
              </a:xfrm>
              <a:prstGeom prst="ellipse">
                <a:avLst/>
              </a:prstGeom>
              <a:noFill/>
              <a:ln w="57150" cap="flat" cmpd="sng" algn="ctr">
                <a:solidFill>
                  <a:srgbClr val="FF0000"/>
                </a:solidFill>
                <a:prstDash val="sysDash"/>
                <a:miter lim="800000"/>
                <a:headEnd type="none" w="med" len="med"/>
                <a:tailEnd type="none" w="med" len="me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cxnSp>
            <p:nvCxnSpPr>
              <p:cNvPr id="12" name="Straight Connector 11"/>
              <p:cNvCxnSpPr/>
              <p:nvPr/>
            </p:nvCxnSpPr>
            <p:spPr bwMode="auto">
              <a:xfrm>
                <a:off x="5410200" y="4876800"/>
                <a:ext cx="685800" cy="6096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V="1">
                <a:off x="5410200" y="4876800"/>
                <a:ext cx="685800" cy="6096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987552" y="185738"/>
            <a:ext cx="7542213" cy="585787"/>
          </a:xfrm>
        </p:spPr>
        <p:txBody>
          <a:bodyPr/>
          <a:lstStyle/>
          <a:p>
            <a:pPr>
              <a:defRPr/>
            </a:pPr>
            <a:r>
              <a:rPr lang="en-US" sz="3200" dirty="0">
                <a:ea typeface="+mj-ea"/>
                <a:cs typeface="+mj-cs"/>
              </a:rPr>
              <a:t>Recreating an Artistic Example</a:t>
            </a:r>
          </a:p>
        </p:txBody>
      </p:sp>
      <p:sp>
        <p:nvSpPr>
          <p:cNvPr id="585731" name="Rectangle 3"/>
          <p:cNvSpPr>
            <a:spLocks noChangeArrowheads="1"/>
          </p:cNvSpPr>
          <p:nvPr/>
        </p:nvSpPr>
        <p:spPr bwMode="auto">
          <a:xfrm>
            <a:off x="1066800" y="846138"/>
            <a:ext cx="7848600" cy="5303837"/>
          </a:xfrm>
          <a:prstGeom prst="rect">
            <a:avLst/>
          </a:prstGeom>
          <a:noFill/>
          <a:ln w="12699">
            <a:noFill/>
            <a:miter lim="800000"/>
            <a:headEnd/>
            <a:tailEnd/>
          </a:ln>
          <a:effectLst/>
        </p:spPr>
        <p:txBody>
          <a:bodyPr lIns="82435" tIns="40494" rIns="82435" bIns="40494">
            <a:prstTxWarp prst="textNoShape">
              <a:avLst/>
            </a:prstTxWarp>
          </a:bodyPr>
          <a:lstStyle/>
          <a:p>
            <a:pPr marL="312738" indent="-312738" defTabSz="833438">
              <a:spcBef>
                <a:spcPct val="20000"/>
              </a:spcBef>
              <a:spcAft>
                <a:spcPts val="1200"/>
              </a:spcAft>
              <a:buClr>
                <a:srgbClr val="FC0128"/>
              </a:buClr>
              <a:buSzPct val="100000"/>
              <a:buFontTx/>
              <a:buChar char="•"/>
              <a:defRPr/>
            </a:pPr>
            <a:r>
              <a:rPr lang="en-US" sz="2000">
                <a:effectLst>
                  <a:outerShdw blurRad="38100" dist="38100" dir="2700000" algn="tl">
                    <a:srgbClr val="000000"/>
                  </a:outerShdw>
                </a:effectLst>
                <a:latin typeface="Arial" charset="0"/>
              </a:rPr>
              <a:t>The planter appears to float without a shadow</a:t>
            </a:r>
          </a:p>
          <a:p>
            <a:pPr marL="676275" lvl="1" indent="-260350" defTabSz="833438">
              <a:lnSpc>
                <a:spcPct val="80000"/>
              </a:lnSpc>
              <a:spcBef>
                <a:spcPct val="20000"/>
              </a:spcBef>
              <a:buClr>
                <a:srgbClr val="FAFD00"/>
              </a:buClr>
              <a:buSzPct val="100000"/>
              <a:buFontTx/>
              <a:buChar char="–"/>
              <a:defRPr/>
            </a:pPr>
            <a:r>
              <a:rPr lang="en-US" sz="1800">
                <a:latin typeface="Arial" charset="0"/>
              </a:rPr>
              <a:t>The shadow provides an essential cue to anchor it to the ground</a:t>
            </a: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1041400" lvl="2" indent="-207963" defTabSz="833438">
              <a:lnSpc>
                <a:spcPct val="80000"/>
              </a:lnSpc>
              <a:spcBef>
                <a:spcPct val="20000"/>
              </a:spcBef>
              <a:buClr>
                <a:schemeClr val="hlink"/>
              </a:buClr>
              <a:buSzPct val="100000"/>
              <a:defRPr/>
            </a:pPr>
            <a:endParaRPr lang="en-US" sz="1500">
              <a:latin typeface="Arial" charset="0"/>
            </a:endParaRPr>
          </a:p>
          <a:p>
            <a:pPr marL="676275" lvl="1" indent="-260350" defTabSz="833438">
              <a:lnSpc>
                <a:spcPct val="80000"/>
              </a:lnSpc>
              <a:spcBef>
                <a:spcPct val="20000"/>
              </a:spcBef>
              <a:buClr>
                <a:srgbClr val="FAFD00"/>
              </a:buClr>
              <a:buSzPct val="100000"/>
              <a:buFontTx/>
              <a:buChar char="–"/>
              <a:defRPr/>
            </a:pPr>
            <a:endParaRPr lang="en-US" sz="1800">
              <a:latin typeface="Arial" charset="0"/>
            </a:endParaRPr>
          </a:p>
          <a:p>
            <a:pPr marL="676275" lvl="1" indent="-260350" defTabSz="833438">
              <a:lnSpc>
                <a:spcPct val="80000"/>
              </a:lnSpc>
              <a:spcBef>
                <a:spcPct val="20000"/>
              </a:spcBef>
              <a:buClr>
                <a:srgbClr val="FAFD00"/>
              </a:buClr>
              <a:buSzPct val="100000"/>
              <a:buFontTx/>
              <a:buChar char="–"/>
              <a:defRPr/>
            </a:pPr>
            <a:endParaRPr lang="en-US" sz="1800">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p:txBody>
      </p:sp>
      <p:graphicFrame>
        <p:nvGraphicFramePr>
          <p:cNvPr id="9" name="Object 7"/>
          <p:cNvGraphicFramePr>
            <a:graphicFrameLocks noChangeAspect="1"/>
          </p:cNvGraphicFramePr>
          <p:nvPr>
            <p:ph idx="1"/>
          </p:nvPr>
        </p:nvGraphicFramePr>
        <p:xfrm>
          <a:off x="5991225" y="2289175"/>
          <a:ext cx="2543175" cy="1447800"/>
        </p:xfrm>
        <a:graphic>
          <a:graphicData uri="http://schemas.openxmlformats.org/presentationml/2006/ole">
            <p:oleObj spid="_x0000_s46085" name="Image" r:id="rId4" imgW="5473016" imgH="4101587" progId="">
              <p:embed/>
            </p:oleObj>
          </a:graphicData>
        </a:graphic>
      </p:graphicFrame>
      <p:pic>
        <p:nvPicPr>
          <p:cNvPr id="11" name="Picture 10"/>
          <p:cNvPicPr>
            <a:picLocks noChangeAspect="1" noChangeArrowheads="1"/>
          </p:cNvPicPr>
          <p:nvPr/>
        </p:nvPicPr>
        <p:blipFill>
          <a:blip r:embed="rId5"/>
          <a:stretch>
            <a:fillRect/>
          </a:stretch>
        </p:blipFill>
        <p:spPr bwMode="auto">
          <a:xfrm>
            <a:off x="1266825" y="2289174"/>
            <a:ext cx="4572001" cy="3578226"/>
          </a:xfrm>
          <a:prstGeom prst="rect">
            <a:avLst/>
          </a:prstGeom>
          <a:noFill/>
          <a:ln w="12699">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987552" y="187325"/>
            <a:ext cx="7542213" cy="585788"/>
          </a:xfrm>
        </p:spPr>
        <p:txBody>
          <a:bodyPr/>
          <a:lstStyle/>
          <a:p>
            <a:pPr>
              <a:defRPr/>
            </a:pPr>
            <a:r>
              <a:rPr lang="en-US" sz="3200" dirty="0">
                <a:ea typeface="+mj-ea"/>
                <a:cs typeface="+mj-cs"/>
              </a:rPr>
              <a:t>Recreating an Artistic Example</a:t>
            </a:r>
          </a:p>
        </p:txBody>
      </p:sp>
      <p:sp>
        <p:nvSpPr>
          <p:cNvPr id="589827" name="Rectangle 3"/>
          <p:cNvSpPr>
            <a:spLocks noChangeArrowheads="1"/>
          </p:cNvSpPr>
          <p:nvPr/>
        </p:nvSpPr>
        <p:spPr bwMode="auto">
          <a:xfrm>
            <a:off x="1066800" y="838200"/>
            <a:ext cx="7848600" cy="5303838"/>
          </a:xfrm>
          <a:prstGeom prst="rect">
            <a:avLst/>
          </a:prstGeom>
          <a:noFill/>
          <a:ln w="12699">
            <a:noFill/>
            <a:miter lim="800000"/>
            <a:headEnd/>
            <a:tailEnd/>
          </a:ln>
          <a:effectLst/>
        </p:spPr>
        <p:txBody>
          <a:bodyPr lIns="82435" tIns="40494" rIns="82435" bIns="40494">
            <a:prstTxWarp prst="textNoShape">
              <a:avLst/>
            </a:prstTxWarp>
          </a:bodyPr>
          <a:lstStyle/>
          <a:p>
            <a:pPr marL="312738" indent="-312738" defTabSz="833438">
              <a:spcBef>
                <a:spcPct val="20000"/>
              </a:spcBef>
              <a:buClr>
                <a:srgbClr val="FC0128"/>
              </a:buClr>
              <a:buSzPct val="100000"/>
              <a:buFontTx/>
              <a:buChar char="•"/>
              <a:defRPr/>
            </a:pPr>
            <a:r>
              <a:rPr lang="en-US" sz="2000">
                <a:effectLst>
                  <a:outerShdw blurRad="38100" dist="38100" dir="2700000" algn="tl">
                    <a:srgbClr val="000000"/>
                  </a:outerShdw>
                </a:effectLst>
                <a:latin typeface="Arial" charset="0"/>
              </a:rPr>
              <a:t>The planter appears to float without a shadow</a:t>
            </a:r>
          </a:p>
          <a:p>
            <a:pPr marL="312738" indent="-312738" defTabSz="833438">
              <a:spcBef>
                <a:spcPct val="20000"/>
              </a:spcBef>
              <a:buClr>
                <a:srgbClr val="FC0128"/>
              </a:buClr>
              <a:buSzPct val="100000"/>
              <a:buFontTx/>
              <a:buChar char="•"/>
              <a:defRPr/>
            </a:pPr>
            <a:r>
              <a:rPr lang="en-US" sz="2000">
                <a:effectLst>
                  <a:outerShdw blurRad="38100" dist="38100" dir="2700000" algn="tl">
                    <a:srgbClr val="000000"/>
                  </a:outerShdw>
                </a:effectLst>
                <a:latin typeface="Arial" charset="0"/>
              </a:rPr>
              <a:t>However, an accurate shadow provides extraneous detail</a:t>
            </a:r>
          </a:p>
          <a:p>
            <a:pPr marL="676275" lvl="1" indent="-260350" defTabSz="833438">
              <a:spcBef>
                <a:spcPct val="20000"/>
              </a:spcBef>
              <a:buClr>
                <a:srgbClr val="FAFD00"/>
              </a:buClr>
              <a:buSzPct val="100000"/>
              <a:buFontTx/>
              <a:buChar char="–"/>
              <a:defRPr/>
            </a:pPr>
            <a:r>
              <a:rPr lang="en-US" sz="1800">
                <a:latin typeface="Arial" charset="0"/>
              </a:rPr>
              <a:t>The planter has a handle in silhouette, yet the shadow does not</a:t>
            </a:r>
          </a:p>
          <a:p>
            <a:pPr marL="676275" lvl="1" indent="-260350" defTabSz="833438">
              <a:spcBef>
                <a:spcPct val="20000"/>
              </a:spcBef>
              <a:buClr>
                <a:srgbClr val="FAFD00"/>
              </a:buClr>
              <a:buSzPct val="100000"/>
              <a:buFontTx/>
              <a:buChar char="–"/>
              <a:defRPr/>
            </a:pPr>
            <a:r>
              <a:rPr lang="en-US" sz="1800">
                <a:latin typeface="Arial" charset="0"/>
              </a:rPr>
              <a:t>Perhaps the artist decided this detail was distracting</a:t>
            </a:r>
          </a:p>
          <a:p>
            <a:pPr marL="1041400" lvl="2" indent="-207963" defTabSz="833438">
              <a:lnSpc>
                <a:spcPct val="80000"/>
              </a:lnSpc>
              <a:spcBef>
                <a:spcPct val="20000"/>
              </a:spcBef>
              <a:buClr>
                <a:schemeClr val="hlink"/>
              </a:buClr>
              <a:buSzPct val="100000"/>
              <a:defRPr/>
            </a:pPr>
            <a:endParaRPr lang="en-US" sz="1500">
              <a:latin typeface="Arial" charset="0"/>
            </a:endParaRPr>
          </a:p>
          <a:p>
            <a:pPr marL="676275" lvl="1" indent="-260350" defTabSz="833438">
              <a:lnSpc>
                <a:spcPct val="80000"/>
              </a:lnSpc>
              <a:spcBef>
                <a:spcPct val="20000"/>
              </a:spcBef>
              <a:buClr>
                <a:srgbClr val="FAFD00"/>
              </a:buClr>
              <a:buSzPct val="100000"/>
              <a:buFontTx/>
              <a:buChar char="–"/>
              <a:defRPr/>
            </a:pPr>
            <a:endParaRPr lang="en-US" sz="1800">
              <a:latin typeface="Arial" charset="0"/>
            </a:endParaRPr>
          </a:p>
          <a:p>
            <a:pPr marL="676275" lvl="1" indent="-260350" defTabSz="833438">
              <a:lnSpc>
                <a:spcPct val="80000"/>
              </a:lnSpc>
              <a:spcBef>
                <a:spcPct val="20000"/>
              </a:spcBef>
              <a:buClr>
                <a:srgbClr val="FAFD00"/>
              </a:buClr>
              <a:buSzPct val="100000"/>
              <a:buFontTx/>
              <a:buChar char="–"/>
              <a:defRPr/>
            </a:pPr>
            <a:endParaRPr lang="en-US" sz="1800">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a:p>
            <a:pPr marL="312738" indent="-312738" defTabSz="833438">
              <a:lnSpc>
                <a:spcPct val="80000"/>
              </a:lnSpc>
              <a:spcBef>
                <a:spcPct val="20000"/>
              </a:spcBef>
              <a:buClr>
                <a:srgbClr val="FC0128"/>
              </a:buClr>
              <a:buSzPct val="100000"/>
              <a:buFontTx/>
              <a:buChar char="•"/>
              <a:defRPr/>
            </a:pPr>
            <a:endParaRPr lang="en-US" sz="2000">
              <a:effectLst>
                <a:outerShdw blurRad="38100" dist="38100" dir="2700000" algn="tl">
                  <a:srgbClr val="000000"/>
                </a:outerShdw>
              </a:effectLst>
              <a:latin typeface="Arial" charset="0"/>
            </a:endParaRPr>
          </a:p>
        </p:txBody>
      </p:sp>
      <p:pic>
        <p:nvPicPr>
          <p:cNvPr id="9" name="Picture 5"/>
          <p:cNvPicPr>
            <a:picLocks noChangeAspect="1" noChangeArrowheads="1"/>
          </p:cNvPicPr>
          <p:nvPr/>
        </p:nvPicPr>
        <p:blipFill>
          <a:blip r:embed="rId4"/>
          <a:srcRect l="1125" t="1720" r="2995" b="5487"/>
          <a:stretch>
            <a:fillRect/>
          </a:stretch>
        </p:blipFill>
        <p:spPr bwMode="auto">
          <a:xfrm>
            <a:off x="5991225" y="3773488"/>
            <a:ext cx="2543175" cy="1447800"/>
          </a:xfrm>
          <a:prstGeom prst="rect">
            <a:avLst/>
          </a:prstGeom>
          <a:noFill/>
          <a:ln w="12699">
            <a:noFill/>
            <a:miter lim="800000"/>
            <a:headEnd/>
            <a:tailEnd/>
          </a:ln>
        </p:spPr>
      </p:pic>
      <p:graphicFrame>
        <p:nvGraphicFramePr>
          <p:cNvPr id="10" name="Object 7"/>
          <p:cNvGraphicFramePr>
            <a:graphicFrameLocks noChangeAspect="1"/>
          </p:cNvGraphicFramePr>
          <p:nvPr/>
        </p:nvGraphicFramePr>
        <p:xfrm>
          <a:off x="5991225" y="2289175"/>
          <a:ext cx="2543175" cy="1447800"/>
        </p:xfrm>
        <a:graphic>
          <a:graphicData uri="http://schemas.openxmlformats.org/presentationml/2006/ole">
            <p:oleObj spid="_x0000_s48133" name="Image" r:id="rId5" imgW="5473016" imgH="4101587" progId="">
              <p:embed/>
            </p:oleObj>
          </a:graphicData>
        </a:graphic>
      </p:graphicFrame>
      <p:pic>
        <p:nvPicPr>
          <p:cNvPr id="12" name="Picture 10"/>
          <p:cNvPicPr>
            <a:picLocks noChangeAspect="1" noChangeArrowheads="1"/>
          </p:cNvPicPr>
          <p:nvPr/>
        </p:nvPicPr>
        <p:blipFill>
          <a:blip r:embed="rId6"/>
          <a:stretch>
            <a:fillRect/>
          </a:stretch>
        </p:blipFill>
        <p:spPr bwMode="auto">
          <a:xfrm>
            <a:off x="1266825" y="2289174"/>
            <a:ext cx="4572001" cy="3578226"/>
          </a:xfrm>
          <a:prstGeom prst="rect">
            <a:avLst/>
          </a:prstGeom>
          <a:noFill/>
          <a:ln w="12699">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987552" y="187325"/>
            <a:ext cx="7542213" cy="585788"/>
          </a:xfrm>
        </p:spPr>
        <p:txBody>
          <a:bodyPr/>
          <a:lstStyle/>
          <a:p>
            <a:pPr>
              <a:defRPr/>
            </a:pPr>
            <a:r>
              <a:rPr lang="en-US" sz="3200" dirty="0">
                <a:ea typeface="+mj-ea"/>
                <a:cs typeface="+mj-cs"/>
              </a:rPr>
              <a:t>Recreating an Artistic Example</a:t>
            </a:r>
          </a:p>
        </p:txBody>
      </p:sp>
      <p:sp>
        <p:nvSpPr>
          <p:cNvPr id="591875" name="Rectangle 3"/>
          <p:cNvSpPr>
            <a:spLocks noChangeArrowheads="1"/>
          </p:cNvSpPr>
          <p:nvPr/>
        </p:nvSpPr>
        <p:spPr bwMode="auto">
          <a:xfrm>
            <a:off x="1066800" y="914400"/>
            <a:ext cx="7848600" cy="1219200"/>
          </a:xfrm>
          <a:prstGeom prst="rect">
            <a:avLst/>
          </a:prstGeom>
          <a:noFill/>
          <a:ln w="12699">
            <a:noFill/>
            <a:miter lim="800000"/>
            <a:headEnd/>
            <a:tailEnd/>
          </a:ln>
          <a:effectLst/>
        </p:spPr>
        <p:txBody>
          <a:bodyPr lIns="82435" tIns="40494" rIns="82435" bIns="40494">
            <a:prstTxWarp prst="textNoShape">
              <a:avLst/>
            </a:prstTxWarp>
          </a:bodyPr>
          <a:lstStyle/>
          <a:p>
            <a:pPr marL="312738" indent="-312738" defTabSz="833438">
              <a:lnSpc>
                <a:spcPct val="80000"/>
              </a:lnSpc>
              <a:spcBef>
                <a:spcPct val="20000"/>
              </a:spcBef>
              <a:spcAft>
                <a:spcPts val="1200"/>
              </a:spcAft>
              <a:buClr>
                <a:srgbClr val="FC0128"/>
              </a:buClr>
              <a:buSzPct val="100000"/>
              <a:buFontTx/>
              <a:buChar char="•"/>
              <a:defRPr/>
            </a:pPr>
            <a:r>
              <a:rPr lang="en-US" sz="2000" dirty="0">
                <a:effectLst>
                  <a:outerShdw blurRad="38100" dist="38100" dir="2700000" algn="tl">
                    <a:srgbClr val="000000"/>
                  </a:outerShdw>
                </a:effectLst>
                <a:latin typeface="Arial" charset="0"/>
              </a:rPr>
              <a:t>The planter appears floating without a shadow</a:t>
            </a:r>
          </a:p>
          <a:p>
            <a:pPr marL="312738" indent="-312738" defTabSz="833438">
              <a:lnSpc>
                <a:spcPct val="80000"/>
              </a:lnSpc>
              <a:spcBef>
                <a:spcPct val="20000"/>
              </a:spcBef>
              <a:spcAft>
                <a:spcPts val="1200"/>
              </a:spcAft>
              <a:buClr>
                <a:srgbClr val="FC0128"/>
              </a:buClr>
              <a:buSzPct val="100000"/>
              <a:buFontTx/>
              <a:buChar char="•"/>
              <a:defRPr/>
            </a:pPr>
            <a:r>
              <a:rPr lang="en-US" sz="2000" dirty="0">
                <a:effectLst>
                  <a:outerShdw blurRad="38100" dist="38100" dir="2700000" algn="tl">
                    <a:srgbClr val="000000"/>
                  </a:outerShdw>
                </a:effectLst>
                <a:latin typeface="Arial" charset="0"/>
              </a:rPr>
              <a:t>However, an accurate shadow provides extraneous detail</a:t>
            </a:r>
          </a:p>
          <a:p>
            <a:pPr marL="312738" indent="-312738" defTabSz="833438">
              <a:lnSpc>
                <a:spcPct val="80000"/>
              </a:lnSpc>
              <a:spcBef>
                <a:spcPct val="20000"/>
              </a:spcBef>
              <a:spcAft>
                <a:spcPts val="1200"/>
              </a:spcAft>
              <a:buClr>
                <a:srgbClr val="FC0128"/>
              </a:buClr>
              <a:buSzPct val="100000"/>
              <a:buFontTx/>
              <a:buChar char="•"/>
              <a:defRPr/>
            </a:pPr>
            <a:r>
              <a:rPr lang="en-US" sz="2000" dirty="0">
                <a:effectLst>
                  <a:outerShdw blurRad="38100" dist="38100" dir="2700000" algn="tl">
                    <a:srgbClr val="000000"/>
                  </a:outerShdw>
                </a:effectLst>
                <a:latin typeface="Arial" charset="0"/>
              </a:rPr>
              <a:t>We allow a </a:t>
            </a:r>
            <a:r>
              <a:rPr lang="en-US" sz="2000" i="1" dirty="0">
                <a:effectLst>
                  <a:outerShdw blurRad="38100" dist="38100" dir="2700000" algn="tl">
                    <a:srgbClr val="000000"/>
                  </a:outerShdw>
                </a:effectLst>
                <a:latin typeface="Arial" charset="0"/>
              </a:rPr>
              <a:t>stylized shadow</a:t>
            </a:r>
            <a:r>
              <a:rPr lang="en-US" sz="2000" dirty="0">
                <a:effectLst>
                  <a:outerShdw blurRad="38100" dist="38100" dir="2700000" algn="tl">
                    <a:srgbClr val="000000"/>
                  </a:outerShdw>
                </a:effectLst>
                <a:latin typeface="Arial" charset="0"/>
              </a:rPr>
              <a:t>, providing for greater artistic control</a:t>
            </a:r>
          </a:p>
          <a:p>
            <a:pPr marL="312738" indent="-312738" defTabSz="833438">
              <a:lnSpc>
                <a:spcPct val="80000"/>
              </a:lnSpc>
              <a:spcBef>
                <a:spcPct val="20000"/>
              </a:spcBef>
              <a:spcAft>
                <a:spcPts val="1200"/>
              </a:spcAft>
              <a:buClr>
                <a:srgbClr val="FC0128"/>
              </a:buClr>
              <a:buSzPct val="100000"/>
              <a:buFontTx/>
              <a:buChar char="•"/>
              <a:defRPr/>
            </a:pPr>
            <a:endParaRPr lang="en-US" sz="2000" dirty="0">
              <a:effectLst>
                <a:outerShdw blurRad="38100" dist="38100" dir="2700000" algn="tl">
                  <a:srgbClr val="000000"/>
                </a:outerShdw>
              </a:effectLst>
              <a:latin typeface="Arial" charset="0"/>
            </a:endParaRPr>
          </a:p>
        </p:txBody>
      </p:sp>
      <p:pic>
        <p:nvPicPr>
          <p:cNvPr id="50182" name="Picture 5"/>
          <p:cNvPicPr>
            <a:picLocks noChangeAspect="1" noChangeArrowheads="1"/>
          </p:cNvPicPr>
          <p:nvPr/>
        </p:nvPicPr>
        <p:blipFill>
          <a:blip r:embed="rId4"/>
          <a:srcRect l="1125" t="1720" r="2995" b="5487"/>
          <a:stretch>
            <a:fillRect/>
          </a:stretch>
        </p:blipFill>
        <p:spPr bwMode="auto">
          <a:xfrm>
            <a:off x="5991225" y="3773488"/>
            <a:ext cx="2543175" cy="1447800"/>
          </a:xfrm>
          <a:prstGeom prst="rect">
            <a:avLst/>
          </a:prstGeom>
          <a:noFill/>
          <a:ln w="12699">
            <a:noFill/>
            <a:miter lim="800000"/>
            <a:headEnd/>
            <a:tailEnd/>
          </a:ln>
        </p:spPr>
      </p:pic>
      <p:pic>
        <p:nvPicPr>
          <p:cNvPr id="50183" name="Picture 6"/>
          <p:cNvPicPr>
            <a:picLocks noChangeAspect="1" noChangeArrowheads="1"/>
          </p:cNvPicPr>
          <p:nvPr/>
        </p:nvPicPr>
        <p:blipFill>
          <a:blip r:embed="rId5"/>
          <a:srcRect l="2995" t="3990" r="4120" b="1830"/>
          <a:stretch>
            <a:fillRect/>
          </a:stretch>
        </p:blipFill>
        <p:spPr bwMode="auto">
          <a:xfrm>
            <a:off x="5991225" y="5276850"/>
            <a:ext cx="2543175" cy="1447800"/>
          </a:xfrm>
          <a:prstGeom prst="rect">
            <a:avLst/>
          </a:prstGeom>
          <a:noFill/>
          <a:ln w="12699">
            <a:noFill/>
            <a:miter lim="800000"/>
            <a:headEnd/>
            <a:tailEnd/>
          </a:ln>
        </p:spPr>
      </p:pic>
      <p:graphicFrame>
        <p:nvGraphicFramePr>
          <p:cNvPr id="50178" name="Object 7"/>
          <p:cNvGraphicFramePr>
            <a:graphicFrameLocks noChangeAspect="1"/>
          </p:cNvGraphicFramePr>
          <p:nvPr>
            <p:ph idx="1"/>
          </p:nvPr>
        </p:nvGraphicFramePr>
        <p:xfrm>
          <a:off x="5991225" y="2289175"/>
          <a:ext cx="2543175" cy="1447800"/>
        </p:xfrm>
        <a:graphic>
          <a:graphicData uri="http://schemas.openxmlformats.org/presentationml/2006/ole">
            <p:oleObj spid="_x0000_s50178" name="Image" r:id="rId6" imgW="5473016" imgH="4101587" progId="">
              <p:embed/>
            </p:oleObj>
          </a:graphicData>
        </a:graphic>
      </p:graphicFrame>
      <p:pic>
        <p:nvPicPr>
          <p:cNvPr id="8" name="Picture 10"/>
          <p:cNvPicPr>
            <a:picLocks noChangeAspect="1" noChangeArrowheads="1"/>
          </p:cNvPicPr>
          <p:nvPr/>
        </p:nvPicPr>
        <p:blipFill>
          <a:blip r:embed="rId7"/>
          <a:stretch>
            <a:fillRect/>
          </a:stretch>
        </p:blipFill>
        <p:spPr bwMode="auto">
          <a:xfrm>
            <a:off x="1266825" y="2289174"/>
            <a:ext cx="4572001" cy="3578226"/>
          </a:xfrm>
          <a:prstGeom prst="rect">
            <a:avLst/>
          </a:prstGeom>
          <a:noFill/>
          <a:ln w="12699">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pPr indent="-312738">
              <a:spcBef>
                <a:spcPct val="20000"/>
              </a:spcBef>
              <a:spcAft>
                <a:spcPts val="1200"/>
              </a:spcAft>
              <a:defRPr/>
            </a:pPr>
            <a:r>
              <a:rPr lang="en-US" sz="2100" dirty="0" smtClean="0">
                <a:latin typeface="Arial" charset="0"/>
              </a:rPr>
              <a:t>Artwork from Metropolitan Museum of Art in New York</a:t>
            </a:r>
          </a:p>
          <a:p>
            <a:pPr indent="-312738">
              <a:spcBef>
                <a:spcPct val="20000"/>
              </a:spcBef>
              <a:spcAft>
                <a:spcPts val="1200"/>
              </a:spcAft>
              <a:defRPr/>
            </a:pPr>
            <a:r>
              <a:rPr lang="en-US" sz="2100" dirty="0" smtClean="0">
                <a:latin typeface="Arial" charset="0"/>
              </a:rPr>
              <a:t>The two left examples use simplified shadows to provide cues</a:t>
            </a:r>
          </a:p>
          <a:p>
            <a:pPr indent="-312738">
              <a:spcBef>
                <a:spcPct val="20000"/>
              </a:spcBef>
              <a:spcAft>
                <a:spcPts val="1200"/>
              </a:spcAft>
              <a:defRPr/>
            </a:pPr>
            <a:r>
              <a:rPr lang="en-US" sz="2100" dirty="0" smtClean="0">
                <a:latin typeface="Arial" charset="0"/>
              </a:rPr>
              <a:t>The right examples use discrete penumbrae for effect </a:t>
            </a:r>
          </a:p>
          <a:p>
            <a:endParaRPr lang="en-US" sz="2100" dirty="0"/>
          </a:p>
        </p:txBody>
      </p:sp>
      <p:sp>
        <p:nvSpPr>
          <p:cNvPr id="574466" name="Rectangle 2"/>
          <p:cNvSpPr>
            <a:spLocks noGrp="1" noChangeArrowheads="1"/>
          </p:cNvSpPr>
          <p:nvPr>
            <p:ph type="title"/>
          </p:nvPr>
        </p:nvSpPr>
        <p:spPr/>
        <p:txBody>
          <a:bodyPr/>
          <a:lstStyle/>
          <a:p>
            <a:r>
              <a:rPr lang="en-US" smtClean="0"/>
              <a:t>Examples of Stylized Shadows</a:t>
            </a:r>
            <a:endParaRPr lang="en-US"/>
          </a:p>
        </p:txBody>
      </p:sp>
      <p:sp>
        <p:nvSpPr>
          <p:cNvPr id="52227" name="Slide Number Placeholder 3"/>
          <p:cNvSpPr>
            <a:spLocks noGrp="1"/>
          </p:cNvSpPr>
          <p:nvPr>
            <p:ph type="sldNum" sz="quarter" idx="4294967295"/>
          </p:nvPr>
        </p:nvSpPr>
        <p:spPr bwMode="auto">
          <a:xfrm>
            <a:off x="7010400" y="5741988"/>
            <a:ext cx="2133600" cy="476250"/>
          </a:xfrm>
          <a:prstGeom prst="rect">
            <a:avLst/>
          </a:prstGeom>
          <a:noFill/>
          <a:ln>
            <a:miter lim="800000"/>
            <a:headEnd/>
            <a:tailEnd/>
          </a:ln>
        </p:spPr>
        <p:txBody>
          <a:bodyPr/>
          <a:lstStyle/>
          <a:p>
            <a:fld id="{89878CC8-E4D6-FF47-B298-8CA168213D08}" type="slidenum">
              <a:rPr lang="en-US">
                <a:latin typeface="Arial" pitchFamily="-65" charset="0"/>
              </a:rPr>
              <a:pPr/>
              <a:t>25</a:t>
            </a:fld>
            <a:endParaRPr lang="en-US">
              <a:latin typeface="Arial" pitchFamily="-65" charset="0"/>
            </a:endParaRPr>
          </a:p>
        </p:txBody>
      </p:sp>
      <p:sp>
        <p:nvSpPr>
          <p:cNvPr id="52228" name="Text Box 3"/>
          <p:cNvSpPr txBox="1">
            <a:spLocks noChangeArrowheads="1"/>
          </p:cNvSpPr>
          <p:nvPr/>
        </p:nvSpPr>
        <p:spPr bwMode="auto">
          <a:xfrm>
            <a:off x="1371600" y="5440363"/>
            <a:ext cx="6934200" cy="519112"/>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sz="2800">
              <a:solidFill>
                <a:schemeClr val="tx1"/>
              </a:solidFill>
              <a:latin typeface="Times New Roman" pitchFamily="-65" charset="0"/>
            </a:endParaRPr>
          </a:p>
        </p:txBody>
      </p:sp>
      <p:sp>
        <p:nvSpPr>
          <p:cNvPr id="574468" name="Rectangle 4"/>
          <p:cNvSpPr>
            <a:spLocks noChangeArrowheads="1"/>
          </p:cNvSpPr>
          <p:nvPr/>
        </p:nvSpPr>
        <p:spPr bwMode="auto">
          <a:xfrm>
            <a:off x="1066800" y="1554163"/>
            <a:ext cx="7848600" cy="1722437"/>
          </a:xfrm>
          <a:prstGeom prst="rect">
            <a:avLst/>
          </a:prstGeom>
          <a:noFill/>
          <a:ln w="12699">
            <a:noFill/>
            <a:miter lim="800000"/>
            <a:headEnd/>
            <a:tailEnd/>
          </a:ln>
          <a:effectLst/>
        </p:spPr>
        <p:txBody>
          <a:bodyPr lIns="82435" tIns="40494" rIns="82435" bIns="40494">
            <a:prstTxWarp prst="textNoShape">
              <a:avLst/>
            </a:prstTxWarp>
          </a:bodyPr>
          <a:lstStyle/>
          <a:p>
            <a:pPr marL="676275" lvl="1" indent="-260350" defTabSz="833438">
              <a:lnSpc>
                <a:spcPct val="80000"/>
              </a:lnSpc>
              <a:spcBef>
                <a:spcPct val="20000"/>
              </a:spcBef>
              <a:buClr>
                <a:srgbClr val="FAFD00"/>
              </a:buClr>
              <a:buSzPct val="100000"/>
              <a:buFontTx/>
              <a:buChar char="–"/>
              <a:defRPr/>
            </a:pPr>
            <a:endParaRPr lang="en-US" sz="1800" dirty="0" smtClean="0">
              <a:latin typeface="Arial" charset="0"/>
            </a:endParaRPr>
          </a:p>
          <a:p>
            <a:pPr marL="312738" indent="-312738" defTabSz="833438">
              <a:lnSpc>
                <a:spcPct val="80000"/>
              </a:lnSpc>
              <a:spcBef>
                <a:spcPct val="20000"/>
              </a:spcBef>
              <a:buClr>
                <a:srgbClr val="FC0128"/>
              </a:buClr>
              <a:buSzPct val="100000"/>
              <a:buFontTx/>
              <a:buChar char="•"/>
              <a:defRPr/>
            </a:pPr>
            <a:endParaRPr lang="en-US" sz="2000" dirty="0">
              <a:effectLst>
                <a:outerShdw blurRad="38100" dist="38100" dir="2700000" algn="tl">
                  <a:srgbClr val="000000"/>
                </a:outerShdw>
              </a:effectLst>
              <a:latin typeface="Arial" charset="0"/>
            </a:endParaRPr>
          </a:p>
        </p:txBody>
      </p:sp>
      <p:pic>
        <p:nvPicPr>
          <p:cNvPr id="52230" name="Picture 10" descr="C:\Documents and Settings\cdecoro\Desktop\styleshadows\styleshadows_Page_2_Image_0002.jpg"/>
          <p:cNvPicPr>
            <a:picLocks noChangeAspect="1" noChangeArrowheads="1"/>
          </p:cNvPicPr>
          <p:nvPr/>
        </p:nvPicPr>
        <p:blipFill>
          <a:blip r:embed="rId3"/>
          <a:srcRect/>
          <a:stretch>
            <a:fillRect/>
          </a:stretch>
        </p:blipFill>
        <p:spPr bwMode="auto">
          <a:xfrm>
            <a:off x="6934200" y="3582988"/>
            <a:ext cx="2133600" cy="2635250"/>
          </a:xfrm>
          <a:prstGeom prst="rect">
            <a:avLst/>
          </a:prstGeom>
          <a:noFill/>
          <a:ln w="9525">
            <a:noFill/>
            <a:miter lim="800000"/>
            <a:headEnd/>
            <a:tailEnd/>
          </a:ln>
        </p:spPr>
      </p:pic>
      <p:pic>
        <p:nvPicPr>
          <p:cNvPr id="52231" name="Picture 11" descr="C:\Documents and Settings\cdecoro\Desktop\styleshadows\styleshadows_Page_2_Image_0003.jpg"/>
          <p:cNvPicPr>
            <a:picLocks noChangeAspect="1" noChangeArrowheads="1"/>
          </p:cNvPicPr>
          <p:nvPr/>
        </p:nvPicPr>
        <p:blipFill>
          <a:blip r:embed="rId4"/>
          <a:srcRect/>
          <a:stretch>
            <a:fillRect/>
          </a:stretch>
        </p:blipFill>
        <p:spPr bwMode="auto">
          <a:xfrm>
            <a:off x="3014663" y="3579813"/>
            <a:ext cx="1858962" cy="2638425"/>
          </a:xfrm>
          <a:prstGeom prst="rect">
            <a:avLst/>
          </a:prstGeom>
          <a:noFill/>
          <a:ln w="9525">
            <a:noFill/>
            <a:miter lim="800000"/>
            <a:headEnd/>
            <a:tailEnd/>
          </a:ln>
        </p:spPr>
      </p:pic>
      <p:pic>
        <p:nvPicPr>
          <p:cNvPr id="52232" name="Picture 12" descr="C:\Documents and Settings\cdecoro\Desktop\styleshadows\styleshadows_Page_2_Image_0004.jpg"/>
          <p:cNvPicPr>
            <a:picLocks noChangeAspect="1" noChangeArrowheads="1"/>
          </p:cNvPicPr>
          <p:nvPr/>
        </p:nvPicPr>
        <p:blipFill>
          <a:blip r:embed="rId5"/>
          <a:srcRect/>
          <a:stretch>
            <a:fillRect/>
          </a:stretch>
        </p:blipFill>
        <p:spPr bwMode="auto">
          <a:xfrm>
            <a:off x="4953000" y="3582988"/>
            <a:ext cx="1906588" cy="2636837"/>
          </a:xfrm>
          <a:prstGeom prst="rect">
            <a:avLst/>
          </a:prstGeom>
          <a:noFill/>
          <a:ln w="9525">
            <a:noFill/>
            <a:miter lim="800000"/>
            <a:headEnd/>
            <a:tailEnd/>
          </a:ln>
        </p:spPr>
      </p:pic>
      <p:pic>
        <p:nvPicPr>
          <p:cNvPr id="52233" name="Picture 13" descr="C:\Documents and Settings\cdecoro\Desktop\styleshadows\styleshadows_Page_2_Image_0001.jpg"/>
          <p:cNvPicPr>
            <a:picLocks noChangeAspect="1" noChangeArrowheads="1"/>
          </p:cNvPicPr>
          <p:nvPr/>
        </p:nvPicPr>
        <p:blipFill>
          <a:blip r:embed="rId6"/>
          <a:srcRect/>
          <a:stretch>
            <a:fillRect/>
          </a:stretch>
        </p:blipFill>
        <p:spPr bwMode="auto">
          <a:xfrm>
            <a:off x="804863" y="3582988"/>
            <a:ext cx="2130425" cy="2636838"/>
          </a:xfrm>
          <a:prstGeom prst="rect">
            <a:avLst/>
          </a:prstGeom>
          <a:noFill/>
          <a:ln w="9525">
            <a:noFill/>
            <a:miter lim="800000"/>
            <a:headEnd/>
            <a:tailEnd/>
          </a:ln>
        </p:spPr>
      </p:pic>
      <p:sp>
        <p:nvSpPr>
          <p:cNvPr id="10" name="TextBox 7"/>
          <p:cNvSpPr txBox="1">
            <a:spLocks noChangeArrowheads="1"/>
          </p:cNvSpPr>
          <p:nvPr/>
        </p:nvSpPr>
        <p:spPr bwMode="auto">
          <a:xfrm>
            <a:off x="3022600" y="6219826"/>
            <a:ext cx="1930400" cy="461665"/>
          </a:xfrm>
          <a:prstGeom prst="rect">
            <a:avLst/>
          </a:prstGeom>
          <a:noFill/>
          <a:ln w="9525">
            <a:noFill/>
            <a:miter lim="800000"/>
            <a:headEnd/>
            <a:tailEnd/>
          </a:ln>
        </p:spPr>
        <p:txBody>
          <a:bodyPr wrap="square">
            <a:prstTxWarp prst="textNoShape">
              <a:avLst/>
            </a:prstTxWarp>
            <a:spAutoFit/>
          </a:bodyPr>
          <a:lstStyle/>
          <a:p>
            <a:pPr algn="ctr"/>
            <a:r>
              <a:rPr lang="en-US" sz="1200" dirty="0" smtClean="0"/>
              <a:t>Oliver Eddy</a:t>
            </a:r>
          </a:p>
          <a:p>
            <a:pPr algn="ctr"/>
            <a:r>
              <a:rPr lang="en-US" sz="1200" i="1" dirty="0" smtClean="0"/>
              <a:t>The Alling Children</a:t>
            </a:r>
            <a:r>
              <a:rPr lang="en-US" sz="1200" dirty="0" smtClean="0"/>
              <a:t>, 1839</a:t>
            </a:r>
            <a:endParaRPr lang="en-US" sz="1200" i="1" dirty="0"/>
          </a:p>
        </p:txBody>
      </p:sp>
      <p:sp>
        <p:nvSpPr>
          <p:cNvPr id="11" name="TextBox 7"/>
          <p:cNvSpPr txBox="1">
            <a:spLocks noChangeArrowheads="1"/>
          </p:cNvSpPr>
          <p:nvPr/>
        </p:nvSpPr>
        <p:spPr bwMode="auto">
          <a:xfrm>
            <a:off x="841375" y="6218238"/>
            <a:ext cx="2130425" cy="461665"/>
          </a:xfrm>
          <a:prstGeom prst="rect">
            <a:avLst/>
          </a:prstGeom>
          <a:noFill/>
          <a:ln w="9525">
            <a:noFill/>
            <a:miter lim="800000"/>
            <a:headEnd/>
            <a:tailEnd/>
          </a:ln>
        </p:spPr>
        <p:txBody>
          <a:bodyPr wrap="square">
            <a:prstTxWarp prst="textNoShape">
              <a:avLst/>
            </a:prstTxWarp>
            <a:spAutoFit/>
          </a:bodyPr>
          <a:lstStyle/>
          <a:p>
            <a:pPr algn="ctr"/>
            <a:r>
              <a:rPr lang="en-US" sz="1200" dirty="0" smtClean="0"/>
              <a:t>Fra Carnavale</a:t>
            </a:r>
          </a:p>
          <a:p>
            <a:pPr algn="ctr"/>
            <a:r>
              <a:rPr lang="en-US" sz="1200" i="1" dirty="0" smtClean="0"/>
              <a:t>Birth of the Virgin</a:t>
            </a:r>
            <a:r>
              <a:rPr lang="en-US" sz="1200" dirty="0" smtClean="0"/>
              <a:t>, 1467</a:t>
            </a:r>
            <a:endParaRPr lang="en-US" sz="1200" i="1" dirty="0"/>
          </a:p>
        </p:txBody>
      </p:sp>
      <p:sp>
        <p:nvSpPr>
          <p:cNvPr id="12" name="TextBox 7"/>
          <p:cNvSpPr txBox="1">
            <a:spLocks noChangeArrowheads="1"/>
          </p:cNvSpPr>
          <p:nvPr/>
        </p:nvSpPr>
        <p:spPr bwMode="auto">
          <a:xfrm>
            <a:off x="7047832" y="6219825"/>
            <a:ext cx="1930400" cy="461665"/>
          </a:xfrm>
          <a:prstGeom prst="rect">
            <a:avLst/>
          </a:prstGeom>
          <a:noFill/>
          <a:ln w="9525">
            <a:noFill/>
            <a:miter lim="800000"/>
            <a:headEnd/>
            <a:tailEnd/>
          </a:ln>
        </p:spPr>
        <p:txBody>
          <a:bodyPr wrap="square">
            <a:prstTxWarp prst="textNoShape">
              <a:avLst/>
            </a:prstTxWarp>
            <a:spAutoFit/>
          </a:bodyPr>
          <a:lstStyle/>
          <a:p>
            <a:pPr algn="ctr"/>
            <a:r>
              <a:rPr lang="en-US" sz="1200" dirty="0" smtClean="0"/>
              <a:t>Andy Warhol</a:t>
            </a:r>
          </a:p>
          <a:p>
            <a:pPr algn="ctr"/>
            <a:r>
              <a:rPr lang="en-US" sz="1200" i="1" dirty="0" smtClean="0"/>
              <a:t>Skull</a:t>
            </a:r>
            <a:r>
              <a:rPr lang="en-US" sz="1200" dirty="0" smtClean="0"/>
              <a:t>, 1976</a:t>
            </a:r>
            <a:endParaRPr lang="en-US" sz="1200" i="1" dirty="0"/>
          </a:p>
        </p:txBody>
      </p:sp>
      <p:sp>
        <p:nvSpPr>
          <p:cNvPr id="13" name="TextBox 7"/>
          <p:cNvSpPr txBox="1">
            <a:spLocks noChangeArrowheads="1"/>
          </p:cNvSpPr>
          <p:nvPr/>
        </p:nvSpPr>
        <p:spPr bwMode="auto">
          <a:xfrm>
            <a:off x="4873625" y="6219825"/>
            <a:ext cx="2130425" cy="461665"/>
          </a:xfrm>
          <a:prstGeom prst="rect">
            <a:avLst/>
          </a:prstGeom>
          <a:noFill/>
          <a:ln w="9525">
            <a:noFill/>
            <a:miter lim="800000"/>
            <a:headEnd/>
            <a:tailEnd/>
          </a:ln>
        </p:spPr>
        <p:txBody>
          <a:bodyPr wrap="square">
            <a:prstTxWarp prst="textNoShape">
              <a:avLst/>
            </a:prstTxWarp>
            <a:spAutoFit/>
          </a:bodyPr>
          <a:lstStyle/>
          <a:p>
            <a:pPr algn="ctr"/>
            <a:r>
              <a:rPr lang="en-US" sz="1200" dirty="0" smtClean="0"/>
              <a:t>William Nicholson</a:t>
            </a:r>
          </a:p>
          <a:p>
            <a:pPr algn="ctr"/>
            <a:r>
              <a:rPr lang="en-US" sz="1200" dirty="0" smtClean="0"/>
              <a:t>19</a:t>
            </a:r>
            <a:r>
              <a:rPr lang="en-US" sz="1200" baseline="30000" dirty="0" smtClean="0"/>
              <a:t>th</a:t>
            </a:r>
            <a:r>
              <a:rPr lang="en-US" sz="1200" dirty="0" smtClean="0"/>
              <a:t> Century</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5555" name="Rectangle 3"/>
          <p:cNvSpPr>
            <a:spLocks noGrp="1" noChangeArrowheads="1"/>
          </p:cNvSpPr>
          <p:nvPr>
            <p:ph idx="1"/>
          </p:nvPr>
        </p:nvSpPr>
        <p:spPr/>
        <p:txBody>
          <a:bodyPr/>
          <a:lstStyle/>
          <a:p>
            <a:r>
              <a:rPr lang="en-US" sz="2400" dirty="0" smtClean="0"/>
              <a:t>Identification of a set of useful stylization controls</a:t>
            </a:r>
          </a:p>
          <a:p>
            <a:pPr lvl="1"/>
            <a:r>
              <a:rPr lang="en-US" sz="1800" dirty="0" smtClean="0"/>
              <a:t>Inflation</a:t>
            </a:r>
          </a:p>
          <a:p>
            <a:pPr lvl="1"/>
            <a:r>
              <a:rPr lang="en-US" sz="1800" dirty="0" smtClean="0"/>
              <a:t>Softness</a:t>
            </a:r>
          </a:p>
          <a:p>
            <a:pPr lvl="1"/>
            <a:r>
              <a:rPr lang="en-US" sz="1800" dirty="0" smtClean="0"/>
              <a:t>Brightness</a:t>
            </a:r>
          </a:p>
          <a:p>
            <a:pPr lvl="1"/>
            <a:r>
              <a:rPr lang="en-US" sz="1800" dirty="0" smtClean="0"/>
              <a:t>Abstraction</a:t>
            </a:r>
          </a:p>
          <a:p>
            <a:pPr lvl="1">
              <a:buNone/>
            </a:pPr>
            <a:endParaRPr lang="en-US" sz="1800" dirty="0" smtClean="0"/>
          </a:p>
          <a:p>
            <a:r>
              <a:rPr lang="en-US" sz="2400" dirty="0" smtClean="0"/>
              <a:t>A rendering filter framework for stylized shadows</a:t>
            </a:r>
          </a:p>
          <a:p>
            <a:pPr lvl="1"/>
            <a:r>
              <a:rPr lang="en-US" sz="1800" dirty="0" smtClean="0"/>
              <a:t>Establishing stylization parameters that are controlled at a high level</a:t>
            </a:r>
          </a:p>
          <a:p>
            <a:pPr lvl="1"/>
            <a:r>
              <a:rPr lang="en-US" sz="1800" dirty="0" smtClean="0"/>
              <a:t>Interactive visualization</a:t>
            </a:r>
          </a:p>
          <a:p>
            <a:endParaRPr lang="en-US" sz="2400" dirty="0" smtClean="0"/>
          </a:p>
          <a:p>
            <a:endParaRPr lang="en-US" sz="2400" dirty="0" smtClean="0"/>
          </a:p>
          <a:p>
            <a:endParaRPr lang="en-US" sz="2400" dirty="0"/>
          </a:p>
        </p:txBody>
      </p:sp>
      <p:sp>
        <p:nvSpPr>
          <p:cNvPr id="535554" name="Rectangle 2"/>
          <p:cNvSpPr>
            <a:spLocks noGrp="1" noChangeArrowheads="1"/>
          </p:cNvSpPr>
          <p:nvPr>
            <p:ph type="title"/>
          </p:nvPr>
        </p:nvSpPr>
        <p:spPr/>
        <p:txBody>
          <a:bodyPr/>
          <a:lstStyle/>
          <a:p>
            <a:r>
              <a:rPr lang="en-US" smtClean="0"/>
              <a:t>Our Contributions</a:t>
            </a:r>
            <a:endParaRPr lang="en-US"/>
          </a:p>
        </p:txBody>
      </p:sp>
      <p:grpSp>
        <p:nvGrpSpPr>
          <p:cNvPr id="50" name="Group 49"/>
          <p:cNvGrpSpPr>
            <a:grpSpLocks noChangeAspect="1"/>
          </p:cNvGrpSpPr>
          <p:nvPr/>
        </p:nvGrpSpPr>
        <p:grpSpPr>
          <a:xfrm>
            <a:off x="1223962" y="4724400"/>
            <a:ext cx="7386638" cy="1918011"/>
            <a:chOff x="1676400" y="4973638"/>
            <a:chExt cx="6715125" cy="1614487"/>
          </a:xfrm>
        </p:grpSpPr>
        <p:pic>
          <p:nvPicPr>
            <p:cNvPr id="54276"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6129338" y="4986338"/>
              <a:ext cx="957262" cy="1338262"/>
            </a:xfrm>
            <a:prstGeom prst="rect">
              <a:avLst/>
            </a:prstGeom>
            <a:noFill/>
            <a:ln w="9525">
              <a:noFill/>
              <a:miter lim="800000"/>
              <a:headEnd/>
              <a:tailEnd/>
            </a:ln>
          </p:spPr>
        </p:pic>
        <p:pic>
          <p:nvPicPr>
            <p:cNvPr id="54277"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3995738" y="4986338"/>
              <a:ext cx="957262" cy="1338262"/>
            </a:xfrm>
            <a:prstGeom prst="rect">
              <a:avLst/>
            </a:prstGeom>
            <a:noFill/>
            <a:ln w="9525">
              <a:noFill/>
              <a:miter lim="800000"/>
              <a:headEnd/>
              <a:tailEnd/>
            </a:ln>
          </p:spPr>
        </p:pic>
        <p:pic>
          <p:nvPicPr>
            <p:cNvPr id="54278" name="Picture 9" descr="C:\Documents and Settings\cdecoro\Desktop\styleshadows\styleshadows_Page_3_Image_0004.jpg"/>
            <p:cNvPicPr>
              <a:picLocks noChangeAspect="1" noChangeArrowheads="1"/>
            </p:cNvPicPr>
            <p:nvPr/>
          </p:nvPicPr>
          <p:blipFill>
            <a:blip r:embed="rId5"/>
            <a:srcRect/>
            <a:stretch>
              <a:fillRect/>
            </a:stretch>
          </p:blipFill>
          <p:spPr bwMode="auto">
            <a:xfrm>
              <a:off x="5072063" y="4986338"/>
              <a:ext cx="957262" cy="1338262"/>
            </a:xfrm>
            <a:prstGeom prst="rect">
              <a:avLst/>
            </a:prstGeom>
            <a:noFill/>
            <a:ln w="9525">
              <a:noFill/>
              <a:miter lim="800000"/>
              <a:headEnd/>
              <a:tailEnd/>
            </a:ln>
          </p:spPr>
        </p:pic>
        <p:pic>
          <p:nvPicPr>
            <p:cNvPr id="54279" name="Picture 10" descr="C:\Documents and Settings\cdecoro\Desktop\styleshadows\styleshadows_Page_3_Image_0005.jpg"/>
            <p:cNvPicPr>
              <a:picLocks noChangeAspect="1" noChangeArrowheads="1"/>
            </p:cNvPicPr>
            <p:nvPr/>
          </p:nvPicPr>
          <p:blipFill>
            <a:blip r:embed="rId6"/>
            <a:srcRect/>
            <a:stretch>
              <a:fillRect/>
            </a:stretch>
          </p:blipFill>
          <p:spPr bwMode="auto">
            <a:xfrm>
              <a:off x="2971800" y="4986338"/>
              <a:ext cx="957263" cy="1338262"/>
            </a:xfrm>
            <a:prstGeom prst="rect">
              <a:avLst/>
            </a:prstGeom>
            <a:noFill/>
            <a:ln w="9525">
              <a:noFill/>
              <a:miter lim="800000"/>
              <a:headEnd/>
              <a:tailEnd/>
            </a:ln>
          </p:spPr>
        </p:pic>
        <p:pic>
          <p:nvPicPr>
            <p:cNvPr id="54280" name="Picture 12" descr="C:\Documents and Settings\cdecoro\Desktop\styleshadows\styleshadows_Page_3_Image_0001.jpg"/>
            <p:cNvPicPr>
              <a:picLocks noChangeAspect="1" noChangeArrowheads="1"/>
            </p:cNvPicPr>
            <p:nvPr/>
          </p:nvPicPr>
          <p:blipFill>
            <a:blip r:embed="rId7"/>
            <a:srcRect/>
            <a:stretch>
              <a:fillRect/>
            </a:stretch>
          </p:blipFill>
          <p:spPr bwMode="auto">
            <a:xfrm>
              <a:off x="1676400" y="4986338"/>
              <a:ext cx="957263" cy="1338262"/>
            </a:xfrm>
            <a:prstGeom prst="rect">
              <a:avLst/>
            </a:prstGeom>
            <a:noFill/>
            <a:ln w="9525">
              <a:noFill/>
              <a:miter lim="800000"/>
              <a:headEnd/>
              <a:tailEnd/>
            </a:ln>
          </p:spPr>
        </p:pic>
        <p:cxnSp>
          <p:nvCxnSpPr>
            <p:cNvPr id="54281" name="Straight Connector 11"/>
            <p:cNvCxnSpPr>
              <a:cxnSpLocks noChangeShapeType="1"/>
            </p:cNvCxnSpPr>
            <p:nvPr/>
          </p:nvCxnSpPr>
          <p:spPr bwMode="auto">
            <a:xfrm rot="5400000">
              <a:off x="2125663" y="5661025"/>
              <a:ext cx="1350962" cy="1588"/>
            </a:xfrm>
            <a:prstGeom prst="line">
              <a:avLst/>
            </a:prstGeom>
            <a:noFill/>
            <a:ln w="12699">
              <a:solidFill>
                <a:schemeClr val="tx1"/>
              </a:solidFill>
              <a:round/>
              <a:headEnd/>
              <a:tailEnd/>
            </a:ln>
          </p:spPr>
        </p:cxnSp>
        <p:cxnSp>
          <p:nvCxnSpPr>
            <p:cNvPr id="54282" name="Straight Connector 12"/>
            <p:cNvCxnSpPr>
              <a:cxnSpLocks noChangeShapeType="1"/>
            </p:cNvCxnSpPr>
            <p:nvPr/>
          </p:nvCxnSpPr>
          <p:spPr bwMode="auto">
            <a:xfrm rot="5400000">
              <a:off x="6581775" y="5659438"/>
              <a:ext cx="1350963" cy="1587"/>
            </a:xfrm>
            <a:prstGeom prst="line">
              <a:avLst/>
            </a:prstGeom>
            <a:noFill/>
            <a:ln w="12699">
              <a:solidFill>
                <a:schemeClr val="tx1"/>
              </a:solidFill>
              <a:round/>
              <a:headEnd/>
              <a:tailEnd/>
            </a:ln>
          </p:spPr>
        </p:cxnSp>
        <p:pic>
          <p:nvPicPr>
            <p:cNvPr id="54283" name="Picture 11" descr="C:\Documents and Settings\cdecoro\Desktop\styleshadows\styleshadows_Page_3_Image_0006.jpg"/>
            <p:cNvPicPr>
              <a:picLocks noChangeAspect="1" noChangeArrowheads="1"/>
            </p:cNvPicPr>
            <p:nvPr/>
          </p:nvPicPr>
          <p:blipFill>
            <a:blip r:embed="rId8"/>
            <a:srcRect/>
            <a:stretch>
              <a:fillRect/>
            </a:stretch>
          </p:blipFill>
          <p:spPr bwMode="auto">
            <a:xfrm>
              <a:off x="7434263" y="4973638"/>
              <a:ext cx="957262" cy="1350962"/>
            </a:xfrm>
            <a:prstGeom prst="rect">
              <a:avLst/>
            </a:prstGeom>
            <a:noFill/>
            <a:ln w="9525">
              <a:noFill/>
              <a:miter lim="800000"/>
              <a:headEnd/>
              <a:tailEnd/>
            </a:ln>
          </p:spPr>
        </p:pic>
        <p:sp>
          <p:nvSpPr>
            <p:cNvPr id="54284" name="TextBox 14"/>
            <p:cNvSpPr txBox="1">
              <a:spLocks noChangeArrowheads="1"/>
            </p:cNvSpPr>
            <p:nvPr/>
          </p:nvSpPr>
          <p:spPr bwMode="auto">
            <a:xfrm>
              <a:off x="1752600" y="6311900"/>
              <a:ext cx="790575" cy="276225"/>
            </a:xfrm>
            <a:prstGeom prst="rect">
              <a:avLst/>
            </a:prstGeom>
            <a:noFill/>
            <a:ln w="9525">
              <a:noFill/>
              <a:miter lim="800000"/>
              <a:headEnd/>
              <a:tailEnd/>
            </a:ln>
          </p:spPr>
          <p:txBody>
            <a:bodyPr wrap="none">
              <a:prstTxWarp prst="textNoShape">
                <a:avLst/>
              </a:prstTxWarp>
              <a:spAutoFit/>
            </a:bodyPr>
            <a:lstStyle/>
            <a:p>
              <a:r>
                <a:rPr lang="en-US" sz="1200"/>
                <a:t>Accurate</a:t>
              </a:r>
            </a:p>
          </p:txBody>
        </p:sp>
        <p:sp>
          <p:nvSpPr>
            <p:cNvPr id="54285" name="TextBox 14"/>
            <p:cNvSpPr txBox="1">
              <a:spLocks noChangeArrowheads="1"/>
            </p:cNvSpPr>
            <p:nvPr/>
          </p:nvSpPr>
          <p:spPr bwMode="auto">
            <a:xfrm>
              <a:off x="7548563" y="6299200"/>
              <a:ext cx="722312" cy="276225"/>
            </a:xfrm>
            <a:prstGeom prst="rect">
              <a:avLst/>
            </a:prstGeom>
            <a:noFill/>
            <a:ln w="9525">
              <a:noFill/>
              <a:miter lim="800000"/>
              <a:headEnd/>
              <a:tailEnd/>
            </a:ln>
          </p:spPr>
          <p:txBody>
            <a:bodyPr wrap="none">
              <a:prstTxWarp prst="textNoShape">
                <a:avLst/>
              </a:prstTxWarp>
              <a:spAutoFit/>
            </a:bodyPr>
            <a:lstStyle/>
            <a:p>
              <a:r>
                <a:rPr lang="en-US" sz="1200"/>
                <a:t>Stylized</a:t>
              </a:r>
            </a:p>
          </p:txBody>
        </p:sp>
      </p:grpSp>
      <p:sp>
        <p:nvSpPr>
          <p:cNvPr id="54286" name="AutoShape 36"/>
          <p:cNvSpPr>
            <a:spLocks noChangeAspect="1" noChangeArrowheads="1" noTextEdit="1"/>
          </p:cNvSpPr>
          <p:nvPr/>
        </p:nvSpPr>
        <p:spPr bwMode="auto">
          <a:xfrm>
            <a:off x="3810000" y="1914525"/>
            <a:ext cx="4800600" cy="862013"/>
          </a:xfrm>
          <a:prstGeom prst="rect">
            <a:avLst/>
          </a:prstGeom>
          <a:noFill/>
          <a:ln w="9525">
            <a:noFill/>
            <a:miter lim="800000"/>
            <a:headEnd/>
            <a:tailEnd/>
          </a:ln>
        </p:spPr>
        <p:txBody>
          <a:bodyPr>
            <a:prstTxWarp prst="textNoShape">
              <a:avLst/>
            </a:prstTxWarp>
          </a:bodyPr>
          <a:lstStyle/>
          <a:p>
            <a:endParaRPr lang="en-US"/>
          </a:p>
        </p:txBody>
      </p:sp>
      <p:grpSp>
        <p:nvGrpSpPr>
          <p:cNvPr id="54287" name="Group 67"/>
          <p:cNvGrpSpPr>
            <a:grpSpLocks/>
          </p:cNvGrpSpPr>
          <p:nvPr/>
        </p:nvGrpSpPr>
        <p:grpSpPr bwMode="auto">
          <a:xfrm>
            <a:off x="6680200" y="1914525"/>
            <a:ext cx="863600" cy="862013"/>
            <a:chOff x="6762750" y="1666875"/>
            <a:chExt cx="863600" cy="862013"/>
          </a:xfrm>
        </p:grpSpPr>
        <p:sp>
          <p:nvSpPr>
            <p:cNvPr id="54318" name="Rectangle 41"/>
            <p:cNvSpPr>
              <a:spLocks noChangeArrowheads="1"/>
            </p:cNvSpPr>
            <p:nvPr/>
          </p:nvSpPr>
          <p:spPr bwMode="auto">
            <a:xfrm>
              <a:off x="6773863" y="1676400"/>
              <a:ext cx="842963" cy="842963"/>
            </a:xfrm>
            <a:prstGeom prst="rect">
              <a:avLst/>
            </a:prstGeom>
            <a:solidFill>
              <a:srgbClr val="FFFFFF"/>
            </a:solidFill>
            <a:ln w="9525">
              <a:noFill/>
              <a:miter lim="800000"/>
              <a:headEnd/>
              <a:tailEnd/>
            </a:ln>
          </p:spPr>
          <p:txBody>
            <a:bodyPr>
              <a:prstTxWarp prst="textNoShape">
                <a:avLst/>
              </a:prstTxWarp>
            </a:bodyPr>
            <a:lstStyle/>
            <a:p>
              <a:endParaRPr lang="en-US"/>
            </a:p>
          </p:txBody>
        </p:sp>
        <p:pic>
          <p:nvPicPr>
            <p:cNvPr id="54319" name="Picture 44"/>
            <p:cNvPicPr>
              <a:picLocks noChangeAspect="1" noChangeArrowheads="1"/>
            </p:cNvPicPr>
            <p:nvPr/>
          </p:nvPicPr>
          <p:blipFill>
            <a:blip r:embed="rId9"/>
            <a:srcRect/>
            <a:stretch>
              <a:fillRect/>
            </a:stretch>
          </p:blipFill>
          <p:spPr bwMode="auto">
            <a:xfrm>
              <a:off x="6773863" y="1804988"/>
              <a:ext cx="806450" cy="714375"/>
            </a:xfrm>
            <a:prstGeom prst="rect">
              <a:avLst/>
            </a:prstGeom>
            <a:noFill/>
            <a:ln w="9525">
              <a:noFill/>
              <a:miter lim="800000"/>
              <a:headEnd/>
              <a:tailEnd/>
            </a:ln>
          </p:spPr>
        </p:pic>
        <p:sp>
          <p:nvSpPr>
            <p:cNvPr id="54320" name="Rectangle 48"/>
            <p:cNvSpPr>
              <a:spLocks noChangeArrowheads="1"/>
            </p:cNvSpPr>
            <p:nvPr/>
          </p:nvSpPr>
          <p:spPr bwMode="auto">
            <a:xfrm>
              <a:off x="6773863" y="1676400"/>
              <a:ext cx="842963" cy="842963"/>
            </a:xfrm>
            <a:prstGeom prst="rect">
              <a:avLst/>
            </a:prstGeom>
            <a:noFill/>
            <a:ln w="1">
              <a:solidFill>
                <a:srgbClr val="1F1A17"/>
              </a:solidFill>
              <a:miter lim="800000"/>
              <a:headEnd/>
              <a:tailEnd/>
            </a:ln>
          </p:spPr>
          <p:txBody>
            <a:bodyPr>
              <a:prstTxWarp prst="textNoShape">
                <a:avLst/>
              </a:prstTxWarp>
            </a:bodyPr>
            <a:lstStyle/>
            <a:p>
              <a:endParaRPr lang="en-US"/>
            </a:p>
          </p:txBody>
        </p:sp>
        <p:sp>
          <p:nvSpPr>
            <p:cNvPr id="54321" name="Freeform 57"/>
            <p:cNvSpPr>
              <a:spLocks noEditPoints="1"/>
            </p:cNvSpPr>
            <p:nvPr/>
          </p:nvSpPr>
          <p:spPr bwMode="auto">
            <a:xfrm>
              <a:off x="6762750" y="1666875"/>
              <a:ext cx="863600" cy="862013"/>
            </a:xfrm>
            <a:custGeom>
              <a:avLst/>
              <a:gdLst>
                <a:gd name="T0" fmla="*/ 2147483647 w 3261"/>
                <a:gd name="T1" fmla="*/ 0 h 3258"/>
                <a:gd name="T2" fmla="*/ 2147483647 w 3261"/>
                <a:gd name="T3" fmla="*/ 0 h 3258"/>
                <a:gd name="T4" fmla="*/ 2147483647 w 3261"/>
                <a:gd name="T5" fmla="*/ 2147483647 h 3258"/>
                <a:gd name="T6" fmla="*/ 2147483647 w 3261"/>
                <a:gd name="T7" fmla="*/ 2147483647 h 3258"/>
                <a:gd name="T8" fmla="*/ 2147483647 w 3261"/>
                <a:gd name="T9" fmla="*/ 0 h 3258"/>
                <a:gd name="T10" fmla="*/ 2147483647 w 3261"/>
                <a:gd name="T11" fmla="*/ 0 h 3258"/>
                <a:gd name="T12" fmla="*/ 2147483647 w 3261"/>
                <a:gd name="T13" fmla="*/ 0 h 3258"/>
                <a:gd name="T14" fmla="*/ 2147483647 w 3261"/>
                <a:gd name="T15" fmla="*/ 2147483647 h 3258"/>
                <a:gd name="T16" fmla="*/ 2147483647 w 3261"/>
                <a:gd name="T17" fmla="*/ 2147483647 h 3258"/>
                <a:gd name="T18" fmla="*/ 2147483647 w 3261"/>
                <a:gd name="T19" fmla="*/ 0 h 3258"/>
                <a:gd name="T20" fmla="*/ 2147483647 w 3261"/>
                <a:gd name="T21" fmla="*/ 2147483647 h 3258"/>
                <a:gd name="T22" fmla="*/ 2147483647 w 3261"/>
                <a:gd name="T23" fmla="*/ 2147483647 h 3258"/>
                <a:gd name="T24" fmla="*/ 2147483647 w 3261"/>
                <a:gd name="T25" fmla="*/ 2147483647 h 3258"/>
                <a:gd name="T26" fmla="*/ 2147483647 w 3261"/>
                <a:gd name="T27" fmla="*/ 2147483647 h 3258"/>
                <a:gd name="T28" fmla="*/ 2147483647 w 3261"/>
                <a:gd name="T29" fmla="*/ 2147483647 h 3258"/>
                <a:gd name="T30" fmla="*/ 2147483647 w 3261"/>
                <a:gd name="T31" fmla="*/ 2147483647 h 3258"/>
                <a:gd name="T32" fmla="*/ 2147483647 w 3261"/>
                <a:gd name="T33" fmla="*/ 2147483647 h 3258"/>
                <a:gd name="T34" fmla="*/ 2147483647 w 3261"/>
                <a:gd name="T35" fmla="*/ 2147483647 h 3258"/>
                <a:gd name="T36" fmla="*/ 2147483647 w 3261"/>
                <a:gd name="T37" fmla="*/ 2147483647 h 3258"/>
                <a:gd name="T38" fmla="*/ 2147483647 w 3261"/>
                <a:gd name="T39" fmla="*/ 2147483647 h 3258"/>
                <a:gd name="T40" fmla="*/ 2147483647 w 3261"/>
                <a:gd name="T41" fmla="*/ 2147483647 h 3258"/>
                <a:gd name="T42" fmla="*/ 2147483647 w 3261"/>
                <a:gd name="T43" fmla="*/ 2147483647 h 3258"/>
                <a:gd name="T44" fmla="*/ 2147483647 w 3261"/>
                <a:gd name="T45" fmla="*/ 2147483647 h 3258"/>
                <a:gd name="T46" fmla="*/ 2147483647 w 3261"/>
                <a:gd name="T47" fmla="*/ 2147483647 h 3258"/>
                <a:gd name="T48" fmla="*/ 2147483647 w 3261"/>
                <a:gd name="T49" fmla="*/ 2147483647 h 3258"/>
                <a:gd name="T50" fmla="*/ 2147483647 w 3261"/>
                <a:gd name="T51" fmla="*/ 2147483647 h 3258"/>
                <a:gd name="T52" fmla="*/ 0 w 3261"/>
                <a:gd name="T53" fmla="*/ 2147483647 h 3258"/>
                <a:gd name="T54" fmla="*/ 0 w 3261"/>
                <a:gd name="T55" fmla="*/ 2147483647 h 3258"/>
                <a:gd name="T56" fmla="*/ 2147483647 w 3261"/>
                <a:gd name="T57" fmla="*/ 2147483647 h 3258"/>
                <a:gd name="T58" fmla="*/ 2147483647 w 3261"/>
                <a:gd name="T59" fmla="*/ 2147483647 h 3258"/>
                <a:gd name="T60" fmla="*/ 0 w 3261"/>
                <a:gd name="T61" fmla="*/ 2147483647 h 3258"/>
                <a:gd name="T62" fmla="*/ 0 w 3261"/>
                <a:gd name="T63" fmla="*/ 2147483647 h 3258"/>
                <a:gd name="T64" fmla="*/ 2147483647 w 3261"/>
                <a:gd name="T65" fmla="*/ 2147483647 h 3258"/>
                <a:gd name="T66" fmla="*/ 2147483647 w 3261"/>
                <a:gd name="T67" fmla="*/ 2147483647 h 3258"/>
                <a:gd name="T68" fmla="*/ 0 w 3261"/>
                <a:gd name="T69" fmla="*/ 2147483647 h 3258"/>
                <a:gd name="T70" fmla="*/ 0 w 3261"/>
                <a:gd name="T71" fmla="*/ 2147483647 h 3258"/>
                <a:gd name="T72" fmla="*/ 0 w 3261"/>
                <a:gd name="T73" fmla="*/ 0 h 3258"/>
                <a:gd name="T74" fmla="*/ 2147483647 w 3261"/>
                <a:gd name="T75" fmla="*/ 0 h 3258"/>
                <a:gd name="T76" fmla="*/ 2147483647 w 3261"/>
                <a:gd name="T77" fmla="*/ 2147483647 h 3258"/>
                <a:gd name="T78" fmla="*/ 0 w 3261"/>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1"/>
                <a:gd name="T121" fmla="*/ 0 h 3258"/>
                <a:gd name="T122" fmla="*/ 3261 w 3261"/>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1" h="3258">
                  <a:moveTo>
                    <a:pt x="37" y="0"/>
                  </a:moveTo>
                  <a:lnTo>
                    <a:pt x="3224" y="0"/>
                  </a:lnTo>
                  <a:lnTo>
                    <a:pt x="3224" y="74"/>
                  </a:lnTo>
                  <a:lnTo>
                    <a:pt x="37" y="74"/>
                  </a:lnTo>
                  <a:lnTo>
                    <a:pt x="37" y="0"/>
                  </a:lnTo>
                  <a:close/>
                  <a:moveTo>
                    <a:pt x="3224" y="0"/>
                  </a:moveTo>
                  <a:lnTo>
                    <a:pt x="3261" y="0"/>
                  </a:lnTo>
                  <a:lnTo>
                    <a:pt x="3261" y="37"/>
                  </a:lnTo>
                  <a:lnTo>
                    <a:pt x="3224" y="37"/>
                  </a:lnTo>
                  <a:lnTo>
                    <a:pt x="3224" y="0"/>
                  </a:lnTo>
                  <a:close/>
                  <a:moveTo>
                    <a:pt x="3261" y="37"/>
                  </a:moveTo>
                  <a:lnTo>
                    <a:pt x="3261" y="3221"/>
                  </a:lnTo>
                  <a:lnTo>
                    <a:pt x="3188" y="3221"/>
                  </a:lnTo>
                  <a:lnTo>
                    <a:pt x="3188" y="37"/>
                  </a:lnTo>
                  <a:lnTo>
                    <a:pt x="3261" y="37"/>
                  </a:lnTo>
                  <a:close/>
                  <a:moveTo>
                    <a:pt x="3261" y="3221"/>
                  </a:moveTo>
                  <a:lnTo>
                    <a:pt x="3261" y="3258"/>
                  </a:lnTo>
                  <a:lnTo>
                    <a:pt x="3224" y="3258"/>
                  </a:lnTo>
                  <a:lnTo>
                    <a:pt x="3224" y="3221"/>
                  </a:lnTo>
                  <a:lnTo>
                    <a:pt x="3261" y="3221"/>
                  </a:lnTo>
                  <a:close/>
                  <a:moveTo>
                    <a:pt x="3224" y="3258"/>
                  </a:moveTo>
                  <a:lnTo>
                    <a:pt x="37" y="3258"/>
                  </a:lnTo>
                  <a:lnTo>
                    <a:pt x="37" y="3184"/>
                  </a:lnTo>
                  <a:lnTo>
                    <a:pt x="3224" y="3184"/>
                  </a:lnTo>
                  <a:lnTo>
                    <a:pt x="3224" y="3258"/>
                  </a:lnTo>
                  <a:close/>
                  <a:moveTo>
                    <a:pt x="37" y="3258"/>
                  </a:moveTo>
                  <a:lnTo>
                    <a:pt x="0" y="3258"/>
                  </a:lnTo>
                  <a:lnTo>
                    <a:pt x="0" y="3221"/>
                  </a:lnTo>
                  <a:lnTo>
                    <a:pt x="37" y="3221"/>
                  </a:lnTo>
                  <a:lnTo>
                    <a:pt x="37" y="3258"/>
                  </a:lnTo>
                  <a:close/>
                  <a:moveTo>
                    <a:pt x="0" y="3221"/>
                  </a:moveTo>
                  <a:lnTo>
                    <a:pt x="0" y="37"/>
                  </a:lnTo>
                  <a:lnTo>
                    <a:pt x="74" y="37"/>
                  </a:lnTo>
                  <a:lnTo>
                    <a:pt x="74" y="3221"/>
                  </a:lnTo>
                  <a:lnTo>
                    <a:pt x="0" y="3221"/>
                  </a:lnTo>
                  <a:close/>
                  <a:moveTo>
                    <a:pt x="0" y="37"/>
                  </a:moveTo>
                  <a:lnTo>
                    <a:pt x="0" y="0"/>
                  </a:lnTo>
                  <a:lnTo>
                    <a:pt x="37" y="0"/>
                  </a:lnTo>
                  <a:lnTo>
                    <a:pt x="37"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grpSp>
      <p:grpSp>
        <p:nvGrpSpPr>
          <p:cNvPr id="54288" name="Group 68"/>
          <p:cNvGrpSpPr>
            <a:grpSpLocks/>
          </p:cNvGrpSpPr>
          <p:nvPr/>
        </p:nvGrpSpPr>
        <p:grpSpPr bwMode="auto">
          <a:xfrm>
            <a:off x="5778500" y="1914525"/>
            <a:ext cx="863600" cy="862013"/>
            <a:chOff x="5778500" y="1666875"/>
            <a:chExt cx="863600" cy="862013"/>
          </a:xfrm>
        </p:grpSpPr>
        <p:sp>
          <p:nvSpPr>
            <p:cNvPr id="54314" name="Rectangle 40"/>
            <p:cNvSpPr>
              <a:spLocks noChangeArrowheads="1"/>
            </p:cNvSpPr>
            <p:nvPr/>
          </p:nvSpPr>
          <p:spPr bwMode="auto">
            <a:xfrm>
              <a:off x="5788025" y="1676400"/>
              <a:ext cx="844550" cy="842963"/>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4315" name="Freeform 47"/>
            <p:cNvSpPr>
              <a:spLocks/>
            </p:cNvSpPr>
            <p:nvPr/>
          </p:nvSpPr>
          <p:spPr bwMode="auto">
            <a:xfrm>
              <a:off x="5788025" y="1895475"/>
              <a:ext cx="725488" cy="623888"/>
            </a:xfrm>
            <a:custGeom>
              <a:avLst/>
              <a:gdLst>
                <a:gd name="T0" fmla="*/ 0 w 2738"/>
                <a:gd name="T1" fmla="*/ 2147483647 h 2354"/>
                <a:gd name="T2" fmla="*/ 2147483647 w 2738"/>
                <a:gd name="T3" fmla="*/ 2147483647 h 2354"/>
                <a:gd name="T4" fmla="*/ 2147483647 w 2738"/>
                <a:gd name="T5" fmla="*/ 2147483647 h 2354"/>
                <a:gd name="T6" fmla="*/ 2147483647 w 2738"/>
                <a:gd name="T7" fmla="*/ 2147483647 h 2354"/>
                <a:gd name="T8" fmla="*/ 2147483647 w 2738"/>
                <a:gd name="T9" fmla="*/ 2147483647 h 2354"/>
                <a:gd name="T10" fmla="*/ 2147483647 w 2738"/>
                <a:gd name="T11" fmla="*/ 2147483647 h 2354"/>
                <a:gd name="T12" fmla="*/ 2147483647 w 2738"/>
                <a:gd name="T13" fmla="*/ 2147483647 h 2354"/>
                <a:gd name="T14" fmla="*/ 2147483647 w 2738"/>
                <a:gd name="T15" fmla="*/ 2147483647 h 2354"/>
                <a:gd name="T16" fmla="*/ 2147483647 w 2738"/>
                <a:gd name="T17" fmla="*/ 2147483647 h 2354"/>
                <a:gd name="T18" fmla="*/ 2147483647 w 2738"/>
                <a:gd name="T19" fmla="*/ 2147483647 h 2354"/>
                <a:gd name="T20" fmla="*/ 2147483647 w 2738"/>
                <a:gd name="T21" fmla="*/ 2147483647 h 2354"/>
                <a:gd name="T22" fmla="*/ 2147483647 w 2738"/>
                <a:gd name="T23" fmla="*/ 2147483647 h 2354"/>
                <a:gd name="T24" fmla="*/ 2147483647 w 2738"/>
                <a:gd name="T25" fmla="*/ 2147483647 h 2354"/>
                <a:gd name="T26" fmla="*/ 2147483647 w 2738"/>
                <a:gd name="T27" fmla="*/ 2147483647 h 2354"/>
                <a:gd name="T28" fmla="*/ 2147483647 w 2738"/>
                <a:gd name="T29" fmla="*/ 2147483647 h 2354"/>
                <a:gd name="T30" fmla="*/ 2147483647 w 2738"/>
                <a:gd name="T31" fmla="*/ 2147483647 h 2354"/>
                <a:gd name="T32" fmla="*/ 2147483647 w 2738"/>
                <a:gd name="T33" fmla="*/ 2147483647 h 2354"/>
                <a:gd name="T34" fmla="*/ 2147483647 w 2738"/>
                <a:gd name="T35" fmla="*/ 2147483647 h 2354"/>
                <a:gd name="T36" fmla="*/ 2147483647 w 2738"/>
                <a:gd name="T37" fmla="*/ 2147483647 h 2354"/>
                <a:gd name="T38" fmla="*/ 2147483647 w 2738"/>
                <a:gd name="T39" fmla="*/ 2147483647 h 2354"/>
                <a:gd name="T40" fmla="*/ 2147483647 w 2738"/>
                <a:gd name="T41" fmla="*/ 2147483647 h 2354"/>
                <a:gd name="T42" fmla="*/ 2147483647 w 2738"/>
                <a:gd name="T43" fmla="*/ 2147483647 h 2354"/>
                <a:gd name="T44" fmla="*/ 2147483647 w 2738"/>
                <a:gd name="T45" fmla="*/ 2147483647 h 2354"/>
                <a:gd name="T46" fmla="*/ 2147483647 w 2738"/>
                <a:gd name="T47" fmla="*/ 2147483647 h 2354"/>
                <a:gd name="T48" fmla="*/ 2147483647 w 2738"/>
                <a:gd name="T49" fmla="*/ 2147483647 h 2354"/>
                <a:gd name="T50" fmla="*/ 2147483647 w 2738"/>
                <a:gd name="T51" fmla="*/ 2147483647 h 2354"/>
                <a:gd name="T52" fmla="*/ 2147483647 w 2738"/>
                <a:gd name="T53" fmla="*/ 2147483647 h 2354"/>
                <a:gd name="T54" fmla="*/ 2147483647 w 2738"/>
                <a:gd name="T55" fmla="*/ 2147483647 h 2354"/>
                <a:gd name="T56" fmla="*/ 2147483647 w 2738"/>
                <a:gd name="T57" fmla="*/ 2147483647 h 2354"/>
                <a:gd name="T58" fmla="*/ 2147483647 w 2738"/>
                <a:gd name="T59" fmla="*/ 2147483647 h 2354"/>
                <a:gd name="T60" fmla="*/ 2147483647 w 2738"/>
                <a:gd name="T61" fmla="*/ 2147483647 h 2354"/>
                <a:gd name="T62" fmla="*/ 2147483647 w 2738"/>
                <a:gd name="T63" fmla="*/ 2147483647 h 2354"/>
                <a:gd name="T64" fmla="*/ 2147483647 w 2738"/>
                <a:gd name="T65" fmla="*/ 2147483647 h 2354"/>
                <a:gd name="T66" fmla="*/ 2147483647 w 2738"/>
                <a:gd name="T67" fmla="*/ 2147483647 h 2354"/>
                <a:gd name="T68" fmla="*/ 2147483647 w 2738"/>
                <a:gd name="T69" fmla="*/ 2147483647 h 2354"/>
                <a:gd name="T70" fmla="*/ 2147483647 w 2738"/>
                <a:gd name="T71" fmla="*/ 2147483647 h 2354"/>
                <a:gd name="T72" fmla="*/ 2147483647 w 2738"/>
                <a:gd name="T73" fmla="*/ 2147483647 h 2354"/>
                <a:gd name="T74" fmla="*/ 2147483647 w 2738"/>
                <a:gd name="T75" fmla="*/ 2147483647 h 2354"/>
                <a:gd name="T76" fmla="*/ 2147483647 w 2738"/>
                <a:gd name="T77" fmla="*/ 2147483647 h 2354"/>
                <a:gd name="T78" fmla="*/ 2147483647 w 2738"/>
                <a:gd name="T79" fmla="*/ 2147483647 h 2354"/>
                <a:gd name="T80" fmla="*/ 2147483647 w 2738"/>
                <a:gd name="T81" fmla="*/ 2147483647 h 2354"/>
                <a:gd name="T82" fmla="*/ 2147483647 w 2738"/>
                <a:gd name="T83" fmla="*/ 2147483647 h 2354"/>
                <a:gd name="T84" fmla="*/ 2147483647 w 2738"/>
                <a:gd name="T85" fmla="*/ 2147483647 h 2354"/>
                <a:gd name="T86" fmla="*/ 2147483647 w 2738"/>
                <a:gd name="T87" fmla="*/ 2147483647 h 2354"/>
                <a:gd name="T88" fmla="*/ 2147483647 w 2738"/>
                <a:gd name="T89" fmla="*/ 2147483647 h 2354"/>
                <a:gd name="T90" fmla="*/ 2147483647 w 2738"/>
                <a:gd name="T91" fmla="*/ 2147483647 h 2354"/>
                <a:gd name="T92" fmla="*/ 2147483647 w 2738"/>
                <a:gd name="T93" fmla="*/ 2147483647 h 2354"/>
                <a:gd name="T94" fmla="*/ 2147483647 w 2738"/>
                <a:gd name="T95" fmla="*/ 2147483647 h 2354"/>
                <a:gd name="T96" fmla="*/ 2147483647 w 2738"/>
                <a:gd name="T97" fmla="*/ 2147483647 h 2354"/>
                <a:gd name="T98" fmla="*/ 2147483647 w 2738"/>
                <a:gd name="T99" fmla="*/ 2147483647 h 2354"/>
                <a:gd name="T100" fmla="*/ 2147483647 w 2738"/>
                <a:gd name="T101" fmla="*/ 2147483647 h 2354"/>
                <a:gd name="T102" fmla="*/ 2147483647 w 2738"/>
                <a:gd name="T103" fmla="*/ 2147483647 h 2354"/>
                <a:gd name="T104" fmla="*/ 2147483647 w 2738"/>
                <a:gd name="T105" fmla="*/ 2147483647 h 2354"/>
                <a:gd name="T106" fmla="*/ 2147483647 w 2738"/>
                <a:gd name="T107" fmla="*/ 2147483647 h 2354"/>
                <a:gd name="T108" fmla="*/ 2147483647 w 2738"/>
                <a:gd name="T109" fmla="*/ 2147483647 h 2354"/>
                <a:gd name="T110" fmla="*/ 2147483647 w 2738"/>
                <a:gd name="T111" fmla="*/ 2147483647 h 2354"/>
                <a:gd name="T112" fmla="*/ 2147483647 w 2738"/>
                <a:gd name="T113" fmla="*/ 2147483647 h 2354"/>
                <a:gd name="T114" fmla="*/ 2147483647 w 2738"/>
                <a:gd name="T115" fmla="*/ 2147483647 h 23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38"/>
                <a:gd name="T175" fmla="*/ 0 h 2354"/>
                <a:gd name="T176" fmla="*/ 2738 w 2738"/>
                <a:gd name="T177" fmla="*/ 2354 h 23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38" h="2354">
                  <a:moveTo>
                    <a:pt x="2738" y="2354"/>
                  </a:moveTo>
                  <a:lnTo>
                    <a:pt x="0" y="2354"/>
                  </a:lnTo>
                  <a:lnTo>
                    <a:pt x="0" y="175"/>
                  </a:lnTo>
                  <a:lnTo>
                    <a:pt x="33" y="153"/>
                  </a:lnTo>
                  <a:lnTo>
                    <a:pt x="67" y="132"/>
                  </a:lnTo>
                  <a:lnTo>
                    <a:pt x="103" y="112"/>
                  </a:lnTo>
                  <a:lnTo>
                    <a:pt x="140" y="94"/>
                  </a:lnTo>
                  <a:lnTo>
                    <a:pt x="178" y="77"/>
                  </a:lnTo>
                  <a:lnTo>
                    <a:pt x="217" y="62"/>
                  </a:lnTo>
                  <a:lnTo>
                    <a:pt x="257" y="47"/>
                  </a:lnTo>
                  <a:lnTo>
                    <a:pt x="297" y="36"/>
                  </a:lnTo>
                  <a:lnTo>
                    <a:pt x="338" y="25"/>
                  </a:lnTo>
                  <a:lnTo>
                    <a:pt x="378" y="17"/>
                  </a:lnTo>
                  <a:lnTo>
                    <a:pt x="419" y="9"/>
                  </a:lnTo>
                  <a:lnTo>
                    <a:pt x="460" y="4"/>
                  </a:lnTo>
                  <a:lnTo>
                    <a:pt x="501" y="1"/>
                  </a:lnTo>
                  <a:lnTo>
                    <a:pt x="542" y="0"/>
                  </a:lnTo>
                  <a:lnTo>
                    <a:pt x="583" y="2"/>
                  </a:lnTo>
                  <a:lnTo>
                    <a:pt x="622" y="5"/>
                  </a:lnTo>
                  <a:lnTo>
                    <a:pt x="661" y="11"/>
                  </a:lnTo>
                  <a:lnTo>
                    <a:pt x="698" y="19"/>
                  </a:lnTo>
                  <a:lnTo>
                    <a:pt x="736" y="29"/>
                  </a:lnTo>
                  <a:lnTo>
                    <a:pt x="772" y="43"/>
                  </a:lnTo>
                  <a:lnTo>
                    <a:pt x="806" y="59"/>
                  </a:lnTo>
                  <a:lnTo>
                    <a:pt x="839" y="77"/>
                  </a:lnTo>
                  <a:lnTo>
                    <a:pt x="871" y="98"/>
                  </a:lnTo>
                  <a:lnTo>
                    <a:pt x="900" y="122"/>
                  </a:lnTo>
                  <a:lnTo>
                    <a:pt x="928" y="149"/>
                  </a:lnTo>
                  <a:lnTo>
                    <a:pt x="955" y="179"/>
                  </a:lnTo>
                  <a:lnTo>
                    <a:pt x="978" y="211"/>
                  </a:lnTo>
                  <a:lnTo>
                    <a:pt x="1000" y="248"/>
                  </a:lnTo>
                  <a:lnTo>
                    <a:pt x="1018" y="287"/>
                  </a:lnTo>
                  <a:lnTo>
                    <a:pt x="1035" y="329"/>
                  </a:lnTo>
                  <a:lnTo>
                    <a:pt x="1049" y="376"/>
                  </a:lnTo>
                  <a:lnTo>
                    <a:pt x="1059" y="426"/>
                  </a:lnTo>
                  <a:lnTo>
                    <a:pt x="1085" y="572"/>
                  </a:lnTo>
                  <a:lnTo>
                    <a:pt x="1108" y="701"/>
                  </a:lnTo>
                  <a:lnTo>
                    <a:pt x="1118" y="759"/>
                  </a:lnTo>
                  <a:lnTo>
                    <a:pt x="1128" y="812"/>
                  </a:lnTo>
                  <a:lnTo>
                    <a:pt x="1137" y="862"/>
                  </a:lnTo>
                  <a:lnTo>
                    <a:pt x="1147" y="909"/>
                  </a:lnTo>
                  <a:lnTo>
                    <a:pt x="1158" y="952"/>
                  </a:lnTo>
                  <a:lnTo>
                    <a:pt x="1169" y="992"/>
                  </a:lnTo>
                  <a:lnTo>
                    <a:pt x="1180" y="1029"/>
                  </a:lnTo>
                  <a:lnTo>
                    <a:pt x="1193" y="1063"/>
                  </a:lnTo>
                  <a:lnTo>
                    <a:pt x="1207" y="1096"/>
                  </a:lnTo>
                  <a:lnTo>
                    <a:pt x="1222" y="1126"/>
                  </a:lnTo>
                  <a:lnTo>
                    <a:pt x="1239" y="1153"/>
                  </a:lnTo>
                  <a:lnTo>
                    <a:pt x="1258" y="1179"/>
                  </a:lnTo>
                  <a:lnTo>
                    <a:pt x="1279" y="1203"/>
                  </a:lnTo>
                  <a:lnTo>
                    <a:pt x="1302" y="1225"/>
                  </a:lnTo>
                  <a:lnTo>
                    <a:pt x="1328" y="1246"/>
                  </a:lnTo>
                  <a:lnTo>
                    <a:pt x="1356" y="1266"/>
                  </a:lnTo>
                  <a:lnTo>
                    <a:pt x="1387" y="1285"/>
                  </a:lnTo>
                  <a:lnTo>
                    <a:pt x="1422" y="1303"/>
                  </a:lnTo>
                  <a:lnTo>
                    <a:pt x="1459" y="1323"/>
                  </a:lnTo>
                  <a:lnTo>
                    <a:pt x="1501" y="1340"/>
                  </a:lnTo>
                  <a:lnTo>
                    <a:pt x="1545" y="1358"/>
                  </a:lnTo>
                  <a:lnTo>
                    <a:pt x="1595" y="1376"/>
                  </a:lnTo>
                  <a:lnTo>
                    <a:pt x="1649" y="1394"/>
                  </a:lnTo>
                  <a:lnTo>
                    <a:pt x="1706" y="1413"/>
                  </a:lnTo>
                  <a:lnTo>
                    <a:pt x="1836" y="1454"/>
                  </a:lnTo>
                  <a:lnTo>
                    <a:pt x="1985" y="1501"/>
                  </a:lnTo>
                  <a:lnTo>
                    <a:pt x="2007" y="1506"/>
                  </a:lnTo>
                  <a:lnTo>
                    <a:pt x="2030" y="1514"/>
                  </a:lnTo>
                  <a:lnTo>
                    <a:pt x="2051" y="1523"/>
                  </a:lnTo>
                  <a:lnTo>
                    <a:pt x="2075" y="1532"/>
                  </a:lnTo>
                  <a:lnTo>
                    <a:pt x="2098" y="1543"/>
                  </a:lnTo>
                  <a:lnTo>
                    <a:pt x="2121" y="1554"/>
                  </a:lnTo>
                  <a:lnTo>
                    <a:pt x="2145" y="1565"/>
                  </a:lnTo>
                  <a:lnTo>
                    <a:pt x="2169" y="1579"/>
                  </a:lnTo>
                  <a:lnTo>
                    <a:pt x="2192" y="1592"/>
                  </a:lnTo>
                  <a:lnTo>
                    <a:pt x="2216" y="1606"/>
                  </a:lnTo>
                  <a:lnTo>
                    <a:pt x="2239" y="1622"/>
                  </a:lnTo>
                  <a:lnTo>
                    <a:pt x="2262" y="1638"/>
                  </a:lnTo>
                  <a:lnTo>
                    <a:pt x="2286" y="1654"/>
                  </a:lnTo>
                  <a:lnTo>
                    <a:pt x="2307" y="1671"/>
                  </a:lnTo>
                  <a:lnTo>
                    <a:pt x="2330" y="1689"/>
                  </a:lnTo>
                  <a:lnTo>
                    <a:pt x="2352" y="1708"/>
                  </a:lnTo>
                  <a:lnTo>
                    <a:pt x="2372" y="1727"/>
                  </a:lnTo>
                  <a:lnTo>
                    <a:pt x="2392" y="1746"/>
                  </a:lnTo>
                  <a:lnTo>
                    <a:pt x="2412" y="1767"/>
                  </a:lnTo>
                  <a:lnTo>
                    <a:pt x="2430" y="1788"/>
                  </a:lnTo>
                  <a:lnTo>
                    <a:pt x="2447" y="1810"/>
                  </a:lnTo>
                  <a:lnTo>
                    <a:pt x="2463" y="1831"/>
                  </a:lnTo>
                  <a:lnTo>
                    <a:pt x="2479" y="1854"/>
                  </a:lnTo>
                  <a:lnTo>
                    <a:pt x="2492" y="1877"/>
                  </a:lnTo>
                  <a:lnTo>
                    <a:pt x="2505" y="1900"/>
                  </a:lnTo>
                  <a:lnTo>
                    <a:pt x="2516" y="1924"/>
                  </a:lnTo>
                  <a:lnTo>
                    <a:pt x="2525" y="1948"/>
                  </a:lnTo>
                  <a:lnTo>
                    <a:pt x="2533" y="1973"/>
                  </a:lnTo>
                  <a:lnTo>
                    <a:pt x="2540" y="1998"/>
                  </a:lnTo>
                  <a:lnTo>
                    <a:pt x="2544" y="2023"/>
                  </a:lnTo>
                  <a:lnTo>
                    <a:pt x="2548" y="2049"/>
                  </a:lnTo>
                  <a:lnTo>
                    <a:pt x="2548" y="2075"/>
                  </a:lnTo>
                  <a:lnTo>
                    <a:pt x="2549" y="2096"/>
                  </a:lnTo>
                  <a:lnTo>
                    <a:pt x="2550" y="2116"/>
                  </a:lnTo>
                  <a:lnTo>
                    <a:pt x="2551" y="2135"/>
                  </a:lnTo>
                  <a:lnTo>
                    <a:pt x="2553" y="2152"/>
                  </a:lnTo>
                  <a:lnTo>
                    <a:pt x="2557" y="2169"/>
                  </a:lnTo>
                  <a:lnTo>
                    <a:pt x="2560" y="2185"/>
                  </a:lnTo>
                  <a:lnTo>
                    <a:pt x="2565" y="2200"/>
                  </a:lnTo>
                  <a:lnTo>
                    <a:pt x="2569" y="2213"/>
                  </a:lnTo>
                  <a:lnTo>
                    <a:pt x="2574" y="2226"/>
                  </a:lnTo>
                  <a:lnTo>
                    <a:pt x="2580" y="2238"/>
                  </a:lnTo>
                  <a:lnTo>
                    <a:pt x="2586" y="2248"/>
                  </a:lnTo>
                  <a:lnTo>
                    <a:pt x="2592" y="2260"/>
                  </a:lnTo>
                  <a:lnTo>
                    <a:pt x="2599" y="2269"/>
                  </a:lnTo>
                  <a:lnTo>
                    <a:pt x="2606" y="2278"/>
                  </a:lnTo>
                  <a:lnTo>
                    <a:pt x="2612" y="2286"/>
                  </a:lnTo>
                  <a:lnTo>
                    <a:pt x="2620" y="2292"/>
                  </a:lnTo>
                  <a:lnTo>
                    <a:pt x="2635" y="2306"/>
                  </a:lnTo>
                  <a:lnTo>
                    <a:pt x="2651" y="2317"/>
                  </a:lnTo>
                  <a:lnTo>
                    <a:pt x="2667" y="2326"/>
                  </a:lnTo>
                  <a:lnTo>
                    <a:pt x="2683" y="2333"/>
                  </a:lnTo>
                  <a:lnTo>
                    <a:pt x="2712" y="2346"/>
                  </a:lnTo>
                  <a:lnTo>
                    <a:pt x="2738" y="2354"/>
                  </a:lnTo>
                  <a:close/>
                </a:path>
              </a:pathLst>
            </a:custGeom>
            <a:solidFill>
              <a:srgbClr val="C2C1C1"/>
            </a:solidFill>
            <a:ln w="9525">
              <a:noFill/>
              <a:round/>
              <a:headEnd/>
              <a:tailEnd/>
            </a:ln>
          </p:spPr>
          <p:txBody>
            <a:bodyPr>
              <a:prstTxWarp prst="textNoShape">
                <a:avLst/>
              </a:prstTxWarp>
            </a:bodyPr>
            <a:lstStyle/>
            <a:p>
              <a:endParaRPr lang="en-US"/>
            </a:p>
          </p:txBody>
        </p:sp>
        <p:sp>
          <p:nvSpPr>
            <p:cNvPr id="54316" name="Rectangle 53"/>
            <p:cNvSpPr>
              <a:spLocks noChangeArrowheads="1"/>
            </p:cNvSpPr>
            <p:nvPr/>
          </p:nvSpPr>
          <p:spPr bwMode="auto">
            <a:xfrm>
              <a:off x="5788025" y="1676400"/>
              <a:ext cx="844550" cy="842963"/>
            </a:xfrm>
            <a:prstGeom prst="rect">
              <a:avLst/>
            </a:prstGeom>
            <a:noFill/>
            <a:ln w="1">
              <a:solidFill>
                <a:srgbClr val="1F1A17"/>
              </a:solidFill>
              <a:miter lim="800000"/>
              <a:headEnd/>
              <a:tailEnd/>
            </a:ln>
          </p:spPr>
          <p:txBody>
            <a:bodyPr>
              <a:prstTxWarp prst="textNoShape">
                <a:avLst/>
              </a:prstTxWarp>
            </a:bodyPr>
            <a:lstStyle/>
            <a:p>
              <a:endParaRPr lang="en-US"/>
            </a:p>
          </p:txBody>
        </p:sp>
        <p:sp>
          <p:nvSpPr>
            <p:cNvPr id="54317" name="Freeform 58"/>
            <p:cNvSpPr>
              <a:spLocks noEditPoints="1"/>
            </p:cNvSpPr>
            <p:nvPr/>
          </p:nvSpPr>
          <p:spPr bwMode="auto">
            <a:xfrm>
              <a:off x="5778500" y="1666875"/>
              <a:ext cx="863600" cy="862013"/>
            </a:xfrm>
            <a:custGeom>
              <a:avLst/>
              <a:gdLst>
                <a:gd name="T0" fmla="*/ 2147483647 w 3262"/>
                <a:gd name="T1" fmla="*/ 0 h 3258"/>
                <a:gd name="T2" fmla="*/ 2147483647 w 3262"/>
                <a:gd name="T3" fmla="*/ 0 h 3258"/>
                <a:gd name="T4" fmla="*/ 2147483647 w 3262"/>
                <a:gd name="T5" fmla="*/ 2147483647 h 3258"/>
                <a:gd name="T6" fmla="*/ 2147483647 w 3262"/>
                <a:gd name="T7" fmla="*/ 2147483647 h 3258"/>
                <a:gd name="T8" fmla="*/ 2147483647 w 3262"/>
                <a:gd name="T9" fmla="*/ 0 h 3258"/>
                <a:gd name="T10" fmla="*/ 2147483647 w 3262"/>
                <a:gd name="T11" fmla="*/ 0 h 3258"/>
                <a:gd name="T12" fmla="*/ 2147483647 w 3262"/>
                <a:gd name="T13" fmla="*/ 0 h 3258"/>
                <a:gd name="T14" fmla="*/ 2147483647 w 3262"/>
                <a:gd name="T15" fmla="*/ 2147483647 h 3258"/>
                <a:gd name="T16" fmla="*/ 2147483647 w 3262"/>
                <a:gd name="T17" fmla="*/ 2147483647 h 3258"/>
                <a:gd name="T18" fmla="*/ 2147483647 w 3262"/>
                <a:gd name="T19" fmla="*/ 0 h 3258"/>
                <a:gd name="T20" fmla="*/ 2147483647 w 3262"/>
                <a:gd name="T21" fmla="*/ 2147483647 h 3258"/>
                <a:gd name="T22" fmla="*/ 2147483647 w 3262"/>
                <a:gd name="T23" fmla="*/ 2147483647 h 3258"/>
                <a:gd name="T24" fmla="*/ 2147483647 w 3262"/>
                <a:gd name="T25" fmla="*/ 2147483647 h 3258"/>
                <a:gd name="T26" fmla="*/ 2147483647 w 3262"/>
                <a:gd name="T27" fmla="*/ 2147483647 h 3258"/>
                <a:gd name="T28" fmla="*/ 2147483647 w 3262"/>
                <a:gd name="T29" fmla="*/ 2147483647 h 3258"/>
                <a:gd name="T30" fmla="*/ 2147483647 w 3262"/>
                <a:gd name="T31" fmla="*/ 2147483647 h 3258"/>
                <a:gd name="T32" fmla="*/ 2147483647 w 3262"/>
                <a:gd name="T33" fmla="*/ 2147483647 h 3258"/>
                <a:gd name="T34" fmla="*/ 2147483647 w 3262"/>
                <a:gd name="T35" fmla="*/ 2147483647 h 3258"/>
                <a:gd name="T36" fmla="*/ 2147483647 w 3262"/>
                <a:gd name="T37" fmla="*/ 2147483647 h 3258"/>
                <a:gd name="T38" fmla="*/ 2147483647 w 3262"/>
                <a:gd name="T39" fmla="*/ 2147483647 h 3258"/>
                <a:gd name="T40" fmla="*/ 2147483647 w 3262"/>
                <a:gd name="T41" fmla="*/ 2147483647 h 3258"/>
                <a:gd name="T42" fmla="*/ 2147483647 w 3262"/>
                <a:gd name="T43" fmla="*/ 2147483647 h 3258"/>
                <a:gd name="T44" fmla="*/ 2147483647 w 3262"/>
                <a:gd name="T45" fmla="*/ 2147483647 h 3258"/>
                <a:gd name="T46" fmla="*/ 2147483647 w 3262"/>
                <a:gd name="T47" fmla="*/ 2147483647 h 3258"/>
                <a:gd name="T48" fmla="*/ 2147483647 w 3262"/>
                <a:gd name="T49" fmla="*/ 2147483647 h 3258"/>
                <a:gd name="T50" fmla="*/ 2147483647 w 3262"/>
                <a:gd name="T51" fmla="*/ 2147483647 h 3258"/>
                <a:gd name="T52" fmla="*/ 0 w 3262"/>
                <a:gd name="T53" fmla="*/ 2147483647 h 3258"/>
                <a:gd name="T54" fmla="*/ 0 w 3262"/>
                <a:gd name="T55" fmla="*/ 2147483647 h 3258"/>
                <a:gd name="T56" fmla="*/ 2147483647 w 3262"/>
                <a:gd name="T57" fmla="*/ 2147483647 h 3258"/>
                <a:gd name="T58" fmla="*/ 2147483647 w 3262"/>
                <a:gd name="T59" fmla="*/ 2147483647 h 3258"/>
                <a:gd name="T60" fmla="*/ 0 w 3262"/>
                <a:gd name="T61" fmla="*/ 2147483647 h 3258"/>
                <a:gd name="T62" fmla="*/ 0 w 3262"/>
                <a:gd name="T63" fmla="*/ 2147483647 h 3258"/>
                <a:gd name="T64" fmla="*/ 2147483647 w 3262"/>
                <a:gd name="T65" fmla="*/ 2147483647 h 3258"/>
                <a:gd name="T66" fmla="*/ 2147483647 w 3262"/>
                <a:gd name="T67" fmla="*/ 2147483647 h 3258"/>
                <a:gd name="T68" fmla="*/ 0 w 3262"/>
                <a:gd name="T69" fmla="*/ 2147483647 h 3258"/>
                <a:gd name="T70" fmla="*/ 0 w 3262"/>
                <a:gd name="T71" fmla="*/ 2147483647 h 3258"/>
                <a:gd name="T72" fmla="*/ 0 w 3262"/>
                <a:gd name="T73" fmla="*/ 0 h 3258"/>
                <a:gd name="T74" fmla="*/ 2147483647 w 3262"/>
                <a:gd name="T75" fmla="*/ 0 h 3258"/>
                <a:gd name="T76" fmla="*/ 2147483647 w 3262"/>
                <a:gd name="T77" fmla="*/ 2147483647 h 3258"/>
                <a:gd name="T78" fmla="*/ 0 w 3262"/>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2"/>
                <a:gd name="T121" fmla="*/ 0 h 3258"/>
                <a:gd name="T122" fmla="*/ 3262 w 3262"/>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2" h="3258">
                  <a:moveTo>
                    <a:pt x="38" y="0"/>
                  </a:moveTo>
                  <a:lnTo>
                    <a:pt x="3224" y="0"/>
                  </a:lnTo>
                  <a:lnTo>
                    <a:pt x="3224" y="74"/>
                  </a:lnTo>
                  <a:lnTo>
                    <a:pt x="38" y="74"/>
                  </a:lnTo>
                  <a:lnTo>
                    <a:pt x="38" y="0"/>
                  </a:lnTo>
                  <a:close/>
                  <a:moveTo>
                    <a:pt x="3224" y="0"/>
                  </a:moveTo>
                  <a:lnTo>
                    <a:pt x="3262" y="0"/>
                  </a:lnTo>
                  <a:lnTo>
                    <a:pt x="3262" y="37"/>
                  </a:lnTo>
                  <a:lnTo>
                    <a:pt x="3224" y="37"/>
                  </a:lnTo>
                  <a:lnTo>
                    <a:pt x="3224" y="0"/>
                  </a:lnTo>
                  <a:close/>
                  <a:moveTo>
                    <a:pt x="3262" y="37"/>
                  </a:moveTo>
                  <a:lnTo>
                    <a:pt x="3262" y="3221"/>
                  </a:lnTo>
                  <a:lnTo>
                    <a:pt x="3188" y="3221"/>
                  </a:lnTo>
                  <a:lnTo>
                    <a:pt x="3188" y="37"/>
                  </a:lnTo>
                  <a:lnTo>
                    <a:pt x="3262" y="37"/>
                  </a:lnTo>
                  <a:close/>
                  <a:moveTo>
                    <a:pt x="3262" y="3221"/>
                  </a:moveTo>
                  <a:lnTo>
                    <a:pt x="3262" y="3258"/>
                  </a:lnTo>
                  <a:lnTo>
                    <a:pt x="3224" y="3258"/>
                  </a:lnTo>
                  <a:lnTo>
                    <a:pt x="3224" y="3221"/>
                  </a:lnTo>
                  <a:lnTo>
                    <a:pt x="3262" y="3221"/>
                  </a:lnTo>
                  <a:close/>
                  <a:moveTo>
                    <a:pt x="3224" y="3258"/>
                  </a:moveTo>
                  <a:lnTo>
                    <a:pt x="38" y="3258"/>
                  </a:lnTo>
                  <a:lnTo>
                    <a:pt x="38" y="3184"/>
                  </a:lnTo>
                  <a:lnTo>
                    <a:pt x="3224" y="3184"/>
                  </a:lnTo>
                  <a:lnTo>
                    <a:pt x="3224" y="3258"/>
                  </a:lnTo>
                  <a:close/>
                  <a:moveTo>
                    <a:pt x="38" y="3258"/>
                  </a:moveTo>
                  <a:lnTo>
                    <a:pt x="0" y="3258"/>
                  </a:lnTo>
                  <a:lnTo>
                    <a:pt x="0" y="3221"/>
                  </a:lnTo>
                  <a:lnTo>
                    <a:pt x="38" y="3221"/>
                  </a:lnTo>
                  <a:lnTo>
                    <a:pt x="38" y="3258"/>
                  </a:lnTo>
                  <a:close/>
                  <a:moveTo>
                    <a:pt x="0" y="3221"/>
                  </a:moveTo>
                  <a:lnTo>
                    <a:pt x="0" y="37"/>
                  </a:lnTo>
                  <a:lnTo>
                    <a:pt x="74" y="37"/>
                  </a:lnTo>
                  <a:lnTo>
                    <a:pt x="74" y="3221"/>
                  </a:lnTo>
                  <a:lnTo>
                    <a:pt x="0" y="3221"/>
                  </a:lnTo>
                  <a:close/>
                  <a:moveTo>
                    <a:pt x="0" y="37"/>
                  </a:moveTo>
                  <a:lnTo>
                    <a:pt x="0" y="0"/>
                  </a:lnTo>
                  <a:lnTo>
                    <a:pt x="38" y="0"/>
                  </a:lnTo>
                  <a:lnTo>
                    <a:pt x="38"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grpSp>
      <p:grpSp>
        <p:nvGrpSpPr>
          <p:cNvPr id="54289" name="Group 69"/>
          <p:cNvGrpSpPr>
            <a:grpSpLocks/>
          </p:cNvGrpSpPr>
          <p:nvPr/>
        </p:nvGrpSpPr>
        <p:grpSpPr bwMode="auto">
          <a:xfrm>
            <a:off x="4876800" y="1914525"/>
            <a:ext cx="863600" cy="862013"/>
            <a:chOff x="4794250" y="1666875"/>
            <a:chExt cx="863600" cy="862013"/>
          </a:xfrm>
        </p:grpSpPr>
        <p:sp>
          <p:nvSpPr>
            <p:cNvPr id="54308" name="Rectangle 39"/>
            <p:cNvSpPr>
              <a:spLocks noChangeArrowheads="1"/>
            </p:cNvSpPr>
            <p:nvPr/>
          </p:nvSpPr>
          <p:spPr bwMode="auto">
            <a:xfrm>
              <a:off x="4803775" y="1676400"/>
              <a:ext cx="842963" cy="842963"/>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4309" name="Freeform 45"/>
            <p:cNvSpPr>
              <a:spLocks/>
            </p:cNvSpPr>
            <p:nvPr/>
          </p:nvSpPr>
          <p:spPr bwMode="auto">
            <a:xfrm>
              <a:off x="4803775" y="1722438"/>
              <a:ext cx="842963" cy="796925"/>
            </a:xfrm>
            <a:custGeom>
              <a:avLst/>
              <a:gdLst>
                <a:gd name="T0" fmla="*/ 2147483647 w 3187"/>
                <a:gd name="T1" fmla="*/ 2147483647 h 3010"/>
                <a:gd name="T2" fmla="*/ 0 w 3187"/>
                <a:gd name="T3" fmla="*/ 2147483647 h 3010"/>
                <a:gd name="T4" fmla="*/ 2147483647 w 3187"/>
                <a:gd name="T5" fmla="*/ 2147483647 h 3010"/>
                <a:gd name="T6" fmla="*/ 2147483647 w 3187"/>
                <a:gd name="T7" fmla="*/ 2147483647 h 3010"/>
                <a:gd name="T8" fmla="*/ 2147483647 w 3187"/>
                <a:gd name="T9" fmla="*/ 2147483647 h 3010"/>
                <a:gd name="T10" fmla="*/ 2147483647 w 3187"/>
                <a:gd name="T11" fmla="*/ 2147483647 h 3010"/>
                <a:gd name="T12" fmla="*/ 2147483647 w 3187"/>
                <a:gd name="T13" fmla="*/ 2147483647 h 3010"/>
                <a:gd name="T14" fmla="*/ 2147483647 w 3187"/>
                <a:gd name="T15" fmla="*/ 2147483647 h 3010"/>
                <a:gd name="T16" fmla="*/ 2147483647 w 3187"/>
                <a:gd name="T17" fmla="*/ 0 h 3010"/>
                <a:gd name="T18" fmla="*/ 2147483647 w 3187"/>
                <a:gd name="T19" fmla="*/ 2147483647 h 3010"/>
                <a:gd name="T20" fmla="*/ 2147483647 w 3187"/>
                <a:gd name="T21" fmla="*/ 2147483647 h 3010"/>
                <a:gd name="T22" fmla="*/ 2147483647 w 3187"/>
                <a:gd name="T23" fmla="*/ 2147483647 h 3010"/>
                <a:gd name="T24" fmla="*/ 2147483647 w 3187"/>
                <a:gd name="T25" fmla="*/ 2147483647 h 3010"/>
                <a:gd name="T26" fmla="*/ 2147483647 w 3187"/>
                <a:gd name="T27" fmla="*/ 2147483647 h 3010"/>
                <a:gd name="T28" fmla="*/ 2147483647 w 3187"/>
                <a:gd name="T29" fmla="*/ 2147483647 h 3010"/>
                <a:gd name="T30" fmla="*/ 2147483647 w 3187"/>
                <a:gd name="T31" fmla="*/ 2147483647 h 3010"/>
                <a:gd name="T32" fmla="*/ 2147483647 w 3187"/>
                <a:gd name="T33" fmla="*/ 2147483647 h 3010"/>
                <a:gd name="T34" fmla="*/ 2147483647 w 3187"/>
                <a:gd name="T35" fmla="*/ 2147483647 h 3010"/>
                <a:gd name="T36" fmla="*/ 2147483647 w 3187"/>
                <a:gd name="T37" fmla="*/ 2147483647 h 3010"/>
                <a:gd name="T38" fmla="*/ 2147483647 w 3187"/>
                <a:gd name="T39" fmla="*/ 2147483647 h 3010"/>
                <a:gd name="T40" fmla="*/ 2147483647 w 3187"/>
                <a:gd name="T41" fmla="*/ 2147483647 h 3010"/>
                <a:gd name="T42" fmla="*/ 2147483647 w 3187"/>
                <a:gd name="T43" fmla="*/ 2147483647 h 3010"/>
                <a:gd name="T44" fmla="*/ 2147483647 w 3187"/>
                <a:gd name="T45" fmla="*/ 2147483647 h 3010"/>
                <a:gd name="T46" fmla="*/ 2147483647 w 3187"/>
                <a:gd name="T47" fmla="*/ 2147483647 h 3010"/>
                <a:gd name="T48" fmla="*/ 2147483647 w 3187"/>
                <a:gd name="T49" fmla="*/ 2147483647 h 3010"/>
                <a:gd name="T50" fmla="*/ 2147483647 w 3187"/>
                <a:gd name="T51" fmla="*/ 2147483647 h 3010"/>
                <a:gd name="T52" fmla="*/ 2147483647 w 3187"/>
                <a:gd name="T53" fmla="*/ 2147483647 h 3010"/>
                <a:gd name="T54" fmla="*/ 2147483647 w 3187"/>
                <a:gd name="T55" fmla="*/ 2147483647 h 3010"/>
                <a:gd name="T56" fmla="*/ 2147483647 w 3187"/>
                <a:gd name="T57" fmla="*/ 2147483647 h 3010"/>
                <a:gd name="T58" fmla="*/ 2147483647 w 3187"/>
                <a:gd name="T59" fmla="*/ 2147483647 h 3010"/>
                <a:gd name="T60" fmla="*/ 2147483647 w 3187"/>
                <a:gd name="T61" fmla="*/ 2147483647 h 3010"/>
                <a:gd name="T62" fmla="*/ 2147483647 w 3187"/>
                <a:gd name="T63" fmla="*/ 2147483647 h 3010"/>
                <a:gd name="T64" fmla="*/ 2147483647 w 3187"/>
                <a:gd name="T65" fmla="*/ 2147483647 h 3010"/>
                <a:gd name="T66" fmla="*/ 2147483647 w 3187"/>
                <a:gd name="T67" fmla="*/ 2147483647 h 3010"/>
                <a:gd name="T68" fmla="*/ 2147483647 w 3187"/>
                <a:gd name="T69" fmla="*/ 2147483647 h 3010"/>
                <a:gd name="T70" fmla="*/ 2147483647 w 3187"/>
                <a:gd name="T71" fmla="*/ 2147483647 h 3010"/>
                <a:gd name="T72" fmla="*/ 2147483647 w 3187"/>
                <a:gd name="T73" fmla="*/ 2147483647 h 3010"/>
                <a:gd name="T74" fmla="*/ 2147483647 w 3187"/>
                <a:gd name="T75" fmla="*/ 2147483647 h 3010"/>
                <a:gd name="T76" fmla="*/ 2147483647 w 3187"/>
                <a:gd name="T77" fmla="*/ 2147483647 h 3010"/>
                <a:gd name="T78" fmla="*/ 2147483647 w 3187"/>
                <a:gd name="T79" fmla="*/ 2147483647 h 3010"/>
                <a:gd name="T80" fmla="*/ 2147483647 w 3187"/>
                <a:gd name="T81" fmla="*/ 2147483647 h 3010"/>
                <a:gd name="T82" fmla="*/ 2147483647 w 3187"/>
                <a:gd name="T83" fmla="*/ 2147483647 h 3010"/>
                <a:gd name="T84" fmla="*/ 2147483647 w 3187"/>
                <a:gd name="T85" fmla="*/ 2147483647 h 3010"/>
                <a:gd name="T86" fmla="*/ 2147483647 w 3187"/>
                <a:gd name="T87" fmla="*/ 2147483647 h 30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7"/>
                <a:gd name="T133" fmla="*/ 0 h 3010"/>
                <a:gd name="T134" fmla="*/ 3187 w 3187"/>
                <a:gd name="T135" fmla="*/ 3010 h 30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7" h="3010">
                  <a:moveTo>
                    <a:pt x="3187" y="2400"/>
                  </a:moveTo>
                  <a:lnTo>
                    <a:pt x="3187" y="3010"/>
                  </a:lnTo>
                  <a:lnTo>
                    <a:pt x="0" y="3010"/>
                  </a:lnTo>
                  <a:lnTo>
                    <a:pt x="0" y="224"/>
                  </a:lnTo>
                  <a:lnTo>
                    <a:pt x="42" y="196"/>
                  </a:lnTo>
                  <a:lnTo>
                    <a:pt x="86" y="168"/>
                  </a:lnTo>
                  <a:lnTo>
                    <a:pt x="133" y="144"/>
                  </a:lnTo>
                  <a:lnTo>
                    <a:pt x="179" y="120"/>
                  </a:lnTo>
                  <a:lnTo>
                    <a:pt x="228" y="98"/>
                  </a:lnTo>
                  <a:lnTo>
                    <a:pt x="278" y="79"/>
                  </a:lnTo>
                  <a:lnTo>
                    <a:pt x="329" y="61"/>
                  </a:lnTo>
                  <a:lnTo>
                    <a:pt x="380" y="45"/>
                  </a:lnTo>
                  <a:lnTo>
                    <a:pt x="432" y="31"/>
                  </a:lnTo>
                  <a:lnTo>
                    <a:pt x="484" y="20"/>
                  </a:lnTo>
                  <a:lnTo>
                    <a:pt x="538" y="12"/>
                  </a:lnTo>
                  <a:lnTo>
                    <a:pt x="590" y="5"/>
                  </a:lnTo>
                  <a:lnTo>
                    <a:pt x="642" y="1"/>
                  </a:lnTo>
                  <a:lnTo>
                    <a:pt x="694" y="0"/>
                  </a:lnTo>
                  <a:lnTo>
                    <a:pt x="745" y="2"/>
                  </a:lnTo>
                  <a:lnTo>
                    <a:pt x="796" y="7"/>
                  </a:lnTo>
                  <a:lnTo>
                    <a:pt x="845" y="13"/>
                  </a:lnTo>
                  <a:lnTo>
                    <a:pt x="894" y="23"/>
                  </a:lnTo>
                  <a:lnTo>
                    <a:pt x="941" y="37"/>
                  </a:lnTo>
                  <a:lnTo>
                    <a:pt x="987" y="54"/>
                  </a:lnTo>
                  <a:lnTo>
                    <a:pt x="1031" y="74"/>
                  </a:lnTo>
                  <a:lnTo>
                    <a:pt x="1074" y="98"/>
                  </a:lnTo>
                  <a:lnTo>
                    <a:pt x="1114" y="125"/>
                  </a:lnTo>
                  <a:lnTo>
                    <a:pt x="1152" y="156"/>
                  </a:lnTo>
                  <a:lnTo>
                    <a:pt x="1187" y="190"/>
                  </a:lnTo>
                  <a:lnTo>
                    <a:pt x="1220" y="229"/>
                  </a:lnTo>
                  <a:lnTo>
                    <a:pt x="1251" y="270"/>
                  </a:lnTo>
                  <a:lnTo>
                    <a:pt x="1278" y="317"/>
                  </a:lnTo>
                  <a:lnTo>
                    <a:pt x="1303" y="367"/>
                  </a:lnTo>
                  <a:lnTo>
                    <a:pt x="1323" y="421"/>
                  </a:lnTo>
                  <a:lnTo>
                    <a:pt x="1342" y="480"/>
                  </a:lnTo>
                  <a:lnTo>
                    <a:pt x="1355" y="543"/>
                  </a:lnTo>
                  <a:lnTo>
                    <a:pt x="1388" y="732"/>
                  </a:lnTo>
                  <a:lnTo>
                    <a:pt x="1416" y="896"/>
                  </a:lnTo>
                  <a:lnTo>
                    <a:pt x="1430" y="969"/>
                  </a:lnTo>
                  <a:lnTo>
                    <a:pt x="1443" y="1039"/>
                  </a:lnTo>
                  <a:lnTo>
                    <a:pt x="1455" y="1103"/>
                  </a:lnTo>
                  <a:lnTo>
                    <a:pt x="1467" y="1162"/>
                  </a:lnTo>
                  <a:lnTo>
                    <a:pt x="1481" y="1217"/>
                  </a:lnTo>
                  <a:lnTo>
                    <a:pt x="1495" y="1268"/>
                  </a:lnTo>
                  <a:lnTo>
                    <a:pt x="1509" y="1316"/>
                  </a:lnTo>
                  <a:lnTo>
                    <a:pt x="1526" y="1360"/>
                  </a:lnTo>
                  <a:lnTo>
                    <a:pt x="1543" y="1401"/>
                  </a:lnTo>
                  <a:lnTo>
                    <a:pt x="1564" y="1438"/>
                  </a:lnTo>
                  <a:lnTo>
                    <a:pt x="1585" y="1475"/>
                  </a:lnTo>
                  <a:lnTo>
                    <a:pt x="1609" y="1506"/>
                  </a:lnTo>
                  <a:lnTo>
                    <a:pt x="1635" y="1537"/>
                  </a:lnTo>
                  <a:lnTo>
                    <a:pt x="1665" y="1566"/>
                  </a:lnTo>
                  <a:lnTo>
                    <a:pt x="1698" y="1594"/>
                  </a:lnTo>
                  <a:lnTo>
                    <a:pt x="1734" y="1619"/>
                  </a:lnTo>
                  <a:lnTo>
                    <a:pt x="1775" y="1643"/>
                  </a:lnTo>
                  <a:lnTo>
                    <a:pt x="1818" y="1667"/>
                  </a:lnTo>
                  <a:lnTo>
                    <a:pt x="1867" y="1691"/>
                  </a:lnTo>
                  <a:lnTo>
                    <a:pt x="1920" y="1714"/>
                  </a:lnTo>
                  <a:lnTo>
                    <a:pt x="1977" y="1736"/>
                  </a:lnTo>
                  <a:lnTo>
                    <a:pt x="2040" y="1760"/>
                  </a:lnTo>
                  <a:lnTo>
                    <a:pt x="2108" y="1783"/>
                  </a:lnTo>
                  <a:lnTo>
                    <a:pt x="2182" y="1808"/>
                  </a:lnTo>
                  <a:lnTo>
                    <a:pt x="2347" y="1860"/>
                  </a:lnTo>
                  <a:lnTo>
                    <a:pt x="2539" y="1919"/>
                  </a:lnTo>
                  <a:lnTo>
                    <a:pt x="2581" y="1931"/>
                  </a:lnTo>
                  <a:lnTo>
                    <a:pt x="2624" y="1947"/>
                  </a:lnTo>
                  <a:lnTo>
                    <a:pt x="2668" y="1965"/>
                  </a:lnTo>
                  <a:lnTo>
                    <a:pt x="2713" y="1987"/>
                  </a:lnTo>
                  <a:lnTo>
                    <a:pt x="2758" y="2009"/>
                  </a:lnTo>
                  <a:lnTo>
                    <a:pt x="2803" y="2035"/>
                  </a:lnTo>
                  <a:lnTo>
                    <a:pt x="2849" y="2064"/>
                  </a:lnTo>
                  <a:lnTo>
                    <a:pt x="2894" y="2093"/>
                  </a:lnTo>
                  <a:lnTo>
                    <a:pt x="2916" y="2109"/>
                  </a:lnTo>
                  <a:lnTo>
                    <a:pt x="2937" y="2126"/>
                  </a:lnTo>
                  <a:lnTo>
                    <a:pt x="2959" y="2143"/>
                  </a:lnTo>
                  <a:lnTo>
                    <a:pt x="2980" y="2160"/>
                  </a:lnTo>
                  <a:lnTo>
                    <a:pt x="3001" y="2177"/>
                  </a:lnTo>
                  <a:lnTo>
                    <a:pt x="3021" y="2196"/>
                  </a:lnTo>
                  <a:lnTo>
                    <a:pt x="3040" y="2214"/>
                  </a:lnTo>
                  <a:lnTo>
                    <a:pt x="3060" y="2234"/>
                  </a:lnTo>
                  <a:lnTo>
                    <a:pt x="3078" y="2253"/>
                  </a:lnTo>
                  <a:lnTo>
                    <a:pt x="3096" y="2273"/>
                  </a:lnTo>
                  <a:lnTo>
                    <a:pt x="3113" y="2294"/>
                  </a:lnTo>
                  <a:lnTo>
                    <a:pt x="3130" y="2314"/>
                  </a:lnTo>
                  <a:lnTo>
                    <a:pt x="3145" y="2334"/>
                  </a:lnTo>
                  <a:lnTo>
                    <a:pt x="3161" y="2356"/>
                  </a:lnTo>
                  <a:lnTo>
                    <a:pt x="3174" y="2378"/>
                  </a:lnTo>
                  <a:lnTo>
                    <a:pt x="3187" y="2400"/>
                  </a:lnTo>
                  <a:close/>
                </a:path>
              </a:pathLst>
            </a:custGeom>
            <a:solidFill>
              <a:srgbClr val="4D4948"/>
            </a:solidFill>
            <a:ln w="9525">
              <a:noFill/>
              <a:round/>
              <a:headEnd/>
              <a:tailEnd/>
            </a:ln>
          </p:spPr>
          <p:txBody>
            <a:bodyPr>
              <a:prstTxWarp prst="textNoShape">
                <a:avLst/>
              </a:prstTxWarp>
            </a:bodyPr>
            <a:lstStyle/>
            <a:p>
              <a:endParaRPr lang="en-US"/>
            </a:p>
          </p:txBody>
        </p:sp>
        <p:sp>
          <p:nvSpPr>
            <p:cNvPr id="54310" name="Rectangle 50"/>
            <p:cNvSpPr>
              <a:spLocks noChangeArrowheads="1"/>
            </p:cNvSpPr>
            <p:nvPr/>
          </p:nvSpPr>
          <p:spPr bwMode="auto">
            <a:xfrm>
              <a:off x="4803775" y="1676400"/>
              <a:ext cx="842963" cy="842963"/>
            </a:xfrm>
            <a:prstGeom prst="rect">
              <a:avLst/>
            </a:prstGeom>
            <a:noFill/>
            <a:ln w="1">
              <a:solidFill>
                <a:srgbClr val="1F1A17"/>
              </a:solidFill>
              <a:miter lim="800000"/>
              <a:headEnd/>
              <a:tailEnd/>
            </a:ln>
          </p:spPr>
          <p:txBody>
            <a:bodyPr>
              <a:prstTxWarp prst="textNoShape">
                <a:avLst/>
              </a:prstTxWarp>
            </a:bodyPr>
            <a:lstStyle/>
            <a:p>
              <a:endParaRPr lang="en-US"/>
            </a:p>
          </p:txBody>
        </p:sp>
        <p:sp>
          <p:nvSpPr>
            <p:cNvPr id="54311" name="Freeform 51"/>
            <p:cNvSpPr>
              <a:spLocks/>
            </p:cNvSpPr>
            <p:nvPr/>
          </p:nvSpPr>
          <p:spPr bwMode="auto">
            <a:xfrm>
              <a:off x="4803775" y="1722438"/>
              <a:ext cx="842963" cy="796925"/>
            </a:xfrm>
            <a:custGeom>
              <a:avLst/>
              <a:gdLst>
                <a:gd name="T0" fmla="*/ 2147483647 w 3187"/>
                <a:gd name="T1" fmla="*/ 2147483647 h 3010"/>
                <a:gd name="T2" fmla="*/ 0 w 3187"/>
                <a:gd name="T3" fmla="*/ 2147483647 h 3010"/>
                <a:gd name="T4" fmla="*/ 2147483647 w 3187"/>
                <a:gd name="T5" fmla="*/ 2147483647 h 3010"/>
                <a:gd name="T6" fmla="*/ 2147483647 w 3187"/>
                <a:gd name="T7" fmla="*/ 2147483647 h 3010"/>
                <a:gd name="T8" fmla="*/ 2147483647 w 3187"/>
                <a:gd name="T9" fmla="*/ 2147483647 h 3010"/>
                <a:gd name="T10" fmla="*/ 2147483647 w 3187"/>
                <a:gd name="T11" fmla="*/ 2147483647 h 3010"/>
                <a:gd name="T12" fmla="*/ 2147483647 w 3187"/>
                <a:gd name="T13" fmla="*/ 2147483647 h 3010"/>
                <a:gd name="T14" fmla="*/ 2147483647 w 3187"/>
                <a:gd name="T15" fmla="*/ 2147483647 h 3010"/>
                <a:gd name="T16" fmla="*/ 2147483647 w 3187"/>
                <a:gd name="T17" fmla="*/ 0 h 3010"/>
                <a:gd name="T18" fmla="*/ 2147483647 w 3187"/>
                <a:gd name="T19" fmla="*/ 2147483647 h 3010"/>
                <a:gd name="T20" fmla="*/ 2147483647 w 3187"/>
                <a:gd name="T21" fmla="*/ 2147483647 h 3010"/>
                <a:gd name="T22" fmla="*/ 2147483647 w 3187"/>
                <a:gd name="T23" fmla="*/ 2147483647 h 3010"/>
                <a:gd name="T24" fmla="*/ 2147483647 w 3187"/>
                <a:gd name="T25" fmla="*/ 2147483647 h 3010"/>
                <a:gd name="T26" fmla="*/ 2147483647 w 3187"/>
                <a:gd name="T27" fmla="*/ 2147483647 h 3010"/>
                <a:gd name="T28" fmla="*/ 2147483647 w 3187"/>
                <a:gd name="T29" fmla="*/ 2147483647 h 3010"/>
                <a:gd name="T30" fmla="*/ 2147483647 w 3187"/>
                <a:gd name="T31" fmla="*/ 2147483647 h 3010"/>
                <a:gd name="T32" fmla="*/ 2147483647 w 3187"/>
                <a:gd name="T33" fmla="*/ 2147483647 h 3010"/>
                <a:gd name="T34" fmla="*/ 2147483647 w 3187"/>
                <a:gd name="T35" fmla="*/ 2147483647 h 3010"/>
                <a:gd name="T36" fmla="*/ 2147483647 w 3187"/>
                <a:gd name="T37" fmla="*/ 2147483647 h 3010"/>
                <a:gd name="T38" fmla="*/ 2147483647 w 3187"/>
                <a:gd name="T39" fmla="*/ 2147483647 h 3010"/>
                <a:gd name="T40" fmla="*/ 2147483647 w 3187"/>
                <a:gd name="T41" fmla="*/ 2147483647 h 3010"/>
                <a:gd name="T42" fmla="*/ 2147483647 w 3187"/>
                <a:gd name="T43" fmla="*/ 2147483647 h 3010"/>
                <a:gd name="T44" fmla="*/ 2147483647 w 3187"/>
                <a:gd name="T45" fmla="*/ 2147483647 h 3010"/>
                <a:gd name="T46" fmla="*/ 2147483647 w 3187"/>
                <a:gd name="T47" fmla="*/ 2147483647 h 3010"/>
                <a:gd name="T48" fmla="*/ 2147483647 w 3187"/>
                <a:gd name="T49" fmla="*/ 2147483647 h 3010"/>
                <a:gd name="T50" fmla="*/ 2147483647 w 3187"/>
                <a:gd name="T51" fmla="*/ 2147483647 h 3010"/>
                <a:gd name="T52" fmla="*/ 2147483647 w 3187"/>
                <a:gd name="T53" fmla="*/ 2147483647 h 3010"/>
                <a:gd name="T54" fmla="*/ 2147483647 w 3187"/>
                <a:gd name="T55" fmla="*/ 2147483647 h 3010"/>
                <a:gd name="T56" fmla="*/ 2147483647 w 3187"/>
                <a:gd name="T57" fmla="*/ 2147483647 h 3010"/>
                <a:gd name="T58" fmla="*/ 2147483647 w 3187"/>
                <a:gd name="T59" fmla="*/ 2147483647 h 3010"/>
                <a:gd name="T60" fmla="*/ 2147483647 w 3187"/>
                <a:gd name="T61" fmla="*/ 2147483647 h 3010"/>
                <a:gd name="T62" fmla="*/ 2147483647 w 3187"/>
                <a:gd name="T63" fmla="*/ 2147483647 h 3010"/>
                <a:gd name="T64" fmla="*/ 2147483647 w 3187"/>
                <a:gd name="T65" fmla="*/ 2147483647 h 3010"/>
                <a:gd name="T66" fmla="*/ 2147483647 w 3187"/>
                <a:gd name="T67" fmla="*/ 2147483647 h 3010"/>
                <a:gd name="T68" fmla="*/ 2147483647 w 3187"/>
                <a:gd name="T69" fmla="*/ 2147483647 h 3010"/>
                <a:gd name="T70" fmla="*/ 2147483647 w 3187"/>
                <a:gd name="T71" fmla="*/ 2147483647 h 3010"/>
                <a:gd name="T72" fmla="*/ 2147483647 w 3187"/>
                <a:gd name="T73" fmla="*/ 2147483647 h 3010"/>
                <a:gd name="T74" fmla="*/ 2147483647 w 3187"/>
                <a:gd name="T75" fmla="*/ 2147483647 h 3010"/>
                <a:gd name="T76" fmla="*/ 2147483647 w 3187"/>
                <a:gd name="T77" fmla="*/ 2147483647 h 3010"/>
                <a:gd name="T78" fmla="*/ 2147483647 w 3187"/>
                <a:gd name="T79" fmla="*/ 2147483647 h 3010"/>
                <a:gd name="T80" fmla="*/ 2147483647 w 3187"/>
                <a:gd name="T81" fmla="*/ 2147483647 h 3010"/>
                <a:gd name="T82" fmla="*/ 2147483647 w 3187"/>
                <a:gd name="T83" fmla="*/ 2147483647 h 3010"/>
                <a:gd name="T84" fmla="*/ 2147483647 w 3187"/>
                <a:gd name="T85" fmla="*/ 2147483647 h 3010"/>
                <a:gd name="T86" fmla="*/ 2147483647 w 3187"/>
                <a:gd name="T87" fmla="*/ 2147483647 h 30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7"/>
                <a:gd name="T133" fmla="*/ 0 h 3010"/>
                <a:gd name="T134" fmla="*/ 3187 w 3187"/>
                <a:gd name="T135" fmla="*/ 3010 h 30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7" h="3010">
                  <a:moveTo>
                    <a:pt x="3187" y="2400"/>
                  </a:moveTo>
                  <a:lnTo>
                    <a:pt x="3187" y="3010"/>
                  </a:lnTo>
                  <a:lnTo>
                    <a:pt x="0" y="3010"/>
                  </a:lnTo>
                  <a:lnTo>
                    <a:pt x="0" y="224"/>
                  </a:lnTo>
                  <a:lnTo>
                    <a:pt x="42" y="196"/>
                  </a:lnTo>
                  <a:lnTo>
                    <a:pt x="86" y="168"/>
                  </a:lnTo>
                  <a:lnTo>
                    <a:pt x="133" y="144"/>
                  </a:lnTo>
                  <a:lnTo>
                    <a:pt x="179" y="120"/>
                  </a:lnTo>
                  <a:lnTo>
                    <a:pt x="228" y="98"/>
                  </a:lnTo>
                  <a:lnTo>
                    <a:pt x="278" y="79"/>
                  </a:lnTo>
                  <a:lnTo>
                    <a:pt x="329" y="61"/>
                  </a:lnTo>
                  <a:lnTo>
                    <a:pt x="380" y="45"/>
                  </a:lnTo>
                  <a:lnTo>
                    <a:pt x="432" y="31"/>
                  </a:lnTo>
                  <a:lnTo>
                    <a:pt x="484" y="20"/>
                  </a:lnTo>
                  <a:lnTo>
                    <a:pt x="538" y="12"/>
                  </a:lnTo>
                  <a:lnTo>
                    <a:pt x="590" y="5"/>
                  </a:lnTo>
                  <a:lnTo>
                    <a:pt x="642" y="1"/>
                  </a:lnTo>
                  <a:lnTo>
                    <a:pt x="694" y="0"/>
                  </a:lnTo>
                  <a:lnTo>
                    <a:pt x="745" y="2"/>
                  </a:lnTo>
                  <a:lnTo>
                    <a:pt x="796" y="7"/>
                  </a:lnTo>
                  <a:lnTo>
                    <a:pt x="845" y="13"/>
                  </a:lnTo>
                  <a:lnTo>
                    <a:pt x="894" y="23"/>
                  </a:lnTo>
                  <a:lnTo>
                    <a:pt x="941" y="37"/>
                  </a:lnTo>
                  <a:lnTo>
                    <a:pt x="987" y="54"/>
                  </a:lnTo>
                  <a:lnTo>
                    <a:pt x="1031" y="74"/>
                  </a:lnTo>
                  <a:lnTo>
                    <a:pt x="1074" y="98"/>
                  </a:lnTo>
                  <a:lnTo>
                    <a:pt x="1114" y="125"/>
                  </a:lnTo>
                  <a:lnTo>
                    <a:pt x="1152" y="156"/>
                  </a:lnTo>
                  <a:lnTo>
                    <a:pt x="1187" y="190"/>
                  </a:lnTo>
                  <a:lnTo>
                    <a:pt x="1220" y="229"/>
                  </a:lnTo>
                  <a:lnTo>
                    <a:pt x="1251" y="270"/>
                  </a:lnTo>
                  <a:lnTo>
                    <a:pt x="1278" y="317"/>
                  </a:lnTo>
                  <a:lnTo>
                    <a:pt x="1303" y="367"/>
                  </a:lnTo>
                  <a:lnTo>
                    <a:pt x="1323" y="421"/>
                  </a:lnTo>
                  <a:lnTo>
                    <a:pt x="1342" y="480"/>
                  </a:lnTo>
                  <a:lnTo>
                    <a:pt x="1355" y="543"/>
                  </a:lnTo>
                  <a:lnTo>
                    <a:pt x="1388" y="732"/>
                  </a:lnTo>
                  <a:lnTo>
                    <a:pt x="1416" y="896"/>
                  </a:lnTo>
                  <a:lnTo>
                    <a:pt x="1430" y="969"/>
                  </a:lnTo>
                  <a:lnTo>
                    <a:pt x="1443" y="1039"/>
                  </a:lnTo>
                  <a:lnTo>
                    <a:pt x="1455" y="1103"/>
                  </a:lnTo>
                  <a:lnTo>
                    <a:pt x="1467" y="1162"/>
                  </a:lnTo>
                  <a:lnTo>
                    <a:pt x="1481" y="1217"/>
                  </a:lnTo>
                  <a:lnTo>
                    <a:pt x="1495" y="1268"/>
                  </a:lnTo>
                  <a:lnTo>
                    <a:pt x="1509" y="1316"/>
                  </a:lnTo>
                  <a:lnTo>
                    <a:pt x="1526" y="1360"/>
                  </a:lnTo>
                  <a:lnTo>
                    <a:pt x="1543" y="1401"/>
                  </a:lnTo>
                  <a:lnTo>
                    <a:pt x="1564" y="1438"/>
                  </a:lnTo>
                  <a:lnTo>
                    <a:pt x="1585" y="1475"/>
                  </a:lnTo>
                  <a:lnTo>
                    <a:pt x="1609" y="1506"/>
                  </a:lnTo>
                  <a:lnTo>
                    <a:pt x="1635" y="1537"/>
                  </a:lnTo>
                  <a:lnTo>
                    <a:pt x="1665" y="1566"/>
                  </a:lnTo>
                  <a:lnTo>
                    <a:pt x="1698" y="1594"/>
                  </a:lnTo>
                  <a:lnTo>
                    <a:pt x="1734" y="1619"/>
                  </a:lnTo>
                  <a:lnTo>
                    <a:pt x="1775" y="1643"/>
                  </a:lnTo>
                  <a:lnTo>
                    <a:pt x="1818" y="1667"/>
                  </a:lnTo>
                  <a:lnTo>
                    <a:pt x="1867" y="1691"/>
                  </a:lnTo>
                  <a:lnTo>
                    <a:pt x="1920" y="1714"/>
                  </a:lnTo>
                  <a:lnTo>
                    <a:pt x="1977" y="1736"/>
                  </a:lnTo>
                  <a:lnTo>
                    <a:pt x="2040" y="1760"/>
                  </a:lnTo>
                  <a:lnTo>
                    <a:pt x="2108" y="1783"/>
                  </a:lnTo>
                  <a:lnTo>
                    <a:pt x="2182" y="1808"/>
                  </a:lnTo>
                  <a:lnTo>
                    <a:pt x="2347" y="1860"/>
                  </a:lnTo>
                  <a:lnTo>
                    <a:pt x="2539" y="1919"/>
                  </a:lnTo>
                  <a:lnTo>
                    <a:pt x="2581" y="1931"/>
                  </a:lnTo>
                  <a:lnTo>
                    <a:pt x="2624" y="1947"/>
                  </a:lnTo>
                  <a:lnTo>
                    <a:pt x="2668" y="1965"/>
                  </a:lnTo>
                  <a:lnTo>
                    <a:pt x="2713" y="1987"/>
                  </a:lnTo>
                  <a:lnTo>
                    <a:pt x="2758" y="2009"/>
                  </a:lnTo>
                  <a:lnTo>
                    <a:pt x="2803" y="2035"/>
                  </a:lnTo>
                  <a:lnTo>
                    <a:pt x="2849" y="2064"/>
                  </a:lnTo>
                  <a:lnTo>
                    <a:pt x="2894" y="2093"/>
                  </a:lnTo>
                  <a:lnTo>
                    <a:pt x="2916" y="2109"/>
                  </a:lnTo>
                  <a:lnTo>
                    <a:pt x="2937" y="2126"/>
                  </a:lnTo>
                  <a:lnTo>
                    <a:pt x="2959" y="2143"/>
                  </a:lnTo>
                  <a:lnTo>
                    <a:pt x="2980" y="2160"/>
                  </a:lnTo>
                  <a:lnTo>
                    <a:pt x="3001" y="2177"/>
                  </a:lnTo>
                  <a:lnTo>
                    <a:pt x="3021" y="2196"/>
                  </a:lnTo>
                  <a:lnTo>
                    <a:pt x="3040" y="2214"/>
                  </a:lnTo>
                  <a:lnTo>
                    <a:pt x="3060" y="2234"/>
                  </a:lnTo>
                  <a:lnTo>
                    <a:pt x="3078" y="2253"/>
                  </a:lnTo>
                  <a:lnTo>
                    <a:pt x="3096" y="2273"/>
                  </a:lnTo>
                  <a:lnTo>
                    <a:pt x="3113" y="2294"/>
                  </a:lnTo>
                  <a:lnTo>
                    <a:pt x="3130" y="2314"/>
                  </a:lnTo>
                  <a:lnTo>
                    <a:pt x="3145" y="2334"/>
                  </a:lnTo>
                  <a:lnTo>
                    <a:pt x="3161" y="2356"/>
                  </a:lnTo>
                  <a:lnTo>
                    <a:pt x="3174" y="2378"/>
                  </a:lnTo>
                  <a:lnTo>
                    <a:pt x="3187" y="2400"/>
                  </a:lnTo>
                  <a:close/>
                </a:path>
              </a:pathLst>
            </a:custGeom>
            <a:solidFill>
              <a:srgbClr val="4D4948"/>
            </a:solidFill>
            <a:ln w="9525">
              <a:noFill/>
              <a:round/>
              <a:headEnd/>
              <a:tailEnd/>
            </a:ln>
          </p:spPr>
          <p:txBody>
            <a:bodyPr>
              <a:prstTxWarp prst="textNoShape">
                <a:avLst/>
              </a:prstTxWarp>
            </a:bodyPr>
            <a:lstStyle/>
            <a:p>
              <a:endParaRPr lang="en-US"/>
            </a:p>
          </p:txBody>
        </p:sp>
        <p:sp>
          <p:nvSpPr>
            <p:cNvPr id="54312" name="Freeform 52"/>
            <p:cNvSpPr>
              <a:spLocks/>
            </p:cNvSpPr>
            <p:nvPr/>
          </p:nvSpPr>
          <p:spPr bwMode="auto">
            <a:xfrm>
              <a:off x="4803775" y="1722438"/>
              <a:ext cx="842963" cy="796925"/>
            </a:xfrm>
            <a:custGeom>
              <a:avLst/>
              <a:gdLst>
                <a:gd name="T0" fmla="*/ 2147483647 w 3187"/>
                <a:gd name="T1" fmla="*/ 2147483647 h 3010"/>
                <a:gd name="T2" fmla="*/ 0 w 3187"/>
                <a:gd name="T3" fmla="*/ 2147483647 h 3010"/>
                <a:gd name="T4" fmla="*/ 2147483647 w 3187"/>
                <a:gd name="T5" fmla="*/ 2147483647 h 3010"/>
                <a:gd name="T6" fmla="*/ 2147483647 w 3187"/>
                <a:gd name="T7" fmla="*/ 2147483647 h 3010"/>
                <a:gd name="T8" fmla="*/ 2147483647 w 3187"/>
                <a:gd name="T9" fmla="*/ 2147483647 h 3010"/>
                <a:gd name="T10" fmla="*/ 2147483647 w 3187"/>
                <a:gd name="T11" fmla="*/ 2147483647 h 3010"/>
                <a:gd name="T12" fmla="*/ 2147483647 w 3187"/>
                <a:gd name="T13" fmla="*/ 2147483647 h 3010"/>
                <a:gd name="T14" fmla="*/ 2147483647 w 3187"/>
                <a:gd name="T15" fmla="*/ 2147483647 h 3010"/>
                <a:gd name="T16" fmla="*/ 2147483647 w 3187"/>
                <a:gd name="T17" fmla="*/ 0 h 3010"/>
                <a:gd name="T18" fmla="*/ 2147483647 w 3187"/>
                <a:gd name="T19" fmla="*/ 2147483647 h 3010"/>
                <a:gd name="T20" fmla="*/ 2147483647 w 3187"/>
                <a:gd name="T21" fmla="*/ 2147483647 h 3010"/>
                <a:gd name="T22" fmla="*/ 2147483647 w 3187"/>
                <a:gd name="T23" fmla="*/ 2147483647 h 3010"/>
                <a:gd name="T24" fmla="*/ 2147483647 w 3187"/>
                <a:gd name="T25" fmla="*/ 2147483647 h 3010"/>
                <a:gd name="T26" fmla="*/ 2147483647 w 3187"/>
                <a:gd name="T27" fmla="*/ 2147483647 h 3010"/>
                <a:gd name="T28" fmla="*/ 2147483647 w 3187"/>
                <a:gd name="T29" fmla="*/ 2147483647 h 3010"/>
                <a:gd name="T30" fmla="*/ 2147483647 w 3187"/>
                <a:gd name="T31" fmla="*/ 2147483647 h 3010"/>
                <a:gd name="T32" fmla="*/ 2147483647 w 3187"/>
                <a:gd name="T33" fmla="*/ 2147483647 h 3010"/>
                <a:gd name="T34" fmla="*/ 2147483647 w 3187"/>
                <a:gd name="T35" fmla="*/ 2147483647 h 3010"/>
                <a:gd name="T36" fmla="*/ 2147483647 w 3187"/>
                <a:gd name="T37" fmla="*/ 2147483647 h 3010"/>
                <a:gd name="T38" fmla="*/ 2147483647 w 3187"/>
                <a:gd name="T39" fmla="*/ 2147483647 h 3010"/>
                <a:gd name="T40" fmla="*/ 2147483647 w 3187"/>
                <a:gd name="T41" fmla="*/ 2147483647 h 3010"/>
                <a:gd name="T42" fmla="*/ 2147483647 w 3187"/>
                <a:gd name="T43" fmla="*/ 2147483647 h 3010"/>
                <a:gd name="T44" fmla="*/ 2147483647 w 3187"/>
                <a:gd name="T45" fmla="*/ 2147483647 h 3010"/>
                <a:gd name="T46" fmla="*/ 2147483647 w 3187"/>
                <a:gd name="T47" fmla="*/ 2147483647 h 3010"/>
                <a:gd name="T48" fmla="*/ 2147483647 w 3187"/>
                <a:gd name="T49" fmla="*/ 2147483647 h 3010"/>
                <a:gd name="T50" fmla="*/ 2147483647 w 3187"/>
                <a:gd name="T51" fmla="*/ 2147483647 h 3010"/>
                <a:gd name="T52" fmla="*/ 2147483647 w 3187"/>
                <a:gd name="T53" fmla="*/ 2147483647 h 3010"/>
                <a:gd name="T54" fmla="*/ 2147483647 w 3187"/>
                <a:gd name="T55" fmla="*/ 2147483647 h 3010"/>
                <a:gd name="T56" fmla="*/ 2147483647 w 3187"/>
                <a:gd name="T57" fmla="*/ 2147483647 h 3010"/>
                <a:gd name="T58" fmla="*/ 2147483647 w 3187"/>
                <a:gd name="T59" fmla="*/ 2147483647 h 3010"/>
                <a:gd name="T60" fmla="*/ 2147483647 w 3187"/>
                <a:gd name="T61" fmla="*/ 2147483647 h 3010"/>
                <a:gd name="T62" fmla="*/ 2147483647 w 3187"/>
                <a:gd name="T63" fmla="*/ 2147483647 h 3010"/>
                <a:gd name="T64" fmla="*/ 2147483647 w 3187"/>
                <a:gd name="T65" fmla="*/ 2147483647 h 3010"/>
                <a:gd name="T66" fmla="*/ 2147483647 w 3187"/>
                <a:gd name="T67" fmla="*/ 2147483647 h 3010"/>
                <a:gd name="T68" fmla="*/ 2147483647 w 3187"/>
                <a:gd name="T69" fmla="*/ 2147483647 h 3010"/>
                <a:gd name="T70" fmla="*/ 2147483647 w 3187"/>
                <a:gd name="T71" fmla="*/ 2147483647 h 3010"/>
                <a:gd name="T72" fmla="*/ 2147483647 w 3187"/>
                <a:gd name="T73" fmla="*/ 2147483647 h 3010"/>
                <a:gd name="T74" fmla="*/ 2147483647 w 3187"/>
                <a:gd name="T75" fmla="*/ 2147483647 h 3010"/>
                <a:gd name="T76" fmla="*/ 2147483647 w 3187"/>
                <a:gd name="T77" fmla="*/ 2147483647 h 3010"/>
                <a:gd name="T78" fmla="*/ 2147483647 w 3187"/>
                <a:gd name="T79" fmla="*/ 2147483647 h 3010"/>
                <a:gd name="T80" fmla="*/ 2147483647 w 3187"/>
                <a:gd name="T81" fmla="*/ 2147483647 h 3010"/>
                <a:gd name="T82" fmla="*/ 2147483647 w 3187"/>
                <a:gd name="T83" fmla="*/ 2147483647 h 3010"/>
                <a:gd name="T84" fmla="*/ 2147483647 w 3187"/>
                <a:gd name="T85" fmla="*/ 2147483647 h 3010"/>
                <a:gd name="T86" fmla="*/ 2147483647 w 3187"/>
                <a:gd name="T87" fmla="*/ 2147483647 h 30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7"/>
                <a:gd name="T133" fmla="*/ 0 h 3010"/>
                <a:gd name="T134" fmla="*/ 3187 w 3187"/>
                <a:gd name="T135" fmla="*/ 3010 h 30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7" h="3010">
                  <a:moveTo>
                    <a:pt x="3187" y="2400"/>
                  </a:moveTo>
                  <a:lnTo>
                    <a:pt x="3187" y="3010"/>
                  </a:lnTo>
                  <a:lnTo>
                    <a:pt x="0" y="3010"/>
                  </a:lnTo>
                  <a:lnTo>
                    <a:pt x="0" y="224"/>
                  </a:lnTo>
                  <a:lnTo>
                    <a:pt x="42" y="196"/>
                  </a:lnTo>
                  <a:lnTo>
                    <a:pt x="86" y="168"/>
                  </a:lnTo>
                  <a:lnTo>
                    <a:pt x="133" y="144"/>
                  </a:lnTo>
                  <a:lnTo>
                    <a:pt x="179" y="120"/>
                  </a:lnTo>
                  <a:lnTo>
                    <a:pt x="228" y="98"/>
                  </a:lnTo>
                  <a:lnTo>
                    <a:pt x="278" y="79"/>
                  </a:lnTo>
                  <a:lnTo>
                    <a:pt x="329" y="61"/>
                  </a:lnTo>
                  <a:lnTo>
                    <a:pt x="380" y="45"/>
                  </a:lnTo>
                  <a:lnTo>
                    <a:pt x="432" y="31"/>
                  </a:lnTo>
                  <a:lnTo>
                    <a:pt x="484" y="20"/>
                  </a:lnTo>
                  <a:lnTo>
                    <a:pt x="538" y="12"/>
                  </a:lnTo>
                  <a:lnTo>
                    <a:pt x="590" y="5"/>
                  </a:lnTo>
                  <a:lnTo>
                    <a:pt x="642" y="1"/>
                  </a:lnTo>
                  <a:lnTo>
                    <a:pt x="694" y="0"/>
                  </a:lnTo>
                  <a:lnTo>
                    <a:pt x="745" y="2"/>
                  </a:lnTo>
                  <a:lnTo>
                    <a:pt x="796" y="7"/>
                  </a:lnTo>
                  <a:lnTo>
                    <a:pt x="845" y="13"/>
                  </a:lnTo>
                  <a:lnTo>
                    <a:pt x="894" y="23"/>
                  </a:lnTo>
                  <a:lnTo>
                    <a:pt x="941" y="37"/>
                  </a:lnTo>
                  <a:lnTo>
                    <a:pt x="987" y="54"/>
                  </a:lnTo>
                  <a:lnTo>
                    <a:pt x="1031" y="74"/>
                  </a:lnTo>
                  <a:lnTo>
                    <a:pt x="1074" y="98"/>
                  </a:lnTo>
                  <a:lnTo>
                    <a:pt x="1114" y="125"/>
                  </a:lnTo>
                  <a:lnTo>
                    <a:pt x="1152" y="156"/>
                  </a:lnTo>
                  <a:lnTo>
                    <a:pt x="1187" y="190"/>
                  </a:lnTo>
                  <a:lnTo>
                    <a:pt x="1220" y="229"/>
                  </a:lnTo>
                  <a:lnTo>
                    <a:pt x="1251" y="270"/>
                  </a:lnTo>
                  <a:lnTo>
                    <a:pt x="1278" y="317"/>
                  </a:lnTo>
                  <a:lnTo>
                    <a:pt x="1303" y="367"/>
                  </a:lnTo>
                  <a:lnTo>
                    <a:pt x="1323" y="421"/>
                  </a:lnTo>
                  <a:lnTo>
                    <a:pt x="1342" y="480"/>
                  </a:lnTo>
                  <a:lnTo>
                    <a:pt x="1355" y="543"/>
                  </a:lnTo>
                  <a:lnTo>
                    <a:pt x="1388" y="732"/>
                  </a:lnTo>
                  <a:lnTo>
                    <a:pt x="1416" y="896"/>
                  </a:lnTo>
                  <a:lnTo>
                    <a:pt x="1430" y="969"/>
                  </a:lnTo>
                  <a:lnTo>
                    <a:pt x="1443" y="1039"/>
                  </a:lnTo>
                  <a:lnTo>
                    <a:pt x="1455" y="1103"/>
                  </a:lnTo>
                  <a:lnTo>
                    <a:pt x="1467" y="1162"/>
                  </a:lnTo>
                  <a:lnTo>
                    <a:pt x="1481" y="1217"/>
                  </a:lnTo>
                  <a:lnTo>
                    <a:pt x="1495" y="1268"/>
                  </a:lnTo>
                  <a:lnTo>
                    <a:pt x="1509" y="1316"/>
                  </a:lnTo>
                  <a:lnTo>
                    <a:pt x="1526" y="1360"/>
                  </a:lnTo>
                  <a:lnTo>
                    <a:pt x="1543" y="1401"/>
                  </a:lnTo>
                  <a:lnTo>
                    <a:pt x="1564" y="1438"/>
                  </a:lnTo>
                  <a:lnTo>
                    <a:pt x="1585" y="1475"/>
                  </a:lnTo>
                  <a:lnTo>
                    <a:pt x="1609" y="1506"/>
                  </a:lnTo>
                  <a:lnTo>
                    <a:pt x="1635" y="1537"/>
                  </a:lnTo>
                  <a:lnTo>
                    <a:pt x="1665" y="1566"/>
                  </a:lnTo>
                  <a:lnTo>
                    <a:pt x="1698" y="1594"/>
                  </a:lnTo>
                  <a:lnTo>
                    <a:pt x="1734" y="1619"/>
                  </a:lnTo>
                  <a:lnTo>
                    <a:pt x="1775" y="1643"/>
                  </a:lnTo>
                  <a:lnTo>
                    <a:pt x="1818" y="1667"/>
                  </a:lnTo>
                  <a:lnTo>
                    <a:pt x="1867" y="1691"/>
                  </a:lnTo>
                  <a:lnTo>
                    <a:pt x="1920" y="1714"/>
                  </a:lnTo>
                  <a:lnTo>
                    <a:pt x="1977" y="1736"/>
                  </a:lnTo>
                  <a:lnTo>
                    <a:pt x="2040" y="1760"/>
                  </a:lnTo>
                  <a:lnTo>
                    <a:pt x="2108" y="1783"/>
                  </a:lnTo>
                  <a:lnTo>
                    <a:pt x="2182" y="1808"/>
                  </a:lnTo>
                  <a:lnTo>
                    <a:pt x="2347" y="1860"/>
                  </a:lnTo>
                  <a:lnTo>
                    <a:pt x="2539" y="1919"/>
                  </a:lnTo>
                  <a:lnTo>
                    <a:pt x="2581" y="1931"/>
                  </a:lnTo>
                  <a:lnTo>
                    <a:pt x="2624" y="1947"/>
                  </a:lnTo>
                  <a:lnTo>
                    <a:pt x="2668" y="1965"/>
                  </a:lnTo>
                  <a:lnTo>
                    <a:pt x="2713" y="1987"/>
                  </a:lnTo>
                  <a:lnTo>
                    <a:pt x="2758" y="2009"/>
                  </a:lnTo>
                  <a:lnTo>
                    <a:pt x="2803" y="2035"/>
                  </a:lnTo>
                  <a:lnTo>
                    <a:pt x="2849" y="2064"/>
                  </a:lnTo>
                  <a:lnTo>
                    <a:pt x="2894" y="2093"/>
                  </a:lnTo>
                  <a:lnTo>
                    <a:pt x="2916" y="2109"/>
                  </a:lnTo>
                  <a:lnTo>
                    <a:pt x="2937" y="2126"/>
                  </a:lnTo>
                  <a:lnTo>
                    <a:pt x="2959" y="2143"/>
                  </a:lnTo>
                  <a:lnTo>
                    <a:pt x="2980" y="2160"/>
                  </a:lnTo>
                  <a:lnTo>
                    <a:pt x="3001" y="2177"/>
                  </a:lnTo>
                  <a:lnTo>
                    <a:pt x="3021" y="2196"/>
                  </a:lnTo>
                  <a:lnTo>
                    <a:pt x="3040" y="2214"/>
                  </a:lnTo>
                  <a:lnTo>
                    <a:pt x="3060" y="2234"/>
                  </a:lnTo>
                  <a:lnTo>
                    <a:pt x="3078" y="2253"/>
                  </a:lnTo>
                  <a:lnTo>
                    <a:pt x="3096" y="2273"/>
                  </a:lnTo>
                  <a:lnTo>
                    <a:pt x="3113" y="2294"/>
                  </a:lnTo>
                  <a:lnTo>
                    <a:pt x="3130" y="2314"/>
                  </a:lnTo>
                  <a:lnTo>
                    <a:pt x="3145" y="2334"/>
                  </a:lnTo>
                  <a:lnTo>
                    <a:pt x="3161" y="2356"/>
                  </a:lnTo>
                  <a:lnTo>
                    <a:pt x="3174" y="2378"/>
                  </a:lnTo>
                  <a:lnTo>
                    <a:pt x="3187" y="2400"/>
                  </a:lnTo>
                  <a:close/>
                </a:path>
              </a:pathLst>
            </a:custGeom>
            <a:noFill/>
            <a:ln w="1">
              <a:solidFill>
                <a:srgbClr val="1F1A17"/>
              </a:solidFill>
              <a:round/>
              <a:headEnd/>
              <a:tailEnd/>
            </a:ln>
          </p:spPr>
          <p:txBody>
            <a:bodyPr>
              <a:prstTxWarp prst="textNoShape">
                <a:avLst/>
              </a:prstTxWarp>
            </a:bodyPr>
            <a:lstStyle/>
            <a:p>
              <a:endParaRPr lang="en-US"/>
            </a:p>
          </p:txBody>
        </p:sp>
        <p:sp>
          <p:nvSpPr>
            <p:cNvPr id="54313" name="Freeform 59"/>
            <p:cNvSpPr>
              <a:spLocks noEditPoints="1"/>
            </p:cNvSpPr>
            <p:nvPr/>
          </p:nvSpPr>
          <p:spPr bwMode="auto">
            <a:xfrm>
              <a:off x="4794250" y="1666875"/>
              <a:ext cx="863600" cy="862013"/>
            </a:xfrm>
            <a:custGeom>
              <a:avLst/>
              <a:gdLst>
                <a:gd name="T0" fmla="*/ 2147483647 w 3261"/>
                <a:gd name="T1" fmla="*/ 0 h 3258"/>
                <a:gd name="T2" fmla="*/ 2147483647 w 3261"/>
                <a:gd name="T3" fmla="*/ 0 h 3258"/>
                <a:gd name="T4" fmla="*/ 2147483647 w 3261"/>
                <a:gd name="T5" fmla="*/ 2147483647 h 3258"/>
                <a:gd name="T6" fmla="*/ 2147483647 w 3261"/>
                <a:gd name="T7" fmla="*/ 2147483647 h 3258"/>
                <a:gd name="T8" fmla="*/ 2147483647 w 3261"/>
                <a:gd name="T9" fmla="*/ 0 h 3258"/>
                <a:gd name="T10" fmla="*/ 2147483647 w 3261"/>
                <a:gd name="T11" fmla="*/ 0 h 3258"/>
                <a:gd name="T12" fmla="*/ 2147483647 w 3261"/>
                <a:gd name="T13" fmla="*/ 0 h 3258"/>
                <a:gd name="T14" fmla="*/ 2147483647 w 3261"/>
                <a:gd name="T15" fmla="*/ 2147483647 h 3258"/>
                <a:gd name="T16" fmla="*/ 2147483647 w 3261"/>
                <a:gd name="T17" fmla="*/ 2147483647 h 3258"/>
                <a:gd name="T18" fmla="*/ 2147483647 w 3261"/>
                <a:gd name="T19" fmla="*/ 0 h 3258"/>
                <a:gd name="T20" fmla="*/ 2147483647 w 3261"/>
                <a:gd name="T21" fmla="*/ 2147483647 h 3258"/>
                <a:gd name="T22" fmla="*/ 2147483647 w 3261"/>
                <a:gd name="T23" fmla="*/ 2147483647 h 3258"/>
                <a:gd name="T24" fmla="*/ 2147483647 w 3261"/>
                <a:gd name="T25" fmla="*/ 2147483647 h 3258"/>
                <a:gd name="T26" fmla="*/ 2147483647 w 3261"/>
                <a:gd name="T27" fmla="*/ 2147483647 h 3258"/>
                <a:gd name="T28" fmla="*/ 2147483647 w 3261"/>
                <a:gd name="T29" fmla="*/ 2147483647 h 3258"/>
                <a:gd name="T30" fmla="*/ 2147483647 w 3261"/>
                <a:gd name="T31" fmla="*/ 2147483647 h 3258"/>
                <a:gd name="T32" fmla="*/ 2147483647 w 3261"/>
                <a:gd name="T33" fmla="*/ 2147483647 h 3258"/>
                <a:gd name="T34" fmla="*/ 2147483647 w 3261"/>
                <a:gd name="T35" fmla="*/ 2147483647 h 3258"/>
                <a:gd name="T36" fmla="*/ 2147483647 w 3261"/>
                <a:gd name="T37" fmla="*/ 2147483647 h 3258"/>
                <a:gd name="T38" fmla="*/ 2147483647 w 3261"/>
                <a:gd name="T39" fmla="*/ 2147483647 h 3258"/>
                <a:gd name="T40" fmla="*/ 2147483647 w 3261"/>
                <a:gd name="T41" fmla="*/ 2147483647 h 3258"/>
                <a:gd name="T42" fmla="*/ 2147483647 w 3261"/>
                <a:gd name="T43" fmla="*/ 2147483647 h 3258"/>
                <a:gd name="T44" fmla="*/ 2147483647 w 3261"/>
                <a:gd name="T45" fmla="*/ 2147483647 h 3258"/>
                <a:gd name="T46" fmla="*/ 2147483647 w 3261"/>
                <a:gd name="T47" fmla="*/ 2147483647 h 3258"/>
                <a:gd name="T48" fmla="*/ 2147483647 w 3261"/>
                <a:gd name="T49" fmla="*/ 2147483647 h 3258"/>
                <a:gd name="T50" fmla="*/ 2147483647 w 3261"/>
                <a:gd name="T51" fmla="*/ 2147483647 h 3258"/>
                <a:gd name="T52" fmla="*/ 0 w 3261"/>
                <a:gd name="T53" fmla="*/ 2147483647 h 3258"/>
                <a:gd name="T54" fmla="*/ 0 w 3261"/>
                <a:gd name="T55" fmla="*/ 2147483647 h 3258"/>
                <a:gd name="T56" fmla="*/ 2147483647 w 3261"/>
                <a:gd name="T57" fmla="*/ 2147483647 h 3258"/>
                <a:gd name="T58" fmla="*/ 2147483647 w 3261"/>
                <a:gd name="T59" fmla="*/ 2147483647 h 3258"/>
                <a:gd name="T60" fmla="*/ 0 w 3261"/>
                <a:gd name="T61" fmla="*/ 2147483647 h 3258"/>
                <a:gd name="T62" fmla="*/ 0 w 3261"/>
                <a:gd name="T63" fmla="*/ 2147483647 h 3258"/>
                <a:gd name="T64" fmla="*/ 2147483647 w 3261"/>
                <a:gd name="T65" fmla="*/ 2147483647 h 3258"/>
                <a:gd name="T66" fmla="*/ 2147483647 w 3261"/>
                <a:gd name="T67" fmla="*/ 2147483647 h 3258"/>
                <a:gd name="T68" fmla="*/ 0 w 3261"/>
                <a:gd name="T69" fmla="*/ 2147483647 h 3258"/>
                <a:gd name="T70" fmla="*/ 0 w 3261"/>
                <a:gd name="T71" fmla="*/ 2147483647 h 3258"/>
                <a:gd name="T72" fmla="*/ 0 w 3261"/>
                <a:gd name="T73" fmla="*/ 0 h 3258"/>
                <a:gd name="T74" fmla="*/ 2147483647 w 3261"/>
                <a:gd name="T75" fmla="*/ 0 h 3258"/>
                <a:gd name="T76" fmla="*/ 2147483647 w 3261"/>
                <a:gd name="T77" fmla="*/ 2147483647 h 3258"/>
                <a:gd name="T78" fmla="*/ 0 w 3261"/>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1"/>
                <a:gd name="T121" fmla="*/ 0 h 3258"/>
                <a:gd name="T122" fmla="*/ 3261 w 3261"/>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1" h="3258">
                  <a:moveTo>
                    <a:pt x="37" y="0"/>
                  </a:moveTo>
                  <a:lnTo>
                    <a:pt x="3224" y="0"/>
                  </a:lnTo>
                  <a:lnTo>
                    <a:pt x="3224" y="74"/>
                  </a:lnTo>
                  <a:lnTo>
                    <a:pt x="37" y="74"/>
                  </a:lnTo>
                  <a:lnTo>
                    <a:pt x="37" y="0"/>
                  </a:lnTo>
                  <a:close/>
                  <a:moveTo>
                    <a:pt x="3224" y="0"/>
                  </a:moveTo>
                  <a:lnTo>
                    <a:pt x="3261" y="0"/>
                  </a:lnTo>
                  <a:lnTo>
                    <a:pt x="3261" y="37"/>
                  </a:lnTo>
                  <a:lnTo>
                    <a:pt x="3224" y="37"/>
                  </a:lnTo>
                  <a:lnTo>
                    <a:pt x="3224" y="0"/>
                  </a:lnTo>
                  <a:close/>
                  <a:moveTo>
                    <a:pt x="3261" y="37"/>
                  </a:moveTo>
                  <a:lnTo>
                    <a:pt x="3261" y="3221"/>
                  </a:lnTo>
                  <a:lnTo>
                    <a:pt x="3187" y="3221"/>
                  </a:lnTo>
                  <a:lnTo>
                    <a:pt x="3187" y="37"/>
                  </a:lnTo>
                  <a:lnTo>
                    <a:pt x="3261" y="37"/>
                  </a:lnTo>
                  <a:close/>
                  <a:moveTo>
                    <a:pt x="3261" y="3221"/>
                  </a:moveTo>
                  <a:lnTo>
                    <a:pt x="3261" y="3258"/>
                  </a:lnTo>
                  <a:lnTo>
                    <a:pt x="3224" y="3258"/>
                  </a:lnTo>
                  <a:lnTo>
                    <a:pt x="3224" y="3221"/>
                  </a:lnTo>
                  <a:lnTo>
                    <a:pt x="3261" y="3221"/>
                  </a:lnTo>
                  <a:close/>
                  <a:moveTo>
                    <a:pt x="3224" y="3258"/>
                  </a:moveTo>
                  <a:lnTo>
                    <a:pt x="37" y="3258"/>
                  </a:lnTo>
                  <a:lnTo>
                    <a:pt x="37" y="3184"/>
                  </a:lnTo>
                  <a:lnTo>
                    <a:pt x="3224" y="3184"/>
                  </a:lnTo>
                  <a:lnTo>
                    <a:pt x="3224" y="3258"/>
                  </a:lnTo>
                  <a:close/>
                  <a:moveTo>
                    <a:pt x="37" y="3258"/>
                  </a:moveTo>
                  <a:lnTo>
                    <a:pt x="0" y="3258"/>
                  </a:lnTo>
                  <a:lnTo>
                    <a:pt x="0" y="3221"/>
                  </a:lnTo>
                  <a:lnTo>
                    <a:pt x="37" y="3221"/>
                  </a:lnTo>
                  <a:lnTo>
                    <a:pt x="37" y="3258"/>
                  </a:lnTo>
                  <a:close/>
                  <a:moveTo>
                    <a:pt x="0" y="3221"/>
                  </a:moveTo>
                  <a:lnTo>
                    <a:pt x="0" y="37"/>
                  </a:lnTo>
                  <a:lnTo>
                    <a:pt x="73" y="37"/>
                  </a:lnTo>
                  <a:lnTo>
                    <a:pt x="73" y="3221"/>
                  </a:lnTo>
                  <a:lnTo>
                    <a:pt x="0" y="3221"/>
                  </a:lnTo>
                  <a:close/>
                  <a:moveTo>
                    <a:pt x="0" y="37"/>
                  </a:moveTo>
                  <a:lnTo>
                    <a:pt x="0" y="0"/>
                  </a:lnTo>
                  <a:lnTo>
                    <a:pt x="37" y="0"/>
                  </a:lnTo>
                  <a:lnTo>
                    <a:pt x="37"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grpSp>
      <p:grpSp>
        <p:nvGrpSpPr>
          <p:cNvPr id="54290" name="Group 70"/>
          <p:cNvGrpSpPr>
            <a:grpSpLocks/>
          </p:cNvGrpSpPr>
          <p:nvPr/>
        </p:nvGrpSpPr>
        <p:grpSpPr bwMode="auto">
          <a:xfrm>
            <a:off x="3733800" y="1914525"/>
            <a:ext cx="863600" cy="862013"/>
            <a:chOff x="3810000" y="1666875"/>
            <a:chExt cx="863600" cy="862013"/>
          </a:xfrm>
        </p:grpSpPr>
        <p:sp>
          <p:nvSpPr>
            <p:cNvPr id="54304" name="Rectangle 38"/>
            <p:cNvSpPr>
              <a:spLocks noChangeArrowheads="1"/>
            </p:cNvSpPr>
            <p:nvPr/>
          </p:nvSpPr>
          <p:spPr bwMode="auto">
            <a:xfrm>
              <a:off x="3819525" y="1676400"/>
              <a:ext cx="842963" cy="842963"/>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4305" name="Freeform 46"/>
            <p:cNvSpPr>
              <a:spLocks/>
            </p:cNvSpPr>
            <p:nvPr/>
          </p:nvSpPr>
          <p:spPr bwMode="auto">
            <a:xfrm>
              <a:off x="3819525" y="1895475"/>
              <a:ext cx="725488" cy="623888"/>
            </a:xfrm>
            <a:custGeom>
              <a:avLst/>
              <a:gdLst>
                <a:gd name="T0" fmla="*/ 0 w 2739"/>
                <a:gd name="T1" fmla="*/ 2147483647 h 2354"/>
                <a:gd name="T2" fmla="*/ 2147483647 w 2739"/>
                <a:gd name="T3" fmla="*/ 2147483647 h 2354"/>
                <a:gd name="T4" fmla="*/ 2147483647 w 2739"/>
                <a:gd name="T5" fmla="*/ 2147483647 h 2354"/>
                <a:gd name="T6" fmla="*/ 2147483647 w 2739"/>
                <a:gd name="T7" fmla="*/ 2147483647 h 2354"/>
                <a:gd name="T8" fmla="*/ 2147483647 w 2739"/>
                <a:gd name="T9" fmla="*/ 2147483647 h 2354"/>
                <a:gd name="T10" fmla="*/ 2147483647 w 2739"/>
                <a:gd name="T11" fmla="*/ 2147483647 h 2354"/>
                <a:gd name="T12" fmla="*/ 2147483647 w 2739"/>
                <a:gd name="T13" fmla="*/ 2147483647 h 2354"/>
                <a:gd name="T14" fmla="*/ 2147483647 w 2739"/>
                <a:gd name="T15" fmla="*/ 2147483647 h 2354"/>
                <a:gd name="T16" fmla="*/ 2147483647 w 2739"/>
                <a:gd name="T17" fmla="*/ 2147483647 h 2354"/>
                <a:gd name="T18" fmla="*/ 2147483647 w 2739"/>
                <a:gd name="T19" fmla="*/ 2147483647 h 2354"/>
                <a:gd name="T20" fmla="*/ 2147483647 w 2739"/>
                <a:gd name="T21" fmla="*/ 2147483647 h 2354"/>
                <a:gd name="T22" fmla="*/ 2147483647 w 2739"/>
                <a:gd name="T23" fmla="*/ 2147483647 h 2354"/>
                <a:gd name="T24" fmla="*/ 2147483647 w 2739"/>
                <a:gd name="T25" fmla="*/ 2147483647 h 2354"/>
                <a:gd name="T26" fmla="*/ 2147483647 w 2739"/>
                <a:gd name="T27" fmla="*/ 2147483647 h 2354"/>
                <a:gd name="T28" fmla="*/ 2147483647 w 2739"/>
                <a:gd name="T29" fmla="*/ 2147483647 h 2354"/>
                <a:gd name="T30" fmla="*/ 2147483647 w 2739"/>
                <a:gd name="T31" fmla="*/ 2147483647 h 2354"/>
                <a:gd name="T32" fmla="*/ 2147483647 w 2739"/>
                <a:gd name="T33" fmla="*/ 2147483647 h 2354"/>
                <a:gd name="T34" fmla="*/ 2147483647 w 2739"/>
                <a:gd name="T35" fmla="*/ 2147483647 h 2354"/>
                <a:gd name="T36" fmla="*/ 2147483647 w 2739"/>
                <a:gd name="T37" fmla="*/ 2147483647 h 2354"/>
                <a:gd name="T38" fmla="*/ 2147483647 w 2739"/>
                <a:gd name="T39" fmla="*/ 2147483647 h 2354"/>
                <a:gd name="T40" fmla="*/ 2147483647 w 2739"/>
                <a:gd name="T41" fmla="*/ 2147483647 h 2354"/>
                <a:gd name="T42" fmla="*/ 2147483647 w 2739"/>
                <a:gd name="T43" fmla="*/ 2147483647 h 2354"/>
                <a:gd name="T44" fmla="*/ 2147483647 w 2739"/>
                <a:gd name="T45" fmla="*/ 2147483647 h 2354"/>
                <a:gd name="T46" fmla="*/ 2147483647 w 2739"/>
                <a:gd name="T47" fmla="*/ 2147483647 h 2354"/>
                <a:gd name="T48" fmla="*/ 2147483647 w 2739"/>
                <a:gd name="T49" fmla="*/ 2147483647 h 2354"/>
                <a:gd name="T50" fmla="*/ 2147483647 w 2739"/>
                <a:gd name="T51" fmla="*/ 2147483647 h 2354"/>
                <a:gd name="T52" fmla="*/ 2147483647 w 2739"/>
                <a:gd name="T53" fmla="*/ 2147483647 h 2354"/>
                <a:gd name="T54" fmla="*/ 2147483647 w 2739"/>
                <a:gd name="T55" fmla="*/ 2147483647 h 2354"/>
                <a:gd name="T56" fmla="*/ 2147483647 w 2739"/>
                <a:gd name="T57" fmla="*/ 2147483647 h 2354"/>
                <a:gd name="T58" fmla="*/ 2147483647 w 2739"/>
                <a:gd name="T59" fmla="*/ 2147483647 h 2354"/>
                <a:gd name="T60" fmla="*/ 2147483647 w 2739"/>
                <a:gd name="T61" fmla="*/ 2147483647 h 2354"/>
                <a:gd name="T62" fmla="*/ 2147483647 w 2739"/>
                <a:gd name="T63" fmla="*/ 2147483647 h 2354"/>
                <a:gd name="T64" fmla="*/ 2147483647 w 2739"/>
                <a:gd name="T65" fmla="*/ 2147483647 h 2354"/>
                <a:gd name="T66" fmla="*/ 2147483647 w 2739"/>
                <a:gd name="T67" fmla="*/ 2147483647 h 2354"/>
                <a:gd name="T68" fmla="*/ 2147483647 w 2739"/>
                <a:gd name="T69" fmla="*/ 2147483647 h 2354"/>
                <a:gd name="T70" fmla="*/ 2147483647 w 2739"/>
                <a:gd name="T71" fmla="*/ 2147483647 h 2354"/>
                <a:gd name="T72" fmla="*/ 2147483647 w 2739"/>
                <a:gd name="T73" fmla="*/ 2147483647 h 2354"/>
                <a:gd name="T74" fmla="*/ 2147483647 w 2739"/>
                <a:gd name="T75" fmla="*/ 2147483647 h 2354"/>
                <a:gd name="T76" fmla="*/ 2147483647 w 2739"/>
                <a:gd name="T77" fmla="*/ 2147483647 h 2354"/>
                <a:gd name="T78" fmla="*/ 2147483647 w 2739"/>
                <a:gd name="T79" fmla="*/ 2147483647 h 2354"/>
                <a:gd name="T80" fmla="*/ 2147483647 w 2739"/>
                <a:gd name="T81" fmla="*/ 2147483647 h 2354"/>
                <a:gd name="T82" fmla="*/ 2147483647 w 2739"/>
                <a:gd name="T83" fmla="*/ 2147483647 h 2354"/>
                <a:gd name="T84" fmla="*/ 2147483647 w 2739"/>
                <a:gd name="T85" fmla="*/ 2147483647 h 2354"/>
                <a:gd name="T86" fmla="*/ 2147483647 w 2739"/>
                <a:gd name="T87" fmla="*/ 2147483647 h 2354"/>
                <a:gd name="T88" fmla="*/ 2147483647 w 2739"/>
                <a:gd name="T89" fmla="*/ 2147483647 h 2354"/>
                <a:gd name="T90" fmla="*/ 2147483647 w 2739"/>
                <a:gd name="T91" fmla="*/ 2147483647 h 2354"/>
                <a:gd name="T92" fmla="*/ 2147483647 w 2739"/>
                <a:gd name="T93" fmla="*/ 2147483647 h 2354"/>
                <a:gd name="T94" fmla="*/ 2147483647 w 2739"/>
                <a:gd name="T95" fmla="*/ 2147483647 h 2354"/>
                <a:gd name="T96" fmla="*/ 2147483647 w 2739"/>
                <a:gd name="T97" fmla="*/ 2147483647 h 2354"/>
                <a:gd name="T98" fmla="*/ 2147483647 w 2739"/>
                <a:gd name="T99" fmla="*/ 2147483647 h 2354"/>
                <a:gd name="T100" fmla="*/ 2147483647 w 2739"/>
                <a:gd name="T101" fmla="*/ 2147483647 h 2354"/>
                <a:gd name="T102" fmla="*/ 2147483647 w 2739"/>
                <a:gd name="T103" fmla="*/ 2147483647 h 2354"/>
                <a:gd name="T104" fmla="*/ 2147483647 w 2739"/>
                <a:gd name="T105" fmla="*/ 2147483647 h 2354"/>
                <a:gd name="T106" fmla="*/ 2147483647 w 2739"/>
                <a:gd name="T107" fmla="*/ 2147483647 h 2354"/>
                <a:gd name="T108" fmla="*/ 2147483647 w 2739"/>
                <a:gd name="T109" fmla="*/ 2147483647 h 2354"/>
                <a:gd name="T110" fmla="*/ 2147483647 w 2739"/>
                <a:gd name="T111" fmla="*/ 2147483647 h 2354"/>
                <a:gd name="T112" fmla="*/ 2147483647 w 2739"/>
                <a:gd name="T113" fmla="*/ 2147483647 h 2354"/>
                <a:gd name="T114" fmla="*/ 2147483647 w 2739"/>
                <a:gd name="T115" fmla="*/ 2147483647 h 23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39"/>
                <a:gd name="T175" fmla="*/ 0 h 2354"/>
                <a:gd name="T176" fmla="*/ 2739 w 2739"/>
                <a:gd name="T177" fmla="*/ 2354 h 23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39" h="2354">
                  <a:moveTo>
                    <a:pt x="2739" y="2354"/>
                  </a:moveTo>
                  <a:lnTo>
                    <a:pt x="0" y="2354"/>
                  </a:lnTo>
                  <a:lnTo>
                    <a:pt x="0" y="175"/>
                  </a:lnTo>
                  <a:lnTo>
                    <a:pt x="33" y="153"/>
                  </a:lnTo>
                  <a:lnTo>
                    <a:pt x="67" y="132"/>
                  </a:lnTo>
                  <a:lnTo>
                    <a:pt x="104" y="112"/>
                  </a:lnTo>
                  <a:lnTo>
                    <a:pt x="141" y="94"/>
                  </a:lnTo>
                  <a:lnTo>
                    <a:pt x="178" y="77"/>
                  </a:lnTo>
                  <a:lnTo>
                    <a:pt x="218" y="62"/>
                  </a:lnTo>
                  <a:lnTo>
                    <a:pt x="258" y="47"/>
                  </a:lnTo>
                  <a:lnTo>
                    <a:pt x="298" y="36"/>
                  </a:lnTo>
                  <a:lnTo>
                    <a:pt x="338" y="25"/>
                  </a:lnTo>
                  <a:lnTo>
                    <a:pt x="379" y="17"/>
                  </a:lnTo>
                  <a:lnTo>
                    <a:pt x="420" y="9"/>
                  </a:lnTo>
                  <a:lnTo>
                    <a:pt x="461" y="4"/>
                  </a:lnTo>
                  <a:lnTo>
                    <a:pt x="502" y="1"/>
                  </a:lnTo>
                  <a:lnTo>
                    <a:pt x="542" y="0"/>
                  </a:lnTo>
                  <a:lnTo>
                    <a:pt x="583" y="2"/>
                  </a:lnTo>
                  <a:lnTo>
                    <a:pt x="623" y="5"/>
                  </a:lnTo>
                  <a:lnTo>
                    <a:pt x="662" y="11"/>
                  </a:lnTo>
                  <a:lnTo>
                    <a:pt x="699" y="19"/>
                  </a:lnTo>
                  <a:lnTo>
                    <a:pt x="736" y="29"/>
                  </a:lnTo>
                  <a:lnTo>
                    <a:pt x="773" y="43"/>
                  </a:lnTo>
                  <a:lnTo>
                    <a:pt x="807" y="59"/>
                  </a:lnTo>
                  <a:lnTo>
                    <a:pt x="840" y="77"/>
                  </a:lnTo>
                  <a:lnTo>
                    <a:pt x="871" y="98"/>
                  </a:lnTo>
                  <a:lnTo>
                    <a:pt x="901" y="122"/>
                  </a:lnTo>
                  <a:lnTo>
                    <a:pt x="929" y="149"/>
                  </a:lnTo>
                  <a:lnTo>
                    <a:pt x="955" y="179"/>
                  </a:lnTo>
                  <a:lnTo>
                    <a:pt x="979" y="211"/>
                  </a:lnTo>
                  <a:lnTo>
                    <a:pt x="1001" y="248"/>
                  </a:lnTo>
                  <a:lnTo>
                    <a:pt x="1019" y="287"/>
                  </a:lnTo>
                  <a:lnTo>
                    <a:pt x="1036" y="329"/>
                  </a:lnTo>
                  <a:lnTo>
                    <a:pt x="1049" y="376"/>
                  </a:lnTo>
                  <a:lnTo>
                    <a:pt x="1060" y="426"/>
                  </a:lnTo>
                  <a:lnTo>
                    <a:pt x="1086" y="572"/>
                  </a:lnTo>
                  <a:lnTo>
                    <a:pt x="1108" y="701"/>
                  </a:lnTo>
                  <a:lnTo>
                    <a:pt x="1119" y="759"/>
                  </a:lnTo>
                  <a:lnTo>
                    <a:pt x="1129" y="812"/>
                  </a:lnTo>
                  <a:lnTo>
                    <a:pt x="1138" y="862"/>
                  </a:lnTo>
                  <a:lnTo>
                    <a:pt x="1148" y="909"/>
                  </a:lnTo>
                  <a:lnTo>
                    <a:pt x="1158" y="952"/>
                  </a:lnTo>
                  <a:lnTo>
                    <a:pt x="1170" y="992"/>
                  </a:lnTo>
                  <a:lnTo>
                    <a:pt x="1181" y="1029"/>
                  </a:lnTo>
                  <a:lnTo>
                    <a:pt x="1193" y="1063"/>
                  </a:lnTo>
                  <a:lnTo>
                    <a:pt x="1208" y="1096"/>
                  </a:lnTo>
                  <a:lnTo>
                    <a:pt x="1223" y="1126"/>
                  </a:lnTo>
                  <a:lnTo>
                    <a:pt x="1240" y="1153"/>
                  </a:lnTo>
                  <a:lnTo>
                    <a:pt x="1259" y="1179"/>
                  </a:lnTo>
                  <a:lnTo>
                    <a:pt x="1280" y="1203"/>
                  </a:lnTo>
                  <a:lnTo>
                    <a:pt x="1302" y="1225"/>
                  </a:lnTo>
                  <a:lnTo>
                    <a:pt x="1328" y="1246"/>
                  </a:lnTo>
                  <a:lnTo>
                    <a:pt x="1357" y="1266"/>
                  </a:lnTo>
                  <a:lnTo>
                    <a:pt x="1387" y="1285"/>
                  </a:lnTo>
                  <a:lnTo>
                    <a:pt x="1422" y="1303"/>
                  </a:lnTo>
                  <a:lnTo>
                    <a:pt x="1460" y="1323"/>
                  </a:lnTo>
                  <a:lnTo>
                    <a:pt x="1502" y="1340"/>
                  </a:lnTo>
                  <a:lnTo>
                    <a:pt x="1546" y="1358"/>
                  </a:lnTo>
                  <a:lnTo>
                    <a:pt x="1596" y="1376"/>
                  </a:lnTo>
                  <a:lnTo>
                    <a:pt x="1649" y="1394"/>
                  </a:lnTo>
                  <a:lnTo>
                    <a:pt x="1707" y="1413"/>
                  </a:lnTo>
                  <a:lnTo>
                    <a:pt x="1836" y="1454"/>
                  </a:lnTo>
                  <a:lnTo>
                    <a:pt x="1986" y="1501"/>
                  </a:lnTo>
                  <a:lnTo>
                    <a:pt x="2008" y="1506"/>
                  </a:lnTo>
                  <a:lnTo>
                    <a:pt x="2030" y="1514"/>
                  </a:lnTo>
                  <a:lnTo>
                    <a:pt x="2052" y="1523"/>
                  </a:lnTo>
                  <a:lnTo>
                    <a:pt x="2076" y="1532"/>
                  </a:lnTo>
                  <a:lnTo>
                    <a:pt x="2098" y="1543"/>
                  </a:lnTo>
                  <a:lnTo>
                    <a:pt x="2122" y="1554"/>
                  </a:lnTo>
                  <a:lnTo>
                    <a:pt x="2146" y="1565"/>
                  </a:lnTo>
                  <a:lnTo>
                    <a:pt x="2170" y="1579"/>
                  </a:lnTo>
                  <a:lnTo>
                    <a:pt x="2192" y="1592"/>
                  </a:lnTo>
                  <a:lnTo>
                    <a:pt x="2216" y="1606"/>
                  </a:lnTo>
                  <a:lnTo>
                    <a:pt x="2240" y="1622"/>
                  </a:lnTo>
                  <a:lnTo>
                    <a:pt x="2263" y="1638"/>
                  </a:lnTo>
                  <a:lnTo>
                    <a:pt x="2287" y="1654"/>
                  </a:lnTo>
                  <a:lnTo>
                    <a:pt x="2308" y="1671"/>
                  </a:lnTo>
                  <a:lnTo>
                    <a:pt x="2331" y="1689"/>
                  </a:lnTo>
                  <a:lnTo>
                    <a:pt x="2352" y="1708"/>
                  </a:lnTo>
                  <a:lnTo>
                    <a:pt x="2373" y="1727"/>
                  </a:lnTo>
                  <a:lnTo>
                    <a:pt x="2393" y="1746"/>
                  </a:lnTo>
                  <a:lnTo>
                    <a:pt x="2412" y="1767"/>
                  </a:lnTo>
                  <a:lnTo>
                    <a:pt x="2431" y="1788"/>
                  </a:lnTo>
                  <a:lnTo>
                    <a:pt x="2448" y="1810"/>
                  </a:lnTo>
                  <a:lnTo>
                    <a:pt x="2463" y="1831"/>
                  </a:lnTo>
                  <a:lnTo>
                    <a:pt x="2479" y="1854"/>
                  </a:lnTo>
                  <a:lnTo>
                    <a:pt x="2493" y="1877"/>
                  </a:lnTo>
                  <a:lnTo>
                    <a:pt x="2505" y="1900"/>
                  </a:lnTo>
                  <a:lnTo>
                    <a:pt x="2517" y="1924"/>
                  </a:lnTo>
                  <a:lnTo>
                    <a:pt x="2526" y="1948"/>
                  </a:lnTo>
                  <a:lnTo>
                    <a:pt x="2534" y="1973"/>
                  </a:lnTo>
                  <a:lnTo>
                    <a:pt x="2541" y="1998"/>
                  </a:lnTo>
                  <a:lnTo>
                    <a:pt x="2545" y="2023"/>
                  </a:lnTo>
                  <a:lnTo>
                    <a:pt x="2549" y="2049"/>
                  </a:lnTo>
                  <a:lnTo>
                    <a:pt x="2549" y="2075"/>
                  </a:lnTo>
                  <a:lnTo>
                    <a:pt x="2550" y="2096"/>
                  </a:lnTo>
                  <a:lnTo>
                    <a:pt x="2551" y="2116"/>
                  </a:lnTo>
                  <a:lnTo>
                    <a:pt x="2552" y="2135"/>
                  </a:lnTo>
                  <a:lnTo>
                    <a:pt x="2554" y="2152"/>
                  </a:lnTo>
                  <a:lnTo>
                    <a:pt x="2558" y="2169"/>
                  </a:lnTo>
                  <a:lnTo>
                    <a:pt x="2561" y="2185"/>
                  </a:lnTo>
                  <a:lnTo>
                    <a:pt x="2566" y="2200"/>
                  </a:lnTo>
                  <a:lnTo>
                    <a:pt x="2570" y="2213"/>
                  </a:lnTo>
                  <a:lnTo>
                    <a:pt x="2575" y="2226"/>
                  </a:lnTo>
                  <a:lnTo>
                    <a:pt x="2580" y="2238"/>
                  </a:lnTo>
                  <a:lnTo>
                    <a:pt x="2587" y="2248"/>
                  </a:lnTo>
                  <a:lnTo>
                    <a:pt x="2593" y="2260"/>
                  </a:lnTo>
                  <a:lnTo>
                    <a:pt x="2600" y="2269"/>
                  </a:lnTo>
                  <a:lnTo>
                    <a:pt x="2606" y="2278"/>
                  </a:lnTo>
                  <a:lnTo>
                    <a:pt x="2613" y="2286"/>
                  </a:lnTo>
                  <a:lnTo>
                    <a:pt x="2621" y="2292"/>
                  </a:lnTo>
                  <a:lnTo>
                    <a:pt x="2636" y="2306"/>
                  </a:lnTo>
                  <a:lnTo>
                    <a:pt x="2652" y="2317"/>
                  </a:lnTo>
                  <a:lnTo>
                    <a:pt x="2668" y="2326"/>
                  </a:lnTo>
                  <a:lnTo>
                    <a:pt x="2683" y="2333"/>
                  </a:lnTo>
                  <a:lnTo>
                    <a:pt x="2713" y="2346"/>
                  </a:lnTo>
                  <a:lnTo>
                    <a:pt x="2739" y="2354"/>
                  </a:lnTo>
                  <a:close/>
                </a:path>
              </a:pathLst>
            </a:custGeom>
            <a:solidFill>
              <a:srgbClr val="4D4948"/>
            </a:solidFill>
            <a:ln w="9525">
              <a:noFill/>
              <a:round/>
              <a:headEnd/>
              <a:tailEnd/>
            </a:ln>
          </p:spPr>
          <p:txBody>
            <a:bodyPr>
              <a:prstTxWarp prst="textNoShape">
                <a:avLst/>
              </a:prstTxWarp>
            </a:bodyPr>
            <a:lstStyle/>
            <a:p>
              <a:endParaRPr lang="en-US"/>
            </a:p>
          </p:txBody>
        </p:sp>
        <p:sp>
          <p:nvSpPr>
            <p:cNvPr id="54306" name="Rectangle 49"/>
            <p:cNvSpPr>
              <a:spLocks noChangeArrowheads="1"/>
            </p:cNvSpPr>
            <p:nvPr/>
          </p:nvSpPr>
          <p:spPr bwMode="auto">
            <a:xfrm>
              <a:off x="3819525" y="1676400"/>
              <a:ext cx="842963" cy="842963"/>
            </a:xfrm>
            <a:prstGeom prst="rect">
              <a:avLst/>
            </a:prstGeom>
            <a:noFill/>
            <a:ln w="1">
              <a:solidFill>
                <a:srgbClr val="1F1A17"/>
              </a:solidFill>
              <a:miter lim="800000"/>
              <a:headEnd/>
              <a:tailEnd/>
            </a:ln>
          </p:spPr>
          <p:txBody>
            <a:bodyPr>
              <a:prstTxWarp prst="textNoShape">
                <a:avLst/>
              </a:prstTxWarp>
            </a:bodyPr>
            <a:lstStyle/>
            <a:p>
              <a:endParaRPr lang="en-US"/>
            </a:p>
          </p:txBody>
        </p:sp>
        <p:sp>
          <p:nvSpPr>
            <p:cNvPr id="54307" name="Freeform 60"/>
            <p:cNvSpPr>
              <a:spLocks noEditPoints="1"/>
            </p:cNvSpPr>
            <p:nvPr/>
          </p:nvSpPr>
          <p:spPr bwMode="auto">
            <a:xfrm>
              <a:off x="3810000" y="1666875"/>
              <a:ext cx="863600" cy="862013"/>
            </a:xfrm>
            <a:custGeom>
              <a:avLst/>
              <a:gdLst>
                <a:gd name="T0" fmla="*/ 2147483647 w 3261"/>
                <a:gd name="T1" fmla="*/ 0 h 3258"/>
                <a:gd name="T2" fmla="*/ 2147483647 w 3261"/>
                <a:gd name="T3" fmla="*/ 0 h 3258"/>
                <a:gd name="T4" fmla="*/ 2147483647 w 3261"/>
                <a:gd name="T5" fmla="*/ 2147483647 h 3258"/>
                <a:gd name="T6" fmla="*/ 2147483647 w 3261"/>
                <a:gd name="T7" fmla="*/ 2147483647 h 3258"/>
                <a:gd name="T8" fmla="*/ 2147483647 w 3261"/>
                <a:gd name="T9" fmla="*/ 0 h 3258"/>
                <a:gd name="T10" fmla="*/ 2147483647 w 3261"/>
                <a:gd name="T11" fmla="*/ 0 h 3258"/>
                <a:gd name="T12" fmla="*/ 2147483647 w 3261"/>
                <a:gd name="T13" fmla="*/ 0 h 3258"/>
                <a:gd name="T14" fmla="*/ 2147483647 w 3261"/>
                <a:gd name="T15" fmla="*/ 2147483647 h 3258"/>
                <a:gd name="T16" fmla="*/ 2147483647 w 3261"/>
                <a:gd name="T17" fmla="*/ 2147483647 h 3258"/>
                <a:gd name="T18" fmla="*/ 2147483647 w 3261"/>
                <a:gd name="T19" fmla="*/ 0 h 3258"/>
                <a:gd name="T20" fmla="*/ 2147483647 w 3261"/>
                <a:gd name="T21" fmla="*/ 2147483647 h 3258"/>
                <a:gd name="T22" fmla="*/ 2147483647 w 3261"/>
                <a:gd name="T23" fmla="*/ 2147483647 h 3258"/>
                <a:gd name="T24" fmla="*/ 2147483647 w 3261"/>
                <a:gd name="T25" fmla="*/ 2147483647 h 3258"/>
                <a:gd name="T26" fmla="*/ 2147483647 w 3261"/>
                <a:gd name="T27" fmla="*/ 2147483647 h 3258"/>
                <a:gd name="T28" fmla="*/ 2147483647 w 3261"/>
                <a:gd name="T29" fmla="*/ 2147483647 h 3258"/>
                <a:gd name="T30" fmla="*/ 2147483647 w 3261"/>
                <a:gd name="T31" fmla="*/ 2147483647 h 3258"/>
                <a:gd name="T32" fmla="*/ 2147483647 w 3261"/>
                <a:gd name="T33" fmla="*/ 2147483647 h 3258"/>
                <a:gd name="T34" fmla="*/ 2147483647 w 3261"/>
                <a:gd name="T35" fmla="*/ 2147483647 h 3258"/>
                <a:gd name="T36" fmla="*/ 2147483647 w 3261"/>
                <a:gd name="T37" fmla="*/ 2147483647 h 3258"/>
                <a:gd name="T38" fmla="*/ 2147483647 w 3261"/>
                <a:gd name="T39" fmla="*/ 2147483647 h 3258"/>
                <a:gd name="T40" fmla="*/ 2147483647 w 3261"/>
                <a:gd name="T41" fmla="*/ 2147483647 h 3258"/>
                <a:gd name="T42" fmla="*/ 2147483647 w 3261"/>
                <a:gd name="T43" fmla="*/ 2147483647 h 3258"/>
                <a:gd name="T44" fmla="*/ 2147483647 w 3261"/>
                <a:gd name="T45" fmla="*/ 2147483647 h 3258"/>
                <a:gd name="T46" fmla="*/ 2147483647 w 3261"/>
                <a:gd name="T47" fmla="*/ 2147483647 h 3258"/>
                <a:gd name="T48" fmla="*/ 2147483647 w 3261"/>
                <a:gd name="T49" fmla="*/ 2147483647 h 3258"/>
                <a:gd name="T50" fmla="*/ 2147483647 w 3261"/>
                <a:gd name="T51" fmla="*/ 2147483647 h 3258"/>
                <a:gd name="T52" fmla="*/ 0 w 3261"/>
                <a:gd name="T53" fmla="*/ 2147483647 h 3258"/>
                <a:gd name="T54" fmla="*/ 0 w 3261"/>
                <a:gd name="T55" fmla="*/ 2147483647 h 3258"/>
                <a:gd name="T56" fmla="*/ 2147483647 w 3261"/>
                <a:gd name="T57" fmla="*/ 2147483647 h 3258"/>
                <a:gd name="T58" fmla="*/ 2147483647 w 3261"/>
                <a:gd name="T59" fmla="*/ 2147483647 h 3258"/>
                <a:gd name="T60" fmla="*/ 0 w 3261"/>
                <a:gd name="T61" fmla="*/ 2147483647 h 3258"/>
                <a:gd name="T62" fmla="*/ 0 w 3261"/>
                <a:gd name="T63" fmla="*/ 2147483647 h 3258"/>
                <a:gd name="T64" fmla="*/ 2147483647 w 3261"/>
                <a:gd name="T65" fmla="*/ 2147483647 h 3258"/>
                <a:gd name="T66" fmla="*/ 2147483647 w 3261"/>
                <a:gd name="T67" fmla="*/ 2147483647 h 3258"/>
                <a:gd name="T68" fmla="*/ 0 w 3261"/>
                <a:gd name="T69" fmla="*/ 2147483647 h 3258"/>
                <a:gd name="T70" fmla="*/ 0 w 3261"/>
                <a:gd name="T71" fmla="*/ 2147483647 h 3258"/>
                <a:gd name="T72" fmla="*/ 0 w 3261"/>
                <a:gd name="T73" fmla="*/ 0 h 3258"/>
                <a:gd name="T74" fmla="*/ 2147483647 w 3261"/>
                <a:gd name="T75" fmla="*/ 0 h 3258"/>
                <a:gd name="T76" fmla="*/ 2147483647 w 3261"/>
                <a:gd name="T77" fmla="*/ 2147483647 h 3258"/>
                <a:gd name="T78" fmla="*/ 0 w 3261"/>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1"/>
                <a:gd name="T121" fmla="*/ 0 h 3258"/>
                <a:gd name="T122" fmla="*/ 3261 w 3261"/>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1" h="3258">
                  <a:moveTo>
                    <a:pt x="37" y="0"/>
                  </a:moveTo>
                  <a:lnTo>
                    <a:pt x="3224" y="0"/>
                  </a:lnTo>
                  <a:lnTo>
                    <a:pt x="3224" y="74"/>
                  </a:lnTo>
                  <a:lnTo>
                    <a:pt x="37" y="74"/>
                  </a:lnTo>
                  <a:lnTo>
                    <a:pt x="37" y="0"/>
                  </a:lnTo>
                  <a:close/>
                  <a:moveTo>
                    <a:pt x="3224" y="0"/>
                  </a:moveTo>
                  <a:lnTo>
                    <a:pt x="3261" y="0"/>
                  </a:lnTo>
                  <a:lnTo>
                    <a:pt x="3261" y="37"/>
                  </a:lnTo>
                  <a:lnTo>
                    <a:pt x="3224" y="37"/>
                  </a:lnTo>
                  <a:lnTo>
                    <a:pt x="3224" y="0"/>
                  </a:lnTo>
                  <a:close/>
                  <a:moveTo>
                    <a:pt x="3261" y="37"/>
                  </a:moveTo>
                  <a:lnTo>
                    <a:pt x="3261" y="3221"/>
                  </a:lnTo>
                  <a:lnTo>
                    <a:pt x="3188" y="3221"/>
                  </a:lnTo>
                  <a:lnTo>
                    <a:pt x="3188" y="37"/>
                  </a:lnTo>
                  <a:lnTo>
                    <a:pt x="3261" y="37"/>
                  </a:lnTo>
                  <a:close/>
                  <a:moveTo>
                    <a:pt x="3261" y="3221"/>
                  </a:moveTo>
                  <a:lnTo>
                    <a:pt x="3261" y="3258"/>
                  </a:lnTo>
                  <a:lnTo>
                    <a:pt x="3224" y="3258"/>
                  </a:lnTo>
                  <a:lnTo>
                    <a:pt x="3224" y="3221"/>
                  </a:lnTo>
                  <a:lnTo>
                    <a:pt x="3261" y="3221"/>
                  </a:lnTo>
                  <a:close/>
                  <a:moveTo>
                    <a:pt x="3224" y="3258"/>
                  </a:moveTo>
                  <a:lnTo>
                    <a:pt x="37" y="3258"/>
                  </a:lnTo>
                  <a:lnTo>
                    <a:pt x="37" y="3184"/>
                  </a:lnTo>
                  <a:lnTo>
                    <a:pt x="3224" y="3184"/>
                  </a:lnTo>
                  <a:lnTo>
                    <a:pt x="3224" y="3258"/>
                  </a:lnTo>
                  <a:close/>
                  <a:moveTo>
                    <a:pt x="37" y="3258"/>
                  </a:moveTo>
                  <a:lnTo>
                    <a:pt x="0" y="3258"/>
                  </a:lnTo>
                  <a:lnTo>
                    <a:pt x="0" y="3221"/>
                  </a:lnTo>
                  <a:lnTo>
                    <a:pt x="37" y="3221"/>
                  </a:lnTo>
                  <a:lnTo>
                    <a:pt x="37" y="3258"/>
                  </a:lnTo>
                  <a:close/>
                  <a:moveTo>
                    <a:pt x="0" y="3221"/>
                  </a:moveTo>
                  <a:lnTo>
                    <a:pt x="0" y="37"/>
                  </a:lnTo>
                  <a:lnTo>
                    <a:pt x="74" y="37"/>
                  </a:lnTo>
                  <a:lnTo>
                    <a:pt x="74" y="3221"/>
                  </a:lnTo>
                  <a:lnTo>
                    <a:pt x="0" y="3221"/>
                  </a:lnTo>
                  <a:close/>
                  <a:moveTo>
                    <a:pt x="0" y="37"/>
                  </a:moveTo>
                  <a:lnTo>
                    <a:pt x="0" y="0"/>
                  </a:lnTo>
                  <a:lnTo>
                    <a:pt x="37" y="0"/>
                  </a:lnTo>
                  <a:lnTo>
                    <a:pt x="37"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grpSp>
      <p:grpSp>
        <p:nvGrpSpPr>
          <p:cNvPr id="54291" name="Group 66"/>
          <p:cNvGrpSpPr>
            <a:grpSpLocks/>
          </p:cNvGrpSpPr>
          <p:nvPr/>
        </p:nvGrpSpPr>
        <p:grpSpPr bwMode="auto">
          <a:xfrm>
            <a:off x="7594600" y="1914525"/>
            <a:ext cx="863600" cy="862013"/>
            <a:chOff x="7747000" y="1666875"/>
            <a:chExt cx="863600" cy="862013"/>
          </a:xfrm>
        </p:grpSpPr>
        <p:sp>
          <p:nvSpPr>
            <p:cNvPr id="54298" name="Rectangle 42"/>
            <p:cNvSpPr>
              <a:spLocks noChangeArrowheads="1"/>
            </p:cNvSpPr>
            <p:nvPr/>
          </p:nvSpPr>
          <p:spPr bwMode="auto">
            <a:xfrm>
              <a:off x="7758113" y="1676400"/>
              <a:ext cx="842963" cy="842963"/>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4299" name="Freeform 43"/>
            <p:cNvSpPr>
              <a:spLocks/>
            </p:cNvSpPr>
            <p:nvPr/>
          </p:nvSpPr>
          <p:spPr bwMode="auto">
            <a:xfrm>
              <a:off x="7758113" y="1924050"/>
              <a:ext cx="681038" cy="595313"/>
            </a:xfrm>
            <a:custGeom>
              <a:avLst/>
              <a:gdLst>
                <a:gd name="T0" fmla="*/ 2147483647 w 2575"/>
                <a:gd name="T1" fmla="*/ 2147483647 h 2249"/>
                <a:gd name="T2" fmla="*/ 0 w 2575"/>
                <a:gd name="T3" fmla="*/ 2147483647 h 2249"/>
                <a:gd name="T4" fmla="*/ 0 w 2575"/>
                <a:gd name="T5" fmla="*/ 2147483647 h 2249"/>
                <a:gd name="T6" fmla="*/ 2147483647 w 2575"/>
                <a:gd name="T7" fmla="*/ 2147483647 h 2249"/>
                <a:gd name="T8" fmla="*/ 2147483647 w 2575"/>
                <a:gd name="T9" fmla="*/ 2147483647 h 2249"/>
                <a:gd name="T10" fmla="*/ 2147483647 w 2575"/>
                <a:gd name="T11" fmla="*/ 2147483647 h 2249"/>
                <a:gd name="T12" fmla="*/ 2147483647 w 2575"/>
                <a:gd name="T13" fmla="*/ 2147483647 h 2249"/>
                <a:gd name="T14" fmla="*/ 2147483647 w 2575"/>
                <a:gd name="T15" fmla="*/ 0 h 2249"/>
                <a:gd name="T16" fmla="*/ 2147483647 w 2575"/>
                <a:gd name="T17" fmla="*/ 2147483647 h 2249"/>
                <a:gd name="T18" fmla="*/ 2147483647 w 2575"/>
                <a:gd name="T19" fmla="*/ 2147483647 h 2249"/>
                <a:gd name="T20" fmla="*/ 2147483647 w 2575"/>
                <a:gd name="T21" fmla="*/ 2147483647 h 2249"/>
                <a:gd name="T22" fmla="*/ 2147483647 w 2575"/>
                <a:gd name="T23" fmla="*/ 2147483647 h 2249"/>
                <a:gd name="T24" fmla="*/ 2147483647 w 2575"/>
                <a:gd name="T25" fmla="*/ 2147483647 h 2249"/>
                <a:gd name="T26" fmla="*/ 2147483647 w 2575"/>
                <a:gd name="T27" fmla="*/ 2147483647 h 2249"/>
                <a:gd name="T28" fmla="*/ 2147483647 w 2575"/>
                <a:gd name="T29" fmla="*/ 2147483647 h 2249"/>
                <a:gd name="T30" fmla="*/ 2147483647 w 2575"/>
                <a:gd name="T31" fmla="*/ 2147483647 h 2249"/>
                <a:gd name="T32" fmla="*/ 2147483647 w 2575"/>
                <a:gd name="T33" fmla="*/ 2147483647 h 2249"/>
                <a:gd name="T34" fmla="*/ 2147483647 w 2575"/>
                <a:gd name="T35" fmla="*/ 2147483647 h 2249"/>
                <a:gd name="T36" fmla="*/ 2147483647 w 2575"/>
                <a:gd name="T37" fmla="*/ 2147483647 h 2249"/>
                <a:gd name="T38" fmla="*/ 2147483647 w 2575"/>
                <a:gd name="T39" fmla="*/ 2147483647 h 2249"/>
                <a:gd name="T40" fmla="*/ 2147483647 w 2575"/>
                <a:gd name="T41" fmla="*/ 2147483647 h 2249"/>
                <a:gd name="T42" fmla="*/ 2147483647 w 2575"/>
                <a:gd name="T43" fmla="*/ 2147483647 h 2249"/>
                <a:gd name="T44" fmla="*/ 2147483647 w 2575"/>
                <a:gd name="T45" fmla="*/ 2147483647 h 2249"/>
                <a:gd name="T46" fmla="*/ 2147483647 w 2575"/>
                <a:gd name="T47" fmla="*/ 2147483647 h 2249"/>
                <a:gd name="T48" fmla="*/ 2147483647 w 2575"/>
                <a:gd name="T49" fmla="*/ 2147483647 h 2249"/>
                <a:gd name="T50" fmla="*/ 2147483647 w 2575"/>
                <a:gd name="T51" fmla="*/ 2147483647 h 2249"/>
                <a:gd name="T52" fmla="*/ 2147483647 w 2575"/>
                <a:gd name="T53" fmla="*/ 2147483647 h 2249"/>
                <a:gd name="T54" fmla="*/ 2147483647 w 2575"/>
                <a:gd name="T55" fmla="*/ 2147483647 h 2249"/>
                <a:gd name="T56" fmla="*/ 2147483647 w 2575"/>
                <a:gd name="T57" fmla="*/ 2147483647 h 2249"/>
                <a:gd name="T58" fmla="*/ 2147483647 w 2575"/>
                <a:gd name="T59" fmla="*/ 2147483647 h 2249"/>
                <a:gd name="T60" fmla="*/ 2147483647 w 2575"/>
                <a:gd name="T61" fmla="*/ 2147483647 h 2249"/>
                <a:gd name="T62" fmla="*/ 2147483647 w 2575"/>
                <a:gd name="T63" fmla="*/ 2147483647 h 2249"/>
                <a:gd name="T64" fmla="*/ 2147483647 w 2575"/>
                <a:gd name="T65" fmla="*/ 2147483647 h 2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5"/>
                <a:gd name="T100" fmla="*/ 0 h 2249"/>
                <a:gd name="T101" fmla="*/ 2575 w 2575"/>
                <a:gd name="T102" fmla="*/ 2249 h 2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5" h="2249">
                  <a:moveTo>
                    <a:pt x="2575" y="2249"/>
                  </a:moveTo>
                  <a:lnTo>
                    <a:pt x="0" y="2249"/>
                  </a:lnTo>
                  <a:lnTo>
                    <a:pt x="0" y="199"/>
                  </a:lnTo>
                  <a:lnTo>
                    <a:pt x="101" y="122"/>
                  </a:lnTo>
                  <a:lnTo>
                    <a:pt x="202" y="65"/>
                  </a:lnTo>
                  <a:lnTo>
                    <a:pt x="302" y="26"/>
                  </a:lnTo>
                  <a:lnTo>
                    <a:pt x="400" y="4"/>
                  </a:lnTo>
                  <a:lnTo>
                    <a:pt x="499" y="0"/>
                  </a:lnTo>
                  <a:lnTo>
                    <a:pt x="595" y="10"/>
                  </a:lnTo>
                  <a:lnTo>
                    <a:pt x="691" y="35"/>
                  </a:lnTo>
                  <a:lnTo>
                    <a:pt x="785" y="74"/>
                  </a:lnTo>
                  <a:lnTo>
                    <a:pt x="878" y="123"/>
                  </a:lnTo>
                  <a:lnTo>
                    <a:pt x="968" y="186"/>
                  </a:lnTo>
                  <a:lnTo>
                    <a:pt x="1059" y="258"/>
                  </a:lnTo>
                  <a:lnTo>
                    <a:pt x="1148" y="339"/>
                  </a:lnTo>
                  <a:lnTo>
                    <a:pt x="1235" y="428"/>
                  </a:lnTo>
                  <a:lnTo>
                    <a:pt x="1321" y="524"/>
                  </a:lnTo>
                  <a:lnTo>
                    <a:pt x="1406" y="626"/>
                  </a:lnTo>
                  <a:lnTo>
                    <a:pt x="1489" y="733"/>
                  </a:lnTo>
                  <a:lnTo>
                    <a:pt x="1569" y="844"/>
                  </a:lnTo>
                  <a:lnTo>
                    <a:pt x="1650" y="957"/>
                  </a:lnTo>
                  <a:lnTo>
                    <a:pt x="1728" y="1073"/>
                  </a:lnTo>
                  <a:lnTo>
                    <a:pt x="1804" y="1189"/>
                  </a:lnTo>
                  <a:lnTo>
                    <a:pt x="1952" y="1419"/>
                  </a:lnTo>
                  <a:lnTo>
                    <a:pt x="2092" y="1639"/>
                  </a:lnTo>
                  <a:lnTo>
                    <a:pt x="2159" y="1742"/>
                  </a:lnTo>
                  <a:lnTo>
                    <a:pt x="2225" y="1840"/>
                  </a:lnTo>
                  <a:lnTo>
                    <a:pt x="2288" y="1931"/>
                  </a:lnTo>
                  <a:lnTo>
                    <a:pt x="2350" y="2014"/>
                  </a:lnTo>
                  <a:lnTo>
                    <a:pt x="2410" y="2089"/>
                  </a:lnTo>
                  <a:lnTo>
                    <a:pt x="2466" y="2153"/>
                  </a:lnTo>
                  <a:lnTo>
                    <a:pt x="2522" y="2208"/>
                  </a:lnTo>
                  <a:lnTo>
                    <a:pt x="2575" y="2249"/>
                  </a:lnTo>
                  <a:close/>
                </a:path>
              </a:pathLst>
            </a:custGeom>
            <a:solidFill>
              <a:srgbClr val="4D4948"/>
            </a:solidFill>
            <a:ln w="9525">
              <a:noFill/>
              <a:round/>
              <a:headEnd/>
              <a:tailEnd/>
            </a:ln>
          </p:spPr>
          <p:txBody>
            <a:bodyPr>
              <a:prstTxWarp prst="textNoShape">
                <a:avLst/>
              </a:prstTxWarp>
            </a:bodyPr>
            <a:lstStyle/>
            <a:p>
              <a:endParaRPr lang="en-US"/>
            </a:p>
          </p:txBody>
        </p:sp>
        <p:sp>
          <p:nvSpPr>
            <p:cNvPr id="54300" name="Freeform 54"/>
            <p:cNvSpPr>
              <a:spLocks noEditPoints="1"/>
            </p:cNvSpPr>
            <p:nvPr/>
          </p:nvSpPr>
          <p:spPr bwMode="auto">
            <a:xfrm>
              <a:off x="7747000" y="1666875"/>
              <a:ext cx="863600" cy="862013"/>
            </a:xfrm>
            <a:custGeom>
              <a:avLst/>
              <a:gdLst>
                <a:gd name="T0" fmla="*/ 2147483647 w 3261"/>
                <a:gd name="T1" fmla="*/ 0 h 3258"/>
                <a:gd name="T2" fmla="*/ 2147483647 w 3261"/>
                <a:gd name="T3" fmla="*/ 0 h 3258"/>
                <a:gd name="T4" fmla="*/ 2147483647 w 3261"/>
                <a:gd name="T5" fmla="*/ 2147483647 h 3258"/>
                <a:gd name="T6" fmla="*/ 2147483647 w 3261"/>
                <a:gd name="T7" fmla="*/ 2147483647 h 3258"/>
                <a:gd name="T8" fmla="*/ 2147483647 w 3261"/>
                <a:gd name="T9" fmla="*/ 0 h 3258"/>
                <a:gd name="T10" fmla="*/ 2147483647 w 3261"/>
                <a:gd name="T11" fmla="*/ 0 h 3258"/>
                <a:gd name="T12" fmla="*/ 2147483647 w 3261"/>
                <a:gd name="T13" fmla="*/ 0 h 3258"/>
                <a:gd name="T14" fmla="*/ 2147483647 w 3261"/>
                <a:gd name="T15" fmla="*/ 2147483647 h 3258"/>
                <a:gd name="T16" fmla="*/ 2147483647 w 3261"/>
                <a:gd name="T17" fmla="*/ 2147483647 h 3258"/>
                <a:gd name="T18" fmla="*/ 2147483647 w 3261"/>
                <a:gd name="T19" fmla="*/ 0 h 3258"/>
                <a:gd name="T20" fmla="*/ 2147483647 w 3261"/>
                <a:gd name="T21" fmla="*/ 2147483647 h 3258"/>
                <a:gd name="T22" fmla="*/ 2147483647 w 3261"/>
                <a:gd name="T23" fmla="*/ 2147483647 h 3258"/>
                <a:gd name="T24" fmla="*/ 2147483647 w 3261"/>
                <a:gd name="T25" fmla="*/ 2147483647 h 3258"/>
                <a:gd name="T26" fmla="*/ 2147483647 w 3261"/>
                <a:gd name="T27" fmla="*/ 2147483647 h 3258"/>
                <a:gd name="T28" fmla="*/ 2147483647 w 3261"/>
                <a:gd name="T29" fmla="*/ 2147483647 h 3258"/>
                <a:gd name="T30" fmla="*/ 2147483647 w 3261"/>
                <a:gd name="T31" fmla="*/ 2147483647 h 3258"/>
                <a:gd name="T32" fmla="*/ 2147483647 w 3261"/>
                <a:gd name="T33" fmla="*/ 2147483647 h 3258"/>
                <a:gd name="T34" fmla="*/ 2147483647 w 3261"/>
                <a:gd name="T35" fmla="*/ 2147483647 h 3258"/>
                <a:gd name="T36" fmla="*/ 2147483647 w 3261"/>
                <a:gd name="T37" fmla="*/ 2147483647 h 3258"/>
                <a:gd name="T38" fmla="*/ 2147483647 w 3261"/>
                <a:gd name="T39" fmla="*/ 2147483647 h 3258"/>
                <a:gd name="T40" fmla="*/ 2147483647 w 3261"/>
                <a:gd name="T41" fmla="*/ 2147483647 h 3258"/>
                <a:gd name="T42" fmla="*/ 2147483647 w 3261"/>
                <a:gd name="T43" fmla="*/ 2147483647 h 3258"/>
                <a:gd name="T44" fmla="*/ 2147483647 w 3261"/>
                <a:gd name="T45" fmla="*/ 2147483647 h 3258"/>
                <a:gd name="T46" fmla="*/ 2147483647 w 3261"/>
                <a:gd name="T47" fmla="*/ 2147483647 h 3258"/>
                <a:gd name="T48" fmla="*/ 2147483647 w 3261"/>
                <a:gd name="T49" fmla="*/ 2147483647 h 3258"/>
                <a:gd name="T50" fmla="*/ 2147483647 w 3261"/>
                <a:gd name="T51" fmla="*/ 2147483647 h 3258"/>
                <a:gd name="T52" fmla="*/ 0 w 3261"/>
                <a:gd name="T53" fmla="*/ 2147483647 h 3258"/>
                <a:gd name="T54" fmla="*/ 0 w 3261"/>
                <a:gd name="T55" fmla="*/ 2147483647 h 3258"/>
                <a:gd name="T56" fmla="*/ 2147483647 w 3261"/>
                <a:gd name="T57" fmla="*/ 2147483647 h 3258"/>
                <a:gd name="T58" fmla="*/ 2147483647 w 3261"/>
                <a:gd name="T59" fmla="*/ 2147483647 h 3258"/>
                <a:gd name="T60" fmla="*/ 0 w 3261"/>
                <a:gd name="T61" fmla="*/ 2147483647 h 3258"/>
                <a:gd name="T62" fmla="*/ 0 w 3261"/>
                <a:gd name="T63" fmla="*/ 2147483647 h 3258"/>
                <a:gd name="T64" fmla="*/ 2147483647 w 3261"/>
                <a:gd name="T65" fmla="*/ 2147483647 h 3258"/>
                <a:gd name="T66" fmla="*/ 2147483647 w 3261"/>
                <a:gd name="T67" fmla="*/ 2147483647 h 3258"/>
                <a:gd name="T68" fmla="*/ 0 w 3261"/>
                <a:gd name="T69" fmla="*/ 2147483647 h 3258"/>
                <a:gd name="T70" fmla="*/ 0 w 3261"/>
                <a:gd name="T71" fmla="*/ 2147483647 h 3258"/>
                <a:gd name="T72" fmla="*/ 0 w 3261"/>
                <a:gd name="T73" fmla="*/ 0 h 3258"/>
                <a:gd name="T74" fmla="*/ 2147483647 w 3261"/>
                <a:gd name="T75" fmla="*/ 0 h 3258"/>
                <a:gd name="T76" fmla="*/ 2147483647 w 3261"/>
                <a:gd name="T77" fmla="*/ 2147483647 h 3258"/>
                <a:gd name="T78" fmla="*/ 0 w 3261"/>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1"/>
                <a:gd name="T121" fmla="*/ 0 h 3258"/>
                <a:gd name="T122" fmla="*/ 3261 w 3261"/>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1" h="3258">
                  <a:moveTo>
                    <a:pt x="37" y="0"/>
                  </a:moveTo>
                  <a:lnTo>
                    <a:pt x="3224" y="0"/>
                  </a:lnTo>
                  <a:lnTo>
                    <a:pt x="3224" y="74"/>
                  </a:lnTo>
                  <a:lnTo>
                    <a:pt x="37" y="74"/>
                  </a:lnTo>
                  <a:lnTo>
                    <a:pt x="37" y="0"/>
                  </a:lnTo>
                  <a:close/>
                  <a:moveTo>
                    <a:pt x="3224" y="0"/>
                  </a:moveTo>
                  <a:lnTo>
                    <a:pt x="3261" y="0"/>
                  </a:lnTo>
                  <a:lnTo>
                    <a:pt x="3261" y="37"/>
                  </a:lnTo>
                  <a:lnTo>
                    <a:pt x="3224" y="37"/>
                  </a:lnTo>
                  <a:lnTo>
                    <a:pt x="3224" y="0"/>
                  </a:lnTo>
                  <a:close/>
                  <a:moveTo>
                    <a:pt x="3261" y="37"/>
                  </a:moveTo>
                  <a:lnTo>
                    <a:pt x="3261" y="3221"/>
                  </a:lnTo>
                  <a:lnTo>
                    <a:pt x="3187" y="3221"/>
                  </a:lnTo>
                  <a:lnTo>
                    <a:pt x="3187" y="37"/>
                  </a:lnTo>
                  <a:lnTo>
                    <a:pt x="3261" y="37"/>
                  </a:lnTo>
                  <a:close/>
                  <a:moveTo>
                    <a:pt x="3261" y="3221"/>
                  </a:moveTo>
                  <a:lnTo>
                    <a:pt x="3261" y="3258"/>
                  </a:lnTo>
                  <a:lnTo>
                    <a:pt x="3224" y="3258"/>
                  </a:lnTo>
                  <a:lnTo>
                    <a:pt x="3224" y="3221"/>
                  </a:lnTo>
                  <a:lnTo>
                    <a:pt x="3261" y="3221"/>
                  </a:lnTo>
                  <a:close/>
                  <a:moveTo>
                    <a:pt x="3224" y="3258"/>
                  </a:moveTo>
                  <a:lnTo>
                    <a:pt x="37" y="3258"/>
                  </a:lnTo>
                  <a:lnTo>
                    <a:pt x="37" y="3184"/>
                  </a:lnTo>
                  <a:lnTo>
                    <a:pt x="3224" y="3184"/>
                  </a:lnTo>
                  <a:lnTo>
                    <a:pt x="3224" y="3258"/>
                  </a:lnTo>
                  <a:close/>
                  <a:moveTo>
                    <a:pt x="37" y="3258"/>
                  </a:moveTo>
                  <a:lnTo>
                    <a:pt x="0" y="3258"/>
                  </a:lnTo>
                  <a:lnTo>
                    <a:pt x="0" y="3221"/>
                  </a:lnTo>
                  <a:lnTo>
                    <a:pt x="37" y="3221"/>
                  </a:lnTo>
                  <a:lnTo>
                    <a:pt x="37" y="3258"/>
                  </a:lnTo>
                  <a:close/>
                  <a:moveTo>
                    <a:pt x="0" y="3221"/>
                  </a:moveTo>
                  <a:lnTo>
                    <a:pt x="0" y="37"/>
                  </a:lnTo>
                  <a:lnTo>
                    <a:pt x="73" y="37"/>
                  </a:lnTo>
                  <a:lnTo>
                    <a:pt x="73" y="3221"/>
                  </a:lnTo>
                  <a:lnTo>
                    <a:pt x="0" y="3221"/>
                  </a:lnTo>
                  <a:close/>
                  <a:moveTo>
                    <a:pt x="0" y="37"/>
                  </a:moveTo>
                  <a:lnTo>
                    <a:pt x="0" y="0"/>
                  </a:lnTo>
                  <a:lnTo>
                    <a:pt x="37" y="0"/>
                  </a:lnTo>
                  <a:lnTo>
                    <a:pt x="37"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sp>
          <p:nvSpPr>
            <p:cNvPr id="54301" name="Rectangle 55"/>
            <p:cNvSpPr>
              <a:spLocks noChangeArrowheads="1"/>
            </p:cNvSpPr>
            <p:nvPr/>
          </p:nvSpPr>
          <p:spPr bwMode="auto">
            <a:xfrm>
              <a:off x="7758113" y="1676400"/>
              <a:ext cx="842963" cy="842963"/>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54302" name="Freeform 56"/>
            <p:cNvSpPr>
              <a:spLocks/>
            </p:cNvSpPr>
            <p:nvPr/>
          </p:nvSpPr>
          <p:spPr bwMode="auto">
            <a:xfrm>
              <a:off x="7758113" y="1924050"/>
              <a:ext cx="681038" cy="595313"/>
            </a:xfrm>
            <a:custGeom>
              <a:avLst/>
              <a:gdLst>
                <a:gd name="T0" fmla="*/ 2147483647 w 2575"/>
                <a:gd name="T1" fmla="*/ 2147483647 h 2249"/>
                <a:gd name="T2" fmla="*/ 0 w 2575"/>
                <a:gd name="T3" fmla="*/ 2147483647 h 2249"/>
                <a:gd name="T4" fmla="*/ 0 w 2575"/>
                <a:gd name="T5" fmla="*/ 2147483647 h 2249"/>
                <a:gd name="T6" fmla="*/ 2147483647 w 2575"/>
                <a:gd name="T7" fmla="*/ 2147483647 h 2249"/>
                <a:gd name="T8" fmla="*/ 2147483647 w 2575"/>
                <a:gd name="T9" fmla="*/ 2147483647 h 2249"/>
                <a:gd name="T10" fmla="*/ 2147483647 w 2575"/>
                <a:gd name="T11" fmla="*/ 2147483647 h 2249"/>
                <a:gd name="T12" fmla="*/ 2147483647 w 2575"/>
                <a:gd name="T13" fmla="*/ 2147483647 h 2249"/>
                <a:gd name="T14" fmla="*/ 2147483647 w 2575"/>
                <a:gd name="T15" fmla="*/ 0 h 2249"/>
                <a:gd name="T16" fmla="*/ 2147483647 w 2575"/>
                <a:gd name="T17" fmla="*/ 2147483647 h 2249"/>
                <a:gd name="T18" fmla="*/ 2147483647 w 2575"/>
                <a:gd name="T19" fmla="*/ 2147483647 h 2249"/>
                <a:gd name="T20" fmla="*/ 2147483647 w 2575"/>
                <a:gd name="T21" fmla="*/ 2147483647 h 2249"/>
                <a:gd name="T22" fmla="*/ 2147483647 w 2575"/>
                <a:gd name="T23" fmla="*/ 2147483647 h 2249"/>
                <a:gd name="T24" fmla="*/ 2147483647 w 2575"/>
                <a:gd name="T25" fmla="*/ 2147483647 h 2249"/>
                <a:gd name="T26" fmla="*/ 2147483647 w 2575"/>
                <a:gd name="T27" fmla="*/ 2147483647 h 2249"/>
                <a:gd name="T28" fmla="*/ 2147483647 w 2575"/>
                <a:gd name="T29" fmla="*/ 2147483647 h 2249"/>
                <a:gd name="T30" fmla="*/ 2147483647 w 2575"/>
                <a:gd name="T31" fmla="*/ 2147483647 h 2249"/>
                <a:gd name="T32" fmla="*/ 2147483647 w 2575"/>
                <a:gd name="T33" fmla="*/ 2147483647 h 2249"/>
                <a:gd name="T34" fmla="*/ 2147483647 w 2575"/>
                <a:gd name="T35" fmla="*/ 2147483647 h 2249"/>
                <a:gd name="T36" fmla="*/ 2147483647 w 2575"/>
                <a:gd name="T37" fmla="*/ 2147483647 h 2249"/>
                <a:gd name="T38" fmla="*/ 2147483647 w 2575"/>
                <a:gd name="T39" fmla="*/ 2147483647 h 2249"/>
                <a:gd name="T40" fmla="*/ 2147483647 w 2575"/>
                <a:gd name="T41" fmla="*/ 2147483647 h 2249"/>
                <a:gd name="T42" fmla="*/ 2147483647 w 2575"/>
                <a:gd name="T43" fmla="*/ 2147483647 h 2249"/>
                <a:gd name="T44" fmla="*/ 2147483647 w 2575"/>
                <a:gd name="T45" fmla="*/ 2147483647 h 2249"/>
                <a:gd name="T46" fmla="*/ 2147483647 w 2575"/>
                <a:gd name="T47" fmla="*/ 2147483647 h 2249"/>
                <a:gd name="T48" fmla="*/ 2147483647 w 2575"/>
                <a:gd name="T49" fmla="*/ 2147483647 h 2249"/>
                <a:gd name="T50" fmla="*/ 2147483647 w 2575"/>
                <a:gd name="T51" fmla="*/ 2147483647 h 2249"/>
                <a:gd name="T52" fmla="*/ 2147483647 w 2575"/>
                <a:gd name="T53" fmla="*/ 2147483647 h 2249"/>
                <a:gd name="T54" fmla="*/ 2147483647 w 2575"/>
                <a:gd name="T55" fmla="*/ 2147483647 h 2249"/>
                <a:gd name="T56" fmla="*/ 2147483647 w 2575"/>
                <a:gd name="T57" fmla="*/ 2147483647 h 2249"/>
                <a:gd name="T58" fmla="*/ 2147483647 w 2575"/>
                <a:gd name="T59" fmla="*/ 2147483647 h 2249"/>
                <a:gd name="T60" fmla="*/ 2147483647 w 2575"/>
                <a:gd name="T61" fmla="*/ 2147483647 h 2249"/>
                <a:gd name="T62" fmla="*/ 2147483647 w 2575"/>
                <a:gd name="T63" fmla="*/ 2147483647 h 2249"/>
                <a:gd name="T64" fmla="*/ 2147483647 w 2575"/>
                <a:gd name="T65" fmla="*/ 2147483647 h 2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5"/>
                <a:gd name="T100" fmla="*/ 0 h 2249"/>
                <a:gd name="T101" fmla="*/ 2575 w 2575"/>
                <a:gd name="T102" fmla="*/ 2249 h 2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5" h="2249">
                  <a:moveTo>
                    <a:pt x="2575" y="2249"/>
                  </a:moveTo>
                  <a:lnTo>
                    <a:pt x="0" y="2249"/>
                  </a:lnTo>
                  <a:lnTo>
                    <a:pt x="0" y="199"/>
                  </a:lnTo>
                  <a:lnTo>
                    <a:pt x="101" y="122"/>
                  </a:lnTo>
                  <a:lnTo>
                    <a:pt x="202" y="65"/>
                  </a:lnTo>
                  <a:lnTo>
                    <a:pt x="302" y="26"/>
                  </a:lnTo>
                  <a:lnTo>
                    <a:pt x="400" y="4"/>
                  </a:lnTo>
                  <a:lnTo>
                    <a:pt x="499" y="0"/>
                  </a:lnTo>
                  <a:lnTo>
                    <a:pt x="595" y="10"/>
                  </a:lnTo>
                  <a:lnTo>
                    <a:pt x="691" y="35"/>
                  </a:lnTo>
                  <a:lnTo>
                    <a:pt x="785" y="74"/>
                  </a:lnTo>
                  <a:lnTo>
                    <a:pt x="878" y="123"/>
                  </a:lnTo>
                  <a:lnTo>
                    <a:pt x="968" y="186"/>
                  </a:lnTo>
                  <a:lnTo>
                    <a:pt x="1059" y="258"/>
                  </a:lnTo>
                  <a:lnTo>
                    <a:pt x="1148" y="339"/>
                  </a:lnTo>
                  <a:lnTo>
                    <a:pt x="1235" y="428"/>
                  </a:lnTo>
                  <a:lnTo>
                    <a:pt x="1321" y="524"/>
                  </a:lnTo>
                  <a:lnTo>
                    <a:pt x="1406" y="626"/>
                  </a:lnTo>
                  <a:lnTo>
                    <a:pt x="1489" y="733"/>
                  </a:lnTo>
                  <a:lnTo>
                    <a:pt x="1569" y="844"/>
                  </a:lnTo>
                  <a:lnTo>
                    <a:pt x="1650" y="957"/>
                  </a:lnTo>
                  <a:lnTo>
                    <a:pt x="1728" y="1073"/>
                  </a:lnTo>
                  <a:lnTo>
                    <a:pt x="1804" y="1189"/>
                  </a:lnTo>
                  <a:lnTo>
                    <a:pt x="1952" y="1419"/>
                  </a:lnTo>
                  <a:lnTo>
                    <a:pt x="2092" y="1639"/>
                  </a:lnTo>
                  <a:lnTo>
                    <a:pt x="2159" y="1742"/>
                  </a:lnTo>
                  <a:lnTo>
                    <a:pt x="2225" y="1840"/>
                  </a:lnTo>
                  <a:lnTo>
                    <a:pt x="2288" y="1931"/>
                  </a:lnTo>
                  <a:lnTo>
                    <a:pt x="2350" y="2014"/>
                  </a:lnTo>
                  <a:lnTo>
                    <a:pt x="2410" y="2089"/>
                  </a:lnTo>
                  <a:lnTo>
                    <a:pt x="2466" y="2153"/>
                  </a:lnTo>
                  <a:lnTo>
                    <a:pt x="2522" y="2208"/>
                  </a:lnTo>
                  <a:lnTo>
                    <a:pt x="2575" y="2249"/>
                  </a:lnTo>
                  <a:close/>
                </a:path>
              </a:pathLst>
            </a:custGeom>
            <a:solidFill>
              <a:srgbClr val="4D4948"/>
            </a:solidFill>
            <a:ln w="9525">
              <a:noFill/>
              <a:round/>
              <a:headEnd/>
              <a:tailEnd/>
            </a:ln>
          </p:spPr>
          <p:txBody>
            <a:bodyPr>
              <a:prstTxWarp prst="textNoShape">
                <a:avLst/>
              </a:prstTxWarp>
            </a:bodyPr>
            <a:lstStyle/>
            <a:p>
              <a:endParaRPr lang="en-US"/>
            </a:p>
          </p:txBody>
        </p:sp>
        <p:sp>
          <p:nvSpPr>
            <p:cNvPr id="54303" name="Freeform 61"/>
            <p:cNvSpPr>
              <a:spLocks noEditPoints="1"/>
            </p:cNvSpPr>
            <p:nvPr/>
          </p:nvSpPr>
          <p:spPr bwMode="auto">
            <a:xfrm>
              <a:off x="7747000" y="1666875"/>
              <a:ext cx="863600" cy="862013"/>
            </a:xfrm>
            <a:custGeom>
              <a:avLst/>
              <a:gdLst>
                <a:gd name="T0" fmla="*/ 2147483647 w 3261"/>
                <a:gd name="T1" fmla="*/ 0 h 3258"/>
                <a:gd name="T2" fmla="*/ 2147483647 w 3261"/>
                <a:gd name="T3" fmla="*/ 0 h 3258"/>
                <a:gd name="T4" fmla="*/ 2147483647 w 3261"/>
                <a:gd name="T5" fmla="*/ 2147483647 h 3258"/>
                <a:gd name="T6" fmla="*/ 2147483647 w 3261"/>
                <a:gd name="T7" fmla="*/ 2147483647 h 3258"/>
                <a:gd name="T8" fmla="*/ 2147483647 w 3261"/>
                <a:gd name="T9" fmla="*/ 0 h 3258"/>
                <a:gd name="T10" fmla="*/ 2147483647 w 3261"/>
                <a:gd name="T11" fmla="*/ 0 h 3258"/>
                <a:gd name="T12" fmla="*/ 2147483647 w 3261"/>
                <a:gd name="T13" fmla="*/ 0 h 3258"/>
                <a:gd name="T14" fmla="*/ 2147483647 w 3261"/>
                <a:gd name="T15" fmla="*/ 2147483647 h 3258"/>
                <a:gd name="T16" fmla="*/ 2147483647 w 3261"/>
                <a:gd name="T17" fmla="*/ 2147483647 h 3258"/>
                <a:gd name="T18" fmla="*/ 2147483647 w 3261"/>
                <a:gd name="T19" fmla="*/ 0 h 3258"/>
                <a:gd name="T20" fmla="*/ 2147483647 w 3261"/>
                <a:gd name="T21" fmla="*/ 2147483647 h 3258"/>
                <a:gd name="T22" fmla="*/ 2147483647 w 3261"/>
                <a:gd name="T23" fmla="*/ 2147483647 h 3258"/>
                <a:gd name="T24" fmla="*/ 2147483647 w 3261"/>
                <a:gd name="T25" fmla="*/ 2147483647 h 3258"/>
                <a:gd name="T26" fmla="*/ 2147483647 w 3261"/>
                <a:gd name="T27" fmla="*/ 2147483647 h 3258"/>
                <a:gd name="T28" fmla="*/ 2147483647 w 3261"/>
                <a:gd name="T29" fmla="*/ 2147483647 h 3258"/>
                <a:gd name="T30" fmla="*/ 2147483647 w 3261"/>
                <a:gd name="T31" fmla="*/ 2147483647 h 3258"/>
                <a:gd name="T32" fmla="*/ 2147483647 w 3261"/>
                <a:gd name="T33" fmla="*/ 2147483647 h 3258"/>
                <a:gd name="T34" fmla="*/ 2147483647 w 3261"/>
                <a:gd name="T35" fmla="*/ 2147483647 h 3258"/>
                <a:gd name="T36" fmla="*/ 2147483647 w 3261"/>
                <a:gd name="T37" fmla="*/ 2147483647 h 3258"/>
                <a:gd name="T38" fmla="*/ 2147483647 w 3261"/>
                <a:gd name="T39" fmla="*/ 2147483647 h 3258"/>
                <a:gd name="T40" fmla="*/ 2147483647 w 3261"/>
                <a:gd name="T41" fmla="*/ 2147483647 h 3258"/>
                <a:gd name="T42" fmla="*/ 2147483647 w 3261"/>
                <a:gd name="T43" fmla="*/ 2147483647 h 3258"/>
                <a:gd name="T44" fmla="*/ 2147483647 w 3261"/>
                <a:gd name="T45" fmla="*/ 2147483647 h 3258"/>
                <a:gd name="T46" fmla="*/ 2147483647 w 3261"/>
                <a:gd name="T47" fmla="*/ 2147483647 h 3258"/>
                <a:gd name="T48" fmla="*/ 2147483647 w 3261"/>
                <a:gd name="T49" fmla="*/ 2147483647 h 3258"/>
                <a:gd name="T50" fmla="*/ 2147483647 w 3261"/>
                <a:gd name="T51" fmla="*/ 2147483647 h 3258"/>
                <a:gd name="T52" fmla="*/ 0 w 3261"/>
                <a:gd name="T53" fmla="*/ 2147483647 h 3258"/>
                <a:gd name="T54" fmla="*/ 0 w 3261"/>
                <a:gd name="T55" fmla="*/ 2147483647 h 3258"/>
                <a:gd name="T56" fmla="*/ 2147483647 w 3261"/>
                <a:gd name="T57" fmla="*/ 2147483647 h 3258"/>
                <a:gd name="T58" fmla="*/ 2147483647 w 3261"/>
                <a:gd name="T59" fmla="*/ 2147483647 h 3258"/>
                <a:gd name="T60" fmla="*/ 0 w 3261"/>
                <a:gd name="T61" fmla="*/ 2147483647 h 3258"/>
                <a:gd name="T62" fmla="*/ 0 w 3261"/>
                <a:gd name="T63" fmla="*/ 2147483647 h 3258"/>
                <a:gd name="T64" fmla="*/ 2147483647 w 3261"/>
                <a:gd name="T65" fmla="*/ 2147483647 h 3258"/>
                <a:gd name="T66" fmla="*/ 2147483647 w 3261"/>
                <a:gd name="T67" fmla="*/ 2147483647 h 3258"/>
                <a:gd name="T68" fmla="*/ 0 w 3261"/>
                <a:gd name="T69" fmla="*/ 2147483647 h 3258"/>
                <a:gd name="T70" fmla="*/ 0 w 3261"/>
                <a:gd name="T71" fmla="*/ 2147483647 h 3258"/>
                <a:gd name="T72" fmla="*/ 0 w 3261"/>
                <a:gd name="T73" fmla="*/ 0 h 3258"/>
                <a:gd name="T74" fmla="*/ 2147483647 w 3261"/>
                <a:gd name="T75" fmla="*/ 0 h 3258"/>
                <a:gd name="T76" fmla="*/ 2147483647 w 3261"/>
                <a:gd name="T77" fmla="*/ 2147483647 h 3258"/>
                <a:gd name="T78" fmla="*/ 0 w 3261"/>
                <a:gd name="T79" fmla="*/ 2147483647 h 3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61"/>
                <a:gd name="T121" fmla="*/ 0 h 3258"/>
                <a:gd name="T122" fmla="*/ 3261 w 3261"/>
                <a:gd name="T123" fmla="*/ 3258 h 3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61" h="3258">
                  <a:moveTo>
                    <a:pt x="37" y="0"/>
                  </a:moveTo>
                  <a:lnTo>
                    <a:pt x="3224" y="0"/>
                  </a:lnTo>
                  <a:lnTo>
                    <a:pt x="3224" y="74"/>
                  </a:lnTo>
                  <a:lnTo>
                    <a:pt x="37" y="74"/>
                  </a:lnTo>
                  <a:lnTo>
                    <a:pt x="37" y="0"/>
                  </a:lnTo>
                  <a:close/>
                  <a:moveTo>
                    <a:pt x="3224" y="0"/>
                  </a:moveTo>
                  <a:lnTo>
                    <a:pt x="3261" y="0"/>
                  </a:lnTo>
                  <a:lnTo>
                    <a:pt x="3261" y="37"/>
                  </a:lnTo>
                  <a:lnTo>
                    <a:pt x="3224" y="37"/>
                  </a:lnTo>
                  <a:lnTo>
                    <a:pt x="3224" y="0"/>
                  </a:lnTo>
                  <a:close/>
                  <a:moveTo>
                    <a:pt x="3261" y="37"/>
                  </a:moveTo>
                  <a:lnTo>
                    <a:pt x="3261" y="3221"/>
                  </a:lnTo>
                  <a:lnTo>
                    <a:pt x="3187" y="3221"/>
                  </a:lnTo>
                  <a:lnTo>
                    <a:pt x="3187" y="37"/>
                  </a:lnTo>
                  <a:lnTo>
                    <a:pt x="3261" y="37"/>
                  </a:lnTo>
                  <a:close/>
                  <a:moveTo>
                    <a:pt x="3261" y="3221"/>
                  </a:moveTo>
                  <a:lnTo>
                    <a:pt x="3261" y="3258"/>
                  </a:lnTo>
                  <a:lnTo>
                    <a:pt x="3224" y="3258"/>
                  </a:lnTo>
                  <a:lnTo>
                    <a:pt x="3224" y="3221"/>
                  </a:lnTo>
                  <a:lnTo>
                    <a:pt x="3261" y="3221"/>
                  </a:lnTo>
                  <a:close/>
                  <a:moveTo>
                    <a:pt x="3224" y="3258"/>
                  </a:moveTo>
                  <a:lnTo>
                    <a:pt x="37" y="3258"/>
                  </a:lnTo>
                  <a:lnTo>
                    <a:pt x="37" y="3184"/>
                  </a:lnTo>
                  <a:lnTo>
                    <a:pt x="3224" y="3184"/>
                  </a:lnTo>
                  <a:lnTo>
                    <a:pt x="3224" y="3258"/>
                  </a:lnTo>
                  <a:close/>
                  <a:moveTo>
                    <a:pt x="37" y="3258"/>
                  </a:moveTo>
                  <a:lnTo>
                    <a:pt x="0" y="3258"/>
                  </a:lnTo>
                  <a:lnTo>
                    <a:pt x="0" y="3221"/>
                  </a:lnTo>
                  <a:lnTo>
                    <a:pt x="37" y="3221"/>
                  </a:lnTo>
                  <a:lnTo>
                    <a:pt x="37" y="3258"/>
                  </a:lnTo>
                  <a:close/>
                  <a:moveTo>
                    <a:pt x="0" y="3221"/>
                  </a:moveTo>
                  <a:lnTo>
                    <a:pt x="0" y="37"/>
                  </a:lnTo>
                  <a:lnTo>
                    <a:pt x="73" y="37"/>
                  </a:lnTo>
                  <a:lnTo>
                    <a:pt x="73" y="3221"/>
                  </a:lnTo>
                  <a:lnTo>
                    <a:pt x="0" y="3221"/>
                  </a:lnTo>
                  <a:close/>
                  <a:moveTo>
                    <a:pt x="0" y="37"/>
                  </a:moveTo>
                  <a:lnTo>
                    <a:pt x="0" y="0"/>
                  </a:lnTo>
                  <a:lnTo>
                    <a:pt x="37" y="0"/>
                  </a:lnTo>
                  <a:lnTo>
                    <a:pt x="37" y="37"/>
                  </a:lnTo>
                  <a:lnTo>
                    <a:pt x="0" y="37"/>
                  </a:lnTo>
                  <a:close/>
                </a:path>
              </a:pathLst>
            </a:custGeom>
            <a:solidFill>
              <a:srgbClr val="1F1A17"/>
            </a:solidFill>
            <a:ln w="9525">
              <a:noFill/>
              <a:round/>
              <a:headEnd/>
              <a:tailEnd/>
            </a:ln>
          </p:spPr>
          <p:txBody>
            <a:bodyPr>
              <a:prstTxWarp prst="textNoShape">
                <a:avLst/>
              </a:prstTxWarp>
            </a:bodyPr>
            <a:lstStyle/>
            <a:p>
              <a:endParaRPr lang="en-US"/>
            </a:p>
          </p:txBody>
        </p:sp>
      </p:grpSp>
      <p:sp>
        <p:nvSpPr>
          <p:cNvPr id="54292" name="TextBox 14"/>
          <p:cNvSpPr txBox="1">
            <a:spLocks noChangeArrowheads="1"/>
          </p:cNvSpPr>
          <p:nvPr/>
        </p:nvSpPr>
        <p:spPr bwMode="auto">
          <a:xfrm>
            <a:off x="3784600" y="2771775"/>
            <a:ext cx="712788" cy="276225"/>
          </a:xfrm>
          <a:prstGeom prst="rect">
            <a:avLst/>
          </a:prstGeom>
          <a:noFill/>
          <a:ln w="9525">
            <a:noFill/>
            <a:miter lim="800000"/>
            <a:headEnd/>
            <a:tailEnd/>
          </a:ln>
        </p:spPr>
        <p:txBody>
          <a:bodyPr wrap="none">
            <a:prstTxWarp prst="textNoShape">
              <a:avLst/>
            </a:prstTxWarp>
            <a:spAutoFit/>
          </a:bodyPr>
          <a:lstStyle/>
          <a:p>
            <a:r>
              <a:rPr lang="en-US" sz="1200"/>
              <a:t>Original</a:t>
            </a:r>
          </a:p>
        </p:txBody>
      </p:sp>
      <p:sp>
        <p:nvSpPr>
          <p:cNvPr id="54293" name="TextBox 14"/>
          <p:cNvSpPr txBox="1">
            <a:spLocks noChangeArrowheads="1"/>
          </p:cNvSpPr>
          <p:nvPr/>
        </p:nvSpPr>
        <p:spPr bwMode="auto">
          <a:xfrm>
            <a:off x="4926013" y="2771775"/>
            <a:ext cx="722312" cy="276225"/>
          </a:xfrm>
          <a:prstGeom prst="rect">
            <a:avLst/>
          </a:prstGeom>
          <a:noFill/>
          <a:ln w="9525">
            <a:noFill/>
            <a:miter lim="800000"/>
            <a:headEnd/>
            <a:tailEnd/>
          </a:ln>
        </p:spPr>
        <p:txBody>
          <a:bodyPr wrap="none">
            <a:prstTxWarp prst="textNoShape">
              <a:avLst/>
            </a:prstTxWarp>
            <a:spAutoFit/>
          </a:bodyPr>
          <a:lstStyle/>
          <a:p>
            <a:r>
              <a:rPr lang="en-US" sz="1200"/>
              <a:t>Inflation</a:t>
            </a:r>
          </a:p>
        </p:txBody>
      </p:sp>
      <p:sp>
        <p:nvSpPr>
          <p:cNvPr id="54294" name="TextBox 14"/>
          <p:cNvSpPr txBox="1">
            <a:spLocks noChangeArrowheads="1"/>
          </p:cNvSpPr>
          <p:nvPr/>
        </p:nvSpPr>
        <p:spPr bwMode="auto">
          <a:xfrm>
            <a:off x="5753100" y="2771775"/>
            <a:ext cx="909638" cy="276225"/>
          </a:xfrm>
          <a:prstGeom prst="rect">
            <a:avLst/>
          </a:prstGeom>
          <a:noFill/>
          <a:ln w="9525">
            <a:noFill/>
            <a:miter lim="800000"/>
            <a:headEnd/>
            <a:tailEnd/>
          </a:ln>
        </p:spPr>
        <p:txBody>
          <a:bodyPr wrap="none">
            <a:prstTxWarp prst="textNoShape">
              <a:avLst/>
            </a:prstTxWarp>
            <a:spAutoFit/>
          </a:bodyPr>
          <a:lstStyle/>
          <a:p>
            <a:r>
              <a:rPr lang="en-US" sz="1200"/>
              <a:t>Brightness</a:t>
            </a:r>
          </a:p>
        </p:txBody>
      </p:sp>
      <p:sp>
        <p:nvSpPr>
          <p:cNvPr id="54295" name="TextBox 14"/>
          <p:cNvSpPr txBox="1">
            <a:spLocks noChangeArrowheads="1"/>
          </p:cNvSpPr>
          <p:nvPr/>
        </p:nvSpPr>
        <p:spPr bwMode="auto">
          <a:xfrm>
            <a:off x="6726238" y="2771775"/>
            <a:ext cx="782637" cy="276225"/>
          </a:xfrm>
          <a:prstGeom prst="rect">
            <a:avLst/>
          </a:prstGeom>
          <a:noFill/>
          <a:ln w="9525">
            <a:noFill/>
            <a:miter lim="800000"/>
            <a:headEnd/>
            <a:tailEnd/>
          </a:ln>
        </p:spPr>
        <p:txBody>
          <a:bodyPr wrap="none">
            <a:prstTxWarp prst="textNoShape">
              <a:avLst/>
            </a:prstTxWarp>
            <a:spAutoFit/>
          </a:bodyPr>
          <a:lstStyle/>
          <a:p>
            <a:r>
              <a:rPr lang="en-US" sz="1200"/>
              <a:t>Softness</a:t>
            </a:r>
          </a:p>
        </p:txBody>
      </p:sp>
      <p:sp>
        <p:nvSpPr>
          <p:cNvPr id="54296" name="TextBox 14"/>
          <p:cNvSpPr txBox="1">
            <a:spLocks noChangeArrowheads="1"/>
          </p:cNvSpPr>
          <p:nvPr/>
        </p:nvSpPr>
        <p:spPr bwMode="auto">
          <a:xfrm>
            <a:off x="7569200" y="2771775"/>
            <a:ext cx="952500" cy="276225"/>
          </a:xfrm>
          <a:prstGeom prst="rect">
            <a:avLst/>
          </a:prstGeom>
          <a:noFill/>
          <a:ln w="9525">
            <a:noFill/>
            <a:miter lim="800000"/>
            <a:headEnd/>
            <a:tailEnd/>
          </a:ln>
        </p:spPr>
        <p:txBody>
          <a:bodyPr wrap="none">
            <a:prstTxWarp prst="textNoShape">
              <a:avLst/>
            </a:prstTxWarp>
            <a:spAutoFit/>
          </a:bodyPr>
          <a:lstStyle/>
          <a:p>
            <a:r>
              <a:rPr lang="en-US" sz="1200"/>
              <a:t>Abstraction</a:t>
            </a:r>
          </a:p>
        </p:txBody>
      </p:sp>
      <p:cxnSp>
        <p:nvCxnSpPr>
          <p:cNvPr id="54297" name="Straight Connector 77"/>
          <p:cNvCxnSpPr>
            <a:cxnSpLocks noChangeShapeType="1"/>
          </p:cNvCxnSpPr>
          <p:nvPr/>
        </p:nvCxnSpPr>
        <p:spPr bwMode="auto">
          <a:xfrm rot="5400000">
            <a:off x="4298157" y="2340769"/>
            <a:ext cx="852487" cy="3175"/>
          </a:xfrm>
          <a:prstGeom prst="line">
            <a:avLst/>
          </a:prstGeom>
          <a:noFill/>
          <a:ln w="12699">
            <a:solidFill>
              <a:schemeClr val="tx1"/>
            </a:solidFill>
            <a:round/>
            <a:headEnd/>
            <a:tailEn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4468" name="Rectangle 4"/>
          <p:cNvSpPr>
            <a:spLocks noChangeArrowheads="1"/>
          </p:cNvSpPr>
          <p:nvPr/>
        </p:nvSpPr>
        <p:spPr bwMode="auto">
          <a:xfrm>
            <a:off x="-3581400" y="762000"/>
            <a:ext cx="7848600" cy="5303837"/>
          </a:xfrm>
          <a:prstGeom prst="rect">
            <a:avLst/>
          </a:prstGeom>
          <a:noFill/>
          <a:ln w="12699">
            <a:noFill/>
            <a:miter lim="800000"/>
            <a:headEnd/>
            <a:tailEnd/>
          </a:ln>
          <a:effectLst/>
        </p:spPr>
        <p:txBody>
          <a:bodyPr lIns="82435" tIns="40494" rIns="82435" bIns="40494">
            <a:prstTxWarp prst="textNoShape">
              <a:avLst/>
            </a:prstTxWarp>
          </a:bodyPr>
          <a:lstStyle/>
          <a:p>
            <a:pPr marL="676275" lvl="1" indent="-260350" defTabSz="833438">
              <a:lnSpc>
                <a:spcPct val="80000"/>
              </a:lnSpc>
              <a:spcBef>
                <a:spcPct val="20000"/>
              </a:spcBef>
              <a:buClr>
                <a:srgbClr val="FAFD00"/>
              </a:buClr>
              <a:buSzPct val="100000"/>
              <a:buFontTx/>
              <a:buChar char="–"/>
              <a:defRPr/>
            </a:pPr>
            <a:endParaRPr lang="en-US" sz="1800" dirty="0" smtClean="0">
              <a:latin typeface="Arial" charset="0"/>
            </a:endParaRPr>
          </a:p>
          <a:p>
            <a:pPr marL="312738" indent="-312738" defTabSz="833438">
              <a:lnSpc>
                <a:spcPct val="80000"/>
              </a:lnSpc>
              <a:spcBef>
                <a:spcPct val="20000"/>
              </a:spcBef>
              <a:buClr>
                <a:srgbClr val="FC0128"/>
              </a:buClr>
              <a:buSzPct val="100000"/>
              <a:buFontTx/>
              <a:buChar char="•"/>
              <a:defRPr/>
            </a:pPr>
            <a:endParaRPr lang="en-US" sz="2000" dirty="0">
              <a:effectLst>
                <a:outerShdw blurRad="38100" dist="38100" dir="2700000" algn="tl">
                  <a:srgbClr val="000000"/>
                </a:outerShdw>
              </a:effectLst>
              <a:latin typeface="Arial" charset="0"/>
            </a:endParaRPr>
          </a:p>
        </p:txBody>
      </p:sp>
      <p:pic>
        <p:nvPicPr>
          <p:cNvPr id="4" name="styleshadows-robo.mov">
            <a:hlinkClick r:id="" action="ppaction://media"/>
          </p:cNvPr>
          <p:cNvPicPr/>
          <p:nvPr>
            <a:videoFile r:link="rId1"/>
          </p:nvPr>
        </p:nvPicPr>
        <p:blipFill>
          <a:blip r:embed="rId4"/>
          <a:stretch>
            <a:fillRect/>
          </a:stretch>
        </p:blipFill>
        <p:spPr>
          <a:xfrm>
            <a:off x="1323942" y="719135"/>
            <a:ext cx="7277227" cy="5457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a:ea typeface="+mj-ea"/>
                <a:cs typeface="+mj-cs"/>
              </a:rPr>
              <a:t>Stylization Parameters</a:t>
            </a:r>
          </a:p>
        </p:txBody>
      </p:sp>
      <p:sp>
        <p:nvSpPr>
          <p:cNvPr id="581635" name="Rectangle 3"/>
          <p:cNvSpPr>
            <a:spLocks noGrp="1" noChangeArrowheads="1"/>
          </p:cNvSpPr>
          <p:nvPr>
            <p:ph sz="quarter" idx="10"/>
          </p:nvPr>
        </p:nvSpPr>
        <p:spPr/>
        <p:txBody>
          <a:bodyPr/>
          <a:lstStyle/>
          <a:p>
            <a:pPr indent="-402336">
              <a:defRPr/>
            </a:pPr>
            <a:r>
              <a:rPr lang="en-US" sz="2000" dirty="0" smtClean="0"/>
              <a:t>Inflation (and deflation) </a:t>
            </a:r>
            <a:r>
              <a:rPr lang="en-US" sz="2000" i="1" dirty="0" smtClean="0"/>
              <a:t>i</a:t>
            </a:r>
            <a:endParaRPr lang="en-US" sz="2000" dirty="0" smtClean="0"/>
          </a:p>
          <a:p>
            <a:pPr lvl="1">
              <a:defRPr/>
            </a:pPr>
            <a:r>
              <a:rPr lang="en-US" sz="1600" dirty="0" smtClean="0"/>
              <a:t>Size of the shadow relative to original</a:t>
            </a:r>
          </a:p>
          <a:p>
            <a:pPr lvl="1">
              <a:defRPr/>
            </a:pPr>
            <a:r>
              <a:rPr lang="en-US" sz="1600" dirty="0" smtClean="0"/>
              <a:t>Corresponds to inflating original mesh</a:t>
            </a:r>
            <a:endParaRPr lang="en-US" sz="1200" dirty="0" smtClean="0"/>
          </a:p>
        </p:txBody>
      </p:sp>
      <p:pic>
        <p:nvPicPr>
          <p:cNvPr id="56324" name="Picture 4" descr="/Users/cdecoro/Documents/preFPO/inflation.wmv">
            <a:hlinkClick r:id="" action="ppaction://media"/>
          </p:cNvPr>
          <p:cNvPicPr/>
          <p:nvPr>
            <a:videoFile r:link="rId1"/>
          </p:nvPr>
        </p:nvPicPr>
        <p:blipFill>
          <a:blip r:embed="rId4"/>
          <a:srcRect/>
          <a:stretch>
            <a:fillRect/>
          </a:stretch>
        </p:blipFill>
        <p:spPr bwMode="auto">
          <a:xfrm>
            <a:off x="5422900" y="1219200"/>
            <a:ext cx="3492500"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3" fill="hold"/>
                                        <p:tgtEl>
                                          <p:spTgt spid="563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3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6324"/>
                                        </p:tgtEl>
                                      </p:cBhvr>
                                    </p:cmd>
                                  </p:childTnLst>
                                </p:cTn>
                              </p:par>
                            </p:childTnLst>
                          </p:cTn>
                        </p:par>
                      </p:childTnLst>
                    </p:cTn>
                  </p:par>
                </p:childTnLst>
              </p:cTn>
              <p:nextCondLst>
                <p:cond evt="onClick" delay="0">
                  <p:tgtEl>
                    <p:spTgt spid="56324"/>
                  </p:tgtEl>
                </p:cond>
              </p:nextCondLst>
            </p:seq>
            <p:video>
              <p:cMediaNode>
                <p:cTn id="12" fill="remove" display="0">
                  <p:stCondLst>
                    <p:cond delay="indefinite"/>
                  </p:stCondLst>
                  <p:endCondLst>
                    <p:cond evt="onNext" delay="0">
                      <p:tgtEl>
                        <p:sldTgt/>
                      </p:tgtEl>
                    </p:cond>
                    <p:cond evt="onPrev" delay="0">
                      <p:tgtEl>
                        <p:sldTgt/>
                      </p:tgtEl>
                    </p:cond>
                  </p:endCondLst>
                </p:cTn>
                <p:tgtEl>
                  <p:spTgt spid="56324"/>
                </p:tgtEl>
              </p:cMediaNode>
            </p:video>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a:ea typeface="+mj-ea"/>
                <a:cs typeface="+mj-cs"/>
              </a:rPr>
              <a:t>Stylization Parameters</a:t>
            </a:r>
          </a:p>
        </p:txBody>
      </p:sp>
      <p:sp>
        <p:nvSpPr>
          <p:cNvPr id="581635" name="Rectangle 3"/>
          <p:cNvSpPr>
            <a:spLocks noGrp="1" noChangeArrowheads="1"/>
          </p:cNvSpPr>
          <p:nvPr>
            <p:ph sz="quarter" idx="10"/>
          </p:nvPr>
        </p:nvSpPr>
        <p:spPr/>
        <p:txBody>
          <a:bodyPr/>
          <a:lstStyle/>
          <a:p>
            <a:pPr indent="-402336">
              <a:defRPr/>
            </a:pPr>
            <a:r>
              <a:rPr lang="en-US" sz="2000" dirty="0" smtClean="0"/>
              <a:t>Inflation (and deflation) </a:t>
            </a:r>
            <a:r>
              <a:rPr lang="en-US" sz="2000" i="1" dirty="0" smtClean="0"/>
              <a:t>i</a:t>
            </a:r>
            <a:endParaRPr lang="en-US" sz="2000" dirty="0" smtClean="0"/>
          </a:p>
          <a:p>
            <a:pPr lvl="1">
              <a:defRPr/>
            </a:pPr>
            <a:r>
              <a:rPr lang="en-US" sz="1600" dirty="0" smtClean="0"/>
              <a:t>Size of the shadow relative to original</a:t>
            </a:r>
          </a:p>
          <a:p>
            <a:pPr lvl="1">
              <a:defRPr/>
            </a:pPr>
            <a:r>
              <a:rPr lang="en-US" sz="1600" dirty="0" smtClean="0"/>
              <a:t>Corresponds to inflating original mesh</a:t>
            </a:r>
            <a:endParaRPr lang="en-US" sz="1200" dirty="0" smtClean="0"/>
          </a:p>
          <a:p>
            <a:pPr indent="-402336">
              <a:spcBef>
                <a:spcPts val="1600"/>
              </a:spcBef>
              <a:defRPr/>
            </a:pPr>
            <a:r>
              <a:rPr lang="en-US" sz="2000" dirty="0" smtClean="0"/>
              <a:t>Softness, </a:t>
            </a:r>
            <a:r>
              <a:rPr lang="en-US" sz="2000" i="1" dirty="0" smtClean="0"/>
              <a:t>s</a:t>
            </a:r>
            <a:endParaRPr lang="en-US" sz="2000" dirty="0" smtClean="0"/>
          </a:p>
          <a:p>
            <a:pPr lvl="1">
              <a:defRPr/>
            </a:pPr>
            <a:r>
              <a:rPr lang="en-US" sz="1600" dirty="0" smtClean="0"/>
              <a:t>Width of transition from lit to occluded</a:t>
            </a:r>
          </a:p>
          <a:p>
            <a:pPr lvl="1">
              <a:defRPr/>
            </a:pPr>
            <a:r>
              <a:rPr lang="en-US" sz="1600" dirty="0" smtClean="0"/>
              <a:t>Corresponds to increasing light area</a:t>
            </a:r>
          </a:p>
        </p:txBody>
      </p:sp>
      <p:pic>
        <p:nvPicPr>
          <p:cNvPr id="58372" name="Picture 4" descr="/Users/cdecoro/Documents/preFPO/softness.wmv">
            <a:hlinkClick r:id="" action="ppaction://media"/>
          </p:cNvPr>
          <p:cNvPicPr/>
          <p:nvPr>
            <a:videoFile r:link="rId1"/>
          </p:nvPr>
        </p:nvPicPr>
        <p:blipFill>
          <a:blip r:embed="rId4"/>
          <a:srcRect/>
          <a:stretch>
            <a:fillRect/>
          </a:stretch>
        </p:blipFill>
        <p:spPr bwMode="auto">
          <a:xfrm>
            <a:off x="5422900" y="1219200"/>
            <a:ext cx="3492500"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 fill="hold"/>
                                        <p:tgtEl>
                                          <p:spTgt spid="5837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837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8372"/>
                                        </p:tgtEl>
                                      </p:cBhvr>
                                    </p:cmd>
                                  </p:childTnLst>
                                </p:cTn>
                              </p:par>
                            </p:childTnLst>
                          </p:cTn>
                        </p:par>
                      </p:childTnLst>
                    </p:cTn>
                  </p:par>
                </p:childTnLst>
              </p:cTn>
              <p:nextCondLst>
                <p:cond evt="onClick" delay="0">
                  <p:tgtEl>
                    <p:spTgt spid="58372"/>
                  </p:tgtEl>
                </p:cond>
              </p:nextCondLst>
            </p:seq>
            <p:video>
              <p:cMediaNode>
                <p:cTn id="12" fill="hold" display="0">
                  <p:stCondLst>
                    <p:cond delay="indefinite"/>
                  </p:stCondLst>
                  <p:endCondLst>
                    <p:cond evt="onNext" delay="0">
                      <p:tgtEl>
                        <p:sldTgt/>
                      </p:tgtEl>
                    </p:cond>
                    <p:cond evt="onPrev" delay="0">
                      <p:tgtEl>
                        <p:sldTgt/>
                      </p:tgtEl>
                    </p:cond>
                  </p:endCondLst>
                </p:cTn>
                <p:tgtEl>
                  <p:spTgt spid="58372"/>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3200" dirty="0" smtClean="0"/>
              <a:t>Filter, </a:t>
            </a:r>
            <a:r>
              <a:rPr lang="en-US" sz="3200" i="1" dirty="0" err="1" smtClean="0"/>
              <a:t>n</a:t>
            </a:r>
            <a:r>
              <a:rPr lang="en-US" sz="3200" i="1" dirty="0" smtClean="0"/>
              <a:t>. (Oxford English Dictionary)</a:t>
            </a:r>
          </a:p>
          <a:p>
            <a:pPr marL="758825" lvl="1" indent="-342900">
              <a:buFont typeface="+mj-lt"/>
              <a:buAutoNum type="arabicPeriod"/>
            </a:pPr>
            <a:r>
              <a:rPr dirty="0" smtClean="0"/>
              <a:t>Felt (c. 1400) </a:t>
            </a:r>
            <a:r>
              <a:rPr i="1" dirty="0" smtClean="0"/>
              <a:t>Obsolete</a:t>
            </a:r>
          </a:p>
          <a:p>
            <a:pPr marL="758825" lvl="1" indent="-342900">
              <a:buFont typeface="+mj-lt"/>
              <a:buAutoNum type="arabicPeriod"/>
            </a:pPr>
            <a:r>
              <a:rPr dirty="0"/>
              <a:t>A piece of felt, woollen cloth, paper, or other substance, through which liquids are passed to free them from matter held in suspension</a:t>
            </a:r>
            <a:r>
              <a:rPr dirty="0" smtClean="0"/>
              <a:t>. (1563)</a:t>
            </a:r>
          </a:p>
          <a:p>
            <a:pPr marL="758825" lvl="1" indent="-342900">
              <a:buFont typeface="+mj-lt"/>
              <a:buAutoNum type="arabicPeriod"/>
            </a:pPr>
            <a:r>
              <a:rPr i="1" dirty="0" smtClean="0"/>
              <a:t>Photography. </a:t>
            </a:r>
            <a:r>
              <a:rPr dirty="0"/>
              <a:t>A screen to cut out rays which interfere with correct colour-</a:t>
            </a:r>
            <a:r>
              <a:rPr dirty="0" smtClean="0"/>
              <a:t>rendering (1902)</a:t>
            </a:r>
          </a:p>
          <a:p>
            <a:pPr marL="758825" lvl="1" indent="-342900">
              <a:buFont typeface="+mj-lt"/>
              <a:buAutoNum type="arabicPeriod"/>
            </a:pPr>
            <a:r>
              <a:rPr i="1" dirty="0"/>
              <a:t>Electronics</a:t>
            </a:r>
            <a:r>
              <a:rPr dirty="0"/>
              <a:t>. A </a:t>
            </a:r>
            <a:r>
              <a:rPr u="sng" dirty="0"/>
              <a:t>passive</a:t>
            </a:r>
            <a:r>
              <a:rPr dirty="0"/>
              <a:t> circuit that attenuates all signals except those within one or more frequency bands</a:t>
            </a:r>
            <a:r>
              <a:rPr dirty="0" smtClean="0"/>
              <a:t>. (1920) </a:t>
            </a:r>
            <a:r>
              <a:rPr i="1" dirty="0" smtClean="0"/>
              <a:t>[emphasis </a:t>
            </a:r>
            <a:r>
              <a:rPr i="1" dirty="0"/>
              <a:t>a</a:t>
            </a:r>
            <a:r>
              <a:rPr i="1" dirty="0" smtClean="0"/>
              <a:t>dded]</a:t>
            </a:r>
          </a:p>
          <a:p>
            <a:pPr marL="758825" lvl="1" indent="-342900">
              <a:buFont typeface="+mj-lt"/>
              <a:buAutoNum type="arabicPeriod"/>
            </a:pPr>
            <a:endParaRPr i="1" dirty="0" smtClean="0"/>
          </a:p>
          <a:p>
            <a:pPr marL="395288" indent="-342900"/>
            <a:r>
              <a:rPr lang="en-US" sz="3200" dirty="0" smtClean="0"/>
              <a:t>More background given in the thesis text</a:t>
            </a:r>
          </a:p>
          <a:p>
            <a:pPr>
              <a:buNone/>
            </a:pPr>
            <a:endParaRPr lang="en-US" sz="3200" dirty="0" smtClean="0"/>
          </a:p>
        </p:txBody>
      </p:sp>
      <p:sp>
        <p:nvSpPr>
          <p:cNvPr id="5" name="Title 4"/>
          <p:cNvSpPr>
            <a:spLocks noGrp="1"/>
          </p:cNvSpPr>
          <p:nvPr>
            <p:ph type="title"/>
          </p:nvPr>
        </p:nvSpPr>
        <p:spPr/>
        <p:txBody>
          <a:bodyPr/>
          <a:lstStyle/>
          <a:p>
            <a:r>
              <a:rPr lang="en-US" dirty="0" smtClean="0"/>
              <a:t>What is a filter?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smtClean="0">
                <a:ea typeface="+mj-ea"/>
                <a:cs typeface="+mj-cs"/>
              </a:rPr>
              <a:t>Stylization Parameters</a:t>
            </a:r>
            <a:endParaRPr lang="en-US" dirty="0">
              <a:ea typeface="+mj-ea"/>
              <a:cs typeface="+mj-cs"/>
            </a:endParaRPr>
          </a:p>
        </p:txBody>
      </p:sp>
      <p:sp>
        <p:nvSpPr>
          <p:cNvPr id="581635" name="Rectangle 3"/>
          <p:cNvSpPr>
            <a:spLocks noGrp="1" noChangeArrowheads="1"/>
          </p:cNvSpPr>
          <p:nvPr>
            <p:ph sz="quarter" idx="10"/>
          </p:nvPr>
        </p:nvSpPr>
        <p:spPr/>
        <p:txBody>
          <a:bodyPr/>
          <a:lstStyle/>
          <a:p>
            <a:pPr indent="-402336">
              <a:defRPr/>
            </a:pPr>
            <a:r>
              <a:rPr lang="en-US" sz="2000" dirty="0" smtClean="0"/>
              <a:t>Inflation (and deflation) </a:t>
            </a:r>
            <a:r>
              <a:rPr lang="en-US" sz="2000" i="1" dirty="0" smtClean="0"/>
              <a:t>i</a:t>
            </a:r>
            <a:endParaRPr lang="en-US" sz="2000" dirty="0" smtClean="0"/>
          </a:p>
          <a:p>
            <a:pPr lvl="1">
              <a:defRPr/>
            </a:pPr>
            <a:r>
              <a:rPr lang="en-US" sz="1600" dirty="0" smtClean="0"/>
              <a:t>Size of the shadow relative to original</a:t>
            </a:r>
          </a:p>
          <a:p>
            <a:pPr lvl="1">
              <a:defRPr/>
            </a:pPr>
            <a:r>
              <a:rPr lang="en-US" sz="1600" dirty="0" smtClean="0"/>
              <a:t>Corresponds to inflating original mesh</a:t>
            </a:r>
            <a:endParaRPr lang="en-US" sz="1200" dirty="0" smtClean="0"/>
          </a:p>
          <a:p>
            <a:pPr indent="-402336">
              <a:spcBef>
                <a:spcPts val="1600"/>
              </a:spcBef>
              <a:defRPr/>
            </a:pPr>
            <a:r>
              <a:rPr lang="en-US" sz="2000" dirty="0" smtClean="0"/>
              <a:t>Softness, </a:t>
            </a:r>
            <a:r>
              <a:rPr lang="en-US" sz="2000" i="1" dirty="0" smtClean="0"/>
              <a:t>s</a:t>
            </a:r>
            <a:endParaRPr lang="en-US" sz="2000" dirty="0" smtClean="0"/>
          </a:p>
          <a:p>
            <a:pPr lvl="1">
              <a:defRPr/>
            </a:pPr>
            <a:r>
              <a:rPr lang="en-US" sz="1600" dirty="0" smtClean="0"/>
              <a:t>Width of transition from lit to occluded</a:t>
            </a:r>
          </a:p>
          <a:p>
            <a:pPr lvl="1">
              <a:defRPr/>
            </a:pPr>
            <a:r>
              <a:rPr lang="en-US" sz="1600" dirty="0" smtClean="0"/>
              <a:t>Corresponds to increasing light area</a:t>
            </a:r>
          </a:p>
          <a:p>
            <a:pPr indent="-402336">
              <a:spcBef>
                <a:spcPts val="1600"/>
              </a:spcBef>
              <a:defRPr/>
            </a:pPr>
            <a:r>
              <a:rPr lang="en-US" sz="2000" dirty="0" smtClean="0"/>
              <a:t>Brightness, </a:t>
            </a:r>
            <a:r>
              <a:rPr lang="en-US" sz="2000" i="1" dirty="0" smtClean="0"/>
              <a:t>b</a:t>
            </a:r>
            <a:r>
              <a:rPr lang="en-US" sz="2000" dirty="0" smtClean="0"/>
              <a:t> </a:t>
            </a:r>
          </a:p>
          <a:p>
            <a:pPr lvl="1">
              <a:defRPr/>
            </a:pPr>
            <a:r>
              <a:rPr lang="en-US" sz="1600" dirty="0" smtClean="0"/>
              <a:t>Maximum amount of occlusion</a:t>
            </a:r>
          </a:p>
          <a:p>
            <a:pPr lvl="1">
              <a:defRPr/>
            </a:pPr>
            <a:r>
              <a:rPr lang="en-US" sz="1600" dirty="0" smtClean="0"/>
              <a:t>Corresponds to increasing ambient light</a:t>
            </a:r>
          </a:p>
          <a:p>
            <a:pPr indent="-402336">
              <a:lnSpc>
                <a:spcPct val="80000"/>
              </a:lnSpc>
              <a:defRPr/>
            </a:pPr>
            <a:endParaRPr lang="en-US" sz="2000" dirty="0">
              <a:ea typeface="+mn-ea"/>
              <a:cs typeface="+mn-cs"/>
            </a:endParaRPr>
          </a:p>
        </p:txBody>
      </p:sp>
      <p:pic>
        <p:nvPicPr>
          <p:cNvPr id="60420" name="Picture 4" descr="/Users/cdecoro/Documents/preFPO/brightness.wmv">
            <a:hlinkClick r:id="" action="ppaction://media"/>
          </p:cNvPr>
          <p:cNvPicPr/>
          <p:nvPr>
            <a:videoFile r:link="rId1"/>
          </p:nvPr>
        </p:nvPicPr>
        <p:blipFill>
          <a:blip r:embed="rId4"/>
          <a:srcRect/>
          <a:stretch>
            <a:fillRect/>
          </a:stretch>
        </p:blipFill>
        <p:spPr bwMode="auto">
          <a:xfrm>
            <a:off x="5422900" y="1219200"/>
            <a:ext cx="3492500"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9" fill="hold"/>
                                        <p:tgtEl>
                                          <p:spTgt spid="604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04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0420"/>
                                        </p:tgtEl>
                                      </p:cBhvr>
                                    </p:cmd>
                                  </p:childTnLst>
                                </p:cTn>
                              </p:par>
                            </p:childTnLst>
                          </p:cTn>
                        </p:par>
                      </p:childTnLst>
                    </p:cTn>
                  </p:par>
                </p:childTnLst>
              </p:cTn>
              <p:nextCondLst>
                <p:cond evt="onClick" delay="0">
                  <p:tgtEl>
                    <p:spTgt spid="60420"/>
                  </p:tgtEl>
                </p:cond>
              </p:nextCondLst>
            </p:seq>
            <p:video>
              <p:cMediaNode>
                <p:cTn id="12" fill="hold" display="0">
                  <p:stCondLst>
                    <p:cond delay="indefinite"/>
                  </p:stCondLst>
                  <p:endCondLst>
                    <p:cond evt="onNext" delay="0">
                      <p:tgtEl>
                        <p:sldTgt/>
                      </p:tgtEl>
                    </p:cond>
                    <p:cond evt="onPrev" delay="0">
                      <p:tgtEl>
                        <p:sldTgt/>
                      </p:tgtEl>
                    </p:cond>
                  </p:endCondLst>
                </p:cTn>
                <p:tgtEl>
                  <p:spTgt spid="60420"/>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smtClean="0">
                <a:ea typeface="+mj-ea"/>
                <a:cs typeface="+mj-cs"/>
              </a:rPr>
              <a:t>Stylization Parameters</a:t>
            </a:r>
            <a:endParaRPr lang="en-US" dirty="0">
              <a:ea typeface="+mj-ea"/>
              <a:cs typeface="+mj-cs"/>
            </a:endParaRPr>
          </a:p>
        </p:txBody>
      </p:sp>
      <p:sp>
        <p:nvSpPr>
          <p:cNvPr id="581635" name="Rectangle 3"/>
          <p:cNvSpPr>
            <a:spLocks noGrp="1" noChangeArrowheads="1"/>
          </p:cNvSpPr>
          <p:nvPr>
            <p:ph sz="quarter" idx="10"/>
          </p:nvPr>
        </p:nvSpPr>
        <p:spPr/>
        <p:txBody>
          <a:bodyPr/>
          <a:lstStyle/>
          <a:p>
            <a:pPr indent="-402336">
              <a:defRPr/>
            </a:pPr>
            <a:r>
              <a:rPr lang="en-US" sz="2000" smtClean="0">
                <a:ea typeface="+mn-ea"/>
                <a:cs typeface="+mn-cs"/>
              </a:rPr>
              <a:t>Inflation (and deflation) </a:t>
            </a:r>
            <a:r>
              <a:rPr lang="en-US" sz="2000" i="1" smtClean="0">
                <a:ea typeface="+mn-ea"/>
                <a:cs typeface="+mn-cs"/>
              </a:rPr>
              <a:t>i</a:t>
            </a:r>
            <a:endParaRPr lang="en-US" sz="2000" smtClean="0">
              <a:ea typeface="+mn-ea"/>
              <a:cs typeface="+mn-cs"/>
            </a:endParaRPr>
          </a:p>
          <a:p>
            <a:pPr lvl="1">
              <a:defRPr/>
            </a:pPr>
            <a:r>
              <a:rPr sz="1600" smtClean="0"/>
              <a:t>Size of the shadow relative to original</a:t>
            </a:r>
          </a:p>
          <a:p>
            <a:pPr lvl="1">
              <a:defRPr/>
            </a:pPr>
            <a:r>
              <a:rPr sz="1600" smtClean="0"/>
              <a:t>Corresponds to inflating original mesh</a:t>
            </a:r>
            <a:endParaRPr sz="1200" smtClean="0"/>
          </a:p>
          <a:p>
            <a:pPr indent="-402336">
              <a:spcBef>
                <a:spcPts val="1600"/>
              </a:spcBef>
              <a:defRPr/>
            </a:pPr>
            <a:r>
              <a:rPr lang="en-US" sz="2000" smtClean="0">
                <a:ea typeface="+mn-ea"/>
                <a:cs typeface="+mn-cs"/>
              </a:rPr>
              <a:t>Softness, </a:t>
            </a:r>
            <a:r>
              <a:rPr lang="en-US" sz="2000" i="1" smtClean="0">
                <a:ea typeface="+mn-ea"/>
                <a:cs typeface="+mn-cs"/>
              </a:rPr>
              <a:t>s</a:t>
            </a:r>
            <a:endParaRPr lang="en-US" sz="2000" smtClean="0">
              <a:ea typeface="+mn-ea"/>
              <a:cs typeface="+mn-cs"/>
            </a:endParaRPr>
          </a:p>
          <a:p>
            <a:pPr lvl="1">
              <a:defRPr/>
            </a:pPr>
            <a:r>
              <a:rPr lang="en-US" sz="1600" smtClean="0"/>
              <a:t>W</a:t>
            </a:r>
            <a:r>
              <a:rPr sz="1600" smtClean="0"/>
              <a:t>idth of transition from lit to occluded</a:t>
            </a:r>
          </a:p>
          <a:p>
            <a:pPr lvl="1">
              <a:defRPr/>
            </a:pPr>
            <a:r>
              <a:rPr sz="1600" smtClean="0"/>
              <a:t>Corresponds to increasing light area</a:t>
            </a:r>
          </a:p>
          <a:p>
            <a:pPr indent="-402336">
              <a:spcBef>
                <a:spcPts val="1600"/>
              </a:spcBef>
              <a:defRPr/>
            </a:pPr>
            <a:r>
              <a:rPr lang="en-US" sz="2000" smtClean="0">
                <a:ea typeface="+mn-ea"/>
                <a:cs typeface="+mn-cs"/>
              </a:rPr>
              <a:t>Brightness, </a:t>
            </a:r>
            <a:r>
              <a:rPr lang="en-US" sz="2000" i="1" smtClean="0">
                <a:ea typeface="+mn-ea"/>
                <a:cs typeface="+mn-cs"/>
              </a:rPr>
              <a:t>b</a:t>
            </a:r>
            <a:r>
              <a:rPr lang="en-US" sz="2000" smtClean="0">
                <a:ea typeface="+mn-ea"/>
                <a:cs typeface="+mn-cs"/>
              </a:rPr>
              <a:t> </a:t>
            </a:r>
          </a:p>
          <a:p>
            <a:pPr lvl="1">
              <a:defRPr/>
            </a:pPr>
            <a:r>
              <a:rPr lang="en-US" sz="1600" smtClean="0"/>
              <a:t>M</a:t>
            </a:r>
            <a:r>
              <a:rPr sz="1600" smtClean="0"/>
              <a:t>aximum amount of occlusion</a:t>
            </a:r>
          </a:p>
          <a:p>
            <a:pPr lvl="1">
              <a:defRPr/>
            </a:pPr>
            <a:r>
              <a:rPr sz="1600" smtClean="0"/>
              <a:t>Corresponds to increasing ambient light</a:t>
            </a:r>
          </a:p>
          <a:p>
            <a:pPr indent="-402336">
              <a:spcBef>
                <a:spcPts val="1600"/>
              </a:spcBef>
              <a:defRPr/>
            </a:pPr>
            <a:r>
              <a:rPr lang="en-US" sz="2000" smtClean="0">
                <a:ea typeface="+mn-ea"/>
                <a:cs typeface="+mn-cs"/>
              </a:rPr>
              <a:t>Abstraction, </a:t>
            </a:r>
            <a:r>
              <a:rPr lang="el-GR" sz="2000" smtClean="0">
                <a:ea typeface="+mn-ea"/>
                <a:cs typeface="+mn-cs"/>
              </a:rPr>
              <a:t>α</a:t>
            </a:r>
            <a:endParaRPr lang="en-US" sz="2000" smtClean="0">
              <a:ea typeface="+mn-ea"/>
              <a:cs typeface="+mn-cs"/>
            </a:endParaRPr>
          </a:p>
          <a:p>
            <a:pPr lvl="1">
              <a:defRPr/>
            </a:pPr>
            <a:r>
              <a:rPr sz="1600" smtClean="0"/>
              <a:t>Smoothness of the shadow contour</a:t>
            </a:r>
          </a:p>
          <a:p>
            <a:pPr lvl="1">
              <a:defRPr/>
            </a:pPr>
            <a:r>
              <a:rPr lang="en-US" sz="1600" smtClean="0"/>
              <a:t>C</a:t>
            </a:r>
            <a:r>
              <a:rPr sz="1600" smtClean="0"/>
              <a:t>orresponds to smoothing the mesh</a:t>
            </a:r>
          </a:p>
          <a:p>
            <a:pPr lvl="1">
              <a:lnSpc>
                <a:spcPct val="80000"/>
              </a:lnSpc>
              <a:defRPr/>
            </a:pPr>
            <a:endParaRPr sz="1600" smtClean="0"/>
          </a:p>
          <a:p>
            <a:pPr indent="-402336">
              <a:lnSpc>
                <a:spcPct val="80000"/>
              </a:lnSpc>
              <a:defRPr/>
            </a:pPr>
            <a:endParaRPr lang="en-US" sz="2000" dirty="0">
              <a:ea typeface="+mn-ea"/>
              <a:cs typeface="+mn-cs"/>
            </a:endParaRPr>
          </a:p>
        </p:txBody>
      </p:sp>
      <p:pic>
        <p:nvPicPr>
          <p:cNvPr id="62468" name="Picture 4" descr="/Users/cdecoro/Documents/preFPO/abstraction.wmv">
            <a:hlinkClick r:id="" action="ppaction://media"/>
          </p:cNvPr>
          <p:cNvPicPr/>
          <p:nvPr>
            <a:videoFile r:link="rId1"/>
          </p:nvPr>
        </p:nvPicPr>
        <p:blipFill>
          <a:blip r:embed="rId4"/>
          <a:srcRect/>
          <a:stretch>
            <a:fillRect/>
          </a:stretch>
        </p:blipFill>
        <p:spPr bwMode="auto">
          <a:xfrm>
            <a:off x="5422900" y="1219200"/>
            <a:ext cx="3492500"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6" fill="hold"/>
                                        <p:tgtEl>
                                          <p:spTgt spid="6246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246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2468"/>
                                        </p:tgtEl>
                                      </p:cBhvr>
                                    </p:cmd>
                                  </p:childTnLst>
                                </p:cTn>
                              </p:par>
                            </p:childTnLst>
                          </p:cTn>
                        </p:par>
                      </p:childTnLst>
                    </p:cTn>
                  </p:par>
                </p:childTnLst>
              </p:cTn>
              <p:nextCondLst>
                <p:cond evt="onClick" delay="0">
                  <p:tgtEl>
                    <p:spTgt spid="62468"/>
                  </p:tgtEl>
                </p:cond>
              </p:nextCondLst>
            </p:seq>
            <p:video>
              <p:cMediaNode>
                <p:cTn id="12" fill="hold" display="0">
                  <p:stCondLst>
                    <p:cond delay="indefinite"/>
                  </p:stCondLst>
                  <p:endCondLst>
                    <p:cond evt="onNext" delay="0">
                      <p:tgtEl>
                        <p:sldTgt/>
                      </p:tgtEl>
                    </p:cond>
                    <p:cond evt="onPrev" delay="0">
                      <p:tgtEl>
                        <p:sldTgt/>
                      </p:tgtEl>
                    </p:cond>
                  </p:endCondLst>
                </p:cTn>
                <p:tgtEl>
                  <p:spTgt spid="62468"/>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5" name="Group 64"/>
          <p:cNvGrpSpPr/>
          <p:nvPr/>
        </p:nvGrpSpPr>
        <p:grpSpPr>
          <a:xfrm>
            <a:off x="5715000" y="3834973"/>
            <a:ext cx="3200400" cy="2580023"/>
            <a:chOff x="5715000" y="3839291"/>
            <a:chExt cx="3200400" cy="2580023"/>
          </a:xfrm>
        </p:grpSpPr>
        <p:pic>
          <p:nvPicPr>
            <p:cNvPr id="54" name="Picture 53" descr="screenshot_06.png"/>
            <p:cNvPicPr>
              <a:picLocks noChangeAspect="1"/>
            </p:cNvPicPr>
            <p:nvPr/>
          </p:nvPicPr>
          <p:blipFill>
            <a:blip r:embed="rId3"/>
            <a:srcRect l="15414" t="21273" r="7303" b="19714"/>
            <a:stretch>
              <a:fillRect/>
            </a:stretch>
          </p:blipFill>
          <p:spPr>
            <a:xfrm>
              <a:off x="5715000" y="3839291"/>
              <a:ext cx="3200400" cy="2241469"/>
            </a:xfrm>
            <a:prstGeom prst="rect">
              <a:avLst/>
            </a:prstGeom>
          </p:spPr>
        </p:pic>
        <p:sp>
          <p:nvSpPr>
            <p:cNvPr id="64" name="TextBox 63"/>
            <p:cNvSpPr txBox="1"/>
            <p:nvPr/>
          </p:nvSpPr>
          <p:spPr>
            <a:xfrm>
              <a:off x="6357246" y="6080760"/>
              <a:ext cx="1915909" cy="338554"/>
            </a:xfrm>
            <a:prstGeom prst="rect">
              <a:avLst/>
            </a:prstGeom>
            <a:noFill/>
          </p:spPr>
          <p:txBody>
            <a:bodyPr wrap="none" rtlCol="0">
              <a:spAutoFit/>
            </a:bodyPr>
            <a:lstStyle/>
            <a:p>
              <a:r>
                <a:rPr lang="en-US" b="1" dirty="0" smtClean="0"/>
                <a:t>Accurate Shadow</a:t>
              </a:r>
              <a:endParaRPr lang="en-US" b="1" dirty="0"/>
            </a:p>
          </p:txBody>
        </p:sp>
      </p:grpSp>
      <p:sp>
        <p:nvSpPr>
          <p:cNvPr id="581635" name="Rectangle 3"/>
          <p:cNvSpPr>
            <a:spLocks noGrp="1" noChangeArrowheads="1"/>
          </p:cNvSpPr>
          <p:nvPr>
            <p:ph idx="1"/>
          </p:nvPr>
        </p:nvSpPr>
        <p:spPr>
          <a:xfrm>
            <a:off x="989012" y="1295400"/>
            <a:ext cx="8154988" cy="5105400"/>
          </a:xfrm>
        </p:spPr>
        <p:txBody>
          <a:bodyPr/>
          <a:lstStyle/>
          <a:p>
            <a:r>
              <a:rPr lang="en-US" sz="2400" dirty="0" smtClean="0"/>
              <a:t>We apply a stylistic filter in rendering space</a:t>
            </a:r>
          </a:p>
          <a:p>
            <a:pPr lvl="1"/>
            <a:r>
              <a:rPr lang="en-US" sz="1800" dirty="0" smtClean="0"/>
              <a:t>Start with accurate shadow</a:t>
            </a:r>
            <a:r>
              <a:rPr sz="1800" dirty="0" smtClean="0"/>
              <a:t> visibility</a:t>
            </a:r>
            <a:r>
              <a:rPr lang="en-US" sz="1800" dirty="0" smtClean="0"/>
              <a:t> and light color</a:t>
            </a:r>
          </a:p>
          <a:p>
            <a:pPr lvl="1"/>
            <a:r>
              <a:rPr lang="en-US" sz="1800" dirty="0" smtClean="0"/>
              <a:t>Consider additional rendering terms, such as position and normal</a:t>
            </a:r>
          </a:p>
          <a:p>
            <a:pPr lvl="1"/>
            <a:r>
              <a:rPr lang="en-US" sz="1800" dirty="0" smtClean="0"/>
              <a:t>Compute stylized shadow from all terms</a:t>
            </a:r>
          </a:p>
          <a:p>
            <a:r>
              <a:rPr lang="en-US" sz="2400" dirty="0" smtClean="0"/>
              <a:t>Faster, more flexible than object- or image-space alone</a:t>
            </a:r>
          </a:p>
          <a:p>
            <a:pPr lvl="1"/>
            <a:endParaRPr lang="en-US" sz="1800" dirty="0" smtClean="0"/>
          </a:p>
          <a:p>
            <a:endParaRPr lang="en-US" sz="2400" dirty="0" smtClean="0"/>
          </a:p>
          <a:p>
            <a:endParaRPr lang="en-US" sz="2400" dirty="0"/>
          </a:p>
        </p:txBody>
      </p:sp>
      <p:sp>
        <p:nvSpPr>
          <p:cNvPr id="581634" name="Rectangle 2"/>
          <p:cNvSpPr>
            <a:spLocks noGrp="1" noChangeArrowheads="1"/>
          </p:cNvSpPr>
          <p:nvPr>
            <p:ph type="title"/>
          </p:nvPr>
        </p:nvSpPr>
        <p:spPr/>
        <p:txBody>
          <a:bodyPr/>
          <a:lstStyle/>
          <a:p>
            <a:r>
              <a:rPr lang="en-US" dirty="0" smtClean="0"/>
              <a:t>Stylized Rendering Filter</a:t>
            </a:r>
            <a:endParaRPr lang="en-US" dirty="0"/>
          </a:p>
        </p:txBody>
      </p:sp>
      <p:grpSp>
        <p:nvGrpSpPr>
          <p:cNvPr id="14" name="Group 13"/>
          <p:cNvGrpSpPr/>
          <p:nvPr/>
        </p:nvGrpSpPr>
        <p:grpSpPr>
          <a:xfrm>
            <a:off x="1371600" y="5807710"/>
            <a:ext cx="4190607" cy="276999"/>
            <a:chOff x="3581400" y="5575300"/>
            <a:chExt cx="4190607" cy="276999"/>
          </a:xfrm>
        </p:grpSpPr>
        <p:sp>
          <p:nvSpPr>
            <p:cNvPr id="15" name="Rectangle 14"/>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6" name="Rectangle 15"/>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7" name="Rectangle 16"/>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8" name="Rectangle 17"/>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9" name="TextBox 18"/>
            <p:cNvSpPr txBox="1"/>
            <p:nvPr/>
          </p:nvSpPr>
          <p:spPr>
            <a:xfrm>
              <a:off x="6324600" y="5575300"/>
              <a:ext cx="1447407" cy="276999"/>
            </a:xfrm>
            <a:prstGeom prst="rect">
              <a:avLst/>
            </a:prstGeom>
            <a:noFill/>
          </p:spPr>
          <p:txBody>
            <a:bodyPr wrap="none" rtlCol="0">
              <a:spAutoFit/>
            </a:bodyPr>
            <a:lstStyle/>
            <a:p>
              <a:r>
                <a:rPr lang="en-US" sz="1200" b="1" dirty="0" smtClean="0"/>
                <a:t>Shadow Visibility</a:t>
              </a:r>
              <a:endParaRPr lang="en-US" sz="1200" b="1" dirty="0"/>
            </a:p>
          </p:txBody>
        </p:sp>
      </p:grpSp>
      <p:grpSp>
        <p:nvGrpSpPr>
          <p:cNvPr id="57" name="Group 56"/>
          <p:cNvGrpSpPr/>
          <p:nvPr/>
        </p:nvGrpSpPr>
        <p:grpSpPr>
          <a:xfrm>
            <a:off x="1384233" y="5253712"/>
            <a:ext cx="4010910" cy="280948"/>
            <a:chOff x="1384233" y="5253712"/>
            <a:chExt cx="4010910" cy="280948"/>
          </a:xfrm>
        </p:grpSpPr>
        <p:sp>
          <p:nvSpPr>
            <p:cNvPr id="48" name="Rectangle 47"/>
            <p:cNvSpPr/>
            <p:nvPr/>
          </p:nvSpPr>
          <p:spPr bwMode="auto">
            <a:xfrm>
              <a:off x="1384233" y="5253712"/>
              <a:ext cx="2743200" cy="273050"/>
            </a:xfrm>
            <a:prstGeom prst="rect">
              <a:avLst/>
            </a:prstGeom>
            <a:solidFill>
              <a:srgbClr val="90FA82"/>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25" name="TextBox 24"/>
            <p:cNvSpPr txBox="1"/>
            <p:nvPr/>
          </p:nvSpPr>
          <p:spPr>
            <a:xfrm>
              <a:off x="4114800" y="5257661"/>
              <a:ext cx="1280343" cy="276999"/>
            </a:xfrm>
            <a:prstGeom prst="rect">
              <a:avLst/>
            </a:prstGeom>
            <a:noFill/>
          </p:spPr>
          <p:txBody>
            <a:bodyPr wrap="none" rtlCol="0">
              <a:spAutoFit/>
            </a:bodyPr>
            <a:lstStyle/>
            <a:p>
              <a:r>
                <a:rPr lang="en-US" sz="1200" b="1" dirty="0" smtClean="0"/>
                <a:t>World Position</a:t>
              </a:r>
              <a:endParaRPr lang="en-US" sz="1200" b="1" dirty="0"/>
            </a:p>
          </p:txBody>
        </p:sp>
      </p:grpSp>
      <p:grpSp>
        <p:nvGrpSpPr>
          <p:cNvPr id="26" name="Group 25"/>
          <p:cNvGrpSpPr/>
          <p:nvPr/>
        </p:nvGrpSpPr>
        <p:grpSpPr>
          <a:xfrm>
            <a:off x="1371600" y="4689763"/>
            <a:ext cx="4142066" cy="290899"/>
            <a:chOff x="3581400" y="4457353"/>
            <a:chExt cx="4142066" cy="290899"/>
          </a:xfrm>
        </p:grpSpPr>
        <p:sp>
          <p:nvSpPr>
            <p:cNvPr id="27" name="Rectangle 26"/>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28" name="Rectangle 27"/>
            <p:cNvSpPr/>
            <p:nvPr/>
          </p:nvSpPr>
          <p:spPr bwMode="auto">
            <a:xfrm>
              <a:off x="3856568" y="4478867"/>
              <a:ext cx="164676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29" name="Rectangle 28"/>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30" name="Rectangle 29"/>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31" name="TextBox 30"/>
            <p:cNvSpPr txBox="1"/>
            <p:nvPr/>
          </p:nvSpPr>
          <p:spPr>
            <a:xfrm>
              <a:off x="6324600" y="4457353"/>
              <a:ext cx="1398866" cy="276999"/>
            </a:xfrm>
            <a:prstGeom prst="rect">
              <a:avLst/>
            </a:prstGeom>
            <a:noFill/>
          </p:spPr>
          <p:txBody>
            <a:bodyPr wrap="none" rtlCol="0">
              <a:spAutoFit/>
            </a:bodyPr>
            <a:lstStyle/>
            <a:p>
              <a:r>
                <a:rPr lang="en-US" sz="1200" b="1" dirty="0" smtClean="0"/>
                <a:t>Stylized Shadow</a:t>
              </a:r>
              <a:endParaRPr lang="en-US" sz="1200" b="1" dirty="0"/>
            </a:p>
          </p:txBody>
        </p:sp>
      </p:grpSp>
      <p:grpSp>
        <p:nvGrpSpPr>
          <p:cNvPr id="34" name="Group 49"/>
          <p:cNvGrpSpPr/>
          <p:nvPr/>
        </p:nvGrpSpPr>
        <p:grpSpPr>
          <a:xfrm>
            <a:off x="1371600" y="5534660"/>
            <a:ext cx="3748403" cy="286950"/>
            <a:chOff x="3581400" y="5302250"/>
            <a:chExt cx="3748403" cy="286950"/>
          </a:xfrm>
        </p:grpSpPr>
        <p:sp>
          <p:nvSpPr>
            <p:cNvPr id="41" name="Rectangle 40"/>
            <p:cNvSpPr/>
            <p:nvPr/>
          </p:nvSpPr>
          <p:spPr bwMode="auto">
            <a:xfrm>
              <a:off x="3581400" y="5302250"/>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42" name="TextBox 41"/>
            <p:cNvSpPr txBox="1"/>
            <p:nvPr/>
          </p:nvSpPr>
          <p:spPr>
            <a:xfrm>
              <a:off x="6324600" y="5312201"/>
              <a:ext cx="1005203" cy="276999"/>
            </a:xfrm>
            <a:prstGeom prst="rect">
              <a:avLst/>
            </a:prstGeom>
            <a:noFill/>
          </p:spPr>
          <p:txBody>
            <a:bodyPr wrap="none" rtlCol="0">
              <a:spAutoFit/>
            </a:bodyPr>
            <a:lstStyle/>
            <a:p>
              <a:r>
                <a:rPr lang="en-US" sz="1200" b="1" dirty="0" smtClean="0"/>
                <a:t>Light Color</a:t>
              </a:r>
              <a:endParaRPr lang="en-US" sz="1200" b="1" dirty="0"/>
            </a:p>
          </p:txBody>
        </p:sp>
      </p:grpSp>
      <p:grpSp>
        <p:nvGrpSpPr>
          <p:cNvPr id="35" name="Group 58"/>
          <p:cNvGrpSpPr/>
          <p:nvPr/>
        </p:nvGrpSpPr>
        <p:grpSpPr>
          <a:xfrm>
            <a:off x="1384233" y="4976712"/>
            <a:ext cx="4150932" cy="280949"/>
            <a:chOff x="3594033" y="4744302"/>
            <a:chExt cx="4150932" cy="280949"/>
          </a:xfrm>
        </p:grpSpPr>
        <p:sp>
          <p:nvSpPr>
            <p:cNvPr id="39" name="Rectangle 38"/>
            <p:cNvSpPr/>
            <p:nvPr/>
          </p:nvSpPr>
          <p:spPr bwMode="auto">
            <a:xfrm>
              <a:off x="3594033" y="4744302"/>
              <a:ext cx="2743200" cy="280949"/>
            </a:xfrm>
            <a:prstGeom prst="rect">
              <a:avLst/>
            </a:prstGeom>
            <a:solidFill>
              <a:srgbClr val="FF66FF"/>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40" name="TextBox 39"/>
            <p:cNvSpPr txBox="1"/>
            <p:nvPr/>
          </p:nvSpPr>
          <p:spPr>
            <a:xfrm>
              <a:off x="6337233" y="4744303"/>
              <a:ext cx="1407732" cy="276999"/>
            </a:xfrm>
            <a:prstGeom prst="rect">
              <a:avLst/>
            </a:prstGeom>
            <a:noFill/>
          </p:spPr>
          <p:txBody>
            <a:bodyPr wrap="none" rtlCol="0">
              <a:spAutoFit/>
            </a:bodyPr>
            <a:lstStyle/>
            <a:p>
              <a:r>
                <a:rPr lang="en-US" sz="1200" b="1" dirty="0" smtClean="0"/>
                <a:t>Surface Normals</a:t>
              </a:r>
              <a:endParaRPr lang="en-US" sz="1200" b="1" dirty="0"/>
            </a:p>
          </p:txBody>
        </p:sp>
      </p:grpSp>
      <p:sp>
        <p:nvSpPr>
          <p:cNvPr id="46" name="TextBox 45"/>
          <p:cNvSpPr txBox="1"/>
          <p:nvPr/>
        </p:nvSpPr>
        <p:spPr>
          <a:xfrm>
            <a:off x="2347195" y="6080760"/>
            <a:ext cx="777877" cy="338554"/>
          </a:xfrm>
          <a:prstGeom prst="rect">
            <a:avLst/>
          </a:prstGeom>
          <a:noFill/>
        </p:spPr>
        <p:txBody>
          <a:bodyPr wrap="none" rtlCol="0">
            <a:spAutoFit/>
          </a:bodyPr>
          <a:lstStyle/>
          <a:p>
            <a:r>
              <a:rPr lang="en-US" b="1" dirty="0" smtClean="0"/>
              <a:t>Pixels</a:t>
            </a:r>
            <a:endParaRPr lang="en-US" b="1" dirty="0"/>
          </a:p>
        </p:txBody>
      </p:sp>
      <p:sp>
        <p:nvSpPr>
          <p:cNvPr id="47" name="TextBox 46"/>
          <p:cNvSpPr txBox="1"/>
          <p:nvPr/>
        </p:nvSpPr>
        <p:spPr>
          <a:xfrm rot="16200000">
            <a:off x="333870" y="4804412"/>
            <a:ext cx="1652015" cy="338554"/>
          </a:xfrm>
          <a:prstGeom prst="rect">
            <a:avLst/>
          </a:prstGeom>
          <a:noFill/>
        </p:spPr>
        <p:txBody>
          <a:bodyPr wrap="none" rtlCol="0">
            <a:spAutoFit/>
          </a:bodyPr>
          <a:lstStyle/>
          <a:p>
            <a:r>
              <a:rPr lang="en-US" b="1" dirty="0" smtClean="0"/>
              <a:t>Transfer Terms</a:t>
            </a:r>
            <a:endParaRPr lang="en-US" b="1" dirty="0"/>
          </a:p>
        </p:txBody>
      </p:sp>
      <p:grpSp>
        <p:nvGrpSpPr>
          <p:cNvPr id="63" name="Group 62"/>
          <p:cNvGrpSpPr/>
          <p:nvPr/>
        </p:nvGrpSpPr>
        <p:grpSpPr>
          <a:xfrm>
            <a:off x="5715000" y="3839291"/>
            <a:ext cx="3200400" cy="2575705"/>
            <a:chOff x="5715000" y="3846027"/>
            <a:chExt cx="3200400" cy="2575705"/>
          </a:xfrm>
        </p:grpSpPr>
        <p:pic>
          <p:nvPicPr>
            <p:cNvPr id="53" name="Picture 52" descr="screenshot_05.png"/>
            <p:cNvPicPr>
              <a:picLocks noChangeAspect="1"/>
            </p:cNvPicPr>
            <p:nvPr/>
          </p:nvPicPr>
          <p:blipFill>
            <a:blip r:embed="rId4"/>
            <a:srcRect l="15414" t="21273" r="7304" b="19714"/>
            <a:stretch>
              <a:fillRect/>
            </a:stretch>
          </p:blipFill>
          <p:spPr>
            <a:xfrm>
              <a:off x="5715000" y="3846027"/>
              <a:ext cx="3200400" cy="2241469"/>
            </a:xfrm>
            <a:prstGeom prst="rect">
              <a:avLst/>
            </a:prstGeom>
          </p:spPr>
        </p:pic>
        <p:sp>
          <p:nvSpPr>
            <p:cNvPr id="59" name="TextBox 58"/>
            <p:cNvSpPr txBox="1"/>
            <p:nvPr/>
          </p:nvSpPr>
          <p:spPr>
            <a:xfrm>
              <a:off x="6431296" y="6083178"/>
              <a:ext cx="1813317" cy="338554"/>
            </a:xfrm>
            <a:prstGeom prst="rect">
              <a:avLst/>
            </a:prstGeom>
            <a:solidFill>
              <a:srgbClr val="333333"/>
            </a:solidFill>
          </p:spPr>
          <p:txBody>
            <a:bodyPr wrap="none" rtlCol="0">
              <a:spAutoFit/>
            </a:bodyPr>
            <a:lstStyle/>
            <a:p>
              <a:r>
                <a:rPr lang="en-US" b="1" dirty="0" smtClean="0"/>
                <a:t>Stylized Shadow</a:t>
              </a:r>
              <a:endParaRPr lang="en-US" b="1" dirty="0"/>
            </a:p>
          </p:txBody>
        </p:sp>
      </p:grpSp>
      <p:grpSp>
        <p:nvGrpSpPr>
          <p:cNvPr id="62" name="Group 61"/>
          <p:cNvGrpSpPr/>
          <p:nvPr/>
        </p:nvGrpSpPr>
        <p:grpSpPr>
          <a:xfrm>
            <a:off x="5715000" y="3835046"/>
            <a:ext cx="3200400" cy="2565754"/>
            <a:chOff x="5715000" y="3855978"/>
            <a:chExt cx="3200400" cy="2565754"/>
          </a:xfrm>
        </p:grpSpPr>
        <p:pic>
          <p:nvPicPr>
            <p:cNvPr id="55" name="Picture 54" descr="screenshot_07.png"/>
            <p:cNvPicPr>
              <a:picLocks noChangeAspect="1"/>
            </p:cNvPicPr>
            <p:nvPr/>
          </p:nvPicPr>
          <p:blipFill>
            <a:blip r:embed="rId5"/>
            <a:srcRect l="15414" t="21273" r="7304" b="19714"/>
            <a:stretch>
              <a:fillRect/>
            </a:stretch>
          </p:blipFill>
          <p:spPr>
            <a:xfrm>
              <a:off x="5715000" y="3855978"/>
              <a:ext cx="3200400" cy="2241469"/>
            </a:xfrm>
            <a:prstGeom prst="rect">
              <a:avLst/>
            </a:prstGeom>
          </p:spPr>
        </p:pic>
        <p:sp>
          <p:nvSpPr>
            <p:cNvPr id="60" name="TextBox 59"/>
            <p:cNvSpPr txBox="1"/>
            <p:nvPr/>
          </p:nvSpPr>
          <p:spPr>
            <a:xfrm>
              <a:off x="5967582" y="6083178"/>
              <a:ext cx="2762295" cy="338554"/>
            </a:xfrm>
            <a:prstGeom prst="rect">
              <a:avLst/>
            </a:prstGeom>
            <a:solidFill>
              <a:srgbClr val="333333"/>
            </a:solidFill>
          </p:spPr>
          <p:txBody>
            <a:bodyPr wrap="none" rtlCol="0">
              <a:spAutoFit/>
            </a:bodyPr>
            <a:lstStyle/>
            <a:p>
              <a:r>
                <a:rPr lang="en-US" b="1" dirty="0" smtClean="0"/>
                <a:t>Alternate Stylized Shadow</a:t>
              </a:r>
              <a:endParaRPr lang="en-US" b="1" dirty="0"/>
            </a:p>
          </p:txBody>
        </p:sp>
      </p:grpSp>
      <p:grpSp>
        <p:nvGrpSpPr>
          <p:cNvPr id="37" name="Group 36"/>
          <p:cNvGrpSpPr/>
          <p:nvPr/>
        </p:nvGrpSpPr>
        <p:grpSpPr>
          <a:xfrm>
            <a:off x="1419080" y="4687536"/>
            <a:ext cx="4300913" cy="286950"/>
            <a:chOff x="3636478" y="4457353"/>
            <a:chExt cx="4300913" cy="286950"/>
          </a:xfrm>
        </p:grpSpPr>
        <p:sp>
          <p:nvSpPr>
            <p:cNvPr id="43" name="Rectangle 42"/>
            <p:cNvSpPr/>
            <p:nvPr/>
          </p:nvSpPr>
          <p:spPr bwMode="auto">
            <a:xfrm>
              <a:off x="3636478" y="4478867"/>
              <a:ext cx="2728449" cy="265436"/>
            </a:xfrm>
            <a:prstGeom prst="rect">
              <a:avLst/>
            </a:prstGeom>
            <a:gradFill flip="none" rotWithShape="1">
              <a:gsLst>
                <a:gs pos="0">
                  <a:schemeClr val="tx1">
                    <a:lumMod val="85000"/>
                  </a:schemeClr>
                </a:gs>
                <a:gs pos="29000">
                  <a:schemeClr val="bg1"/>
                </a:gs>
                <a:gs pos="75000">
                  <a:schemeClr val="tx1">
                    <a:lumMod val="75000"/>
                  </a:schemeClr>
                </a:gs>
                <a:gs pos="51000">
                  <a:schemeClr val="bg1"/>
                </a:gs>
                <a:gs pos="88000">
                  <a:schemeClr val="bg2"/>
                </a:gs>
              </a:gsLst>
              <a:lin ang="0" scaled="1"/>
              <a:tileRect/>
            </a:gra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0" name="TextBox 49"/>
            <p:cNvSpPr txBox="1"/>
            <p:nvPr/>
          </p:nvSpPr>
          <p:spPr>
            <a:xfrm>
              <a:off x="6324600" y="4457353"/>
              <a:ext cx="1612791" cy="276999"/>
            </a:xfrm>
            <a:prstGeom prst="rect">
              <a:avLst/>
            </a:prstGeom>
            <a:solidFill>
              <a:srgbClr val="333333"/>
            </a:solidFill>
          </p:spPr>
          <p:txBody>
            <a:bodyPr wrap="none" rtlCol="0">
              <a:spAutoFit/>
            </a:bodyPr>
            <a:lstStyle/>
            <a:p>
              <a:r>
                <a:rPr lang="en-US" sz="1200" b="1" dirty="0" smtClean="0"/>
                <a:t>Stylized Shadow #2</a:t>
              </a:r>
              <a:endParaRPr lang="en-US" sz="1200" b="1" dirty="0"/>
            </a:p>
          </p:txBody>
        </p:sp>
      </p:grpSp>
      <p:graphicFrame>
        <p:nvGraphicFramePr>
          <p:cNvPr id="45" name="Table 44"/>
          <p:cNvGraphicFramePr>
            <a:graphicFrameLocks noGrp="1"/>
          </p:cNvGraphicFramePr>
          <p:nvPr/>
        </p:nvGraphicFramePr>
        <p:xfrm>
          <a:off x="1371600" y="3886200"/>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35">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1635">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1635">
                                            <p:txEl>
                                              <p:pRg st="3" end="3"/>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10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1635">
                                            <p:txEl>
                                              <p:pRg st="4" end="4"/>
                                            </p:txEl>
                                          </p:spTgt>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1000"/>
                                        <p:tgtEl>
                                          <p:spTgt spid="62"/>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uiExpand="1"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7953375" cy="585787"/>
          </a:xfrm>
        </p:spPr>
        <p:txBody>
          <a:bodyPr/>
          <a:lstStyle/>
          <a:p>
            <a:pPr>
              <a:defRPr/>
            </a:pPr>
            <a:r>
              <a:rPr lang="en-US" dirty="0">
                <a:ea typeface="+mj-ea"/>
                <a:cs typeface="+mj-cs"/>
              </a:rPr>
              <a:t>Algorithm Description</a:t>
            </a:r>
          </a:p>
        </p:txBody>
      </p:sp>
      <p:sp>
        <p:nvSpPr>
          <p:cNvPr id="581635" name="Rectangle 3"/>
          <p:cNvSpPr>
            <a:spLocks noGrp="1" noChangeArrowheads="1"/>
          </p:cNvSpPr>
          <p:nvPr>
            <p:ph idx="1"/>
          </p:nvPr>
        </p:nvSpPr>
        <p:spPr>
          <a:xfrm>
            <a:off x="990600" y="1143000"/>
            <a:ext cx="5562600" cy="4419600"/>
          </a:xfrm>
        </p:spPr>
        <p:txBody>
          <a:bodyPr/>
          <a:lstStyle/>
          <a:p>
            <a:pPr indent="-402336">
              <a:lnSpc>
                <a:spcPct val="80000"/>
              </a:lnSpc>
              <a:defRPr/>
            </a:pPr>
            <a:r>
              <a:rPr lang="en-US" sz="2000" dirty="0">
                <a:ea typeface="+mn-ea"/>
                <a:cs typeface="+mn-cs"/>
              </a:rPr>
              <a:t>Start with hard shadow visibility</a:t>
            </a:r>
          </a:p>
          <a:p>
            <a:pPr indent="-402336">
              <a:lnSpc>
                <a:spcPct val="80000"/>
              </a:lnSpc>
              <a:buFontTx/>
              <a:buNone/>
              <a:defRPr/>
            </a:pPr>
            <a:endParaRPr lang="en-US" sz="2000" dirty="0">
              <a:ea typeface="+mn-ea"/>
              <a:cs typeface="+mn-cs"/>
            </a:endParaRPr>
          </a:p>
          <a:p>
            <a:pPr indent="-402336">
              <a:lnSpc>
                <a:spcPct val="80000"/>
              </a:lnSpc>
              <a:defRPr/>
            </a:pPr>
            <a:endParaRPr lang="en-US" sz="2000" dirty="0">
              <a:ea typeface="+mn-ea"/>
              <a:cs typeface="+mn-cs"/>
            </a:endParaRPr>
          </a:p>
        </p:txBody>
      </p:sp>
      <p:pic>
        <p:nvPicPr>
          <p:cNvPr id="64516"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936625" y="4038600"/>
            <a:ext cx="1501775" cy="2124075"/>
          </a:xfrm>
          <a:prstGeom prst="rect">
            <a:avLst/>
          </a:prstGeom>
          <a:noFill/>
          <a:ln w="9525">
            <a:noFill/>
            <a:miter lim="800000"/>
            <a:headEnd/>
            <a:tailEnd/>
          </a:ln>
        </p:spPr>
      </p:pic>
      <p:pic>
        <p:nvPicPr>
          <p:cNvPr id="64517" name="Picture 12" descr="C:\Documents and Settings\cdecoro\Desktop\styleshadows\styleshadows_Page_3_Image_0001.jpg"/>
          <p:cNvPicPr>
            <a:picLocks noChangeAspect="1" noChangeArrowheads="1"/>
          </p:cNvPicPr>
          <p:nvPr/>
        </p:nvPicPr>
        <p:blipFill>
          <a:blip r:embed="rId4"/>
          <a:srcRect/>
          <a:stretch>
            <a:fillRect/>
          </a:stretch>
        </p:blipFill>
        <p:spPr bwMode="auto">
          <a:xfrm>
            <a:off x="7467600" y="1143000"/>
            <a:ext cx="1501775" cy="2098675"/>
          </a:xfrm>
          <a:prstGeom prst="rect">
            <a:avLst/>
          </a:prstGeom>
          <a:noFill/>
          <a:ln w="9525">
            <a:noFill/>
            <a:miter lim="800000"/>
            <a:headEnd/>
            <a:tailEnd/>
          </a:ln>
        </p:spPr>
      </p:pic>
      <p:sp>
        <p:nvSpPr>
          <p:cNvPr id="64518" name="TextBox 9"/>
          <p:cNvSpPr txBox="1">
            <a:spLocks noChangeArrowheads="1"/>
          </p:cNvSpPr>
          <p:nvPr/>
        </p:nvSpPr>
        <p:spPr bwMode="auto">
          <a:xfrm>
            <a:off x="1109663" y="6215063"/>
            <a:ext cx="1147762" cy="338137"/>
          </a:xfrm>
          <a:prstGeom prst="rect">
            <a:avLst/>
          </a:prstGeom>
          <a:noFill/>
          <a:ln w="9525">
            <a:noFill/>
            <a:miter lim="800000"/>
            <a:headEnd/>
            <a:tailEnd/>
          </a:ln>
        </p:spPr>
        <p:txBody>
          <a:bodyPr wrap="none">
            <a:prstTxWarp prst="textNoShape">
              <a:avLst/>
            </a:prstTxWarp>
            <a:spAutoFit/>
          </a:bodyPr>
          <a:lstStyle/>
          <a:p>
            <a:r>
              <a:rPr lang="en-US" dirty="0"/>
              <a:t>1. Visibility</a:t>
            </a:r>
          </a:p>
        </p:txBody>
      </p:sp>
      <p:sp>
        <p:nvSpPr>
          <p:cNvPr id="64519" name="TextBox 14"/>
          <p:cNvSpPr txBox="1">
            <a:spLocks noChangeArrowheads="1"/>
          </p:cNvSpPr>
          <p:nvPr/>
        </p:nvSpPr>
        <p:spPr bwMode="auto">
          <a:xfrm>
            <a:off x="7351713" y="3284538"/>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7953375" cy="585787"/>
          </a:xfrm>
        </p:spPr>
        <p:txBody>
          <a:bodyPr/>
          <a:lstStyle/>
          <a:p>
            <a:pPr>
              <a:defRPr/>
            </a:pPr>
            <a:r>
              <a:rPr lang="en-US" dirty="0">
                <a:ea typeface="+mj-ea"/>
                <a:cs typeface="+mj-cs"/>
              </a:rPr>
              <a:t>Algorithm Description</a:t>
            </a:r>
          </a:p>
        </p:txBody>
      </p:sp>
      <p:sp>
        <p:nvSpPr>
          <p:cNvPr id="581635" name="Rectangle 3"/>
          <p:cNvSpPr>
            <a:spLocks noGrp="1" noChangeArrowheads="1"/>
          </p:cNvSpPr>
          <p:nvPr>
            <p:ph idx="1"/>
          </p:nvPr>
        </p:nvSpPr>
        <p:spPr>
          <a:xfrm>
            <a:off x="990600" y="1143000"/>
            <a:ext cx="5562600" cy="4419600"/>
          </a:xfrm>
        </p:spPr>
        <p:txBody>
          <a:bodyPr/>
          <a:lstStyle/>
          <a:p>
            <a:pPr indent="-402336">
              <a:lnSpc>
                <a:spcPct val="80000"/>
              </a:lnSpc>
              <a:defRPr/>
            </a:pPr>
            <a:r>
              <a:rPr lang="en-US" sz="2000" dirty="0">
                <a:ea typeface="+mn-ea"/>
                <a:cs typeface="+mn-cs"/>
              </a:rPr>
              <a:t>Start with hard shadow visibility</a:t>
            </a:r>
          </a:p>
          <a:p>
            <a:pPr indent="-402336">
              <a:lnSpc>
                <a:spcPct val="80000"/>
              </a:lnSpc>
              <a:defRPr/>
            </a:pPr>
            <a:r>
              <a:rPr lang="en-US" sz="2000" dirty="0">
                <a:ea typeface="+mn-ea"/>
                <a:cs typeface="+mn-cs"/>
              </a:rPr>
              <a:t>Compute distance transform of visibility</a:t>
            </a:r>
          </a:p>
          <a:p>
            <a:pPr indent="-402336">
              <a:lnSpc>
                <a:spcPct val="80000"/>
              </a:lnSpc>
              <a:defRPr/>
            </a:pPr>
            <a:endParaRPr lang="en-US" sz="2000" dirty="0">
              <a:ea typeface="+mn-ea"/>
              <a:cs typeface="+mn-cs"/>
            </a:endParaRPr>
          </a:p>
          <a:p>
            <a:pPr indent="-402336">
              <a:lnSpc>
                <a:spcPct val="80000"/>
              </a:lnSpc>
              <a:defRPr/>
            </a:pPr>
            <a:endParaRPr lang="en-US" sz="2000" dirty="0">
              <a:ea typeface="+mn-ea"/>
              <a:cs typeface="+mn-cs"/>
            </a:endParaRPr>
          </a:p>
        </p:txBody>
      </p:sp>
      <p:pic>
        <p:nvPicPr>
          <p:cNvPr id="66564"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936625" y="4038600"/>
            <a:ext cx="1501775" cy="2124075"/>
          </a:xfrm>
          <a:prstGeom prst="rect">
            <a:avLst/>
          </a:prstGeom>
          <a:noFill/>
          <a:ln w="9525">
            <a:noFill/>
            <a:miter lim="800000"/>
            <a:headEnd/>
            <a:tailEnd/>
          </a:ln>
        </p:spPr>
      </p:pic>
      <p:pic>
        <p:nvPicPr>
          <p:cNvPr id="66565"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2570163" y="4038600"/>
            <a:ext cx="1500187" cy="2124075"/>
          </a:xfrm>
          <a:prstGeom prst="rect">
            <a:avLst/>
          </a:prstGeom>
          <a:noFill/>
          <a:ln w="9525">
            <a:noFill/>
            <a:miter lim="800000"/>
            <a:headEnd/>
            <a:tailEnd/>
          </a:ln>
        </p:spPr>
      </p:pic>
      <p:pic>
        <p:nvPicPr>
          <p:cNvPr id="66566" name="Picture 12" descr="C:\Documents and Settings\cdecoro\Desktop\styleshadows\styleshadows_Page_3_Image_0001.jpg"/>
          <p:cNvPicPr>
            <a:picLocks noChangeAspect="1" noChangeArrowheads="1"/>
          </p:cNvPicPr>
          <p:nvPr/>
        </p:nvPicPr>
        <p:blipFill>
          <a:blip r:embed="rId5"/>
          <a:srcRect/>
          <a:stretch>
            <a:fillRect/>
          </a:stretch>
        </p:blipFill>
        <p:spPr bwMode="auto">
          <a:xfrm>
            <a:off x="7467600" y="1143000"/>
            <a:ext cx="1501775" cy="2098675"/>
          </a:xfrm>
          <a:prstGeom prst="rect">
            <a:avLst/>
          </a:prstGeom>
          <a:noFill/>
          <a:ln w="9525">
            <a:noFill/>
            <a:miter lim="800000"/>
            <a:headEnd/>
            <a:tailEnd/>
          </a:ln>
        </p:spPr>
      </p:pic>
      <p:sp>
        <p:nvSpPr>
          <p:cNvPr id="66567" name="TextBox 9"/>
          <p:cNvSpPr txBox="1">
            <a:spLocks noChangeArrowheads="1"/>
          </p:cNvSpPr>
          <p:nvPr/>
        </p:nvSpPr>
        <p:spPr bwMode="auto">
          <a:xfrm>
            <a:off x="1109663" y="6215063"/>
            <a:ext cx="1147762" cy="338137"/>
          </a:xfrm>
          <a:prstGeom prst="rect">
            <a:avLst/>
          </a:prstGeom>
          <a:noFill/>
          <a:ln w="9525">
            <a:noFill/>
            <a:miter lim="800000"/>
            <a:headEnd/>
            <a:tailEnd/>
          </a:ln>
        </p:spPr>
        <p:txBody>
          <a:bodyPr wrap="none">
            <a:prstTxWarp prst="textNoShape">
              <a:avLst/>
            </a:prstTxWarp>
            <a:spAutoFit/>
          </a:bodyPr>
          <a:lstStyle/>
          <a:p>
            <a:r>
              <a:rPr lang="en-US" dirty="0"/>
              <a:t>1. Visibility</a:t>
            </a:r>
          </a:p>
        </p:txBody>
      </p:sp>
      <p:sp>
        <p:nvSpPr>
          <p:cNvPr id="66568" name="TextBox 10"/>
          <p:cNvSpPr txBox="1">
            <a:spLocks noChangeArrowheads="1"/>
          </p:cNvSpPr>
          <p:nvPr/>
        </p:nvSpPr>
        <p:spPr bwMode="auto">
          <a:xfrm>
            <a:off x="2395538" y="6215063"/>
            <a:ext cx="1806575" cy="338137"/>
          </a:xfrm>
          <a:prstGeom prst="rect">
            <a:avLst/>
          </a:prstGeom>
          <a:noFill/>
          <a:ln w="9525">
            <a:noFill/>
            <a:miter lim="800000"/>
            <a:headEnd/>
            <a:tailEnd/>
          </a:ln>
        </p:spPr>
        <p:txBody>
          <a:bodyPr wrap="none">
            <a:prstTxWarp prst="textNoShape">
              <a:avLst/>
            </a:prstTxWarp>
            <a:spAutoFit/>
          </a:bodyPr>
          <a:lstStyle/>
          <a:p>
            <a:r>
              <a:rPr lang="en-US" dirty="0"/>
              <a:t>2. Dist. Transform</a:t>
            </a:r>
          </a:p>
        </p:txBody>
      </p:sp>
      <p:sp>
        <p:nvSpPr>
          <p:cNvPr id="66569" name="TextBox 14"/>
          <p:cNvSpPr txBox="1">
            <a:spLocks noChangeArrowheads="1"/>
          </p:cNvSpPr>
          <p:nvPr/>
        </p:nvSpPr>
        <p:spPr bwMode="auto">
          <a:xfrm>
            <a:off x="7351713" y="3284538"/>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7953375" cy="585787"/>
          </a:xfrm>
        </p:spPr>
        <p:txBody>
          <a:bodyPr/>
          <a:lstStyle/>
          <a:p>
            <a:pPr>
              <a:defRPr/>
            </a:pPr>
            <a:r>
              <a:rPr lang="en-US" dirty="0">
                <a:ea typeface="+mj-ea"/>
                <a:cs typeface="+mj-cs"/>
              </a:rPr>
              <a:t>Algorithm Description</a:t>
            </a:r>
          </a:p>
        </p:txBody>
      </p:sp>
      <p:sp>
        <p:nvSpPr>
          <p:cNvPr id="581635" name="Rectangle 3"/>
          <p:cNvSpPr>
            <a:spLocks noGrp="1" noChangeArrowheads="1"/>
          </p:cNvSpPr>
          <p:nvPr>
            <p:ph idx="1"/>
          </p:nvPr>
        </p:nvSpPr>
        <p:spPr>
          <a:xfrm>
            <a:off x="990600" y="1143000"/>
            <a:ext cx="5562600" cy="4419600"/>
          </a:xfrm>
        </p:spPr>
        <p:txBody>
          <a:bodyPr/>
          <a:lstStyle/>
          <a:p>
            <a:pPr indent="-402336">
              <a:lnSpc>
                <a:spcPct val="80000"/>
              </a:lnSpc>
              <a:defRPr/>
            </a:pPr>
            <a:r>
              <a:rPr lang="en-US" sz="2000" dirty="0">
                <a:ea typeface="+mn-ea"/>
                <a:cs typeface="+mn-cs"/>
              </a:rPr>
              <a:t>Start with hard shadow visibility</a:t>
            </a:r>
          </a:p>
          <a:p>
            <a:pPr indent="-402336">
              <a:lnSpc>
                <a:spcPct val="80000"/>
              </a:lnSpc>
              <a:defRPr/>
            </a:pPr>
            <a:r>
              <a:rPr lang="en-US" sz="2000" dirty="0">
                <a:ea typeface="+mn-ea"/>
                <a:cs typeface="+mn-cs"/>
              </a:rPr>
              <a:t>Compute distance transform of visibility</a:t>
            </a:r>
          </a:p>
          <a:p>
            <a:pPr indent="-402336">
              <a:lnSpc>
                <a:spcPct val="80000"/>
              </a:lnSpc>
              <a:defRPr/>
            </a:pPr>
            <a:r>
              <a:rPr lang="en-US" sz="2000" dirty="0">
                <a:ea typeface="+mn-ea"/>
                <a:cs typeface="+mn-cs"/>
              </a:rPr>
              <a:t>Apply Gaussian blur </a:t>
            </a:r>
          </a:p>
          <a:p>
            <a:pPr indent="-402336">
              <a:lnSpc>
                <a:spcPct val="80000"/>
              </a:lnSpc>
              <a:defRPr/>
            </a:pPr>
            <a:endParaRPr lang="en-US" sz="2000" dirty="0">
              <a:ea typeface="+mn-ea"/>
              <a:cs typeface="+mn-cs"/>
            </a:endParaRPr>
          </a:p>
        </p:txBody>
      </p:sp>
      <p:pic>
        <p:nvPicPr>
          <p:cNvPr id="68612"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936625" y="4038600"/>
            <a:ext cx="1501775" cy="2124075"/>
          </a:xfrm>
          <a:prstGeom prst="rect">
            <a:avLst/>
          </a:prstGeom>
          <a:noFill/>
          <a:ln w="9525">
            <a:noFill/>
            <a:miter lim="800000"/>
            <a:headEnd/>
            <a:tailEnd/>
          </a:ln>
        </p:spPr>
      </p:pic>
      <p:pic>
        <p:nvPicPr>
          <p:cNvPr id="68613"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2570163" y="4038600"/>
            <a:ext cx="1500187" cy="2124075"/>
          </a:xfrm>
          <a:prstGeom prst="rect">
            <a:avLst/>
          </a:prstGeom>
          <a:noFill/>
          <a:ln w="9525">
            <a:noFill/>
            <a:miter lim="800000"/>
            <a:headEnd/>
            <a:tailEnd/>
          </a:ln>
        </p:spPr>
      </p:pic>
      <p:pic>
        <p:nvPicPr>
          <p:cNvPr id="68614" name="Picture 9" descr="C:\Documents and Settings\cdecoro\Desktop\styleshadows\styleshadows_Page_3_Image_0004.jpg"/>
          <p:cNvPicPr>
            <a:picLocks noChangeAspect="1" noChangeArrowheads="1"/>
          </p:cNvPicPr>
          <p:nvPr/>
        </p:nvPicPr>
        <p:blipFill>
          <a:blip r:embed="rId5"/>
          <a:srcRect/>
          <a:stretch>
            <a:fillRect/>
          </a:stretch>
        </p:blipFill>
        <p:spPr bwMode="auto">
          <a:xfrm>
            <a:off x="4202113" y="4038600"/>
            <a:ext cx="1501775" cy="2124075"/>
          </a:xfrm>
          <a:prstGeom prst="rect">
            <a:avLst/>
          </a:prstGeom>
          <a:noFill/>
          <a:ln w="9525">
            <a:noFill/>
            <a:miter lim="800000"/>
            <a:headEnd/>
            <a:tailEnd/>
          </a:ln>
        </p:spPr>
      </p:pic>
      <p:pic>
        <p:nvPicPr>
          <p:cNvPr id="68615" name="Picture 12" descr="C:\Documents and Settings\cdecoro\Desktop\styleshadows\styleshadows_Page_3_Image_0001.jpg"/>
          <p:cNvPicPr>
            <a:picLocks noChangeAspect="1" noChangeArrowheads="1"/>
          </p:cNvPicPr>
          <p:nvPr/>
        </p:nvPicPr>
        <p:blipFill>
          <a:blip r:embed="rId6"/>
          <a:srcRect/>
          <a:stretch>
            <a:fillRect/>
          </a:stretch>
        </p:blipFill>
        <p:spPr bwMode="auto">
          <a:xfrm>
            <a:off x="7467600" y="1143000"/>
            <a:ext cx="1501775" cy="2098675"/>
          </a:xfrm>
          <a:prstGeom prst="rect">
            <a:avLst/>
          </a:prstGeom>
          <a:noFill/>
          <a:ln w="9525">
            <a:noFill/>
            <a:miter lim="800000"/>
            <a:headEnd/>
            <a:tailEnd/>
          </a:ln>
        </p:spPr>
      </p:pic>
      <p:sp>
        <p:nvSpPr>
          <p:cNvPr id="68616" name="TextBox 9"/>
          <p:cNvSpPr txBox="1">
            <a:spLocks noChangeArrowheads="1"/>
          </p:cNvSpPr>
          <p:nvPr/>
        </p:nvSpPr>
        <p:spPr bwMode="auto">
          <a:xfrm>
            <a:off x="1109663" y="6215063"/>
            <a:ext cx="1147762" cy="338137"/>
          </a:xfrm>
          <a:prstGeom prst="rect">
            <a:avLst/>
          </a:prstGeom>
          <a:noFill/>
          <a:ln w="9525">
            <a:noFill/>
            <a:miter lim="800000"/>
            <a:headEnd/>
            <a:tailEnd/>
          </a:ln>
        </p:spPr>
        <p:txBody>
          <a:bodyPr wrap="none">
            <a:prstTxWarp prst="textNoShape">
              <a:avLst/>
            </a:prstTxWarp>
            <a:spAutoFit/>
          </a:bodyPr>
          <a:lstStyle/>
          <a:p>
            <a:r>
              <a:rPr lang="en-US" dirty="0"/>
              <a:t>1. Visibility</a:t>
            </a:r>
          </a:p>
        </p:txBody>
      </p:sp>
      <p:sp>
        <p:nvSpPr>
          <p:cNvPr id="68617" name="TextBox 10"/>
          <p:cNvSpPr txBox="1">
            <a:spLocks noChangeArrowheads="1"/>
          </p:cNvSpPr>
          <p:nvPr/>
        </p:nvSpPr>
        <p:spPr bwMode="auto">
          <a:xfrm>
            <a:off x="2395538" y="6215063"/>
            <a:ext cx="1806575" cy="338137"/>
          </a:xfrm>
          <a:prstGeom prst="rect">
            <a:avLst/>
          </a:prstGeom>
          <a:noFill/>
          <a:ln w="9525">
            <a:noFill/>
            <a:miter lim="800000"/>
            <a:headEnd/>
            <a:tailEnd/>
          </a:ln>
        </p:spPr>
        <p:txBody>
          <a:bodyPr wrap="none">
            <a:prstTxWarp prst="textNoShape">
              <a:avLst/>
            </a:prstTxWarp>
            <a:spAutoFit/>
          </a:bodyPr>
          <a:lstStyle/>
          <a:p>
            <a:r>
              <a:rPr lang="en-US" dirty="0"/>
              <a:t>2. Dist. Transform</a:t>
            </a:r>
          </a:p>
        </p:txBody>
      </p:sp>
      <p:sp>
        <p:nvSpPr>
          <p:cNvPr id="68618" name="TextBox 11"/>
          <p:cNvSpPr txBox="1">
            <a:spLocks noChangeArrowheads="1"/>
          </p:cNvSpPr>
          <p:nvPr/>
        </p:nvSpPr>
        <p:spPr bwMode="auto">
          <a:xfrm>
            <a:off x="4572000" y="6215063"/>
            <a:ext cx="777875" cy="338137"/>
          </a:xfrm>
          <a:prstGeom prst="rect">
            <a:avLst/>
          </a:prstGeom>
          <a:noFill/>
          <a:ln w="9525">
            <a:noFill/>
            <a:miter lim="800000"/>
            <a:headEnd/>
            <a:tailEnd/>
          </a:ln>
        </p:spPr>
        <p:txBody>
          <a:bodyPr>
            <a:prstTxWarp prst="textNoShape">
              <a:avLst/>
            </a:prstTxWarp>
            <a:spAutoFit/>
          </a:bodyPr>
          <a:lstStyle/>
          <a:p>
            <a:r>
              <a:rPr lang="en-US" dirty="0"/>
              <a:t>3. Blur</a:t>
            </a:r>
          </a:p>
        </p:txBody>
      </p:sp>
      <p:sp>
        <p:nvSpPr>
          <p:cNvPr id="68619" name="TextBox 14"/>
          <p:cNvSpPr txBox="1">
            <a:spLocks noChangeArrowheads="1"/>
          </p:cNvSpPr>
          <p:nvPr/>
        </p:nvSpPr>
        <p:spPr bwMode="auto">
          <a:xfrm>
            <a:off x="7351713" y="3284538"/>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7953375" cy="585787"/>
          </a:xfrm>
        </p:spPr>
        <p:txBody>
          <a:bodyPr/>
          <a:lstStyle/>
          <a:p>
            <a:pPr>
              <a:defRPr/>
            </a:pPr>
            <a:r>
              <a:rPr lang="en-US" dirty="0">
                <a:ea typeface="+mj-ea"/>
                <a:cs typeface="+mj-cs"/>
              </a:rPr>
              <a:t>Algorithm Description</a:t>
            </a:r>
          </a:p>
        </p:txBody>
      </p:sp>
      <p:sp>
        <p:nvSpPr>
          <p:cNvPr id="581635" name="Rectangle 3"/>
          <p:cNvSpPr>
            <a:spLocks noGrp="1" noChangeArrowheads="1"/>
          </p:cNvSpPr>
          <p:nvPr>
            <p:ph idx="1"/>
          </p:nvPr>
        </p:nvSpPr>
        <p:spPr>
          <a:xfrm>
            <a:off x="990600" y="1143000"/>
            <a:ext cx="5562600" cy="4419600"/>
          </a:xfrm>
        </p:spPr>
        <p:txBody>
          <a:bodyPr/>
          <a:lstStyle/>
          <a:p>
            <a:pPr indent="-402336">
              <a:lnSpc>
                <a:spcPct val="80000"/>
              </a:lnSpc>
              <a:defRPr/>
            </a:pPr>
            <a:r>
              <a:rPr lang="en-US" sz="2000" dirty="0">
                <a:ea typeface="+mn-ea"/>
                <a:cs typeface="+mn-cs"/>
              </a:rPr>
              <a:t>Start with hard shadow visibility</a:t>
            </a:r>
          </a:p>
          <a:p>
            <a:pPr indent="-402336">
              <a:lnSpc>
                <a:spcPct val="80000"/>
              </a:lnSpc>
              <a:defRPr/>
            </a:pPr>
            <a:r>
              <a:rPr lang="en-US" sz="2000" dirty="0">
                <a:ea typeface="+mn-ea"/>
                <a:cs typeface="+mn-cs"/>
              </a:rPr>
              <a:t>Compute distance transform of visibility</a:t>
            </a:r>
          </a:p>
          <a:p>
            <a:pPr indent="-402336">
              <a:lnSpc>
                <a:spcPct val="80000"/>
              </a:lnSpc>
              <a:defRPr/>
            </a:pPr>
            <a:r>
              <a:rPr lang="en-US" sz="2000" dirty="0">
                <a:ea typeface="+mn-ea"/>
                <a:cs typeface="+mn-cs"/>
              </a:rPr>
              <a:t>Apply Gaussian blur </a:t>
            </a:r>
            <a:endParaRPr lang="en-US" sz="1600" dirty="0">
              <a:ea typeface="+mn-ea"/>
              <a:cs typeface="+mn-cs"/>
            </a:endParaRPr>
          </a:p>
          <a:p>
            <a:pPr indent="-402336">
              <a:lnSpc>
                <a:spcPct val="80000"/>
              </a:lnSpc>
              <a:defRPr/>
            </a:pPr>
            <a:r>
              <a:rPr lang="en-US" sz="2000" dirty="0">
                <a:ea typeface="+mn-ea"/>
                <a:cs typeface="+mn-cs"/>
              </a:rPr>
              <a:t>Apply transfer function </a:t>
            </a:r>
          </a:p>
          <a:p>
            <a:pPr indent="-402336">
              <a:lnSpc>
                <a:spcPct val="80000"/>
              </a:lnSpc>
              <a:buFontTx/>
              <a:buNone/>
              <a:defRPr/>
            </a:pPr>
            <a:endParaRPr lang="en-US" sz="2000" dirty="0">
              <a:ea typeface="+mn-ea"/>
              <a:cs typeface="+mn-cs"/>
            </a:endParaRPr>
          </a:p>
          <a:p>
            <a:pPr indent="-402336">
              <a:lnSpc>
                <a:spcPct val="80000"/>
              </a:lnSpc>
              <a:defRPr/>
            </a:pPr>
            <a:endParaRPr lang="en-US" sz="2000" dirty="0">
              <a:ea typeface="+mn-ea"/>
              <a:cs typeface="+mn-cs"/>
            </a:endParaRPr>
          </a:p>
        </p:txBody>
      </p:sp>
      <p:pic>
        <p:nvPicPr>
          <p:cNvPr id="70660"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936625" y="4038600"/>
            <a:ext cx="1501775" cy="2124075"/>
          </a:xfrm>
          <a:prstGeom prst="rect">
            <a:avLst/>
          </a:prstGeom>
          <a:noFill/>
          <a:ln w="9525">
            <a:noFill/>
            <a:miter lim="800000"/>
            <a:headEnd/>
            <a:tailEnd/>
          </a:ln>
        </p:spPr>
      </p:pic>
      <p:pic>
        <p:nvPicPr>
          <p:cNvPr id="70661"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2570163" y="4038600"/>
            <a:ext cx="1500187" cy="2124075"/>
          </a:xfrm>
          <a:prstGeom prst="rect">
            <a:avLst/>
          </a:prstGeom>
          <a:noFill/>
          <a:ln w="9525">
            <a:noFill/>
            <a:miter lim="800000"/>
            <a:headEnd/>
            <a:tailEnd/>
          </a:ln>
        </p:spPr>
      </p:pic>
      <p:pic>
        <p:nvPicPr>
          <p:cNvPr id="70662" name="Picture 9" descr="C:\Documents and Settings\cdecoro\Desktop\styleshadows\styleshadows_Page_3_Image_0004.jpg"/>
          <p:cNvPicPr>
            <a:picLocks noChangeAspect="1" noChangeArrowheads="1"/>
          </p:cNvPicPr>
          <p:nvPr/>
        </p:nvPicPr>
        <p:blipFill>
          <a:blip r:embed="rId5"/>
          <a:srcRect/>
          <a:stretch>
            <a:fillRect/>
          </a:stretch>
        </p:blipFill>
        <p:spPr bwMode="auto">
          <a:xfrm>
            <a:off x="4202113" y="4038600"/>
            <a:ext cx="1501775" cy="2124075"/>
          </a:xfrm>
          <a:prstGeom prst="rect">
            <a:avLst/>
          </a:prstGeom>
          <a:noFill/>
          <a:ln w="9525">
            <a:noFill/>
            <a:miter lim="800000"/>
            <a:headEnd/>
            <a:tailEnd/>
          </a:ln>
        </p:spPr>
      </p:pic>
      <p:pic>
        <p:nvPicPr>
          <p:cNvPr id="70663" name="Picture 10" descr="C:\Documents and Settings\cdecoro\Desktop\styleshadows\styleshadows_Page_3_Image_0005.jpg"/>
          <p:cNvPicPr>
            <a:picLocks noChangeAspect="1" noChangeArrowheads="1"/>
          </p:cNvPicPr>
          <p:nvPr/>
        </p:nvPicPr>
        <p:blipFill>
          <a:blip r:embed="rId6"/>
          <a:srcRect/>
          <a:stretch>
            <a:fillRect/>
          </a:stretch>
        </p:blipFill>
        <p:spPr bwMode="auto">
          <a:xfrm>
            <a:off x="5835650" y="4038600"/>
            <a:ext cx="1500188" cy="2124075"/>
          </a:xfrm>
          <a:prstGeom prst="rect">
            <a:avLst/>
          </a:prstGeom>
          <a:noFill/>
          <a:ln w="9525">
            <a:noFill/>
            <a:miter lim="800000"/>
            <a:headEnd/>
            <a:tailEnd/>
          </a:ln>
        </p:spPr>
      </p:pic>
      <p:pic>
        <p:nvPicPr>
          <p:cNvPr id="70664" name="Picture 12" descr="C:\Documents and Settings\cdecoro\Desktop\styleshadows\styleshadows_Page_3_Image_0001.jpg"/>
          <p:cNvPicPr>
            <a:picLocks noChangeAspect="1" noChangeArrowheads="1"/>
          </p:cNvPicPr>
          <p:nvPr/>
        </p:nvPicPr>
        <p:blipFill>
          <a:blip r:embed="rId7"/>
          <a:srcRect/>
          <a:stretch>
            <a:fillRect/>
          </a:stretch>
        </p:blipFill>
        <p:spPr bwMode="auto">
          <a:xfrm>
            <a:off x="7467600" y="1143000"/>
            <a:ext cx="1501775" cy="2098675"/>
          </a:xfrm>
          <a:prstGeom prst="rect">
            <a:avLst/>
          </a:prstGeom>
          <a:noFill/>
          <a:ln w="9525">
            <a:noFill/>
            <a:miter lim="800000"/>
            <a:headEnd/>
            <a:tailEnd/>
          </a:ln>
        </p:spPr>
      </p:pic>
      <p:sp>
        <p:nvSpPr>
          <p:cNvPr id="70665" name="TextBox 9"/>
          <p:cNvSpPr txBox="1">
            <a:spLocks noChangeArrowheads="1"/>
          </p:cNvSpPr>
          <p:nvPr/>
        </p:nvSpPr>
        <p:spPr bwMode="auto">
          <a:xfrm>
            <a:off x="1109663" y="6215063"/>
            <a:ext cx="1147762" cy="338137"/>
          </a:xfrm>
          <a:prstGeom prst="rect">
            <a:avLst/>
          </a:prstGeom>
          <a:noFill/>
          <a:ln w="9525">
            <a:noFill/>
            <a:miter lim="800000"/>
            <a:headEnd/>
            <a:tailEnd/>
          </a:ln>
        </p:spPr>
        <p:txBody>
          <a:bodyPr wrap="none">
            <a:prstTxWarp prst="textNoShape">
              <a:avLst/>
            </a:prstTxWarp>
            <a:spAutoFit/>
          </a:bodyPr>
          <a:lstStyle/>
          <a:p>
            <a:r>
              <a:rPr lang="en-US" dirty="0"/>
              <a:t>1. Visibility</a:t>
            </a:r>
          </a:p>
        </p:txBody>
      </p:sp>
      <p:sp>
        <p:nvSpPr>
          <p:cNvPr id="70666" name="TextBox 10"/>
          <p:cNvSpPr txBox="1">
            <a:spLocks noChangeArrowheads="1"/>
          </p:cNvSpPr>
          <p:nvPr/>
        </p:nvSpPr>
        <p:spPr bwMode="auto">
          <a:xfrm>
            <a:off x="2395538" y="6215063"/>
            <a:ext cx="1806575" cy="338137"/>
          </a:xfrm>
          <a:prstGeom prst="rect">
            <a:avLst/>
          </a:prstGeom>
          <a:noFill/>
          <a:ln w="9525">
            <a:noFill/>
            <a:miter lim="800000"/>
            <a:headEnd/>
            <a:tailEnd/>
          </a:ln>
        </p:spPr>
        <p:txBody>
          <a:bodyPr wrap="none">
            <a:prstTxWarp prst="textNoShape">
              <a:avLst/>
            </a:prstTxWarp>
            <a:spAutoFit/>
          </a:bodyPr>
          <a:lstStyle/>
          <a:p>
            <a:r>
              <a:rPr lang="en-US" dirty="0"/>
              <a:t>2. Dist. Transform</a:t>
            </a:r>
          </a:p>
        </p:txBody>
      </p:sp>
      <p:sp>
        <p:nvSpPr>
          <p:cNvPr id="70667" name="TextBox 11"/>
          <p:cNvSpPr txBox="1">
            <a:spLocks noChangeArrowheads="1"/>
          </p:cNvSpPr>
          <p:nvPr/>
        </p:nvSpPr>
        <p:spPr bwMode="auto">
          <a:xfrm>
            <a:off x="4572000" y="6215063"/>
            <a:ext cx="777875" cy="338137"/>
          </a:xfrm>
          <a:prstGeom prst="rect">
            <a:avLst/>
          </a:prstGeom>
          <a:noFill/>
          <a:ln w="9525">
            <a:noFill/>
            <a:miter lim="800000"/>
            <a:headEnd/>
            <a:tailEnd/>
          </a:ln>
        </p:spPr>
        <p:txBody>
          <a:bodyPr>
            <a:prstTxWarp prst="textNoShape">
              <a:avLst/>
            </a:prstTxWarp>
            <a:spAutoFit/>
          </a:bodyPr>
          <a:lstStyle/>
          <a:p>
            <a:r>
              <a:rPr lang="en-US" dirty="0"/>
              <a:t>3. Blur</a:t>
            </a:r>
          </a:p>
        </p:txBody>
      </p:sp>
      <p:sp>
        <p:nvSpPr>
          <p:cNvPr id="70668" name="TextBox 12"/>
          <p:cNvSpPr txBox="1">
            <a:spLocks noChangeArrowheads="1"/>
          </p:cNvSpPr>
          <p:nvPr/>
        </p:nvSpPr>
        <p:spPr bwMode="auto">
          <a:xfrm>
            <a:off x="5892800" y="6197600"/>
            <a:ext cx="1320800" cy="338138"/>
          </a:xfrm>
          <a:prstGeom prst="rect">
            <a:avLst/>
          </a:prstGeom>
          <a:noFill/>
          <a:ln w="9525">
            <a:noFill/>
            <a:miter lim="800000"/>
            <a:headEnd/>
            <a:tailEnd/>
          </a:ln>
        </p:spPr>
        <p:txBody>
          <a:bodyPr wrap="none">
            <a:prstTxWarp prst="textNoShape">
              <a:avLst/>
            </a:prstTxWarp>
            <a:spAutoFit/>
          </a:bodyPr>
          <a:lstStyle/>
          <a:p>
            <a:r>
              <a:rPr lang="en-US" dirty="0"/>
              <a:t>4. Threshold</a:t>
            </a:r>
          </a:p>
        </p:txBody>
      </p:sp>
      <p:sp>
        <p:nvSpPr>
          <p:cNvPr id="70669" name="TextBox 14"/>
          <p:cNvSpPr txBox="1">
            <a:spLocks noChangeArrowheads="1"/>
          </p:cNvSpPr>
          <p:nvPr/>
        </p:nvSpPr>
        <p:spPr bwMode="auto">
          <a:xfrm>
            <a:off x="7351713" y="3284538"/>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7953375" cy="585787"/>
          </a:xfrm>
        </p:spPr>
        <p:txBody>
          <a:bodyPr/>
          <a:lstStyle/>
          <a:p>
            <a:pPr>
              <a:defRPr/>
            </a:pPr>
            <a:r>
              <a:rPr lang="en-US" dirty="0">
                <a:ea typeface="+mj-ea"/>
                <a:cs typeface="+mj-cs"/>
              </a:rPr>
              <a:t>Algorithm Description</a:t>
            </a:r>
          </a:p>
        </p:txBody>
      </p:sp>
      <p:sp>
        <p:nvSpPr>
          <p:cNvPr id="581635" name="Rectangle 3"/>
          <p:cNvSpPr>
            <a:spLocks noGrp="1" noChangeArrowheads="1"/>
          </p:cNvSpPr>
          <p:nvPr>
            <p:ph idx="1"/>
          </p:nvPr>
        </p:nvSpPr>
        <p:spPr>
          <a:xfrm>
            <a:off x="990600" y="1143000"/>
            <a:ext cx="5562600" cy="4419600"/>
          </a:xfrm>
        </p:spPr>
        <p:txBody>
          <a:bodyPr/>
          <a:lstStyle/>
          <a:p>
            <a:pPr indent="-402336">
              <a:lnSpc>
                <a:spcPct val="80000"/>
              </a:lnSpc>
              <a:defRPr/>
            </a:pPr>
            <a:r>
              <a:rPr lang="en-US" sz="2000" dirty="0">
                <a:ea typeface="+mn-ea"/>
                <a:cs typeface="+mn-cs"/>
              </a:rPr>
              <a:t>Start with hard shadow visibility</a:t>
            </a:r>
          </a:p>
          <a:p>
            <a:pPr indent="-402336">
              <a:lnSpc>
                <a:spcPct val="80000"/>
              </a:lnSpc>
              <a:defRPr/>
            </a:pPr>
            <a:r>
              <a:rPr lang="en-US" sz="2000" dirty="0">
                <a:ea typeface="+mn-ea"/>
                <a:cs typeface="+mn-cs"/>
              </a:rPr>
              <a:t>Compute distance transform of visibility</a:t>
            </a:r>
          </a:p>
          <a:p>
            <a:pPr indent="-402336">
              <a:lnSpc>
                <a:spcPct val="80000"/>
              </a:lnSpc>
              <a:defRPr/>
            </a:pPr>
            <a:r>
              <a:rPr lang="en-US" sz="2000" dirty="0">
                <a:ea typeface="+mn-ea"/>
                <a:cs typeface="+mn-cs"/>
              </a:rPr>
              <a:t>Apply Gaussian blur </a:t>
            </a:r>
            <a:endParaRPr lang="en-US" sz="1600" dirty="0">
              <a:ea typeface="+mn-ea"/>
              <a:cs typeface="+mn-cs"/>
            </a:endParaRPr>
          </a:p>
          <a:p>
            <a:pPr indent="-402336">
              <a:lnSpc>
                <a:spcPct val="80000"/>
              </a:lnSpc>
              <a:defRPr/>
            </a:pPr>
            <a:r>
              <a:rPr lang="en-US" sz="2000" dirty="0">
                <a:ea typeface="+mn-ea"/>
                <a:cs typeface="+mn-cs"/>
              </a:rPr>
              <a:t>Apply transfer function </a:t>
            </a:r>
          </a:p>
          <a:p>
            <a:pPr indent="-402336">
              <a:lnSpc>
                <a:spcPct val="80000"/>
              </a:lnSpc>
              <a:defRPr/>
            </a:pPr>
            <a:r>
              <a:rPr lang="en-US" sz="2000" dirty="0">
                <a:ea typeface="+mn-ea"/>
                <a:cs typeface="+mn-cs"/>
              </a:rPr>
              <a:t>Light using modified visibility buffer</a:t>
            </a:r>
          </a:p>
          <a:p>
            <a:pPr indent="-402336">
              <a:lnSpc>
                <a:spcPct val="80000"/>
              </a:lnSpc>
              <a:defRPr/>
            </a:pPr>
            <a:endParaRPr lang="en-US" sz="2000" dirty="0">
              <a:ea typeface="+mn-ea"/>
              <a:cs typeface="+mn-cs"/>
            </a:endParaRPr>
          </a:p>
          <a:p>
            <a:pPr indent="-402336">
              <a:lnSpc>
                <a:spcPct val="80000"/>
              </a:lnSpc>
              <a:defRPr/>
            </a:pPr>
            <a:endParaRPr lang="en-US" sz="2000" dirty="0">
              <a:ea typeface="+mn-ea"/>
              <a:cs typeface="+mn-cs"/>
            </a:endParaRPr>
          </a:p>
        </p:txBody>
      </p:sp>
      <p:pic>
        <p:nvPicPr>
          <p:cNvPr id="72708"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936625" y="4038600"/>
            <a:ext cx="1501775" cy="2124075"/>
          </a:xfrm>
          <a:prstGeom prst="rect">
            <a:avLst/>
          </a:prstGeom>
          <a:noFill/>
          <a:ln w="9525">
            <a:noFill/>
            <a:miter lim="800000"/>
            <a:headEnd/>
            <a:tailEnd/>
          </a:ln>
        </p:spPr>
      </p:pic>
      <p:pic>
        <p:nvPicPr>
          <p:cNvPr id="72709"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2570163" y="4038600"/>
            <a:ext cx="1500187" cy="2124075"/>
          </a:xfrm>
          <a:prstGeom prst="rect">
            <a:avLst/>
          </a:prstGeom>
          <a:noFill/>
          <a:ln w="9525">
            <a:noFill/>
            <a:miter lim="800000"/>
            <a:headEnd/>
            <a:tailEnd/>
          </a:ln>
        </p:spPr>
      </p:pic>
      <p:pic>
        <p:nvPicPr>
          <p:cNvPr id="72710" name="Picture 9" descr="C:\Documents and Settings\cdecoro\Desktop\styleshadows\styleshadows_Page_3_Image_0004.jpg"/>
          <p:cNvPicPr>
            <a:picLocks noChangeAspect="1" noChangeArrowheads="1"/>
          </p:cNvPicPr>
          <p:nvPr/>
        </p:nvPicPr>
        <p:blipFill>
          <a:blip r:embed="rId5"/>
          <a:srcRect/>
          <a:stretch>
            <a:fillRect/>
          </a:stretch>
        </p:blipFill>
        <p:spPr bwMode="auto">
          <a:xfrm>
            <a:off x="4202113" y="4038600"/>
            <a:ext cx="1501775" cy="2124075"/>
          </a:xfrm>
          <a:prstGeom prst="rect">
            <a:avLst/>
          </a:prstGeom>
          <a:noFill/>
          <a:ln w="9525">
            <a:noFill/>
            <a:miter lim="800000"/>
            <a:headEnd/>
            <a:tailEnd/>
          </a:ln>
        </p:spPr>
      </p:pic>
      <p:pic>
        <p:nvPicPr>
          <p:cNvPr id="72711" name="Picture 10" descr="C:\Documents and Settings\cdecoro\Desktop\styleshadows\styleshadows_Page_3_Image_0005.jpg"/>
          <p:cNvPicPr>
            <a:picLocks noChangeAspect="1" noChangeArrowheads="1"/>
          </p:cNvPicPr>
          <p:nvPr/>
        </p:nvPicPr>
        <p:blipFill>
          <a:blip r:embed="rId6"/>
          <a:srcRect/>
          <a:stretch>
            <a:fillRect/>
          </a:stretch>
        </p:blipFill>
        <p:spPr bwMode="auto">
          <a:xfrm>
            <a:off x="5835650" y="4038600"/>
            <a:ext cx="1500188" cy="2124075"/>
          </a:xfrm>
          <a:prstGeom prst="rect">
            <a:avLst/>
          </a:prstGeom>
          <a:noFill/>
          <a:ln w="9525">
            <a:noFill/>
            <a:miter lim="800000"/>
            <a:headEnd/>
            <a:tailEnd/>
          </a:ln>
        </p:spPr>
      </p:pic>
      <p:pic>
        <p:nvPicPr>
          <p:cNvPr id="72712" name="Picture 11" descr="C:\Documents and Settings\cdecoro\Desktop\styleshadows\styleshadows_Page_3_Image_0006.jpg"/>
          <p:cNvPicPr>
            <a:picLocks noChangeAspect="1" noChangeArrowheads="1"/>
          </p:cNvPicPr>
          <p:nvPr/>
        </p:nvPicPr>
        <p:blipFill>
          <a:blip r:embed="rId7"/>
          <a:srcRect/>
          <a:stretch>
            <a:fillRect/>
          </a:stretch>
        </p:blipFill>
        <p:spPr bwMode="auto">
          <a:xfrm>
            <a:off x="7467600" y="4038600"/>
            <a:ext cx="1501775" cy="2120900"/>
          </a:xfrm>
          <a:prstGeom prst="rect">
            <a:avLst/>
          </a:prstGeom>
          <a:noFill/>
          <a:ln w="9525">
            <a:noFill/>
            <a:miter lim="800000"/>
            <a:headEnd/>
            <a:tailEnd/>
          </a:ln>
        </p:spPr>
      </p:pic>
      <p:pic>
        <p:nvPicPr>
          <p:cNvPr id="72713" name="Picture 12" descr="C:\Documents and Settings\cdecoro\Desktop\styleshadows\styleshadows_Page_3_Image_0001.jpg"/>
          <p:cNvPicPr>
            <a:picLocks noChangeAspect="1" noChangeArrowheads="1"/>
          </p:cNvPicPr>
          <p:nvPr/>
        </p:nvPicPr>
        <p:blipFill>
          <a:blip r:embed="rId8"/>
          <a:srcRect/>
          <a:stretch>
            <a:fillRect/>
          </a:stretch>
        </p:blipFill>
        <p:spPr bwMode="auto">
          <a:xfrm>
            <a:off x="7467600" y="1143000"/>
            <a:ext cx="1501775" cy="2098675"/>
          </a:xfrm>
          <a:prstGeom prst="rect">
            <a:avLst/>
          </a:prstGeom>
          <a:noFill/>
          <a:ln w="9525">
            <a:noFill/>
            <a:miter lim="800000"/>
            <a:headEnd/>
            <a:tailEnd/>
          </a:ln>
        </p:spPr>
      </p:pic>
      <p:sp>
        <p:nvSpPr>
          <p:cNvPr id="72714" name="TextBox 9"/>
          <p:cNvSpPr txBox="1">
            <a:spLocks noChangeArrowheads="1"/>
          </p:cNvSpPr>
          <p:nvPr/>
        </p:nvSpPr>
        <p:spPr bwMode="auto">
          <a:xfrm>
            <a:off x="1109663" y="6215063"/>
            <a:ext cx="1147762" cy="338137"/>
          </a:xfrm>
          <a:prstGeom prst="rect">
            <a:avLst/>
          </a:prstGeom>
          <a:noFill/>
          <a:ln w="9525">
            <a:noFill/>
            <a:miter lim="800000"/>
            <a:headEnd/>
            <a:tailEnd/>
          </a:ln>
        </p:spPr>
        <p:txBody>
          <a:bodyPr wrap="none">
            <a:prstTxWarp prst="textNoShape">
              <a:avLst/>
            </a:prstTxWarp>
            <a:spAutoFit/>
          </a:bodyPr>
          <a:lstStyle/>
          <a:p>
            <a:r>
              <a:rPr lang="en-US" dirty="0"/>
              <a:t>1. Visibility</a:t>
            </a:r>
          </a:p>
        </p:txBody>
      </p:sp>
      <p:sp>
        <p:nvSpPr>
          <p:cNvPr id="72715" name="TextBox 10"/>
          <p:cNvSpPr txBox="1">
            <a:spLocks noChangeArrowheads="1"/>
          </p:cNvSpPr>
          <p:nvPr/>
        </p:nvSpPr>
        <p:spPr bwMode="auto">
          <a:xfrm>
            <a:off x="2395538" y="6215063"/>
            <a:ext cx="1806575" cy="338137"/>
          </a:xfrm>
          <a:prstGeom prst="rect">
            <a:avLst/>
          </a:prstGeom>
          <a:noFill/>
          <a:ln w="9525">
            <a:noFill/>
            <a:miter lim="800000"/>
            <a:headEnd/>
            <a:tailEnd/>
          </a:ln>
        </p:spPr>
        <p:txBody>
          <a:bodyPr wrap="none">
            <a:prstTxWarp prst="textNoShape">
              <a:avLst/>
            </a:prstTxWarp>
            <a:spAutoFit/>
          </a:bodyPr>
          <a:lstStyle/>
          <a:p>
            <a:r>
              <a:rPr lang="en-US" dirty="0"/>
              <a:t>2. Dist. Transform</a:t>
            </a:r>
          </a:p>
        </p:txBody>
      </p:sp>
      <p:sp>
        <p:nvSpPr>
          <p:cNvPr id="72716" name="TextBox 11"/>
          <p:cNvSpPr txBox="1">
            <a:spLocks noChangeArrowheads="1"/>
          </p:cNvSpPr>
          <p:nvPr/>
        </p:nvSpPr>
        <p:spPr bwMode="auto">
          <a:xfrm>
            <a:off x="4572000" y="6215063"/>
            <a:ext cx="777875" cy="338137"/>
          </a:xfrm>
          <a:prstGeom prst="rect">
            <a:avLst/>
          </a:prstGeom>
          <a:noFill/>
          <a:ln w="9525">
            <a:noFill/>
            <a:miter lim="800000"/>
            <a:headEnd/>
            <a:tailEnd/>
          </a:ln>
        </p:spPr>
        <p:txBody>
          <a:bodyPr>
            <a:prstTxWarp prst="textNoShape">
              <a:avLst/>
            </a:prstTxWarp>
            <a:spAutoFit/>
          </a:bodyPr>
          <a:lstStyle/>
          <a:p>
            <a:r>
              <a:rPr lang="en-US" dirty="0"/>
              <a:t>3. Blur</a:t>
            </a:r>
          </a:p>
        </p:txBody>
      </p:sp>
      <p:sp>
        <p:nvSpPr>
          <p:cNvPr id="72717" name="TextBox 12"/>
          <p:cNvSpPr txBox="1">
            <a:spLocks noChangeArrowheads="1"/>
          </p:cNvSpPr>
          <p:nvPr/>
        </p:nvSpPr>
        <p:spPr bwMode="auto">
          <a:xfrm>
            <a:off x="5892800" y="6197600"/>
            <a:ext cx="1320800" cy="338138"/>
          </a:xfrm>
          <a:prstGeom prst="rect">
            <a:avLst/>
          </a:prstGeom>
          <a:noFill/>
          <a:ln w="9525">
            <a:noFill/>
            <a:miter lim="800000"/>
            <a:headEnd/>
            <a:tailEnd/>
          </a:ln>
        </p:spPr>
        <p:txBody>
          <a:bodyPr wrap="none">
            <a:prstTxWarp prst="textNoShape">
              <a:avLst/>
            </a:prstTxWarp>
            <a:spAutoFit/>
          </a:bodyPr>
          <a:lstStyle/>
          <a:p>
            <a:r>
              <a:rPr lang="en-US" dirty="0"/>
              <a:t>4. Threshold</a:t>
            </a:r>
          </a:p>
        </p:txBody>
      </p:sp>
      <p:sp>
        <p:nvSpPr>
          <p:cNvPr id="72718" name="TextBox 13"/>
          <p:cNvSpPr txBox="1">
            <a:spLocks noChangeArrowheads="1"/>
          </p:cNvSpPr>
          <p:nvPr/>
        </p:nvSpPr>
        <p:spPr bwMode="auto">
          <a:xfrm>
            <a:off x="7818438" y="6215063"/>
            <a:ext cx="857250" cy="338137"/>
          </a:xfrm>
          <a:prstGeom prst="rect">
            <a:avLst/>
          </a:prstGeom>
          <a:noFill/>
          <a:ln w="9525">
            <a:noFill/>
            <a:miter lim="800000"/>
            <a:headEnd/>
            <a:tailEnd/>
          </a:ln>
        </p:spPr>
        <p:txBody>
          <a:bodyPr wrap="none">
            <a:prstTxWarp prst="textNoShape">
              <a:avLst/>
            </a:prstTxWarp>
            <a:spAutoFit/>
          </a:bodyPr>
          <a:lstStyle/>
          <a:p>
            <a:r>
              <a:rPr lang="en-US" dirty="0"/>
              <a:t>5. Light</a:t>
            </a:r>
          </a:p>
        </p:txBody>
      </p:sp>
      <p:sp>
        <p:nvSpPr>
          <p:cNvPr id="72719" name="TextBox 14"/>
          <p:cNvSpPr txBox="1">
            <a:spLocks noChangeArrowheads="1"/>
          </p:cNvSpPr>
          <p:nvPr/>
        </p:nvSpPr>
        <p:spPr bwMode="auto">
          <a:xfrm>
            <a:off x="7351713" y="3284538"/>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5" name="Rectangle 3"/>
          <p:cNvSpPr>
            <a:spLocks noGrp="1" noChangeArrowheads="1"/>
          </p:cNvSpPr>
          <p:nvPr>
            <p:ph idx="1"/>
          </p:nvPr>
        </p:nvSpPr>
        <p:spPr/>
        <p:txBody>
          <a:bodyPr/>
          <a:lstStyle/>
          <a:p>
            <a:r>
              <a:rPr lang="en-US" sz="2000" dirty="0" smtClean="0"/>
              <a:t>Implemented by taking isocontours of distance transform, D(V)</a:t>
            </a:r>
          </a:p>
          <a:p>
            <a:pPr lvl="1"/>
            <a:r>
              <a:rPr lang="en-US" sz="1600" dirty="0" smtClean="0"/>
              <a:t>Inflation for D(V) &gt; 0, deflation for D(V) &lt; 0, original at D(V)=0</a:t>
            </a:r>
          </a:p>
          <a:p>
            <a:r>
              <a:rPr lang="en-US" sz="2000" dirty="0" smtClean="0"/>
              <a:t>Apply a threshold transfer function </a:t>
            </a:r>
            <a:r>
              <a:rPr lang="en-US" sz="2000" dirty="0" err="1" smtClean="0"/>
              <a:t>f</a:t>
            </a:r>
            <a:r>
              <a:rPr lang="en-US" sz="2000" dirty="0" smtClean="0"/>
              <a:t>( ) to D(V)</a:t>
            </a:r>
          </a:p>
          <a:p>
            <a:pPr lvl="1"/>
            <a:r>
              <a:rPr lang="en-US" sz="1600" dirty="0" smtClean="0"/>
              <a:t>Allows interactive changes without </a:t>
            </a:r>
            <a:r>
              <a:rPr lang="en-US" sz="1600" dirty="0" err="1" smtClean="0"/>
              <a:t>recomputation</a:t>
            </a:r>
            <a:endParaRPr lang="en-US" sz="1600" dirty="0" smtClean="0"/>
          </a:p>
          <a:p>
            <a:r>
              <a:rPr lang="en-US" sz="2000" dirty="0" smtClean="0"/>
              <a:t>Analogous to inflating the original object</a:t>
            </a:r>
          </a:p>
          <a:p>
            <a:endParaRPr lang="en-US" sz="2000" dirty="0" smtClean="0"/>
          </a:p>
          <a:p>
            <a:endParaRPr lang="en-US" sz="2000" dirty="0" smtClean="0"/>
          </a:p>
          <a:p>
            <a:endParaRPr lang="en-US" sz="2000" dirty="0"/>
          </a:p>
        </p:txBody>
      </p:sp>
      <p:sp>
        <p:nvSpPr>
          <p:cNvPr id="581634" name="Rectangle 2"/>
          <p:cNvSpPr>
            <a:spLocks noGrp="1" noChangeArrowheads="1"/>
          </p:cNvSpPr>
          <p:nvPr>
            <p:ph type="title"/>
          </p:nvPr>
        </p:nvSpPr>
        <p:spPr/>
        <p:txBody>
          <a:bodyPr/>
          <a:lstStyle/>
          <a:p>
            <a:r>
              <a:rPr lang="en-US" smtClean="0"/>
              <a:t>Inflation and Deflation</a:t>
            </a:r>
            <a:endParaRPr lang="en-US" dirty="0"/>
          </a:p>
        </p:txBody>
      </p:sp>
      <p:pic>
        <p:nvPicPr>
          <p:cNvPr id="74756" name="Picture 7" descr="C:\Documents and Settings\cdecoro\Desktop\styleshadows\styleshadows_Page_3_Image_0002.jpg"/>
          <p:cNvPicPr>
            <a:picLocks noChangeAspect="1" noChangeArrowheads="1"/>
          </p:cNvPicPr>
          <p:nvPr/>
        </p:nvPicPr>
        <p:blipFill>
          <a:blip r:embed="rId3"/>
          <a:srcRect/>
          <a:stretch>
            <a:fillRect/>
          </a:stretch>
        </p:blipFill>
        <p:spPr bwMode="auto">
          <a:xfrm>
            <a:off x="2384425" y="3429000"/>
            <a:ext cx="2112963" cy="2987675"/>
          </a:xfrm>
          <a:prstGeom prst="rect">
            <a:avLst/>
          </a:prstGeom>
          <a:noFill/>
          <a:ln w="9525">
            <a:noFill/>
            <a:miter lim="800000"/>
            <a:headEnd/>
            <a:tailEnd/>
          </a:ln>
        </p:spPr>
      </p:pic>
      <p:pic>
        <p:nvPicPr>
          <p:cNvPr id="74757" name="Picture 8" descr="C:\Documents and Settings\cdecoro\Desktop\styleshadows\styleshadows_Page_3_Image_0003.jpg"/>
          <p:cNvPicPr>
            <a:picLocks noChangeAspect="1" noChangeArrowheads="1"/>
          </p:cNvPicPr>
          <p:nvPr/>
        </p:nvPicPr>
        <p:blipFill>
          <a:blip r:embed="rId4"/>
          <a:srcRect/>
          <a:stretch>
            <a:fillRect/>
          </a:stretch>
        </p:blipFill>
        <p:spPr bwMode="auto">
          <a:xfrm>
            <a:off x="4886325" y="3429000"/>
            <a:ext cx="2111375" cy="2989263"/>
          </a:xfrm>
          <a:prstGeom prst="rect">
            <a:avLst/>
          </a:prstGeom>
          <a:noFill/>
          <a:ln w="9525">
            <a:noFill/>
            <a:miter lim="800000"/>
            <a:headEnd/>
            <a:tailEnd/>
          </a:ln>
        </p:spPr>
      </p:pic>
      <p:sp>
        <p:nvSpPr>
          <p:cNvPr id="74758" name="TextBox 7"/>
          <p:cNvSpPr txBox="1">
            <a:spLocks noChangeArrowheads="1"/>
          </p:cNvSpPr>
          <p:nvPr/>
        </p:nvSpPr>
        <p:spPr bwMode="auto">
          <a:xfrm>
            <a:off x="2819400" y="6443663"/>
            <a:ext cx="1435020" cy="338554"/>
          </a:xfrm>
          <a:prstGeom prst="rect">
            <a:avLst/>
          </a:prstGeom>
          <a:noFill/>
          <a:ln w="9525">
            <a:noFill/>
            <a:miter lim="800000"/>
            <a:headEnd/>
            <a:tailEnd/>
          </a:ln>
        </p:spPr>
        <p:txBody>
          <a:bodyPr wrap="none">
            <a:prstTxWarp prst="textNoShape">
              <a:avLst/>
            </a:prstTxWarp>
            <a:spAutoFit/>
          </a:bodyPr>
          <a:lstStyle/>
          <a:p>
            <a:r>
              <a:rPr lang="en-US" dirty="0"/>
              <a:t>Visibility, </a:t>
            </a:r>
            <a:r>
              <a:rPr lang="en-US" i="1" dirty="0"/>
              <a:t>V(x)</a:t>
            </a:r>
          </a:p>
        </p:txBody>
      </p:sp>
      <p:sp>
        <p:nvSpPr>
          <p:cNvPr id="74759" name="TextBox 8"/>
          <p:cNvSpPr txBox="1">
            <a:spLocks noChangeArrowheads="1"/>
          </p:cNvSpPr>
          <p:nvPr/>
        </p:nvSpPr>
        <p:spPr bwMode="auto">
          <a:xfrm>
            <a:off x="4808538" y="6443663"/>
            <a:ext cx="2354262" cy="338137"/>
          </a:xfrm>
          <a:prstGeom prst="rect">
            <a:avLst/>
          </a:prstGeom>
          <a:noFill/>
          <a:ln w="9525">
            <a:noFill/>
            <a:miter lim="800000"/>
            <a:headEnd/>
            <a:tailEnd/>
          </a:ln>
        </p:spPr>
        <p:txBody>
          <a:bodyPr wrap="none">
            <a:prstTxWarp prst="textNoShape">
              <a:avLst/>
            </a:prstTxWarp>
            <a:spAutoFit/>
          </a:bodyPr>
          <a:lstStyle/>
          <a:p>
            <a:r>
              <a:rPr lang="en-US" dirty="0"/>
              <a:t>Dist. Transform, </a:t>
            </a:r>
            <a:r>
              <a:rPr lang="en-US" i="1" dirty="0"/>
              <a:t>D(V(x))</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89013" y="293688"/>
            <a:ext cx="7926387" cy="585787"/>
          </a:xfrm>
        </p:spPr>
        <p:txBody>
          <a:bodyPr/>
          <a:lstStyle/>
          <a:p>
            <a:pPr>
              <a:defRPr/>
            </a:pPr>
            <a:r>
              <a:rPr lang="en-US" dirty="0" smtClean="0"/>
              <a:t>Inflation Examples</a:t>
            </a:r>
            <a:endParaRPr lang="en-US" dirty="0"/>
          </a:p>
        </p:txBody>
      </p:sp>
      <p:sp>
        <p:nvSpPr>
          <p:cNvPr id="76803" name="TextBox 7"/>
          <p:cNvSpPr txBox="1">
            <a:spLocks noChangeArrowheads="1"/>
          </p:cNvSpPr>
          <p:nvPr/>
        </p:nvSpPr>
        <p:spPr bwMode="auto">
          <a:xfrm>
            <a:off x="2476500" y="3406775"/>
            <a:ext cx="1790700" cy="338138"/>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76804" name="TextBox 8"/>
          <p:cNvSpPr txBox="1">
            <a:spLocks noChangeArrowheads="1"/>
          </p:cNvSpPr>
          <p:nvPr/>
        </p:nvSpPr>
        <p:spPr bwMode="auto">
          <a:xfrm>
            <a:off x="6208713" y="3406775"/>
            <a:ext cx="1411287" cy="338138"/>
          </a:xfrm>
          <a:prstGeom prst="rect">
            <a:avLst/>
          </a:prstGeom>
          <a:noFill/>
          <a:ln w="9525">
            <a:noFill/>
            <a:miter lim="800000"/>
            <a:headEnd/>
            <a:tailEnd/>
          </a:ln>
        </p:spPr>
        <p:txBody>
          <a:bodyPr wrap="none">
            <a:prstTxWarp prst="textNoShape">
              <a:avLst/>
            </a:prstTxWarp>
            <a:spAutoFit/>
          </a:bodyPr>
          <a:lstStyle/>
          <a:p>
            <a:r>
              <a:rPr lang="en-US" dirty="0"/>
              <a:t>Inflation, </a:t>
            </a:r>
            <a:r>
              <a:rPr lang="en-US" i="1" dirty="0"/>
              <a:t>i=2</a:t>
            </a:r>
            <a:r>
              <a:rPr lang="en-US" dirty="0"/>
              <a:t>0</a:t>
            </a:r>
          </a:p>
        </p:txBody>
      </p:sp>
      <p:sp>
        <p:nvSpPr>
          <p:cNvPr id="76805" name="TextBox 9"/>
          <p:cNvSpPr txBox="1">
            <a:spLocks noChangeArrowheads="1"/>
          </p:cNvSpPr>
          <p:nvPr/>
        </p:nvSpPr>
        <p:spPr bwMode="auto">
          <a:xfrm>
            <a:off x="2397125" y="6403975"/>
            <a:ext cx="2022475" cy="338138"/>
          </a:xfrm>
          <a:prstGeom prst="rect">
            <a:avLst/>
          </a:prstGeom>
          <a:noFill/>
          <a:ln w="9525">
            <a:noFill/>
            <a:miter lim="800000"/>
            <a:headEnd/>
            <a:tailEnd/>
          </a:ln>
        </p:spPr>
        <p:txBody>
          <a:bodyPr wrap="none">
            <a:prstTxWarp prst="textNoShape">
              <a:avLst/>
            </a:prstTxWarp>
            <a:spAutoFit/>
          </a:bodyPr>
          <a:lstStyle/>
          <a:p>
            <a:r>
              <a:rPr lang="en-US" dirty="0"/>
              <a:t>Deflation, </a:t>
            </a:r>
            <a:r>
              <a:rPr lang="en-US" i="1" dirty="0"/>
              <a:t>i=</a:t>
            </a:r>
            <a:r>
              <a:rPr lang="en-US" dirty="0"/>
              <a:t>-10</a:t>
            </a:r>
            <a:r>
              <a:rPr lang="en-US" i="1" dirty="0"/>
              <a:t>, s=</a:t>
            </a:r>
            <a:r>
              <a:rPr lang="en-US" dirty="0"/>
              <a:t>5</a:t>
            </a:r>
          </a:p>
        </p:txBody>
      </p:sp>
      <p:pic>
        <p:nvPicPr>
          <p:cNvPr id="76806" name="Picture 2" descr="C:\Documents and Settings\cdecoro\Desktop\styleshadows\styleshadows_Page_4_Image_0003.jpg"/>
          <p:cNvPicPr>
            <a:picLocks noChangeAspect="1" noChangeArrowheads="1"/>
          </p:cNvPicPr>
          <p:nvPr/>
        </p:nvPicPr>
        <p:blipFill>
          <a:blip r:embed="rId3"/>
          <a:srcRect/>
          <a:stretch>
            <a:fillRect/>
          </a:stretch>
        </p:blipFill>
        <p:spPr bwMode="auto">
          <a:xfrm>
            <a:off x="1676400" y="3941763"/>
            <a:ext cx="3276600" cy="2462212"/>
          </a:xfrm>
          <a:prstGeom prst="rect">
            <a:avLst/>
          </a:prstGeom>
          <a:noFill/>
          <a:ln w="9525">
            <a:noFill/>
            <a:miter lim="800000"/>
            <a:headEnd/>
            <a:tailEnd/>
          </a:ln>
        </p:spPr>
      </p:pic>
      <p:pic>
        <p:nvPicPr>
          <p:cNvPr id="76807" name="Picture 3" descr="C:\Documents and Settings\cdecoro\Desktop\styleshadows\styleshadows_Page_4_Image_0001.jpg"/>
          <p:cNvPicPr>
            <a:picLocks noChangeAspect="1" noChangeArrowheads="1"/>
          </p:cNvPicPr>
          <p:nvPr/>
        </p:nvPicPr>
        <p:blipFill>
          <a:blip r:embed="rId4"/>
          <a:srcRect/>
          <a:stretch>
            <a:fillRect/>
          </a:stretch>
        </p:blipFill>
        <p:spPr bwMode="auto">
          <a:xfrm>
            <a:off x="1676400" y="968375"/>
            <a:ext cx="3276600" cy="2460625"/>
          </a:xfrm>
          <a:prstGeom prst="rect">
            <a:avLst/>
          </a:prstGeom>
          <a:noFill/>
          <a:ln w="9525">
            <a:noFill/>
            <a:miter lim="800000"/>
            <a:headEnd/>
            <a:tailEnd/>
          </a:ln>
        </p:spPr>
      </p:pic>
      <p:pic>
        <p:nvPicPr>
          <p:cNvPr id="76808" name="Picture 4" descr="C:\Documents and Settings\cdecoro\Desktop\styleshadows\styleshadows_Page_4_Image_0002.jpg"/>
          <p:cNvPicPr>
            <a:picLocks noChangeAspect="1" noChangeArrowheads="1"/>
          </p:cNvPicPr>
          <p:nvPr/>
        </p:nvPicPr>
        <p:blipFill>
          <a:blip r:embed="rId5"/>
          <a:srcRect/>
          <a:stretch>
            <a:fillRect/>
          </a:stretch>
        </p:blipFill>
        <p:spPr bwMode="auto">
          <a:xfrm>
            <a:off x="5257800" y="947738"/>
            <a:ext cx="3273425" cy="2459037"/>
          </a:xfrm>
          <a:prstGeom prst="rect">
            <a:avLst/>
          </a:prstGeom>
          <a:noFill/>
          <a:ln w="9525">
            <a:noFill/>
            <a:miter lim="800000"/>
            <a:headEnd/>
            <a:tailEnd/>
          </a:ln>
        </p:spPr>
      </p:pic>
      <p:pic>
        <p:nvPicPr>
          <p:cNvPr id="9" name="Picture 8"/>
          <p:cNvPicPr>
            <a:picLocks noChangeAspect="1"/>
          </p:cNvPicPr>
          <p:nvPr/>
        </p:nvPicPr>
        <p:blipFill>
          <a:blip r:embed="rId6"/>
          <a:stretch>
            <a:fillRect/>
          </a:stretch>
        </p:blipFill>
        <p:spPr>
          <a:xfrm>
            <a:off x="5255684" y="3941764"/>
            <a:ext cx="3282949" cy="2462212"/>
          </a:xfrm>
          <a:prstGeom prst="rect">
            <a:avLst/>
          </a:prstGeom>
        </p:spPr>
      </p:pic>
      <p:sp>
        <p:nvSpPr>
          <p:cNvPr id="10" name="TextBox 8"/>
          <p:cNvSpPr txBox="1">
            <a:spLocks noChangeArrowheads="1"/>
          </p:cNvSpPr>
          <p:nvPr/>
        </p:nvSpPr>
        <p:spPr bwMode="auto">
          <a:xfrm>
            <a:off x="5384715" y="6403975"/>
            <a:ext cx="3024886" cy="338554"/>
          </a:xfrm>
          <a:prstGeom prst="rect">
            <a:avLst/>
          </a:prstGeom>
          <a:noFill/>
          <a:ln w="9525">
            <a:noFill/>
            <a:miter lim="800000"/>
            <a:headEnd/>
            <a:tailEnd/>
          </a:ln>
        </p:spPr>
        <p:txBody>
          <a:bodyPr wrap="none">
            <a:prstTxWarp prst="textNoShape">
              <a:avLst/>
            </a:prstTxWarp>
            <a:spAutoFit/>
          </a:bodyPr>
          <a:lstStyle/>
          <a:p>
            <a:r>
              <a:rPr lang="en-US" dirty="0" smtClean="0"/>
              <a:t>Inflation &amp; Softness, </a:t>
            </a:r>
            <a:r>
              <a:rPr lang="en-US" i="1" dirty="0"/>
              <a:t>i=</a:t>
            </a:r>
            <a:r>
              <a:rPr lang="en-US" i="1" dirty="0" smtClean="0"/>
              <a:t>2</a:t>
            </a:r>
            <a:r>
              <a:rPr lang="en-US" dirty="0" smtClean="0"/>
              <a:t>0, </a:t>
            </a:r>
            <a:r>
              <a:rPr lang="en-US" i="1" dirty="0" err="1" smtClean="0"/>
              <a:t>s</a:t>
            </a:r>
            <a:r>
              <a:rPr lang="en-US" dirty="0" smtClean="0"/>
              <a:t>=50</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dirty="0" smtClean="0"/>
              <a:t>We propose that it is a passive, stateless operator with parameters independent of data size.</a:t>
            </a:r>
          </a:p>
          <a:p>
            <a:endParaRPr lang="en-US" sz="2400" dirty="0" smtClean="0"/>
          </a:p>
          <a:p>
            <a:r>
              <a:rPr lang="en-US" sz="2400" dirty="0" smtClean="0"/>
              <a:t>Segregates useful matter/information from a whole</a:t>
            </a:r>
          </a:p>
          <a:p>
            <a:endParaRPr lang="en-US" sz="2400" dirty="0" smtClean="0"/>
          </a:p>
          <a:p>
            <a:r>
              <a:rPr lang="en-US" sz="2400" dirty="0" smtClean="0"/>
              <a:t>As opposed to active process that collects new information; gets more utility out of the limited data</a:t>
            </a:r>
          </a:p>
          <a:p>
            <a:endParaRPr lang="en-US" sz="2400" dirty="0" smtClean="0"/>
          </a:p>
        </p:txBody>
      </p:sp>
      <p:sp>
        <p:nvSpPr>
          <p:cNvPr id="5" name="Title 4"/>
          <p:cNvSpPr>
            <a:spLocks noGrp="1"/>
          </p:cNvSpPr>
          <p:nvPr>
            <p:ph type="title"/>
          </p:nvPr>
        </p:nvSpPr>
        <p:spPr/>
        <p:txBody>
          <a:bodyPr/>
          <a:lstStyle/>
          <a:p>
            <a:r>
              <a:rPr lang="en-US" dirty="0" smtClean="0"/>
              <a:t>What is a [digital] filter?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8181975" cy="585787"/>
          </a:xfrm>
        </p:spPr>
        <p:txBody>
          <a:bodyPr/>
          <a:lstStyle/>
          <a:p>
            <a:pPr>
              <a:defRPr/>
            </a:pPr>
            <a:r>
              <a:rPr lang="en-US" dirty="0" smtClean="0">
                <a:ea typeface="+mj-ea"/>
                <a:cs typeface="+mj-cs"/>
              </a:rPr>
              <a:t>World-space &amp; Averaged Distance</a:t>
            </a:r>
            <a:endParaRPr lang="en-US" dirty="0">
              <a:ea typeface="+mj-ea"/>
              <a:cs typeface="+mj-cs"/>
            </a:endParaRPr>
          </a:p>
        </p:txBody>
      </p:sp>
      <p:sp>
        <p:nvSpPr>
          <p:cNvPr id="581635" name="Rectangle 3"/>
          <p:cNvSpPr>
            <a:spLocks noGrp="1" noChangeArrowheads="1"/>
          </p:cNvSpPr>
          <p:nvPr>
            <p:ph idx="1"/>
          </p:nvPr>
        </p:nvSpPr>
        <p:spPr>
          <a:xfrm>
            <a:off x="990600" y="1219200"/>
            <a:ext cx="7924800" cy="914400"/>
          </a:xfrm>
        </p:spPr>
        <p:txBody>
          <a:bodyPr/>
          <a:lstStyle/>
          <a:p>
            <a:pPr indent="-402336">
              <a:lnSpc>
                <a:spcPct val="80000"/>
              </a:lnSpc>
              <a:defRPr/>
            </a:pPr>
            <a:r>
              <a:rPr lang="en-US" sz="2000" dirty="0" smtClean="0">
                <a:ea typeface="+mn-ea"/>
                <a:cs typeface="+mn-cs"/>
              </a:rPr>
              <a:t>Screen space distance does not account for foreshortening</a:t>
            </a:r>
          </a:p>
          <a:p>
            <a:pPr indent="-402336">
              <a:lnSpc>
                <a:spcPct val="80000"/>
              </a:lnSpc>
              <a:defRPr/>
            </a:pPr>
            <a:endParaRPr lang="en-US" sz="2000" dirty="0">
              <a:ea typeface="+mn-ea"/>
              <a:cs typeface="+mn-cs"/>
            </a:endParaRPr>
          </a:p>
        </p:txBody>
      </p:sp>
      <p:pic>
        <p:nvPicPr>
          <p:cNvPr id="78852" name="Picture 6" descr="C:\Documents and Settings\cdecoro\Desktop\styleshadows\styleshadows_Page_3_Image_0007.jpg"/>
          <p:cNvPicPr>
            <a:picLocks noChangeAspect="1" noChangeArrowheads="1"/>
          </p:cNvPicPr>
          <p:nvPr/>
        </p:nvPicPr>
        <p:blipFill>
          <a:blip r:embed="rId3"/>
          <a:srcRect/>
          <a:stretch>
            <a:fillRect/>
          </a:stretch>
        </p:blipFill>
        <p:spPr bwMode="auto">
          <a:xfrm>
            <a:off x="866775" y="2133600"/>
            <a:ext cx="2667000" cy="2000250"/>
          </a:xfrm>
          <a:prstGeom prst="rect">
            <a:avLst/>
          </a:prstGeom>
          <a:noFill/>
          <a:ln w="9525">
            <a:noFill/>
            <a:miter lim="800000"/>
            <a:headEnd/>
            <a:tailEnd/>
          </a:ln>
        </p:spPr>
      </p:pic>
      <p:pic>
        <p:nvPicPr>
          <p:cNvPr id="78853" name="Picture 7" descr="C:\Documents and Settings\cdecoro\Desktop\styleshadows\styleshadows_Page_3_Image_0008.jpg"/>
          <p:cNvPicPr>
            <a:picLocks noChangeAspect="1" noChangeArrowheads="1"/>
          </p:cNvPicPr>
          <p:nvPr/>
        </p:nvPicPr>
        <p:blipFill>
          <a:blip r:embed="rId4"/>
          <a:srcRect/>
          <a:stretch>
            <a:fillRect/>
          </a:stretch>
        </p:blipFill>
        <p:spPr bwMode="auto">
          <a:xfrm>
            <a:off x="866775" y="4191000"/>
            <a:ext cx="2667000" cy="2000250"/>
          </a:xfrm>
          <a:prstGeom prst="rect">
            <a:avLst/>
          </a:prstGeom>
          <a:noFill/>
          <a:ln w="9525">
            <a:noFill/>
            <a:miter lim="800000"/>
            <a:headEnd/>
            <a:tailEnd/>
          </a:ln>
        </p:spPr>
      </p:pic>
      <p:sp>
        <p:nvSpPr>
          <p:cNvPr id="78854" name="TextBox 13"/>
          <p:cNvSpPr txBox="1">
            <a:spLocks noChangeArrowheads="1"/>
          </p:cNvSpPr>
          <p:nvPr/>
        </p:nvSpPr>
        <p:spPr bwMode="auto">
          <a:xfrm>
            <a:off x="765175" y="6291263"/>
            <a:ext cx="2871788" cy="338137"/>
          </a:xfrm>
          <a:prstGeom prst="rect">
            <a:avLst/>
          </a:prstGeom>
          <a:noFill/>
          <a:ln w="9525">
            <a:noFill/>
            <a:miter lim="800000"/>
            <a:headEnd/>
            <a:tailEnd/>
          </a:ln>
        </p:spPr>
        <p:txBody>
          <a:bodyPr wrap="none">
            <a:prstTxWarp prst="textNoShape">
              <a:avLst/>
            </a:prstTxWarp>
            <a:spAutoFit/>
          </a:bodyPr>
          <a:lstStyle/>
          <a:p>
            <a:r>
              <a:rPr lang="en-US" dirty="0"/>
              <a:t>Screen-space Euclidean Dist.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8181975" cy="585787"/>
          </a:xfrm>
        </p:spPr>
        <p:txBody>
          <a:bodyPr/>
          <a:lstStyle/>
          <a:p>
            <a:pPr>
              <a:defRPr/>
            </a:pPr>
            <a:r>
              <a:rPr lang="en-US" dirty="0">
                <a:ea typeface="+mj-ea"/>
                <a:cs typeface="+mj-cs"/>
              </a:rPr>
              <a:t>World-space</a:t>
            </a:r>
            <a:r>
              <a:rPr lang="en-US" dirty="0" smtClean="0">
                <a:ea typeface="+mj-ea"/>
                <a:cs typeface="+mj-cs"/>
              </a:rPr>
              <a:t> &amp; Averaged </a:t>
            </a:r>
            <a:r>
              <a:rPr lang="en-US" dirty="0">
                <a:ea typeface="+mj-ea"/>
                <a:cs typeface="+mj-cs"/>
              </a:rPr>
              <a:t>Distance</a:t>
            </a:r>
          </a:p>
        </p:txBody>
      </p:sp>
      <p:sp>
        <p:nvSpPr>
          <p:cNvPr id="581635" name="Rectangle 3"/>
          <p:cNvSpPr>
            <a:spLocks noGrp="1" noChangeArrowheads="1"/>
          </p:cNvSpPr>
          <p:nvPr>
            <p:ph idx="1"/>
          </p:nvPr>
        </p:nvSpPr>
        <p:spPr>
          <a:xfrm>
            <a:off x="990600" y="1219200"/>
            <a:ext cx="7924800" cy="914400"/>
          </a:xfrm>
        </p:spPr>
        <p:txBody>
          <a:bodyPr/>
          <a:lstStyle/>
          <a:p>
            <a:pPr indent="-402336">
              <a:lnSpc>
                <a:spcPct val="80000"/>
              </a:lnSpc>
              <a:defRPr/>
            </a:pPr>
            <a:r>
              <a:rPr lang="en-US" sz="2000" dirty="0">
                <a:ea typeface="+mn-ea"/>
                <a:cs typeface="+mn-cs"/>
              </a:rPr>
              <a:t>Screen space distance does not account for foreshortening</a:t>
            </a:r>
          </a:p>
          <a:p>
            <a:pPr indent="-402336">
              <a:lnSpc>
                <a:spcPct val="80000"/>
              </a:lnSpc>
              <a:defRPr/>
            </a:pPr>
            <a:r>
              <a:rPr lang="en-US" sz="2000" dirty="0">
                <a:ea typeface="+mn-ea"/>
                <a:cs typeface="+mn-cs"/>
              </a:rPr>
              <a:t>We compute world-space distance using stored world positions</a:t>
            </a:r>
          </a:p>
          <a:p>
            <a:pPr indent="-402336">
              <a:lnSpc>
                <a:spcPct val="80000"/>
              </a:lnSpc>
              <a:defRPr/>
            </a:pPr>
            <a:endParaRPr lang="en-US" sz="2000" dirty="0">
              <a:ea typeface="+mn-ea"/>
              <a:cs typeface="+mn-cs"/>
            </a:endParaRPr>
          </a:p>
        </p:txBody>
      </p:sp>
      <p:pic>
        <p:nvPicPr>
          <p:cNvPr id="80900" name="Picture 6" descr="C:\Documents and Settings\cdecoro\Desktop\styleshadows\styleshadows_Page_3_Image_0007.jpg"/>
          <p:cNvPicPr>
            <a:picLocks noChangeAspect="1" noChangeArrowheads="1"/>
          </p:cNvPicPr>
          <p:nvPr/>
        </p:nvPicPr>
        <p:blipFill>
          <a:blip r:embed="rId3"/>
          <a:srcRect/>
          <a:stretch>
            <a:fillRect/>
          </a:stretch>
        </p:blipFill>
        <p:spPr bwMode="auto">
          <a:xfrm>
            <a:off x="866775" y="2133600"/>
            <a:ext cx="2667000" cy="2000250"/>
          </a:xfrm>
          <a:prstGeom prst="rect">
            <a:avLst/>
          </a:prstGeom>
          <a:noFill/>
          <a:ln w="9525">
            <a:noFill/>
            <a:miter lim="800000"/>
            <a:headEnd/>
            <a:tailEnd/>
          </a:ln>
        </p:spPr>
      </p:pic>
      <p:pic>
        <p:nvPicPr>
          <p:cNvPr id="80901" name="Picture 7" descr="C:\Documents and Settings\cdecoro\Desktop\styleshadows\styleshadows_Page_3_Image_0008.jpg"/>
          <p:cNvPicPr>
            <a:picLocks noChangeAspect="1" noChangeArrowheads="1"/>
          </p:cNvPicPr>
          <p:nvPr/>
        </p:nvPicPr>
        <p:blipFill>
          <a:blip r:embed="rId4"/>
          <a:srcRect/>
          <a:stretch>
            <a:fillRect/>
          </a:stretch>
        </p:blipFill>
        <p:spPr bwMode="auto">
          <a:xfrm>
            <a:off x="866775" y="4191000"/>
            <a:ext cx="2667000" cy="2000250"/>
          </a:xfrm>
          <a:prstGeom prst="rect">
            <a:avLst/>
          </a:prstGeom>
          <a:noFill/>
          <a:ln w="9525">
            <a:noFill/>
            <a:miter lim="800000"/>
            <a:headEnd/>
            <a:tailEnd/>
          </a:ln>
        </p:spPr>
      </p:pic>
      <p:pic>
        <p:nvPicPr>
          <p:cNvPr id="80902" name="Picture 2" descr="C:\Documents and Settings\cdecoro\Desktop\styleshadows\styleshadows_Page_3_Image_0010.jpg"/>
          <p:cNvPicPr>
            <a:picLocks noChangeAspect="1" noChangeArrowheads="1"/>
          </p:cNvPicPr>
          <p:nvPr/>
        </p:nvPicPr>
        <p:blipFill>
          <a:blip r:embed="rId5"/>
          <a:srcRect/>
          <a:stretch>
            <a:fillRect/>
          </a:stretch>
        </p:blipFill>
        <p:spPr bwMode="auto">
          <a:xfrm>
            <a:off x="3609975" y="4191000"/>
            <a:ext cx="2667000" cy="2000250"/>
          </a:xfrm>
          <a:prstGeom prst="rect">
            <a:avLst/>
          </a:prstGeom>
          <a:noFill/>
          <a:ln w="9525">
            <a:noFill/>
            <a:miter lim="800000"/>
            <a:headEnd/>
            <a:tailEnd/>
          </a:ln>
        </p:spPr>
      </p:pic>
      <p:pic>
        <p:nvPicPr>
          <p:cNvPr id="80903" name="Picture 3" descr="C:\Documents and Settings\cdecoro\Desktop\styleshadows\styleshadows_Page_3_Image_0009.jpg"/>
          <p:cNvPicPr>
            <a:picLocks noChangeAspect="1" noChangeArrowheads="1"/>
          </p:cNvPicPr>
          <p:nvPr/>
        </p:nvPicPr>
        <p:blipFill>
          <a:blip r:embed="rId6"/>
          <a:srcRect/>
          <a:stretch>
            <a:fillRect/>
          </a:stretch>
        </p:blipFill>
        <p:spPr bwMode="auto">
          <a:xfrm>
            <a:off x="3609975" y="2133600"/>
            <a:ext cx="2667000" cy="2000250"/>
          </a:xfrm>
          <a:prstGeom prst="rect">
            <a:avLst/>
          </a:prstGeom>
          <a:noFill/>
          <a:ln w="9525">
            <a:noFill/>
            <a:miter lim="800000"/>
            <a:headEnd/>
            <a:tailEnd/>
          </a:ln>
        </p:spPr>
      </p:pic>
      <p:sp>
        <p:nvSpPr>
          <p:cNvPr id="80904" name="TextBox 13"/>
          <p:cNvSpPr txBox="1">
            <a:spLocks noChangeArrowheads="1"/>
          </p:cNvSpPr>
          <p:nvPr/>
        </p:nvSpPr>
        <p:spPr bwMode="auto">
          <a:xfrm>
            <a:off x="765175" y="6291263"/>
            <a:ext cx="2871788" cy="338137"/>
          </a:xfrm>
          <a:prstGeom prst="rect">
            <a:avLst/>
          </a:prstGeom>
          <a:noFill/>
          <a:ln w="9525">
            <a:noFill/>
            <a:miter lim="800000"/>
            <a:headEnd/>
            <a:tailEnd/>
          </a:ln>
        </p:spPr>
        <p:txBody>
          <a:bodyPr wrap="none">
            <a:prstTxWarp prst="textNoShape">
              <a:avLst/>
            </a:prstTxWarp>
            <a:spAutoFit/>
          </a:bodyPr>
          <a:lstStyle/>
          <a:p>
            <a:r>
              <a:rPr lang="en-US" dirty="0"/>
              <a:t>Screen-space Euclidean Dist.</a:t>
            </a:r>
          </a:p>
        </p:txBody>
      </p:sp>
      <p:sp>
        <p:nvSpPr>
          <p:cNvPr id="80905" name="TextBox 14"/>
          <p:cNvSpPr txBox="1">
            <a:spLocks noChangeArrowheads="1"/>
          </p:cNvSpPr>
          <p:nvPr/>
        </p:nvSpPr>
        <p:spPr bwMode="auto">
          <a:xfrm>
            <a:off x="3603625" y="6291263"/>
            <a:ext cx="2754313" cy="338137"/>
          </a:xfrm>
          <a:prstGeom prst="rect">
            <a:avLst/>
          </a:prstGeom>
          <a:noFill/>
          <a:ln w="9525">
            <a:noFill/>
            <a:miter lim="800000"/>
            <a:headEnd/>
            <a:tailEnd/>
          </a:ln>
        </p:spPr>
        <p:txBody>
          <a:bodyPr wrap="none">
            <a:prstTxWarp prst="textNoShape">
              <a:avLst/>
            </a:prstTxWarp>
            <a:spAutoFit/>
          </a:bodyPr>
          <a:lstStyle/>
          <a:p>
            <a:r>
              <a:rPr lang="en-US" dirty="0"/>
              <a:t>World-space Euclidean Dist.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8181975" cy="585787"/>
          </a:xfrm>
        </p:spPr>
        <p:txBody>
          <a:bodyPr/>
          <a:lstStyle/>
          <a:p>
            <a:pPr>
              <a:defRPr/>
            </a:pPr>
            <a:r>
              <a:rPr lang="en-US" dirty="0">
                <a:ea typeface="+mj-ea"/>
                <a:cs typeface="+mj-cs"/>
              </a:rPr>
              <a:t>World-space</a:t>
            </a:r>
            <a:r>
              <a:rPr lang="en-US" dirty="0" smtClean="0">
                <a:ea typeface="+mj-ea"/>
                <a:cs typeface="+mj-cs"/>
              </a:rPr>
              <a:t> &amp; Averaged </a:t>
            </a:r>
            <a:r>
              <a:rPr lang="en-US" dirty="0">
                <a:ea typeface="+mj-ea"/>
                <a:cs typeface="+mj-cs"/>
              </a:rPr>
              <a:t>Distance</a:t>
            </a:r>
          </a:p>
        </p:txBody>
      </p:sp>
      <p:sp>
        <p:nvSpPr>
          <p:cNvPr id="581635" name="Rectangle 3"/>
          <p:cNvSpPr>
            <a:spLocks noGrp="1" noChangeArrowheads="1"/>
          </p:cNvSpPr>
          <p:nvPr>
            <p:ph idx="1"/>
          </p:nvPr>
        </p:nvSpPr>
        <p:spPr>
          <a:xfrm>
            <a:off x="990600" y="1219200"/>
            <a:ext cx="7924800" cy="914400"/>
          </a:xfrm>
        </p:spPr>
        <p:txBody>
          <a:bodyPr/>
          <a:lstStyle/>
          <a:p>
            <a:pPr indent="-402336">
              <a:lnSpc>
                <a:spcPct val="80000"/>
              </a:lnSpc>
              <a:defRPr/>
            </a:pPr>
            <a:r>
              <a:rPr lang="en-US" sz="2000" dirty="0">
                <a:ea typeface="+mn-ea"/>
                <a:cs typeface="+mn-cs"/>
              </a:rPr>
              <a:t>Euclidean distance has sharp changes in isocontour curvature</a:t>
            </a:r>
          </a:p>
          <a:p>
            <a:pPr indent="-402336">
              <a:lnSpc>
                <a:spcPct val="80000"/>
              </a:lnSpc>
              <a:defRPr/>
            </a:pPr>
            <a:endParaRPr lang="en-US" sz="2000" dirty="0">
              <a:ea typeface="+mn-ea"/>
              <a:cs typeface="+mn-cs"/>
            </a:endParaRPr>
          </a:p>
        </p:txBody>
      </p:sp>
      <p:pic>
        <p:nvPicPr>
          <p:cNvPr id="82948" name="Picture 6" descr="C:\Documents and Settings\cdecoro\Desktop\styleshadows\styleshadows_Page_3_Image_0007.jpg"/>
          <p:cNvPicPr>
            <a:picLocks noChangeAspect="1" noChangeArrowheads="1"/>
          </p:cNvPicPr>
          <p:nvPr/>
        </p:nvPicPr>
        <p:blipFill>
          <a:blip r:embed="rId3"/>
          <a:srcRect/>
          <a:stretch>
            <a:fillRect/>
          </a:stretch>
        </p:blipFill>
        <p:spPr bwMode="auto">
          <a:xfrm>
            <a:off x="866775" y="2133600"/>
            <a:ext cx="2667000" cy="2000250"/>
          </a:xfrm>
          <a:prstGeom prst="rect">
            <a:avLst/>
          </a:prstGeom>
          <a:noFill/>
          <a:ln w="9525">
            <a:noFill/>
            <a:miter lim="800000"/>
            <a:headEnd/>
            <a:tailEnd/>
          </a:ln>
        </p:spPr>
      </p:pic>
      <p:pic>
        <p:nvPicPr>
          <p:cNvPr id="82949" name="Picture 7" descr="C:\Documents and Settings\cdecoro\Desktop\styleshadows\styleshadows_Page_3_Image_0008.jpg"/>
          <p:cNvPicPr>
            <a:picLocks noChangeAspect="1" noChangeArrowheads="1"/>
          </p:cNvPicPr>
          <p:nvPr/>
        </p:nvPicPr>
        <p:blipFill>
          <a:blip r:embed="rId4"/>
          <a:srcRect/>
          <a:stretch>
            <a:fillRect/>
          </a:stretch>
        </p:blipFill>
        <p:spPr bwMode="auto">
          <a:xfrm>
            <a:off x="866775" y="4191000"/>
            <a:ext cx="2667000" cy="2000250"/>
          </a:xfrm>
          <a:prstGeom prst="rect">
            <a:avLst/>
          </a:prstGeom>
          <a:noFill/>
          <a:ln w="9525">
            <a:noFill/>
            <a:miter lim="800000"/>
            <a:headEnd/>
            <a:tailEnd/>
          </a:ln>
        </p:spPr>
      </p:pic>
      <p:pic>
        <p:nvPicPr>
          <p:cNvPr id="82950" name="Picture 2" descr="C:\Documents and Settings\cdecoro\Desktop\styleshadows\styleshadows_Page_3_Image_0010.jpg"/>
          <p:cNvPicPr>
            <a:picLocks noChangeAspect="1" noChangeArrowheads="1"/>
          </p:cNvPicPr>
          <p:nvPr/>
        </p:nvPicPr>
        <p:blipFill>
          <a:blip r:embed="rId5"/>
          <a:srcRect/>
          <a:stretch>
            <a:fillRect/>
          </a:stretch>
        </p:blipFill>
        <p:spPr bwMode="auto">
          <a:xfrm>
            <a:off x="3609975" y="4191000"/>
            <a:ext cx="2667000" cy="2000250"/>
          </a:xfrm>
          <a:prstGeom prst="rect">
            <a:avLst/>
          </a:prstGeom>
          <a:noFill/>
          <a:ln w="9525">
            <a:noFill/>
            <a:miter lim="800000"/>
            <a:headEnd/>
            <a:tailEnd/>
          </a:ln>
        </p:spPr>
      </p:pic>
      <p:pic>
        <p:nvPicPr>
          <p:cNvPr id="82951" name="Picture 3" descr="C:\Documents and Settings\cdecoro\Desktop\styleshadows\styleshadows_Page_3_Image_0009.jpg"/>
          <p:cNvPicPr>
            <a:picLocks noChangeAspect="1" noChangeArrowheads="1"/>
          </p:cNvPicPr>
          <p:nvPr/>
        </p:nvPicPr>
        <p:blipFill>
          <a:blip r:embed="rId6"/>
          <a:srcRect/>
          <a:stretch>
            <a:fillRect/>
          </a:stretch>
        </p:blipFill>
        <p:spPr bwMode="auto">
          <a:xfrm>
            <a:off x="3609975" y="2133600"/>
            <a:ext cx="2667000" cy="2000250"/>
          </a:xfrm>
          <a:prstGeom prst="rect">
            <a:avLst/>
          </a:prstGeom>
          <a:noFill/>
          <a:ln w="9525">
            <a:noFill/>
            <a:miter lim="800000"/>
            <a:headEnd/>
            <a:tailEnd/>
          </a:ln>
        </p:spPr>
      </p:pic>
      <p:sp>
        <p:nvSpPr>
          <p:cNvPr id="82952" name="TextBox 13"/>
          <p:cNvSpPr txBox="1">
            <a:spLocks noChangeArrowheads="1"/>
          </p:cNvSpPr>
          <p:nvPr/>
        </p:nvSpPr>
        <p:spPr bwMode="auto">
          <a:xfrm>
            <a:off x="765175" y="6291263"/>
            <a:ext cx="2871788" cy="338137"/>
          </a:xfrm>
          <a:prstGeom prst="rect">
            <a:avLst/>
          </a:prstGeom>
          <a:noFill/>
          <a:ln w="9525">
            <a:noFill/>
            <a:miter lim="800000"/>
            <a:headEnd/>
            <a:tailEnd/>
          </a:ln>
        </p:spPr>
        <p:txBody>
          <a:bodyPr wrap="none">
            <a:prstTxWarp prst="textNoShape">
              <a:avLst/>
            </a:prstTxWarp>
            <a:spAutoFit/>
          </a:bodyPr>
          <a:lstStyle/>
          <a:p>
            <a:r>
              <a:rPr lang="en-US" dirty="0"/>
              <a:t>Screen-space Euclidean Dist.</a:t>
            </a:r>
          </a:p>
        </p:txBody>
      </p:sp>
      <p:sp>
        <p:nvSpPr>
          <p:cNvPr id="82953" name="TextBox 14"/>
          <p:cNvSpPr txBox="1">
            <a:spLocks noChangeArrowheads="1"/>
          </p:cNvSpPr>
          <p:nvPr/>
        </p:nvSpPr>
        <p:spPr bwMode="auto">
          <a:xfrm>
            <a:off x="3603625" y="6291263"/>
            <a:ext cx="2754313" cy="338137"/>
          </a:xfrm>
          <a:prstGeom prst="rect">
            <a:avLst/>
          </a:prstGeom>
          <a:noFill/>
          <a:ln w="9525">
            <a:noFill/>
            <a:miter lim="800000"/>
            <a:headEnd/>
            <a:tailEnd/>
          </a:ln>
        </p:spPr>
        <p:txBody>
          <a:bodyPr wrap="none">
            <a:prstTxWarp prst="textNoShape">
              <a:avLst/>
            </a:prstTxWarp>
            <a:spAutoFit/>
          </a:bodyPr>
          <a:lstStyle/>
          <a:p>
            <a:r>
              <a:rPr lang="en-US" dirty="0"/>
              <a:t>World-space Euclidean Dist.</a:t>
            </a:r>
          </a:p>
        </p:txBody>
      </p:sp>
      <p:pic>
        <p:nvPicPr>
          <p:cNvPr id="82954" name="Picture 2" descr="C:\Documents and Settings\cdecoro\Desktop\styleshadows\styleshadows_Page_3_Image_0010.jpg"/>
          <p:cNvPicPr>
            <a:picLocks noChangeAspect="1" noChangeArrowheads="1"/>
          </p:cNvPicPr>
          <p:nvPr/>
        </p:nvPicPr>
        <p:blipFill>
          <a:blip r:embed="rId5"/>
          <a:srcRect l="24576" t="62572" r="47342"/>
          <a:stretch>
            <a:fillRect/>
          </a:stretch>
        </p:blipFill>
        <p:spPr bwMode="auto">
          <a:xfrm>
            <a:off x="6723063" y="4191000"/>
            <a:ext cx="1963737" cy="2000250"/>
          </a:xfrm>
          <a:prstGeom prst="rect">
            <a:avLst/>
          </a:prstGeom>
          <a:noFill/>
          <a:ln w="9525">
            <a:noFill/>
            <a:miter lim="800000"/>
            <a:headEnd/>
            <a:tailEnd/>
          </a:ln>
        </p:spPr>
      </p:pic>
      <p:pic>
        <p:nvPicPr>
          <p:cNvPr id="82955" name="Picture 2" descr="C:\Documents and Settings\cdecoro\Desktop\styleshadows\styleshadows_Page_3_Image_0010.jpg"/>
          <p:cNvPicPr>
            <a:picLocks noChangeAspect="1" noChangeArrowheads="1"/>
          </p:cNvPicPr>
          <p:nvPr/>
        </p:nvPicPr>
        <p:blipFill>
          <a:blip r:embed="rId5"/>
          <a:srcRect l="54340" t="24327" r="6786" b="40096"/>
          <a:stretch>
            <a:fillRect/>
          </a:stretch>
        </p:blipFill>
        <p:spPr bwMode="auto">
          <a:xfrm>
            <a:off x="6477000" y="2266950"/>
            <a:ext cx="2470150" cy="1695450"/>
          </a:xfrm>
          <a:prstGeom prst="rect">
            <a:avLst/>
          </a:prstGeom>
          <a:noFill/>
          <a:ln w="9525">
            <a:noFill/>
            <a:miter lim="800000"/>
            <a:headEnd/>
            <a:tailEnd/>
          </a:ln>
        </p:spPr>
      </p:pic>
      <p:sp>
        <p:nvSpPr>
          <p:cNvPr id="18" name="Rectangle 17"/>
          <p:cNvSpPr/>
          <p:nvPr/>
        </p:nvSpPr>
        <p:spPr bwMode="auto">
          <a:xfrm>
            <a:off x="6477000" y="2266950"/>
            <a:ext cx="2470150" cy="1695450"/>
          </a:xfrm>
          <a:prstGeom prst="rect">
            <a:avLst/>
          </a:prstGeom>
          <a:noFill/>
          <a:ln w="5715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sp>
        <p:nvSpPr>
          <p:cNvPr id="19" name="Rectangle 18"/>
          <p:cNvSpPr/>
          <p:nvPr/>
        </p:nvSpPr>
        <p:spPr bwMode="auto">
          <a:xfrm>
            <a:off x="5029200" y="4648200"/>
            <a:ext cx="1066800" cy="781050"/>
          </a:xfrm>
          <a:prstGeom prst="rect">
            <a:avLst/>
          </a:prstGeom>
          <a:noFill/>
          <a:ln w="5715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sp>
        <p:nvSpPr>
          <p:cNvPr id="20" name="Rectangle 19"/>
          <p:cNvSpPr/>
          <p:nvPr/>
        </p:nvSpPr>
        <p:spPr bwMode="auto">
          <a:xfrm>
            <a:off x="6723063" y="4191000"/>
            <a:ext cx="1963737" cy="2000250"/>
          </a:xfrm>
          <a:prstGeom prst="rect">
            <a:avLst/>
          </a:prstGeom>
          <a:noFill/>
          <a:ln w="57150">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sp>
        <p:nvSpPr>
          <p:cNvPr id="21" name="Rectangle 20"/>
          <p:cNvSpPr/>
          <p:nvPr/>
        </p:nvSpPr>
        <p:spPr bwMode="auto">
          <a:xfrm>
            <a:off x="4343400" y="5429250"/>
            <a:ext cx="685800" cy="762000"/>
          </a:xfrm>
          <a:prstGeom prst="rect">
            <a:avLst/>
          </a:prstGeom>
          <a:noFill/>
          <a:ln w="57150">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8181975" cy="585787"/>
          </a:xfrm>
        </p:spPr>
        <p:txBody>
          <a:bodyPr/>
          <a:lstStyle/>
          <a:p>
            <a:pPr>
              <a:defRPr/>
            </a:pPr>
            <a:r>
              <a:rPr lang="en-US" dirty="0">
                <a:ea typeface="+mj-ea"/>
                <a:cs typeface="+mj-cs"/>
              </a:rPr>
              <a:t>World-space</a:t>
            </a:r>
            <a:r>
              <a:rPr lang="en-US" dirty="0" smtClean="0">
                <a:ea typeface="+mj-ea"/>
                <a:cs typeface="+mj-cs"/>
              </a:rPr>
              <a:t> &amp; Averaged </a:t>
            </a:r>
            <a:r>
              <a:rPr lang="en-US" dirty="0">
                <a:ea typeface="+mj-ea"/>
                <a:cs typeface="+mj-cs"/>
              </a:rPr>
              <a:t>Distance</a:t>
            </a:r>
          </a:p>
        </p:txBody>
      </p:sp>
      <p:sp>
        <p:nvSpPr>
          <p:cNvPr id="581635" name="Rectangle 3"/>
          <p:cNvSpPr>
            <a:spLocks noGrp="1" noChangeArrowheads="1"/>
          </p:cNvSpPr>
          <p:nvPr>
            <p:ph idx="1"/>
          </p:nvPr>
        </p:nvSpPr>
        <p:spPr>
          <a:xfrm>
            <a:off x="990600" y="1219200"/>
            <a:ext cx="7924800" cy="914400"/>
          </a:xfrm>
        </p:spPr>
        <p:txBody>
          <a:bodyPr/>
          <a:lstStyle/>
          <a:p>
            <a:pPr indent="-402336">
              <a:lnSpc>
                <a:spcPct val="80000"/>
              </a:lnSpc>
              <a:defRPr/>
            </a:pPr>
            <a:r>
              <a:rPr lang="en-US" sz="2000" dirty="0">
                <a:ea typeface="+mn-ea"/>
                <a:cs typeface="+mn-cs"/>
              </a:rPr>
              <a:t>Euclidean distance has sharp changes in isocontour curvature</a:t>
            </a:r>
          </a:p>
          <a:p>
            <a:pPr indent="-402336">
              <a:lnSpc>
                <a:spcPct val="80000"/>
              </a:lnSpc>
              <a:defRPr/>
            </a:pPr>
            <a:endParaRPr lang="en-US" sz="2000" dirty="0">
              <a:ea typeface="+mn-ea"/>
              <a:cs typeface="+mn-cs"/>
            </a:endParaRPr>
          </a:p>
        </p:txBody>
      </p:sp>
      <p:grpSp>
        <p:nvGrpSpPr>
          <p:cNvPr id="2" name="Group 16"/>
          <p:cNvGrpSpPr>
            <a:grpSpLocks/>
          </p:cNvGrpSpPr>
          <p:nvPr/>
        </p:nvGrpSpPr>
        <p:grpSpPr bwMode="auto">
          <a:xfrm>
            <a:off x="3603625" y="2133600"/>
            <a:ext cx="2754313" cy="4495800"/>
            <a:chOff x="3603625" y="2133600"/>
            <a:chExt cx="2754313" cy="4495800"/>
          </a:xfrm>
        </p:grpSpPr>
        <p:pic>
          <p:nvPicPr>
            <p:cNvPr id="85010" name="Picture 2" descr="C:\Documents and Settings\cdecoro\Desktop\styleshadows\styleshadows_Page_3_Image_0010.jpg"/>
            <p:cNvPicPr>
              <a:picLocks noChangeAspect="1" noChangeArrowheads="1"/>
            </p:cNvPicPr>
            <p:nvPr/>
          </p:nvPicPr>
          <p:blipFill>
            <a:blip r:embed="rId3"/>
            <a:srcRect/>
            <a:stretch>
              <a:fillRect/>
            </a:stretch>
          </p:blipFill>
          <p:spPr bwMode="auto">
            <a:xfrm>
              <a:off x="3609975" y="4191000"/>
              <a:ext cx="2667000" cy="2000250"/>
            </a:xfrm>
            <a:prstGeom prst="rect">
              <a:avLst/>
            </a:prstGeom>
            <a:noFill/>
            <a:ln w="9525">
              <a:noFill/>
              <a:miter lim="800000"/>
              <a:headEnd/>
              <a:tailEnd/>
            </a:ln>
          </p:spPr>
        </p:pic>
        <p:pic>
          <p:nvPicPr>
            <p:cNvPr id="85011" name="Picture 3" descr="C:\Documents and Settings\cdecoro\Desktop\styleshadows\styleshadows_Page_3_Image_0009.jpg"/>
            <p:cNvPicPr>
              <a:picLocks noChangeAspect="1" noChangeArrowheads="1"/>
            </p:cNvPicPr>
            <p:nvPr/>
          </p:nvPicPr>
          <p:blipFill>
            <a:blip r:embed="rId4"/>
            <a:srcRect/>
            <a:stretch>
              <a:fillRect/>
            </a:stretch>
          </p:blipFill>
          <p:spPr bwMode="auto">
            <a:xfrm>
              <a:off x="3609975" y="2133600"/>
              <a:ext cx="2667000" cy="2000250"/>
            </a:xfrm>
            <a:prstGeom prst="rect">
              <a:avLst/>
            </a:prstGeom>
            <a:noFill/>
            <a:ln w="9525">
              <a:noFill/>
              <a:miter lim="800000"/>
              <a:headEnd/>
              <a:tailEnd/>
            </a:ln>
          </p:spPr>
        </p:pic>
        <p:sp>
          <p:nvSpPr>
            <p:cNvPr id="85012" name="TextBox 14"/>
            <p:cNvSpPr txBox="1">
              <a:spLocks noChangeArrowheads="1"/>
            </p:cNvSpPr>
            <p:nvPr/>
          </p:nvSpPr>
          <p:spPr bwMode="auto">
            <a:xfrm>
              <a:off x="3603625" y="6291263"/>
              <a:ext cx="2754313" cy="338137"/>
            </a:xfrm>
            <a:prstGeom prst="rect">
              <a:avLst/>
            </a:prstGeom>
            <a:noFill/>
            <a:ln w="9525">
              <a:noFill/>
              <a:miter lim="800000"/>
              <a:headEnd/>
              <a:tailEnd/>
            </a:ln>
          </p:spPr>
          <p:txBody>
            <a:bodyPr wrap="none">
              <a:prstTxWarp prst="textNoShape">
                <a:avLst/>
              </a:prstTxWarp>
              <a:spAutoFit/>
            </a:bodyPr>
            <a:lstStyle/>
            <a:p>
              <a:r>
                <a:rPr lang="en-US" dirty="0"/>
                <a:t>World-space Euclidean Dist.</a:t>
              </a:r>
            </a:p>
          </p:txBody>
        </p:sp>
      </p:grpSp>
      <p:grpSp>
        <p:nvGrpSpPr>
          <p:cNvPr id="3" name="Group 24"/>
          <p:cNvGrpSpPr>
            <a:grpSpLocks/>
          </p:cNvGrpSpPr>
          <p:nvPr/>
        </p:nvGrpSpPr>
        <p:grpSpPr bwMode="auto">
          <a:xfrm>
            <a:off x="3603625" y="2133600"/>
            <a:ext cx="2724150" cy="4495800"/>
            <a:chOff x="6353175" y="2133600"/>
            <a:chExt cx="2724150" cy="4495800"/>
          </a:xfrm>
        </p:grpSpPr>
        <p:pic>
          <p:nvPicPr>
            <p:cNvPr id="85007" name="Picture 4" descr="C:\Documents and Settings\cdecoro\Desktop\styleshadows\styleshadows_Page_3_Image_0011.jpg"/>
            <p:cNvPicPr>
              <a:picLocks noChangeAspect="1" noChangeArrowheads="1"/>
            </p:cNvPicPr>
            <p:nvPr/>
          </p:nvPicPr>
          <p:blipFill>
            <a:blip r:embed="rId5"/>
            <a:srcRect/>
            <a:stretch>
              <a:fillRect/>
            </a:stretch>
          </p:blipFill>
          <p:spPr bwMode="auto">
            <a:xfrm>
              <a:off x="6353175" y="2133600"/>
              <a:ext cx="2667000" cy="2000250"/>
            </a:xfrm>
            <a:prstGeom prst="rect">
              <a:avLst/>
            </a:prstGeom>
            <a:noFill/>
            <a:ln w="9525">
              <a:noFill/>
              <a:miter lim="800000"/>
              <a:headEnd/>
              <a:tailEnd/>
            </a:ln>
          </p:spPr>
        </p:pic>
        <p:pic>
          <p:nvPicPr>
            <p:cNvPr id="85008" name="Picture 5" descr="C:\Documents and Settings\cdecoro\Desktop\styleshadows\styleshadows_Page_3_Image_0012.jpg"/>
            <p:cNvPicPr>
              <a:picLocks noChangeAspect="1" noChangeArrowheads="1"/>
            </p:cNvPicPr>
            <p:nvPr/>
          </p:nvPicPr>
          <p:blipFill>
            <a:blip r:embed="rId6"/>
            <a:srcRect/>
            <a:stretch>
              <a:fillRect/>
            </a:stretch>
          </p:blipFill>
          <p:spPr bwMode="auto">
            <a:xfrm>
              <a:off x="6353175" y="4191000"/>
              <a:ext cx="2667000" cy="2000250"/>
            </a:xfrm>
            <a:prstGeom prst="rect">
              <a:avLst/>
            </a:prstGeom>
            <a:noFill/>
            <a:ln w="9525">
              <a:noFill/>
              <a:miter lim="800000"/>
              <a:headEnd/>
              <a:tailEnd/>
            </a:ln>
          </p:spPr>
        </p:pic>
        <p:sp>
          <p:nvSpPr>
            <p:cNvPr id="85009" name="TextBox 22"/>
            <p:cNvSpPr txBox="1">
              <a:spLocks noChangeArrowheads="1"/>
            </p:cNvSpPr>
            <p:nvPr/>
          </p:nvSpPr>
          <p:spPr bwMode="auto">
            <a:xfrm>
              <a:off x="6357938" y="6291263"/>
              <a:ext cx="2719387" cy="338137"/>
            </a:xfrm>
            <a:prstGeom prst="rect">
              <a:avLst/>
            </a:prstGeom>
            <a:noFill/>
            <a:ln w="9525">
              <a:noFill/>
              <a:miter lim="800000"/>
              <a:headEnd/>
              <a:tailEnd/>
            </a:ln>
          </p:spPr>
          <p:txBody>
            <a:bodyPr wrap="none">
              <a:prstTxWarp prst="textNoShape">
                <a:avLst/>
              </a:prstTxWarp>
              <a:spAutoFit/>
            </a:bodyPr>
            <a:lstStyle/>
            <a:p>
              <a:r>
                <a:rPr lang="en-US" dirty="0"/>
                <a:t>World-space Averaged Dist.</a:t>
              </a:r>
            </a:p>
          </p:txBody>
        </p:sp>
      </p:grpSp>
      <p:grpSp>
        <p:nvGrpSpPr>
          <p:cNvPr id="4" name="Group 35"/>
          <p:cNvGrpSpPr>
            <a:grpSpLocks/>
          </p:cNvGrpSpPr>
          <p:nvPr/>
        </p:nvGrpSpPr>
        <p:grpSpPr bwMode="auto">
          <a:xfrm>
            <a:off x="4343400" y="2309813"/>
            <a:ext cx="4546600" cy="3895725"/>
            <a:chOff x="4343400" y="2309814"/>
            <a:chExt cx="4546598" cy="3895724"/>
          </a:xfrm>
        </p:grpSpPr>
        <p:sp>
          <p:nvSpPr>
            <p:cNvPr id="28" name="Rectangle 27"/>
            <p:cNvSpPr/>
            <p:nvPr/>
          </p:nvSpPr>
          <p:spPr bwMode="auto">
            <a:xfrm>
              <a:off x="5029200" y="4648200"/>
              <a:ext cx="1066800" cy="781050"/>
            </a:xfrm>
            <a:prstGeom prst="rect">
              <a:avLst/>
            </a:prstGeom>
            <a:noFill/>
            <a:ln w="5715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sp>
          <p:nvSpPr>
            <p:cNvPr id="29" name="Rectangle 28"/>
            <p:cNvSpPr/>
            <p:nvPr/>
          </p:nvSpPr>
          <p:spPr bwMode="auto">
            <a:xfrm>
              <a:off x="4343400" y="5429250"/>
              <a:ext cx="685800" cy="762000"/>
            </a:xfrm>
            <a:prstGeom prst="rect">
              <a:avLst/>
            </a:prstGeom>
            <a:noFill/>
            <a:ln w="57150">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grpSp>
          <p:nvGrpSpPr>
            <p:cNvPr id="85001" name="Group 34"/>
            <p:cNvGrpSpPr>
              <a:grpSpLocks noChangeAspect="1"/>
            </p:cNvGrpSpPr>
            <p:nvPr/>
          </p:nvGrpSpPr>
          <p:grpSpPr bwMode="auto">
            <a:xfrm>
              <a:off x="6586339" y="2309814"/>
              <a:ext cx="2303659" cy="1695450"/>
              <a:chOff x="6172200" y="4562475"/>
              <a:chExt cx="2717800" cy="2000250"/>
            </a:xfrm>
          </p:grpSpPr>
          <p:pic>
            <p:nvPicPr>
              <p:cNvPr id="85005" name="Picture 5" descr="C:\Documents and Settings\cdecoro\Desktop\styleshadows\styleshadows_Page_3_Image_0012.jpg"/>
              <p:cNvPicPr>
                <a:picLocks noChangeAspect="1" noChangeArrowheads="1"/>
              </p:cNvPicPr>
              <p:nvPr/>
            </p:nvPicPr>
            <p:blipFill>
              <a:blip r:embed="rId6"/>
              <a:srcRect l="53847" t="25806" r="8546" b="38879"/>
              <a:stretch>
                <a:fillRect/>
              </a:stretch>
            </p:blipFill>
            <p:spPr bwMode="auto">
              <a:xfrm>
                <a:off x="6172200" y="4562475"/>
                <a:ext cx="2717800" cy="2000250"/>
              </a:xfrm>
              <a:prstGeom prst="rect">
                <a:avLst/>
              </a:prstGeom>
              <a:noFill/>
              <a:ln w="9525">
                <a:noFill/>
                <a:miter lim="800000"/>
                <a:headEnd/>
                <a:tailEnd/>
              </a:ln>
            </p:spPr>
          </p:pic>
          <p:sp>
            <p:nvSpPr>
              <p:cNvPr id="32" name="Rectangle 31"/>
              <p:cNvSpPr/>
              <p:nvPr/>
            </p:nvSpPr>
            <p:spPr bwMode="auto">
              <a:xfrm>
                <a:off x="6172434" y="4562475"/>
                <a:ext cx="2717566" cy="2000250"/>
              </a:xfrm>
              <a:prstGeom prst="rect">
                <a:avLst/>
              </a:prstGeom>
              <a:noFill/>
              <a:ln w="57150">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grpSp>
        <p:grpSp>
          <p:nvGrpSpPr>
            <p:cNvPr id="85002" name="Group 33"/>
            <p:cNvGrpSpPr>
              <a:grpSpLocks/>
            </p:cNvGrpSpPr>
            <p:nvPr/>
          </p:nvGrpSpPr>
          <p:grpSpPr bwMode="auto">
            <a:xfrm>
              <a:off x="6796088" y="4205288"/>
              <a:ext cx="1806575" cy="2000250"/>
              <a:chOff x="4191000" y="4562475"/>
              <a:chExt cx="1806575" cy="2000250"/>
            </a:xfrm>
          </p:grpSpPr>
          <p:pic>
            <p:nvPicPr>
              <p:cNvPr id="85003" name="Picture 5" descr="C:\Documents and Settings\cdecoro\Desktop\styleshadows\styleshadows_Page_3_Image_0012.jpg"/>
              <p:cNvPicPr>
                <a:picLocks noChangeAspect="1" noChangeArrowheads="1"/>
              </p:cNvPicPr>
              <p:nvPr/>
            </p:nvPicPr>
            <p:blipFill>
              <a:blip r:embed="rId6"/>
              <a:srcRect l="28696" t="62762" r="46088"/>
              <a:stretch>
                <a:fillRect/>
              </a:stretch>
            </p:blipFill>
            <p:spPr bwMode="auto">
              <a:xfrm>
                <a:off x="4191000" y="4562475"/>
                <a:ext cx="1806575" cy="2000250"/>
              </a:xfrm>
              <a:prstGeom prst="rect">
                <a:avLst/>
              </a:prstGeom>
              <a:noFill/>
              <a:ln w="9525">
                <a:noFill/>
                <a:miter lim="800000"/>
                <a:headEnd/>
                <a:tailEnd/>
              </a:ln>
            </p:spPr>
          </p:pic>
          <p:sp>
            <p:nvSpPr>
              <p:cNvPr id="33" name="Rectangle 32"/>
              <p:cNvSpPr/>
              <p:nvPr/>
            </p:nvSpPr>
            <p:spPr bwMode="auto">
              <a:xfrm>
                <a:off x="4208461" y="4562476"/>
                <a:ext cx="1789112" cy="2000249"/>
              </a:xfrm>
              <a:prstGeom prst="rect">
                <a:avLst/>
              </a:prstGeom>
              <a:noFill/>
              <a:ln w="57150">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pPr>
                  <a:defRPr/>
                </a:pPr>
                <a:endParaRPr lang="en-US" dirty="0">
                  <a:solidFill>
                    <a:schemeClr val="tx2"/>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94444E-6 1.11111E-6 L -0.29774 0.00069 " pathEditMode="relative" rAng="0" ptsTypes="AA">
                                      <p:cBhvr>
                                        <p:cTn id="6" dur="1000" fill="hold"/>
                                        <p:tgtEl>
                                          <p:spTgt spid="2"/>
                                        </p:tgtEl>
                                        <p:attrNameLst>
                                          <p:attrName>ppt_x</p:attrName>
                                          <p:attrName>ppt_y</p:attrName>
                                        </p:attrNameLst>
                                      </p:cBhvr>
                                      <p:rCtr x="-149" y="0"/>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87552" y="293688"/>
            <a:ext cx="8181975" cy="585787"/>
          </a:xfrm>
        </p:spPr>
        <p:txBody>
          <a:bodyPr/>
          <a:lstStyle/>
          <a:p>
            <a:pPr>
              <a:defRPr/>
            </a:pPr>
            <a:r>
              <a:rPr lang="en-US" dirty="0">
                <a:ea typeface="+mj-ea"/>
                <a:cs typeface="+mj-cs"/>
              </a:rPr>
              <a:t>World-space</a:t>
            </a:r>
            <a:r>
              <a:rPr lang="en-US" dirty="0" smtClean="0">
                <a:ea typeface="+mj-ea"/>
                <a:cs typeface="+mj-cs"/>
              </a:rPr>
              <a:t> &amp; Averaged </a:t>
            </a:r>
            <a:r>
              <a:rPr lang="en-US" dirty="0">
                <a:ea typeface="+mj-ea"/>
                <a:cs typeface="+mj-cs"/>
              </a:rPr>
              <a:t>Distance</a:t>
            </a:r>
          </a:p>
        </p:txBody>
      </p:sp>
      <p:sp>
        <p:nvSpPr>
          <p:cNvPr id="581635" name="Rectangle 3"/>
          <p:cNvSpPr>
            <a:spLocks noGrp="1" noChangeArrowheads="1"/>
          </p:cNvSpPr>
          <p:nvPr>
            <p:ph idx="1"/>
          </p:nvPr>
        </p:nvSpPr>
        <p:spPr>
          <a:xfrm>
            <a:off x="990600" y="1219200"/>
            <a:ext cx="7924800" cy="914400"/>
          </a:xfrm>
        </p:spPr>
        <p:txBody>
          <a:bodyPr/>
          <a:lstStyle/>
          <a:p>
            <a:pPr indent="-402336">
              <a:lnSpc>
                <a:spcPct val="80000"/>
              </a:lnSpc>
              <a:defRPr/>
            </a:pPr>
            <a:r>
              <a:rPr lang="en-US" sz="2000" dirty="0">
                <a:ea typeface="+mn-ea"/>
                <a:cs typeface="+mn-cs"/>
              </a:rPr>
              <a:t>Euclidean distance has sharp changes in isocontour curvature</a:t>
            </a:r>
          </a:p>
          <a:p>
            <a:pPr indent="-402336">
              <a:lnSpc>
                <a:spcPct val="80000"/>
              </a:lnSpc>
              <a:defRPr/>
            </a:pPr>
            <a:r>
              <a:rPr lang="en-US" sz="2000" dirty="0">
                <a:ea typeface="+mn-ea"/>
                <a:cs typeface="+mn-cs"/>
              </a:rPr>
              <a:t>Averaged Distance has smooth contours</a:t>
            </a:r>
          </a:p>
          <a:p>
            <a:pPr indent="-402336">
              <a:lnSpc>
                <a:spcPct val="80000"/>
              </a:lnSpc>
              <a:defRPr/>
            </a:pPr>
            <a:endParaRPr lang="en-US" sz="2000" dirty="0">
              <a:ea typeface="+mn-ea"/>
              <a:cs typeface="+mn-cs"/>
            </a:endParaRPr>
          </a:p>
        </p:txBody>
      </p:sp>
      <p:pic>
        <p:nvPicPr>
          <p:cNvPr id="87044" name="Picture 6" descr="C:\Documents and Settings\cdecoro\Desktop\styleshadows\styleshadows_Page_3_Image_0007.jpg"/>
          <p:cNvPicPr>
            <a:picLocks noChangeAspect="1" noChangeArrowheads="1"/>
          </p:cNvPicPr>
          <p:nvPr/>
        </p:nvPicPr>
        <p:blipFill>
          <a:blip r:embed="rId3"/>
          <a:srcRect/>
          <a:stretch>
            <a:fillRect/>
          </a:stretch>
        </p:blipFill>
        <p:spPr bwMode="auto">
          <a:xfrm>
            <a:off x="6327775" y="2133600"/>
            <a:ext cx="2667000" cy="2000250"/>
          </a:xfrm>
          <a:prstGeom prst="rect">
            <a:avLst/>
          </a:prstGeom>
          <a:noFill/>
          <a:ln w="9525">
            <a:noFill/>
            <a:miter lim="800000"/>
            <a:headEnd/>
            <a:tailEnd/>
          </a:ln>
        </p:spPr>
      </p:pic>
      <p:pic>
        <p:nvPicPr>
          <p:cNvPr id="87045" name="Picture 7" descr="C:\Documents and Settings\cdecoro\Desktop\styleshadows\styleshadows_Page_3_Image_0008.jpg"/>
          <p:cNvPicPr>
            <a:picLocks noChangeAspect="1" noChangeArrowheads="1"/>
          </p:cNvPicPr>
          <p:nvPr/>
        </p:nvPicPr>
        <p:blipFill>
          <a:blip r:embed="rId4"/>
          <a:srcRect/>
          <a:stretch>
            <a:fillRect/>
          </a:stretch>
        </p:blipFill>
        <p:spPr bwMode="auto">
          <a:xfrm>
            <a:off x="6332538" y="4191000"/>
            <a:ext cx="2667000" cy="2000250"/>
          </a:xfrm>
          <a:prstGeom prst="rect">
            <a:avLst/>
          </a:prstGeom>
          <a:noFill/>
          <a:ln w="9525">
            <a:noFill/>
            <a:miter lim="800000"/>
            <a:headEnd/>
            <a:tailEnd/>
          </a:ln>
        </p:spPr>
      </p:pic>
      <p:pic>
        <p:nvPicPr>
          <p:cNvPr id="87046" name="Picture 2" descr="C:\Documents and Settings\cdecoro\Desktop\styleshadows\styleshadows_Page_3_Image_0010.jpg"/>
          <p:cNvPicPr>
            <a:picLocks noChangeAspect="1" noChangeArrowheads="1"/>
          </p:cNvPicPr>
          <p:nvPr/>
        </p:nvPicPr>
        <p:blipFill>
          <a:blip r:embed="rId5"/>
          <a:srcRect/>
          <a:stretch>
            <a:fillRect/>
          </a:stretch>
        </p:blipFill>
        <p:spPr bwMode="auto">
          <a:xfrm>
            <a:off x="879475" y="4191000"/>
            <a:ext cx="2667000" cy="2000250"/>
          </a:xfrm>
          <a:prstGeom prst="rect">
            <a:avLst/>
          </a:prstGeom>
          <a:noFill/>
          <a:ln w="9525">
            <a:noFill/>
            <a:miter lim="800000"/>
            <a:headEnd/>
            <a:tailEnd/>
          </a:ln>
        </p:spPr>
      </p:pic>
      <p:pic>
        <p:nvPicPr>
          <p:cNvPr id="87047" name="Picture 3" descr="C:\Documents and Settings\cdecoro\Desktop\styleshadows\styleshadows_Page_3_Image_0009.jpg"/>
          <p:cNvPicPr>
            <a:picLocks noChangeAspect="1" noChangeArrowheads="1"/>
          </p:cNvPicPr>
          <p:nvPr/>
        </p:nvPicPr>
        <p:blipFill>
          <a:blip r:embed="rId6"/>
          <a:srcRect/>
          <a:stretch>
            <a:fillRect/>
          </a:stretch>
        </p:blipFill>
        <p:spPr bwMode="auto">
          <a:xfrm>
            <a:off x="879475" y="2133600"/>
            <a:ext cx="2667000" cy="2000250"/>
          </a:xfrm>
          <a:prstGeom prst="rect">
            <a:avLst/>
          </a:prstGeom>
          <a:noFill/>
          <a:ln w="9525">
            <a:noFill/>
            <a:miter lim="800000"/>
            <a:headEnd/>
            <a:tailEnd/>
          </a:ln>
        </p:spPr>
      </p:pic>
      <p:sp>
        <p:nvSpPr>
          <p:cNvPr id="87048" name="TextBox 13"/>
          <p:cNvSpPr txBox="1">
            <a:spLocks noChangeArrowheads="1"/>
          </p:cNvSpPr>
          <p:nvPr/>
        </p:nvSpPr>
        <p:spPr bwMode="auto">
          <a:xfrm>
            <a:off x="874013" y="6297613"/>
            <a:ext cx="2758187" cy="338554"/>
          </a:xfrm>
          <a:prstGeom prst="rect">
            <a:avLst/>
          </a:prstGeom>
          <a:noFill/>
          <a:ln w="9525">
            <a:noFill/>
            <a:miter lim="800000"/>
            <a:headEnd/>
            <a:tailEnd/>
          </a:ln>
        </p:spPr>
        <p:txBody>
          <a:bodyPr wrap="none">
            <a:prstTxWarp prst="textNoShape">
              <a:avLst/>
            </a:prstTxWarp>
            <a:spAutoFit/>
          </a:bodyPr>
          <a:lstStyle/>
          <a:p>
            <a:r>
              <a:rPr lang="en-US" dirty="0" smtClean="0"/>
              <a:t>World-</a:t>
            </a:r>
            <a:r>
              <a:rPr lang="en-US" dirty="0"/>
              <a:t>space Euclidean Dist.</a:t>
            </a:r>
          </a:p>
        </p:txBody>
      </p:sp>
      <p:sp>
        <p:nvSpPr>
          <p:cNvPr id="87052" name="TextBox 22"/>
          <p:cNvSpPr txBox="1">
            <a:spLocks noChangeArrowheads="1"/>
          </p:cNvSpPr>
          <p:nvPr/>
        </p:nvSpPr>
        <p:spPr bwMode="auto">
          <a:xfrm>
            <a:off x="6249736" y="6291263"/>
            <a:ext cx="2876208" cy="338554"/>
          </a:xfrm>
          <a:prstGeom prst="rect">
            <a:avLst/>
          </a:prstGeom>
          <a:noFill/>
          <a:ln w="9525">
            <a:noFill/>
            <a:miter lim="800000"/>
            <a:headEnd/>
            <a:tailEnd/>
          </a:ln>
        </p:spPr>
        <p:txBody>
          <a:bodyPr wrap="none">
            <a:prstTxWarp prst="textNoShape">
              <a:avLst/>
            </a:prstTxWarp>
            <a:spAutoFit/>
          </a:bodyPr>
          <a:lstStyle/>
          <a:p>
            <a:r>
              <a:rPr lang="en-US" dirty="0" smtClean="0"/>
              <a:t>Screen-</a:t>
            </a:r>
            <a:r>
              <a:rPr lang="en-US" dirty="0"/>
              <a:t>space</a:t>
            </a:r>
            <a:r>
              <a:rPr lang="en-US" dirty="0" smtClean="0"/>
              <a:t> Euclidean Dist</a:t>
            </a:r>
            <a:r>
              <a:rPr lang="en-US" dirty="0"/>
              <a:t>.</a:t>
            </a:r>
          </a:p>
        </p:txBody>
      </p:sp>
      <p:grpSp>
        <p:nvGrpSpPr>
          <p:cNvPr id="14" name="Group 13"/>
          <p:cNvGrpSpPr/>
          <p:nvPr/>
        </p:nvGrpSpPr>
        <p:grpSpPr>
          <a:xfrm>
            <a:off x="3603625" y="2133600"/>
            <a:ext cx="2724150" cy="4495800"/>
            <a:chOff x="3603625" y="2133600"/>
            <a:chExt cx="2724150" cy="4495800"/>
          </a:xfrm>
        </p:grpSpPr>
        <p:pic>
          <p:nvPicPr>
            <p:cNvPr id="87050" name="Picture 4" descr="C:\Documents and Settings\cdecoro\Desktop\styleshadows\styleshadows_Page_3_Image_0011.jpg"/>
            <p:cNvPicPr>
              <a:picLocks noChangeAspect="1" noChangeArrowheads="1"/>
            </p:cNvPicPr>
            <p:nvPr/>
          </p:nvPicPr>
          <p:blipFill>
            <a:blip r:embed="rId7"/>
            <a:srcRect/>
            <a:stretch>
              <a:fillRect/>
            </a:stretch>
          </p:blipFill>
          <p:spPr bwMode="auto">
            <a:xfrm>
              <a:off x="3603625" y="2133600"/>
              <a:ext cx="2667000" cy="2000250"/>
            </a:xfrm>
            <a:prstGeom prst="rect">
              <a:avLst/>
            </a:prstGeom>
            <a:noFill/>
            <a:ln w="9525">
              <a:noFill/>
              <a:miter lim="800000"/>
              <a:headEnd/>
              <a:tailEnd/>
            </a:ln>
          </p:spPr>
        </p:pic>
        <p:pic>
          <p:nvPicPr>
            <p:cNvPr id="87051" name="Picture 5" descr="C:\Documents and Settings\cdecoro\Desktop\styleshadows\styleshadows_Page_3_Image_0012.jpg"/>
            <p:cNvPicPr>
              <a:picLocks noChangeAspect="1" noChangeArrowheads="1"/>
            </p:cNvPicPr>
            <p:nvPr/>
          </p:nvPicPr>
          <p:blipFill>
            <a:blip r:embed="rId8"/>
            <a:srcRect/>
            <a:stretch>
              <a:fillRect/>
            </a:stretch>
          </p:blipFill>
          <p:spPr bwMode="auto">
            <a:xfrm>
              <a:off x="3603625" y="4191000"/>
              <a:ext cx="2667000" cy="2000250"/>
            </a:xfrm>
            <a:prstGeom prst="rect">
              <a:avLst/>
            </a:prstGeom>
            <a:noFill/>
            <a:ln w="9525">
              <a:noFill/>
              <a:miter lim="800000"/>
              <a:headEnd/>
              <a:tailEnd/>
            </a:ln>
          </p:spPr>
        </p:pic>
        <p:sp>
          <p:nvSpPr>
            <p:cNvPr id="13" name="TextBox 22"/>
            <p:cNvSpPr txBox="1">
              <a:spLocks noChangeArrowheads="1"/>
            </p:cNvSpPr>
            <p:nvPr/>
          </p:nvSpPr>
          <p:spPr bwMode="auto">
            <a:xfrm>
              <a:off x="3608388" y="6291263"/>
              <a:ext cx="2719387" cy="338137"/>
            </a:xfrm>
            <a:prstGeom prst="rect">
              <a:avLst/>
            </a:prstGeom>
            <a:noFill/>
            <a:ln w="9525">
              <a:noFill/>
              <a:miter lim="800000"/>
              <a:headEnd/>
              <a:tailEnd/>
            </a:ln>
          </p:spPr>
          <p:txBody>
            <a:bodyPr wrap="none">
              <a:prstTxWarp prst="textNoShape">
                <a:avLst/>
              </a:prstTxWarp>
              <a:spAutoFit/>
            </a:bodyPr>
            <a:lstStyle/>
            <a:p>
              <a:r>
                <a:rPr lang="en-US" dirty="0"/>
                <a:t>World-space Averaged Dist.</a:t>
              </a:r>
            </a:p>
          </p:txBody>
        </p:sp>
      </p:grpSp>
      <p:sp>
        <p:nvSpPr>
          <p:cNvPr id="15" name="Rectangle 14"/>
          <p:cNvSpPr/>
          <p:nvPr/>
        </p:nvSpPr>
        <p:spPr bwMode="auto">
          <a:xfrm>
            <a:off x="3603625" y="2133599"/>
            <a:ext cx="2667000" cy="4584701"/>
          </a:xfrm>
          <a:prstGeom prst="rect">
            <a:avLst/>
          </a:prstGeom>
          <a:noFill/>
          <a:ln w="66674" cap="flat" cmpd="sng" algn="ctr">
            <a:solidFill>
              <a:srgbClr val="FF0000">
                <a:alpha val="66000"/>
              </a:srgbClr>
            </a:solidFill>
            <a:prstDash val="solid"/>
            <a:miter lim="800000"/>
            <a:headEnd type="none" w="med" len="med"/>
            <a:tailEnd type="none" w="med" len="me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5" name="Rectangle 3"/>
          <p:cNvSpPr>
            <a:spLocks noGrp="1" noChangeArrowheads="1"/>
          </p:cNvSpPr>
          <p:nvPr>
            <p:ph idx="1"/>
          </p:nvPr>
        </p:nvSpPr>
        <p:spPr/>
        <p:txBody>
          <a:bodyPr/>
          <a:lstStyle/>
          <a:p>
            <a:r>
              <a:rPr lang="en-US" sz="2400" dirty="0" smtClean="0"/>
              <a:t>Use metric of average distance to the contour</a:t>
            </a:r>
          </a:p>
          <a:p>
            <a:pPr lvl="1"/>
            <a:r>
              <a:rPr lang="en-US" sz="1800" dirty="0" smtClean="0"/>
              <a:t>As opposed to minimum distance to contour (Euclidean)</a:t>
            </a:r>
          </a:p>
          <a:p>
            <a:pPr lvl="1"/>
            <a:r>
              <a:rPr lang="en-US" sz="1800" dirty="0" smtClean="0"/>
              <a:t>Originally used for mesh inflation [</a:t>
            </a:r>
            <a:r>
              <a:rPr lang="en-US" sz="1800" dirty="0" err="1" smtClean="0"/>
              <a:t>Peng</a:t>
            </a:r>
            <a:r>
              <a:rPr lang="en-US" sz="1800" dirty="0" smtClean="0"/>
              <a:t> et al. 2004]</a:t>
            </a:r>
          </a:p>
          <a:p>
            <a:pPr lvl="1"/>
            <a:endParaRPr lang="en-US" sz="1800" dirty="0" smtClean="0"/>
          </a:p>
          <a:p>
            <a:pPr lvl="1"/>
            <a:endParaRPr lang="en-US" sz="1800" dirty="0" smtClean="0"/>
          </a:p>
          <a:p>
            <a:pPr lvl="1">
              <a:buNone/>
            </a:pPr>
            <a:endParaRPr sz="1800" dirty="0" smtClean="0"/>
          </a:p>
          <a:p>
            <a:pPr lvl="1">
              <a:buNone/>
            </a:pPr>
            <a:endParaRPr lang="en-US" sz="1800" dirty="0" smtClean="0"/>
          </a:p>
          <a:p>
            <a:r>
              <a:rPr lang="en-US" sz="2400" dirty="0" smtClean="0"/>
              <a:t>Parameter </a:t>
            </a:r>
            <a:r>
              <a:rPr lang="en-US" sz="2400" dirty="0" err="1" smtClean="0"/>
              <a:t>p</a:t>
            </a:r>
            <a:r>
              <a:rPr lang="en-US" sz="2400" dirty="0" smtClean="0"/>
              <a:t> allows tradeoff of smoothness/accuracy</a:t>
            </a:r>
          </a:p>
          <a:p>
            <a:pPr lvl="1"/>
            <a:r>
              <a:rPr lang="en-US" sz="1800" dirty="0" err="1" smtClean="0"/>
              <a:t>p</a:t>
            </a:r>
            <a:r>
              <a:rPr lang="en-US" sz="1800" dirty="0" smtClean="0"/>
              <a:t>=8: empirically a reasonable compromise</a:t>
            </a:r>
          </a:p>
          <a:p>
            <a:pPr lvl="1"/>
            <a:r>
              <a:rPr lang="en-US" sz="1800" dirty="0" err="1" smtClean="0"/>
              <a:t>p</a:t>
            </a:r>
            <a:r>
              <a:rPr lang="en-US" sz="1800" dirty="0" smtClean="0"/>
              <a:t>=2: heat diffusion equation</a:t>
            </a:r>
          </a:p>
          <a:p>
            <a:pPr lvl="1"/>
            <a:r>
              <a:rPr lang="en-US" sz="1800" dirty="0" err="1" smtClean="0"/>
              <a:t>p</a:t>
            </a:r>
            <a:r>
              <a:rPr lang="en-US" sz="1800" dirty="0" smtClean="0"/>
              <a:t>=infinity: Euclidean</a:t>
            </a:r>
          </a:p>
          <a:p>
            <a:pPr lvl="1"/>
            <a:endParaRPr lang="en-US" sz="1800" dirty="0" smtClean="0"/>
          </a:p>
          <a:p>
            <a:r>
              <a:rPr lang="en-US" sz="2400" dirty="0" smtClean="0"/>
              <a:t>Evaluated with Monte Carlo integration</a:t>
            </a:r>
          </a:p>
          <a:p>
            <a:endParaRPr lang="en-US" sz="2400" dirty="0" smtClean="0"/>
          </a:p>
          <a:p>
            <a:endParaRPr lang="en-US" sz="2400" dirty="0"/>
          </a:p>
        </p:txBody>
      </p:sp>
      <p:sp>
        <p:nvSpPr>
          <p:cNvPr id="581634" name="Rectangle 2"/>
          <p:cNvSpPr>
            <a:spLocks noGrp="1" noChangeArrowheads="1"/>
          </p:cNvSpPr>
          <p:nvPr>
            <p:ph type="title"/>
          </p:nvPr>
        </p:nvSpPr>
        <p:spPr/>
        <p:txBody>
          <a:bodyPr/>
          <a:lstStyle/>
          <a:p>
            <a:r>
              <a:rPr lang="en-US" dirty="0" err="1" smtClean="0"/>
              <a:t>L</a:t>
            </a:r>
            <a:r>
              <a:rPr lang="en-US" baseline="-25000" dirty="0" err="1" smtClean="0"/>
              <a:t>p</a:t>
            </a:r>
            <a:r>
              <a:rPr lang="en-US" dirty="0" smtClean="0"/>
              <a:t>-averaged Distance Metric</a:t>
            </a:r>
            <a:endParaRPr lang="en-US" dirty="0"/>
          </a:p>
        </p:txBody>
      </p:sp>
      <p:pic>
        <p:nvPicPr>
          <p:cNvPr id="5" name="Picture 4" descr="latex-image-1.pdf"/>
          <p:cNvPicPr>
            <a:picLocks noChangeAspect="1"/>
          </p:cNvPicPr>
          <p:nvPr/>
        </p:nvPicPr>
        <mc:AlternateContent>
          <mc:Choice xmlns:ma="http://schemas.microsoft.com/office/mac/drawingml/2008/main" Requires="ma">
            <p:blipFill>
              <a:blip r:embed="rId3">
                <a:duotone>
                  <a:schemeClr val="tx1"/>
                  <a:srgbClr val="FFF1C1"/>
                </a:duotone>
              </a:blip>
              <a:stretch>
                <a:fillRect/>
              </a:stretch>
            </p:blipFill>
          </mc:Choice>
          <mc:Fallback>
            <p:blipFill>
              <a:blip r:embed="rId4">
                <a:duotone>
                  <a:schemeClr val="tx1"/>
                  <a:srgbClr val="FFF1C1"/>
                </a:duotone>
              </a:blip>
              <a:stretch>
                <a:fillRect/>
              </a:stretch>
            </p:blipFill>
          </mc:Fallback>
        </mc:AlternateContent>
        <p:spPr>
          <a:xfrm>
            <a:off x="1524000" y="2612364"/>
            <a:ext cx="6477000" cy="89283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62025" y="293688"/>
            <a:ext cx="7953375" cy="585787"/>
          </a:xfrm>
        </p:spPr>
        <p:txBody>
          <a:bodyPr/>
          <a:lstStyle/>
          <a:p>
            <a:pPr>
              <a:defRPr/>
            </a:pPr>
            <a:r>
              <a:rPr lang="en-US" dirty="0" smtClean="0">
                <a:ea typeface="+mj-ea"/>
                <a:cs typeface="+mj-cs"/>
              </a:rPr>
              <a:t>Softness &amp; Brightness</a:t>
            </a:r>
            <a:endParaRPr lang="en-US" dirty="0">
              <a:ea typeface="+mj-ea"/>
              <a:cs typeface="+mj-cs"/>
            </a:endParaRPr>
          </a:p>
        </p:txBody>
      </p:sp>
      <p:sp>
        <p:nvSpPr>
          <p:cNvPr id="581635" name="Rectangle 3"/>
          <p:cNvSpPr>
            <a:spLocks noGrp="1" noChangeArrowheads="1"/>
          </p:cNvSpPr>
          <p:nvPr>
            <p:ph idx="1"/>
          </p:nvPr>
        </p:nvSpPr>
        <p:spPr>
          <a:xfrm>
            <a:off x="990600" y="1219200"/>
            <a:ext cx="4495800" cy="2320925"/>
          </a:xfrm>
        </p:spPr>
        <p:txBody>
          <a:bodyPr/>
          <a:lstStyle/>
          <a:p>
            <a:pPr indent="-402336">
              <a:defRPr/>
            </a:pPr>
            <a:r>
              <a:rPr lang="en-US" sz="2000" smtClean="0">
                <a:ea typeface="+mn-ea"/>
                <a:cs typeface="+mn-cs"/>
              </a:rPr>
              <a:t>Instead of a hard threshold, we use a smoothstep with width </a:t>
            </a:r>
            <a:r>
              <a:rPr lang="en-US" sz="2000" i="1" smtClean="0">
                <a:ea typeface="+mn-ea"/>
                <a:cs typeface="+mn-cs"/>
              </a:rPr>
              <a:t>s</a:t>
            </a:r>
          </a:p>
          <a:p>
            <a:pPr indent="-402336">
              <a:defRPr/>
            </a:pPr>
            <a:endParaRPr lang="en-US" sz="2000" smtClean="0">
              <a:ea typeface="+mn-ea"/>
              <a:cs typeface="+mn-cs"/>
            </a:endParaRPr>
          </a:p>
          <a:p>
            <a:pPr indent="-402336">
              <a:lnSpc>
                <a:spcPct val="80000"/>
              </a:lnSpc>
              <a:defRPr/>
            </a:pPr>
            <a:r>
              <a:rPr lang="en-US" sz="2000" smtClean="0">
                <a:ea typeface="+mn-ea"/>
                <a:cs typeface="+mn-cs"/>
              </a:rPr>
              <a:t>Scale range from [0,1] to [</a:t>
            </a:r>
            <a:r>
              <a:rPr lang="en-US" sz="2000" i="1" smtClean="0">
                <a:ea typeface="+mn-ea"/>
                <a:cs typeface="+mn-cs"/>
              </a:rPr>
              <a:t>b</a:t>
            </a:r>
            <a:r>
              <a:rPr lang="en-US" sz="2000" smtClean="0">
                <a:ea typeface="+mn-ea"/>
                <a:cs typeface="+mn-cs"/>
              </a:rPr>
              <a:t>,1]</a:t>
            </a:r>
            <a:endParaRPr lang="en-US" sz="1600" smtClean="0">
              <a:ea typeface="+mn-ea"/>
              <a:cs typeface="+mn-cs"/>
            </a:endParaRPr>
          </a:p>
          <a:p>
            <a:pPr lvl="1">
              <a:lnSpc>
                <a:spcPct val="80000"/>
              </a:lnSpc>
              <a:defRPr/>
            </a:pPr>
            <a:r>
              <a:rPr sz="1600" smtClean="0"/>
              <a:t>No upper bound, w/out loss of generality</a:t>
            </a:r>
          </a:p>
          <a:p>
            <a:pPr lvl="1">
              <a:lnSpc>
                <a:spcPct val="80000"/>
              </a:lnSpc>
              <a:defRPr/>
            </a:pPr>
            <a:r>
              <a:rPr sz="1600" smtClean="0"/>
              <a:t>Allows combination of multiple functions</a:t>
            </a:r>
          </a:p>
          <a:p>
            <a:pPr indent="-402336">
              <a:lnSpc>
                <a:spcPct val="80000"/>
              </a:lnSpc>
              <a:defRPr/>
            </a:pPr>
            <a:endParaRPr lang="en-US" sz="2000" dirty="0">
              <a:ea typeface="+mn-ea"/>
              <a:cs typeface="+mn-cs"/>
            </a:endParaRPr>
          </a:p>
        </p:txBody>
      </p:sp>
      <p:pic>
        <p:nvPicPr>
          <p:cNvPr id="91140" name="Picture 5"/>
          <p:cNvPicPr>
            <a:picLocks noChangeAspect="1" noChangeArrowheads="1"/>
          </p:cNvPicPr>
          <p:nvPr/>
        </p:nvPicPr>
        <p:blipFill>
          <a:blip r:embed="rId3"/>
          <a:srcRect/>
          <a:stretch>
            <a:fillRect/>
          </a:stretch>
        </p:blipFill>
        <p:spPr bwMode="auto">
          <a:xfrm>
            <a:off x="5735638" y="1219200"/>
            <a:ext cx="3230562" cy="1981200"/>
          </a:xfrm>
          <a:prstGeom prst="rect">
            <a:avLst/>
          </a:prstGeom>
          <a:noFill/>
          <a:ln w="12699">
            <a:noFill/>
            <a:miter lim="800000"/>
            <a:headEnd/>
            <a:tailEnd/>
          </a:ln>
        </p:spPr>
      </p:pic>
      <p:sp>
        <p:nvSpPr>
          <p:cNvPr id="6" name="Rectangle 3"/>
          <p:cNvSpPr txBox="1">
            <a:spLocks noChangeArrowheads="1"/>
          </p:cNvSpPr>
          <p:nvPr/>
        </p:nvSpPr>
        <p:spPr bwMode="auto">
          <a:xfrm>
            <a:off x="990600" y="3540125"/>
            <a:ext cx="7823200" cy="1066800"/>
          </a:xfrm>
          <a:prstGeom prst="rect">
            <a:avLst/>
          </a:prstGeom>
          <a:noFill/>
          <a:ln w="12699">
            <a:noFill/>
            <a:miter lim="800000"/>
            <a:headEnd/>
            <a:tailEnd/>
          </a:ln>
          <a:effectLst/>
        </p:spPr>
        <p:txBody>
          <a:bodyPr lIns="82435" tIns="40494" rIns="82435" bIns="40494">
            <a:prstTxWarp prst="textNoShape">
              <a:avLst/>
            </a:prstTxWarp>
          </a:bodyPr>
          <a:lstStyle/>
          <a:p>
            <a:pPr marL="312738" indent="-312738" defTabSz="833438">
              <a:lnSpc>
                <a:spcPct val="80000"/>
              </a:lnSpc>
              <a:spcBef>
                <a:spcPct val="20000"/>
              </a:spcBef>
              <a:spcAft>
                <a:spcPts val="1200"/>
              </a:spcAft>
              <a:buClr>
                <a:srgbClr val="FC0128"/>
              </a:buClr>
              <a:buSzPct val="100000"/>
              <a:buFont typeface="Arial"/>
              <a:buChar char="•"/>
            </a:pPr>
            <a:r>
              <a:rPr lang="en-US" sz="2000" dirty="0" smtClean="0">
                <a:effectLst>
                  <a:outerShdw blurRad="38100" dist="38100" dir="2700000" algn="tl">
                    <a:srgbClr val="000000"/>
                  </a:outerShdw>
                </a:effectLst>
              </a:rPr>
              <a:t>Smoothness </a:t>
            </a:r>
            <a:r>
              <a:rPr lang="en-US" sz="2000" dirty="0">
                <a:effectLst>
                  <a:outerShdw blurRad="38100" dist="38100" dir="2700000" algn="tl">
                    <a:srgbClr val="000000"/>
                  </a:outerShdw>
                </a:effectLst>
              </a:rPr>
              <a:t>of </a:t>
            </a:r>
            <a:r>
              <a:rPr lang="en-US" sz="2000" i="1" dirty="0">
                <a:effectLst>
                  <a:outerShdw blurRad="38100" dist="38100" dir="2700000" algn="tl">
                    <a:srgbClr val="000000"/>
                  </a:outerShdw>
                </a:effectLst>
              </a:rPr>
              <a:t>D(V)</a:t>
            </a:r>
            <a:r>
              <a:rPr lang="en-US" sz="2000" dirty="0">
                <a:effectLst>
                  <a:outerShdw blurRad="38100" dist="38100" dir="2700000" algn="tl">
                    <a:srgbClr val="000000"/>
                  </a:outerShdw>
                </a:effectLst>
              </a:rPr>
              <a:t> allows smooth </a:t>
            </a:r>
            <a:r>
              <a:rPr lang="en-US" sz="2000" dirty="0" smtClean="0">
                <a:effectLst>
                  <a:outerShdw blurRad="38100" dist="38100" dir="2700000" algn="tl">
                    <a:srgbClr val="000000"/>
                  </a:outerShdw>
                </a:effectLst>
              </a:rPr>
              <a:t>penumbrae</a:t>
            </a:r>
            <a:br>
              <a:rPr lang="en-US" sz="2000" dirty="0" smtClean="0">
                <a:effectLst>
                  <a:outerShdw blurRad="38100" dist="38100" dir="2700000" algn="tl">
                    <a:srgbClr val="000000"/>
                  </a:outerShdw>
                </a:effectLst>
              </a:rPr>
            </a:br>
            <a:endParaRPr lang="en-US" sz="2000" dirty="0" smtClean="0">
              <a:effectLst>
                <a:outerShdw blurRad="38100" dist="38100" dir="2700000" algn="tl">
                  <a:srgbClr val="000000"/>
                </a:outerShdw>
              </a:effectLst>
            </a:endParaRPr>
          </a:p>
          <a:p>
            <a:pPr marL="312738" indent="-312738" defTabSz="833438">
              <a:lnSpc>
                <a:spcPct val="80000"/>
              </a:lnSpc>
              <a:spcBef>
                <a:spcPct val="20000"/>
              </a:spcBef>
              <a:spcAft>
                <a:spcPts val="1200"/>
              </a:spcAft>
              <a:buClr>
                <a:srgbClr val="FC0128"/>
              </a:buClr>
              <a:buSzPct val="100000"/>
              <a:buFontTx/>
              <a:buChar char="•"/>
            </a:pPr>
            <a:r>
              <a:rPr lang="en-US" sz="2000" dirty="0">
                <a:effectLst>
                  <a:outerShdw blurRad="38100" dist="38100" dir="2700000" algn="tl">
                    <a:srgbClr val="000000"/>
                  </a:outerShdw>
                </a:effectLst>
              </a:rPr>
              <a:t>Width can be changed without additional explicit blurring</a:t>
            </a:r>
            <a:endParaRPr lang="en-US" dirty="0"/>
          </a:p>
          <a:p>
            <a:pPr marL="312738" indent="-312738" defTabSz="833438">
              <a:lnSpc>
                <a:spcPct val="80000"/>
              </a:lnSpc>
              <a:spcBef>
                <a:spcPct val="20000"/>
              </a:spcBef>
              <a:spcAft>
                <a:spcPts val="1200"/>
              </a:spcAft>
              <a:buClr>
                <a:srgbClr val="FC0128"/>
              </a:buClr>
              <a:buSzPct val="100000"/>
              <a:buFontTx/>
              <a:buChar char="•"/>
            </a:pPr>
            <a:endParaRPr lang="en-US" sz="2000" dirty="0">
              <a:effectLst>
                <a:outerShdw blurRad="38100" dist="38100" dir="2700000" algn="tl">
                  <a:srgbClr val="000000"/>
                </a:outerShdw>
              </a:effectLst>
            </a:endParaRPr>
          </a:p>
        </p:txBody>
      </p:sp>
      <p:pic>
        <p:nvPicPr>
          <p:cNvPr id="7" name="Picture 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933574" y="4805133"/>
            <a:ext cx="6219826" cy="30026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62025" y="293688"/>
            <a:ext cx="7953375" cy="585787"/>
          </a:xfrm>
        </p:spPr>
        <p:txBody>
          <a:bodyPr/>
          <a:lstStyle/>
          <a:p>
            <a:pPr>
              <a:defRPr/>
            </a:pPr>
            <a:r>
              <a:rPr lang="en-US" dirty="0" smtClean="0">
                <a:ea typeface="+mj-ea"/>
                <a:cs typeface="+mj-cs"/>
              </a:rPr>
              <a:t>Softness &amp; Brightness Examples</a:t>
            </a:r>
            <a:endParaRPr lang="en-US" dirty="0">
              <a:ea typeface="+mj-ea"/>
              <a:cs typeface="+mj-cs"/>
            </a:endParaRPr>
          </a:p>
        </p:txBody>
      </p:sp>
      <p:pic>
        <p:nvPicPr>
          <p:cNvPr id="93187" name="Picture 5" descr="C:\Documents and Settings\cdecoro\Desktop\styleshadows\styleshadows_Page_4_Image_0006.jpg"/>
          <p:cNvPicPr>
            <a:picLocks noChangeAspect="1" noChangeArrowheads="1"/>
          </p:cNvPicPr>
          <p:nvPr/>
        </p:nvPicPr>
        <p:blipFill>
          <a:blip r:embed="rId3"/>
          <a:srcRect/>
          <a:stretch>
            <a:fillRect/>
          </a:stretch>
        </p:blipFill>
        <p:spPr bwMode="auto">
          <a:xfrm>
            <a:off x="1381125" y="1050925"/>
            <a:ext cx="3267075" cy="2454275"/>
          </a:xfrm>
          <a:prstGeom prst="rect">
            <a:avLst/>
          </a:prstGeom>
          <a:noFill/>
          <a:ln w="9525">
            <a:noFill/>
            <a:miter lim="800000"/>
            <a:headEnd/>
            <a:tailEnd/>
          </a:ln>
        </p:spPr>
      </p:pic>
      <p:pic>
        <p:nvPicPr>
          <p:cNvPr id="93188" name="Picture 6" descr="C:\Documents and Settings\cdecoro\Desktop\styleshadows\styleshadows_Page_4_Image_0007.jpg"/>
          <p:cNvPicPr>
            <a:picLocks noChangeAspect="1" noChangeArrowheads="1"/>
          </p:cNvPicPr>
          <p:nvPr/>
        </p:nvPicPr>
        <p:blipFill>
          <a:blip r:embed="rId4"/>
          <a:srcRect/>
          <a:stretch>
            <a:fillRect/>
          </a:stretch>
        </p:blipFill>
        <p:spPr bwMode="auto">
          <a:xfrm>
            <a:off x="5105400" y="1066800"/>
            <a:ext cx="3267075" cy="2454275"/>
          </a:xfrm>
          <a:prstGeom prst="rect">
            <a:avLst/>
          </a:prstGeom>
          <a:noFill/>
          <a:ln w="9525">
            <a:noFill/>
            <a:miter lim="800000"/>
            <a:headEnd/>
            <a:tailEnd/>
          </a:ln>
        </p:spPr>
      </p:pic>
      <p:pic>
        <p:nvPicPr>
          <p:cNvPr id="93189" name="Picture 7" descr="C:\Documents and Settings\cdecoro\Desktop\styleshadows\styleshadows_Page_4_Image_0005.jpg"/>
          <p:cNvPicPr>
            <a:picLocks noChangeAspect="1" noChangeArrowheads="1"/>
          </p:cNvPicPr>
          <p:nvPr/>
        </p:nvPicPr>
        <p:blipFill>
          <a:blip r:embed="rId5"/>
          <a:srcRect/>
          <a:stretch>
            <a:fillRect/>
          </a:stretch>
        </p:blipFill>
        <p:spPr bwMode="auto">
          <a:xfrm>
            <a:off x="3276600" y="3962400"/>
            <a:ext cx="3184525" cy="2392363"/>
          </a:xfrm>
          <a:prstGeom prst="rect">
            <a:avLst/>
          </a:prstGeom>
          <a:noFill/>
          <a:ln w="9525">
            <a:noFill/>
            <a:miter lim="800000"/>
            <a:headEnd/>
            <a:tailEnd/>
          </a:ln>
        </p:spPr>
      </p:pic>
      <p:sp>
        <p:nvSpPr>
          <p:cNvPr id="93190" name="TextBox 8"/>
          <p:cNvSpPr txBox="1">
            <a:spLocks noChangeArrowheads="1"/>
          </p:cNvSpPr>
          <p:nvPr/>
        </p:nvSpPr>
        <p:spPr bwMode="auto">
          <a:xfrm>
            <a:off x="1981200" y="3505200"/>
            <a:ext cx="1790700" cy="338138"/>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93191" name="TextBox 9"/>
          <p:cNvSpPr txBox="1">
            <a:spLocks noChangeArrowheads="1"/>
          </p:cNvSpPr>
          <p:nvPr/>
        </p:nvSpPr>
        <p:spPr bwMode="auto">
          <a:xfrm>
            <a:off x="5562600" y="3505200"/>
            <a:ext cx="2473325" cy="338138"/>
          </a:xfrm>
          <a:prstGeom prst="rect">
            <a:avLst/>
          </a:prstGeom>
          <a:noFill/>
          <a:ln w="9525">
            <a:noFill/>
            <a:miter lim="800000"/>
            <a:headEnd/>
            <a:tailEnd/>
          </a:ln>
        </p:spPr>
        <p:txBody>
          <a:bodyPr wrap="none">
            <a:prstTxWarp prst="textNoShape">
              <a:avLst/>
            </a:prstTxWarp>
            <a:spAutoFit/>
          </a:bodyPr>
          <a:lstStyle/>
          <a:p>
            <a:r>
              <a:rPr lang="en-US" dirty="0"/>
              <a:t>Moderate Softness, </a:t>
            </a:r>
            <a:r>
              <a:rPr lang="en-US" i="1" dirty="0"/>
              <a:t>s=</a:t>
            </a:r>
            <a:r>
              <a:rPr lang="en-US" dirty="0"/>
              <a:t>20</a:t>
            </a:r>
          </a:p>
        </p:txBody>
      </p:sp>
      <p:sp>
        <p:nvSpPr>
          <p:cNvPr id="93192" name="TextBox 10"/>
          <p:cNvSpPr txBox="1">
            <a:spLocks noChangeArrowheads="1"/>
          </p:cNvSpPr>
          <p:nvPr/>
        </p:nvSpPr>
        <p:spPr bwMode="auto">
          <a:xfrm>
            <a:off x="3387725" y="6354763"/>
            <a:ext cx="3013075" cy="338137"/>
          </a:xfrm>
          <a:prstGeom prst="rect">
            <a:avLst/>
          </a:prstGeom>
          <a:noFill/>
          <a:ln w="9525">
            <a:noFill/>
            <a:miter lim="800000"/>
            <a:headEnd/>
            <a:tailEnd/>
          </a:ln>
        </p:spPr>
        <p:txBody>
          <a:bodyPr wrap="none">
            <a:prstTxWarp prst="textNoShape">
              <a:avLst/>
            </a:prstTxWarp>
            <a:spAutoFit/>
          </a:bodyPr>
          <a:lstStyle/>
          <a:p>
            <a:r>
              <a:rPr lang="en-US" dirty="0"/>
              <a:t>Discrete Umbra and Penumbra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62025" y="293688"/>
            <a:ext cx="7953375" cy="585787"/>
          </a:xfrm>
        </p:spPr>
        <p:txBody>
          <a:bodyPr/>
          <a:lstStyle/>
          <a:p>
            <a:pPr>
              <a:defRPr/>
            </a:pPr>
            <a:r>
              <a:rPr lang="en-US" dirty="0" smtClean="0">
                <a:ea typeface="+mj-ea"/>
                <a:cs typeface="+mj-cs"/>
              </a:rPr>
              <a:t>Abstraction</a:t>
            </a:r>
            <a:endParaRPr lang="en-US" dirty="0">
              <a:ea typeface="+mj-ea"/>
              <a:cs typeface="+mj-cs"/>
            </a:endParaRPr>
          </a:p>
        </p:txBody>
      </p:sp>
      <p:sp>
        <p:nvSpPr>
          <p:cNvPr id="581635" name="Rectangle 3"/>
          <p:cNvSpPr>
            <a:spLocks noGrp="1" noChangeArrowheads="1"/>
          </p:cNvSpPr>
          <p:nvPr>
            <p:ph idx="1"/>
          </p:nvPr>
        </p:nvSpPr>
        <p:spPr>
          <a:xfrm>
            <a:off x="990600" y="1219200"/>
            <a:ext cx="7924800" cy="4343400"/>
          </a:xfrm>
        </p:spPr>
        <p:txBody>
          <a:bodyPr/>
          <a:lstStyle/>
          <a:p>
            <a:pPr indent="-402336">
              <a:lnSpc>
                <a:spcPct val="80000"/>
              </a:lnSpc>
              <a:defRPr/>
            </a:pPr>
            <a:r>
              <a:rPr lang="en-US" sz="2000" dirty="0" smtClean="0">
                <a:ea typeface="+mn-ea"/>
                <a:cs typeface="+mn-cs"/>
              </a:rPr>
              <a:t>Defined as a limit on the curvature detail of shadows (isocontours)</a:t>
            </a:r>
          </a:p>
          <a:p>
            <a:pPr indent="-402336">
              <a:defRPr/>
            </a:pPr>
            <a:r>
              <a:rPr lang="en-US" sz="2000" dirty="0" smtClean="0">
                <a:ea typeface="+mn-ea"/>
                <a:cs typeface="+mn-cs"/>
              </a:rPr>
              <a:t>By blurring distance transform, it can be shown that curvature detail decreases away from medial axis</a:t>
            </a:r>
          </a:p>
          <a:p>
            <a:pPr indent="-402336">
              <a:lnSpc>
                <a:spcPct val="80000"/>
              </a:lnSpc>
              <a:defRPr/>
            </a:pPr>
            <a:r>
              <a:rPr lang="en-US" sz="2000" dirty="0" smtClean="0">
                <a:ea typeface="+mn-ea"/>
                <a:cs typeface="+mn-cs"/>
              </a:rPr>
              <a:t>Analogous to smoothing the original object</a:t>
            </a:r>
          </a:p>
          <a:p>
            <a:pPr indent="-402336">
              <a:lnSpc>
                <a:spcPct val="80000"/>
              </a:lnSpc>
              <a:defRPr/>
            </a:pPr>
            <a:endParaRPr lang="en-US" sz="2000" dirty="0">
              <a:ea typeface="+mn-ea"/>
              <a:cs typeface="+mn-cs"/>
            </a:endParaRPr>
          </a:p>
        </p:txBody>
      </p:sp>
      <p:pic>
        <p:nvPicPr>
          <p:cNvPr id="95236" name="Picture 8" descr="C:\Documents and Settings\cdecoro\Desktop\styleshadows\styleshadows_Page_3_Image_0003.jpg"/>
          <p:cNvPicPr>
            <a:picLocks noChangeAspect="1" noChangeArrowheads="1"/>
          </p:cNvPicPr>
          <p:nvPr/>
        </p:nvPicPr>
        <p:blipFill>
          <a:blip r:embed="rId3"/>
          <a:srcRect/>
          <a:stretch>
            <a:fillRect/>
          </a:stretch>
        </p:blipFill>
        <p:spPr bwMode="auto">
          <a:xfrm>
            <a:off x="2598738" y="2971800"/>
            <a:ext cx="2286000" cy="3236913"/>
          </a:xfrm>
          <a:prstGeom prst="rect">
            <a:avLst/>
          </a:prstGeom>
          <a:noFill/>
          <a:ln w="9525">
            <a:noFill/>
            <a:miter lim="800000"/>
            <a:headEnd/>
            <a:tailEnd/>
          </a:ln>
        </p:spPr>
      </p:pic>
      <p:pic>
        <p:nvPicPr>
          <p:cNvPr id="95237" name="Picture 9" descr="C:\Documents and Settings\cdecoro\Desktop\styleshadows\styleshadows_Page_3_Image_0004.jpg"/>
          <p:cNvPicPr>
            <a:picLocks noChangeAspect="1" noChangeArrowheads="1"/>
          </p:cNvPicPr>
          <p:nvPr/>
        </p:nvPicPr>
        <p:blipFill>
          <a:blip r:embed="rId4"/>
          <a:srcRect/>
          <a:stretch>
            <a:fillRect/>
          </a:stretch>
        </p:blipFill>
        <p:spPr bwMode="auto">
          <a:xfrm>
            <a:off x="5102225" y="2971800"/>
            <a:ext cx="2289175" cy="3236913"/>
          </a:xfrm>
          <a:prstGeom prst="rect">
            <a:avLst/>
          </a:prstGeom>
          <a:noFill/>
          <a:ln w="9525">
            <a:noFill/>
            <a:miter lim="800000"/>
            <a:headEnd/>
            <a:tailEnd/>
          </a:ln>
        </p:spPr>
      </p:pic>
      <p:sp>
        <p:nvSpPr>
          <p:cNvPr id="95238" name="TextBox 7"/>
          <p:cNvSpPr txBox="1">
            <a:spLocks noChangeArrowheads="1"/>
          </p:cNvSpPr>
          <p:nvPr/>
        </p:nvSpPr>
        <p:spPr bwMode="auto">
          <a:xfrm>
            <a:off x="2528888" y="6248400"/>
            <a:ext cx="2500312" cy="338138"/>
          </a:xfrm>
          <a:prstGeom prst="rect">
            <a:avLst/>
          </a:prstGeom>
          <a:noFill/>
          <a:ln w="9525">
            <a:noFill/>
            <a:miter lim="800000"/>
            <a:headEnd/>
            <a:tailEnd/>
          </a:ln>
        </p:spPr>
        <p:txBody>
          <a:bodyPr wrap="none">
            <a:prstTxWarp prst="textNoShape">
              <a:avLst/>
            </a:prstTxWarp>
            <a:spAutoFit/>
          </a:bodyPr>
          <a:lstStyle/>
          <a:p>
            <a:r>
              <a:rPr lang="en-US" dirty="0"/>
              <a:t>Distance Transform, </a:t>
            </a:r>
            <a:r>
              <a:rPr lang="en-US" i="1" dirty="0"/>
              <a:t>D(V)</a:t>
            </a:r>
          </a:p>
        </p:txBody>
      </p:sp>
      <p:sp>
        <p:nvSpPr>
          <p:cNvPr id="95239" name="TextBox 8"/>
          <p:cNvSpPr txBox="1">
            <a:spLocks noChangeArrowheads="1"/>
          </p:cNvSpPr>
          <p:nvPr/>
        </p:nvSpPr>
        <p:spPr bwMode="auto">
          <a:xfrm>
            <a:off x="5334000" y="6248400"/>
            <a:ext cx="1814513" cy="338138"/>
          </a:xfrm>
          <a:prstGeom prst="rect">
            <a:avLst/>
          </a:prstGeom>
          <a:noFill/>
          <a:ln w="9525">
            <a:noFill/>
            <a:miter lim="800000"/>
            <a:headEnd/>
            <a:tailEnd/>
          </a:ln>
        </p:spPr>
        <p:txBody>
          <a:bodyPr wrap="none">
            <a:prstTxWarp prst="textNoShape">
              <a:avLst/>
            </a:prstTxWarp>
            <a:spAutoFit/>
          </a:bodyPr>
          <a:lstStyle/>
          <a:p>
            <a:r>
              <a:rPr lang="en-US" dirty="0"/>
              <a:t>Blurred, </a:t>
            </a:r>
            <a:r>
              <a:rPr lang="en-US" i="1" dirty="0"/>
              <a:t>G </a:t>
            </a:r>
            <a:r>
              <a:rPr lang="en-US" dirty="0">
                <a:sym typeface="Symbol" pitchFamily="-65" charset="2"/>
              </a:rPr>
              <a:t></a:t>
            </a:r>
            <a:r>
              <a:rPr lang="en-US" i="1" dirty="0">
                <a:sym typeface="Symbol" pitchFamily="-65" charset="2"/>
              </a:rPr>
              <a:t> </a:t>
            </a:r>
            <a:r>
              <a:rPr lang="en-US" i="1" dirty="0"/>
              <a:t>D(V</a:t>
            </a:r>
            <a:r>
              <a:rPr lang="en-US" dirty="0"/>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293688"/>
            <a:ext cx="7953375" cy="585787"/>
          </a:xfrm>
        </p:spPr>
        <p:txBody>
          <a:bodyPr/>
          <a:lstStyle/>
          <a:p>
            <a:pPr>
              <a:defRPr/>
            </a:pPr>
            <a:r>
              <a:rPr lang="en-US" dirty="0">
                <a:ea typeface="+mj-ea"/>
                <a:cs typeface="+mj-cs"/>
              </a:rPr>
              <a:t>Abstraction Examples</a:t>
            </a:r>
          </a:p>
        </p:txBody>
      </p:sp>
      <p:pic>
        <p:nvPicPr>
          <p:cNvPr id="97283" name="Picture 2" descr="C:\Documents and Settings\cdecoro\Desktop\styleshadows\styleshadows_Page_5_Image_0002.jpg"/>
          <p:cNvPicPr>
            <a:picLocks noChangeAspect="1" noChangeArrowheads="1"/>
          </p:cNvPicPr>
          <p:nvPr/>
        </p:nvPicPr>
        <p:blipFill>
          <a:blip r:embed="rId3"/>
          <a:srcRect/>
          <a:stretch>
            <a:fillRect/>
          </a:stretch>
        </p:blipFill>
        <p:spPr bwMode="auto">
          <a:xfrm>
            <a:off x="1676400" y="3941763"/>
            <a:ext cx="3276600" cy="2459037"/>
          </a:xfrm>
          <a:prstGeom prst="rect">
            <a:avLst/>
          </a:prstGeom>
          <a:noFill/>
          <a:ln w="9525">
            <a:noFill/>
            <a:miter lim="800000"/>
            <a:headEnd/>
            <a:tailEnd/>
          </a:ln>
        </p:spPr>
      </p:pic>
      <p:pic>
        <p:nvPicPr>
          <p:cNvPr id="97284" name="Picture 3" descr="C:\Documents and Settings\cdecoro\Desktop\styleshadows\styleshadows_Page_5_Image_0003.jpg"/>
          <p:cNvPicPr>
            <a:picLocks noChangeAspect="1" noChangeArrowheads="1"/>
          </p:cNvPicPr>
          <p:nvPr/>
        </p:nvPicPr>
        <p:blipFill>
          <a:blip r:embed="rId4"/>
          <a:srcRect/>
          <a:stretch>
            <a:fillRect/>
          </a:stretch>
        </p:blipFill>
        <p:spPr bwMode="auto">
          <a:xfrm>
            <a:off x="5257800" y="3941763"/>
            <a:ext cx="3276600" cy="2459037"/>
          </a:xfrm>
          <a:prstGeom prst="rect">
            <a:avLst/>
          </a:prstGeom>
          <a:noFill/>
          <a:ln w="9525">
            <a:noFill/>
            <a:miter lim="800000"/>
            <a:headEnd/>
            <a:tailEnd/>
          </a:ln>
        </p:spPr>
      </p:pic>
      <p:pic>
        <p:nvPicPr>
          <p:cNvPr id="97285" name="Picture 4" descr="C:\Documents and Settings\cdecoro\Desktop\styleshadows\styleshadows_Page_5_Image_0001.jpg"/>
          <p:cNvPicPr>
            <a:picLocks noChangeAspect="1" noChangeArrowheads="1"/>
          </p:cNvPicPr>
          <p:nvPr/>
        </p:nvPicPr>
        <p:blipFill>
          <a:blip r:embed="rId5"/>
          <a:srcRect/>
          <a:stretch>
            <a:fillRect/>
          </a:stretch>
        </p:blipFill>
        <p:spPr bwMode="auto">
          <a:xfrm>
            <a:off x="1676400" y="990600"/>
            <a:ext cx="3276600" cy="2459038"/>
          </a:xfrm>
          <a:prstGeom prst="rect">
            <a:avLst/>
          </a:prstGeom>
          <a:noFill/>
          <a:ln w="9525">
            <a:noFill/>
            <a:miter lim="800000"/>
            <a:headEnd/>
            <a:tailEnd/>
          </a:ln>
        </p:spPr>
      </p:pic>
      <p:sp>
        <p:nvSpPr>
          <p:cNvPr id="97286" name="TextBox 7"/>
          <p:cNvSpPr txBox="1">
            <a:spLocks noChangeArrowheads="1"/>
          </p:cNvSpPr>
          <p:nvPr/>
        </p:nvSpPr>
        <p:spPr bwMode="auto">
          <a:xfrm>
            <a:off x="2476500" y="3429000"/>
            <a:ext cx="1790700" cy="338138"/>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97287" name="TextBox 8"/>
          <p:cNvSpPr txBox="1">
            <a:spLocks noChangeArrowheads="1"/>
          </p:cNvSpPr>
          <p:nvPr/>
        </p:nvSpPr>
        <p:spPr bwMode="auto">
          <a:xfrm>
            <a:off x="1720850" y="6400800"/>
            <a:ext cx="3155950" cy="338138"/>
          </a:xfrm>
          <a:prstGeom prst="rect">
            <a:avLst/>
          </a:prstGeom>
          <a:noFill/>
          <a:ln w="9525">
            <a:noFill/>
            <a:miter lim="800000"/>
            <a:headEnd/>
            <a:tailEnd/>
          </a:ln>
        </p:spPr>
        <p:txBody>
          <a:bodyPr wrap="none">
            <a:prstTxWarp prst="textNoShape">
              <a:avLst/>
            </a:prstTxWarp>
            <a:spAutoFit/>
          </a:bodyPr>
          <a:lstStyle/>
          <a:p>
            <a:r>
              <a:rPr lang="en-US" dirty="0"/>
              <a:t>Moderate Abstraction, </a:t>
            </a:r>
            <a:r>
              <a:rPr lang="el-GR" dirty="0"/>
              <a:t>α</a:t>
            </a:r>
            <a:r>
              <a:rPr lang="en-US" dirty="0"/>
              <a:t>=10 </a:t>
            </a:r>
            <a:r>
              <a:rPr lang="en-US" i="1" dirty="0"/>
              <a:t>i=</a:t>
            </a:r>
            <a:r>
              <a:rPr lang="en-US" dirty="0"/>
              <a:t>10</a:t>
            </a:r>
          </a:p>
        </p:txBody>
      </p:sp>
      <p:sp>
        <p:nvSpPr>
          <p:cNvPr id="97288" name="TextBox 9"/>
          <p:cNvSpPr txBox="1">
            <a:spLocks noChangeArrowheads="1"/>
          </p:cNvSpPr>
          <p:nvPr/>
        </p:nvSpPr>
        <p:spPr bwMode="auto">
          <a:xfrm>
            <a:off x="5562600" y="6400800"/>
            <a:ext cx="2709863" cy="338138"/>
          </a:xfrm>
          <a:prstGeom prst="rect">
            <a:avLst/>
          </a:prstGeom>
          <a:noFill/>
          <a:ln w="9525">
            <a:noFill/>
            <a:miter lim="800000"/>
            <a:headEnd/>
            <a:tailEnd/>
          </a:ln>
        </p:spPr>
        <p:txBody>
          <a:bodyPr wrap="none">
            <a:prstTxWarp prst="textNoShape">
              <a:avLst/>
            </a:prstTxWarp>
            <a:spAutoFit/>
          </a:bodyPr>
          <a:lstStyle/>
          <a:p>
            <a:r>
              <a:rPr lang="en-US" dirty="0"/>
              <a:t>High Abstraction, </a:t>
            </a:r>
            <a:r>
              <a:rPr lang="el-GR" dirty="0"/>
              <a:t>α</a:t>
            </a:r>
            <a:r>
              <a:rPr lang="en-US" dirty="0"/>
              <a:t>=70 </a:t>
            </a:r>
            <a:r>
              <a:rPr lang="en-US" i="1" dirty="0"/>
              <a:t>i=</a:t>
            </a:r>
            <a:r>
              <a:rPr lang="en-US" dirty="0"/>
              <a:t>10</a:t>
            </a:r>
          </a:p>
        </p:txBody>
      </p:sp>
      <p:pic>
        <p:nvPicPr>
          <p:cNvPr id="97289" name="Picture 2" descr="C:\Documents and Settings\cdecoro\Desktop\styleshadows\styleshadows_Page_4_Image_0003.jpg"/>
          <p:cNvPicPr>
            <a:picLocks noChangeAspect="1" noChangeArrowheads="1"/>
          </p:cNvPicPr>
          <p:nvPr/>
        </p:nvPicPr>
        <p:blipFill>
          <a:blip r:embed="rId4">
            <a:lum bright="10000" contrast="-20000"/>
          </a:blip>
          <a:srcRect/>
          <a:stretch>
            <a:fillRect/>
          </a:stretch>
        </p:blipFill>
        <p:spPr bwMode="auto">
          <a:xfrm>
            <a:off x="5257800" y="3944938"/>
            <a:ext cx="3276600" cy="2457450"/>
          </a:xfrm>
          <a:prstGeom prst="rect">
            <a:avLst/>
          </a:prstGeom>
          <a:noFill/>
          <a:ln w="9525">
            <a:noFill/>
            <a:miter lim="800000"/>
            <a:headEnd/>
            <a:tailEnd/>
          </a:ln>
        </p:spPr>
      </p:pic>
      <p:pic>
        <p:nvPicPr>
          <p:cNvPr id="97290" name="Picture 4" descr="C:\Documents and Settings\cdecoro\Desktop\styleshadows\styleshadows_Page_4_Image_0002.jpg"/>
          <p:cNvPicPr>
            <a:picLocks noChangeAspect="1" noChangeArrowheads="1"/>
          </p:cNvPicPr>
          <p:nvPr/>
        </p:nvPicPr>
        <p:blipFill>
          <a:blip r:embed="rId3">
            <a:lum bright="10000" contrast="-10000"/>
          </a:blip>
          <a:srcRect/>
          <a:stretch>
            <a:fillRect/>
          </a:stretch>
        </p:blipFill>
        <p:spPr bwMode="auto">
          <a:xfrm>
            <a:off x="1676400" y="3943350"/>
            <a:ext cx="3273425" cy="2455863"/>
          </a:xfrm>
          <a:prstGeom prst="rect">
            <a:avLst/>
          </a:prstGeom>
          <a:noFill/>
          <a:ln w="9525">
            <a:noFill/>
            <a:miter lim="800000"/>
            <a:headEnd/>
            <a:tailEnd/>
          </a:ln>
        </p:spPr>
      </p:pic>
      <p:pic>
        <p:nvPicPr>
          <p:cNvPr id="11" name="Picture 10"/>
          <p:cNvPicPr>
            <a:picLocks noChangeAspect="1"/>
          </p:cNvPicPr>
          <p:nvPr/>
        </p:nvPicPr>
        <p:blipFill>
          <a:blip r:embed="rId6">
            <a:lum bright="-5000" contrast="17000"/>
          </a:blip>
          <a:stretch>
            <a:fillRect/>
          </a:stretch>
        </p:blipFill>
        <p:spPr>
          <a:xfrm>
            <a:off x="5240793" y="990600"/>
            <a:ext cx="3293607" cy="2459038"/>
          </a:xfrm>
          <a:prstGeom prst="rect">
            <a:avLst/>
          </a:prstGeom>
        </p:spPr>
      </p:pic>
      <p:sp>
        <p:nvSpPr>
          <p:cNvPr id="12" name="TextBox 9"/>
          <p:cNvSpPr txBox="1">
            <a:spLocks noChangeArrowheads="1"/>
          </p:cNvSpPr>
          <p:nvPr/>
        </p:nvSpPr>
        <p:spPr bwMode="auto">
          <a:xfrm>
            <a:off x="5246320" y="3429000"/>
            <a:ext cx="3288080" cy="338554"/>
          </a:xfrm>
          <a:prstGeom prst="rect">
            <a:avLst/>
          </a:prstGeom>
          <a:noFill/>
          <a:ln w="9525">
            <a:noFill/>
            <a:miter lim="800000"/>
            <a:headEnd/>
            <a:tailEnd/>
          </a:ln>
        </p:spPr>
        <p:txBody>
          <a:bodyPr wrap="none">
            <a:prstTxWarp prst="textNoShape">
              <a:avLst/>
            </a:prstTxWarp>
            <a:spAutoFit/>
          </a:bodyPr>
          <a:lstStyle/>
          <a:p>
            <a:r>
              <a:rPr lang="en-US" dirty="0" smtClean="0"/>
              <a:t>Softness &amp; Abstraction, α=20 </a:t>
            </a:r>
            <a:r>
              <a:rPr lang="en-US" i="1" dirty="0" smtClean="0"/>
              <a:t>i=20</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2" y="1143000"/>
            <a:ext cx="7926388" cy="5105400"/>
          </a:xfrm>
        </p:spPr>
        <p:txBody>
          <a:bodyPr/>
          <a:lstStyle/>
          <a:p>
            <a:r>
              <a:rPr lang="en-US" sz="2400" dirty="0" smtClean="0"/>
              <a:t>Image filtering extremely common in use</a:t>
            </a:r>
            <a:endParaRPr sz="2400" dirty="0" smtClean="0"/>
          </a:p>
          <a:p>
            <a:r>
              <a:rPr lang="en-US" sz="2400" dirty="0" smtClean="0"/>
              <a:t>Color shifting/correction, over/underexposure</a:t>
            </a:r>
          </a:p>
          <a:p>
            <a:pPr lvl="1"/>
            <a:endParaRPr lang="en-US" sz="1800" dirty="0" smtClean="0"/>
          </a:p>
        </p:txBody>
      </p:sp>
      <p:sp>
        <p:nvSpPr>
          <p:cNvPr id="5" name="Title 4"/>
          <p:cNvSpPr>
            <a:spLocks noGrp="1"/>
          </p:cNvSpPr>
          <p:nvPr>
            <p:ph type="title"/>
          </p:nvPr>
        </p:nvSpPr>
        <p:spPr/>
        <p:txBody>
          <a:bodyPr/>
          <a:lstStyle/>
          <a:p>
            <a:r>
              <a:rPr lang="en-US" dirty="0" smtClean="0"/>
              <a:t>Example: Image Filters</a:t>
            </a:r>
            <a:endParaRPr lang="en-US" dirty="0"/>
          </a:p>
        </p:txBody>
      </p:sp>
      <p:grpSp>
        <p:nvGrpSpPr>
          <p:cNvPr id="15" name="Group 14"/>
          <p:cNvGrpSpPr/>
          <p:nvPr/>
        </p:nvGrpSpPr>
        <p:grpSpPr>
          <a:xfrm>
            <a:off x="1143000" y="3352800"/>
            <a:ext cx="7643702" cy="2819400"/>
            <a:chOff x="914400" y="4991099"/>
            <a:chExt cx="4648200" cy="1714501"/>
          </a:xfrm>
        </p:grpSpPr>
        <p:pic>
          <p:nvPicPr>
            <p:cNvPr id="9" name="Picture 8" descr="IMG_2613-2.jpg"/>
            <p:cNvPicPr>
              <a:picLocks noChangeAspect="1"/>
            </p:cNvPicPr>
            <p:nvPr/>
          </p:nvPicPr>
          <p:blipFill>
            <a:blip r:embed="rId3"/>
            <a:stretch>
              <a:fillRect/>
            </a:stretch>
          </p:blipFill>
          <p:spPr>
            <a:xfrm>
              <a:off x="3276600" y="4991099"/>
              <a:ext cx="2286000" cy="1714501"/>
            </a:xfrm>
            <a:prstGeom prst="rect">
              <a:avLst/>
            </a:prstGeom>
          </p:spPr>
        </p:pic>
        <p:pic>
          <p:nvPicPr>
            <p:cNvPr id="10" name="Picture 9" descr="IMG_2613.JPG"/>
            <p:cNvPicPr>
              <a:picLocks noChangeAspect="1"/>
            </p:cNvPicPr>
            <p:nvPr/>
          </p:nvPicPr>
          <p:blipFill>
            <a:blip r:embed="rId4"/>
            <a:stretch>
              <a:fillRect/>
            </a:stretch>
          </p:blipFill>
          <p:spPr>
            <a:xfrm>
              <a:off x="914400" y="4991099"/>
              <a:ext cx="2286002" cy="1714501"/>
            </a:xfrm>
            <a:prstGeom prst="rect">
              <a:avLst/>
            </a:prstGeom>
          </p:spPr>
        </p:pic>
      </p:grpSp>
      <p:sp>
        <p:nvSpPr>
          <p:cNvPr id="17" name="TextBox 16"/>
          <p:cNvSpPr txBox="1"/>
          <p:nvPr/>
        </p:nvSpPr>
        <p:spPr>
          <a:xfrm>
            <a:off x="1143000" y="6248400"/>
            <a:ext cx="3743633" cy="338554"/>
          </a:xfrm>
          <a:prstGeom prst="rect">
            <a:avLst/>
          </a:prstGeom>
          <a:noFill/>
        </p:spPr>
        <p:txBody>
          <a:bodyPr wrap="none" rtlCol="0">
            <a:spAutoFit/>
          </a:bodyPr>
          <a:lstStyle/>
          <a:p>
            <a:r>
              <a:rPr lang="en-US" dirty="0" smtClean="0"/>
              <a:t>Original Photograph, Tungsten Lighting</a:t>
            </a:r>
            <a:endParaRPr lang="en-US" dirty="0"/>
          </a:p>
        </p:txBody>
      </p:sp>
      <p:sp>
        <p:nvSpPr>
          <p:cNvPr id="18" name="TextBox 17"/>
          <p:cNvSpPr txBox="1"/>
          <p:nvPr/>
        </p:nvSpPr>
        <p:spPr>
          <a:xfrm>
            <a:off x="5000432" y="6248400"/>
            <a:ext cx="3762568" cy="338554"/>
          </a:xfrm>
          <a:prstGeom prst="rect">
            <a:avLst/>
          </a:prstGeom>
          <a:noFill/>
        </p:spPr>
        <p:txBody>
          <a:bodyPr wrap="none" rtlCol="0">
            <a:spAutoFit/>
          </a:bodyPr>
          <a:lstStyle/>
          <a:p>
            <a:r>
              <a:rPr lang="en-US" dirty="0" smtClean="0"/>
              <a:t>Color-corrected with #80A </a:t>
            </a:r>
            <a:r>
              <a:rPr lang="en-US" dirty="0" err="1" smtClean="0"/>
              <a:t>Wratten</a:t>
            </a:r>
            <a:r>
              <a:rPr lang="en-US" dirty="0" smtClean="0"/>
              <a:t> filter</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962025" y="293688"/>
            <a:ext cx="8258175" cy="585787"/>
          </a:xfrm>
        </p:spPr>
        <p:txBody>
          <a:bodyPr/>
          <a:lstStyle/>
          <a:p>
            <a:pPr>
              <a:defRPr/>
            </a:pPr>
            <a:r>
              <a:rPr lang="en-US" dirty="0" smtClean="0">
                <a:ea typeface="+mj-ea"/>
                <a:cs typeface="+mj-cs"/>
              </a:rPr>
              <a:t>Variable Stylization </a:t>
            </a:r>
            <a:r>
              <a:rPr lang="en-US" dirty="0">
                <a:ea typeface="+mj-ea"/>
                <a:cs typeface="+mj-cs"/>
              </a:rPr>
              <a:t>Parameters</a:t>
            </a:r>
          </a:p>
        </p:txBody>
      </p:sp>
      <p:sp>
        <p:nvSpPr>
          <p:cNvPr id="581635" name="Rectangle 3"/>
          <p:cNvSpPr>
            <a:spLocks noGrp="1" noChangeArrowheads="1"/>
          </p:cNvSpPr>
          <p:nvPr>
            <p:ph idx="1"/>
          </p:nvPr>
        </p:nvSpPr>
        <p:spPr>
          <a:xfrm>
            <a:off x="990600" y="1250950"/>
            <a:ext cx="7772400" cy="4343400"/>
          </a:xfrm>
        </p:spPr>
        <p:txBody>
          <a:bodyPr/>
          <a:lstStyle/>
          <a:p>
            <a:pPr indent="-402336">
              <a:lnSpc>
                <a:spcPct val="80000"/>
              </a:lnSpc>
              <a:defRPr/>
            </a:pPr>
            <a:r>
              <a:rPr lang="en-US" sz="2400" dirty="0">
                <a:ea typeface="+mn-ea"/>
                <a:cs typeface="+mn-cs"/>
              </a:rPr>
              <a:t>Parameters can be a function of other properties</a:t>
            </a:r>
          </a:p>
          <a:p>
            <a:pPr lvl="1">
              <a:lnSpc>
                <a:spcPct val="80000"/>
              </a:lnSpc>
              <a:defRPr/>
            </a:pPr>
            <a:r>
              <a:rPr sz="1800" dirty="0"/>
              <a:t>Such as time, surface geometry, or distance to shadow </a:t>
            </a:r>
            <a:r>
              <a:rPr sz="1800" dirty="0" smtClean="0"/>
              <a:t>casters</a:t>
            </a:r>
          </a:p>
          <a:p>
            <a:pPr lvl="1">
              <a:lnSpc>
                <a:spcPct val="80000"/>
              </a:lnSpc>
              <a:defRPr/>
            </a:pPr>
            <a:endParaRPr sz="1800" dirty="0" smtClean="0"/>
          </a:p>
          <a:p>
            <a:pPr indent="-402336">
              <a:defRPr/>
            </a:pPr>
            <a:r>
              <a:rPr lang="en-US" sz="2400" dirty="0" smtClean="0">
                <a:ea typeface="+mn-ea"/>
                <a:cs typeface="+mn-cs"/>
              </a:rPr>
              <a:t>Quadratic </a:t>
            </a:r>
            <a:r>
              <a:rPr lang="en-US" sz="2400" dirty="0">
                <a:ea typeface="+mn-ea"/>
                <a:cs typeface="+mn-cs"/>
              </a:rPr>
              <a:t>functions </a:t>
            </a:r>
            <a:r>
              <a:rPr lang="en-US" sz="2400" dirty="0" smtClean="0">
                <a:ea typeface="+mn-ea"/>
                <a:cs typeface="+mn-cs"/>
              </a:rPr>
              <a:t>of </a:t>
            </a:r>
            <a:r>
              <a:rPr lang="en-US" sz="2400" dirty="0">
                <a:ea typeface="+mn-ea"/>
                <a:cs typeface="+mn-cs"/>
              </a:rPr>
              <a:t>distance to</a:t>
            </a:r>
            <a:r>
              <a:rPr lang="en-US" sz="2400" dirty="0" smtClean="0">
                <a:ea typeface="+mn-ea"/>
                <a:cs typeface="+mn-cs"/>
              </a:rPr>
              <a:t> shadow</a:t>
            </a:r>
            <a:r>
              <a:rPr lang="en-US" sz="2400" dirty="0">
                <a:ea typeface="+mn-ea"/>
                <a:cs typeface="+mn-cs"/>
              </a:rPr>
              <a:t>-</a:t>
            </a:r>
            <a:r>
              <a:rPr lang="en-US" sz="2400" dirty="0" smtClean="0">
                <a:ea typeface="+mn-ea"/>
                <a:cs typeface="+mn-cs"/>
              </a:rPr>
              <a:t>caster</a:t>
            </a:r>
          </a:p>
          <a:p>
            <a:pPr lvl="1">
              <a:defRPr/>
            </a:pPr>
            <a:r>
              <a:rPr sz="1800" dirty="0"/>
              <a:t>H</a:t>
            </a:r>
            <a:r>
              <a:rPr sz="1800" dirty="0" smtClean="0"/>
              <a:t>ardening </a:t>
            </a:r>
            <a:r>
              <a:rPr sz="1800" dirty="0"/>
              <a:t>of shadows (left)</a:t>
            </a:r>
            <a:r>
              <a:rPr sz="1800" dirty="0" smtClean="0"/>
              <a:t> </a:t>
            </a:r>
          </a:p>
          <a:p>
            <a:pPr lvl="1">
              <a:defRPr/>
            </a:pPr>
            <a:r>
              <a:rPr sz="1800" dirty="0"/>
              <a:t>S</a:t>
            </a:r>
            <a:r>
              <a:rPr sz="1800" dirty="0" smtClean="0"/>
              <a:t>elective </a:t>
            </a:r>
            <a:r>
              <a:rPr sz="1800" dirty="0"/>
              <a:t>detail preservation (</a:t>
            </a:r>
            <a:r>
              <a:rPr sz="1800" dirty="0" smtClean="0"/>
              <a:t>right, note tip of trident)</a:t>
            </a:r>
            <a:endParaRPr sz="1800" dirty="0"/>
          </a:p>
          <a:p>
            <a:pPr indent="-402336">
              <a:lnSpc>
                <a:spcPct val="80000"/>
              </a:lnSpc>
              <a:defRPr/>
            </a:pPr>
            <a:endParaRPr lang="en-US" sz="2400" dirty="0">
              <a:ea typeface="+mn-ea"/>
              <a:cs typeface="+mn-cs"/>
            </a:endParaRPr>
          </a:p>
        </p:txBody>
      </p:sp>
      <p:pic>
        <p:nvPicPr>
          <p:cNvPr id="99332" name="Picture 7" descr="C:\Documents and Settings\cdecoro\Desktop\styleshadows\styleshadows_Page_4_Image_0009.jpg"/>
          <p:cNvPicPr>
            <a:picLocks noChangeAspect="1" noChangeArrowheads="1"/>
          </p:cNvPicPr>
          <p:nvPr/>
        </p:nvPicPr>
        <p:blipFill>
          <a:blip r:embed="rId3"/>
          <a:srcRect r="7106"/>
          <a:stretch>
            <a:fillRect/>
          </a:stretch>
        </p:blipFill>
        <p:spPr bwMode="auto">
          <a:xfrm>
            <a:off x="990600" y="3803650"/>
            <a:ext cx="2590800" cy="2095500"/>
          </a:xfrm>
          <a:prstGeom prst="rect">
            <a:avLst/>
          </a:prstGeom>
          <a:noFill/>
          <a:ln w="57150">
            <a:noFill/>
            <a:miter lim="800000"/>
            <a:headEnd/>
            <a:tailEnd/>
          </a:ln>
        </p:spPr>
      </p:pic>
      <p:pic>
        <p:nvPicPr>
          <p:cNvPr id="99333" name="Picture 8" descr="C:\Documents and Settings\cdecoro\Desktop\styleshadows\styleshadows_Page_7_Image_0001.jpg"/>
          <p:cNvPicPr>
            <a:picLocks noChangeAspect="1" noChangeArrowheads="1"/>
          </p:cNvPicPr>
          <p:nvPr/>
        </p:nvPicPr>
        <p:blipFill>
          <a:blip r:embed="rId4"/>
          <a:srcRect l="12903" r="9677" b="9677"/>
          <a:stretch>
            <a:fillRect/>
          </a:stretch>
        </p:blipFill>
        <p:spPr bwMode="auto">
          <a:xfrm>
            <a:off x="3854450" y="3803650"/>
            <a:ext cx="2393950" cy="2095500"/>
          </a:xfrm>
          <a:prstGeom prst="rect">
            <a:avLst/>
          </a:prstGeom>
          <a:noFill/>
          <a:ln w="9525">
            <a:noFill/>
            <a:miter lim="800000"/>
            <a:headEnd/>
            <a:tailEnd/>
          </a:ln>
        </p:spPr>
      </p:pic>
      <p:pic>
        <p:nvPicPr>
          <p:cNvPr id="99334" name="Picture 5" descr="C:\Documents and Settings\cdecoro\Desktop\styleshadows\styleshadows_Page_7_Image_0003.jpg"/>
          <p:cNvPicPr>
            <a:picLocks noChangeAspect="1" noChangeArrowheads="1"/>
          </p:cNvPicPr>
          <p:nvPr/>
        </p:nvPicPr>
        <p:blipFill>
          <a:blip r:embed="rId5"/>
          <a:srcRect l="12973" r="9189" b="9189"/>
          <a:stretch>
            <a:fillRect/>
          </a:stretch>
        </p:blipFill>
        <p:spPr bwMode="auto">
          <a:xfrm>
            <a:off x="6362700" y="3803650"/>
            <a:ext cx="2400300" cy="2100263"/>
          </a:xfrm>
          <a:prstGeom prst="rect">
            <a:avLst/>
          </a:prstGeom>
          <a:noFill/>
          <a:ln w="9525">
            <a:noFill/>
            <a:miter lim="800000"/>
            <a:headEnd/>
            <a:tailEnd/>
          </a:ln>
        </p:spPr>
      </p:pic>
      <p:sp>
        <p:nvSpPr>
          <p:cNvPr id="99335" name="TextBox 10"/>
          <p:cNvSpPr txBox="1">
            <a:spLocks noChangeArrowheads="1"/>
          </p:cNvSpPr>
          <p:nvPr/>
        </p:nvSpPr>
        <p:spPr bwMode="auto">
          <a:xfrm>
            <a:off x="4152900" y="5910263"/>
            <a:ext cx="1790700" cy="338137"/>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99336" name="TextBox 11"/>
          <p:cNvSpPr txBox="1">
            <a:spLocks noChangeArrowheads="1"/>
          </p:cNvSpPr>
          <p:nvPr/>
        </p:nvSpPr>
        <p:spPr bwMode="auto">
          <a:xfrm>
            <a:off x="6392863" y="5910263"/>
            <a:ext cx="2370137" cy="584200"/>
          </a:xfrm>
          <a:prstGeom prst="rect">
            <a:avLst/>
          </a:prstGeom>
          <a:noFill/>
          <a:ln w="9525">
            <a:noFill/>
            <a:miter lim="800000"/>
            <a:headEnd/>
            <a:tailEnd/>
          </a:ln>
        </p:spPr>
        <p:txBody>
          <a:bodyPr wrap="none">
            <a:prstTxWarp prst="textNoShape">
              <a:avLst/>
            </a:prstTxWarp>
            <a:spAutoFit/>
          </a:bodyPr>
          <a:lstStyle/>
          <a:p>
            <a:pPr algn="ctr"/>
            <a:r>
              <a:rPr lang="el-GR" dirty="0"/>
              <a:t>α</a:t>
            </a:r>
            <a:r>
              <a:rPr lang="en-US" dirty="0"/>
              <a:t> = 13+4</a:t>
            </a:r>
            <a:r>
              <a:rPr lang="en-US" i="1" dirty="0"/>
              <a:t>d</a:t>
            </a:r>
            <a:r>
              <a:rPr lang="en-US" dirty="0"/>
              <a:t>-8</a:t>
            </a:r>
            <a:r>
              <a:rPr lang="en-US" i="1" dirty="0"/>
              <a:t>d</a:t>
            </a:r>
            <a:r>
              <a:rPr lang="en-US" i="1" baseline="30000" dirty="0"/>
              <a:t>2</a:t>
            </a:r>
            <a:r>
              <a:rPr lang="en-US" dirty="0"/>
              <a:t>, </a:t>
            </a:r>
            <a:r>
              <a:rPr lang="en-US" i="1" dirty="0"/>
              <a:t>i = </a:t>
            </a:r>
            <a:r>
              <a:rPr lang="en-US" dirty="0"/>
              <a:t>-2</a:t>
            </a:r>
            <a:r>
              <a:rPr lang="en-US" i="1" dirty="0"/>
              <a:t>d</a:t>
            </a:r>
            <a:r>
              <a:rPr lang="en-US" i="1" baseline="30000" dirty="0"/>
              <a:t>2</a:t>
            </a:r>
            <a:r>
              <a:rPr lang="en-US" dirty="0"/>
              <a:t>,</a:t>
            </a:r>
            <a:r>
              <a:rPr lang="en-US" i="1" dirty="0"/>
              <a:t> </a:t>
            </a:r>
            <a:br>
              <a:rPr lang="en-US" i="1" dirty="0"/>
            </a:br>
            <a:r>
              <a:rPr lang="en-US" i="1" dirty="0"/>
              <a:t>s = 12-4d</a:t>
            </a:r>
            <a:r>
              <a:rPr lang="en-US" i="1" baseline="30000" dirty="0"/>
              <a:t>2</a:t>
            </a:r>
            <a:endParaRPr lang="en-US" i="1" dirty="0"/>
          </a:p>
        </p:txBody>
      </p:sp>
      <p:sp>
        <p:nvSpPr>
          <p:cNvPr id="99337" name="TextBox 12"/>
          <p:cNvSpPr txBox="1">
            <a:spLocks noChangeArrowheads="1"/>
          </p:cNvSpPr>
          <p:nvPr/>
        </p:nvSpPr>
        <p:spPr bwMode="auto">
          <a:xfrm>
            <a:off x="1468438" y="5910263"/>
            <a:ext cx="1604048" cy="338554"/>
          </a:xfrm>
          <a:prstGeom prst="rect">
            <a:avLst/>
          </a:prstGeom>
          <a:noFill/>
          <a:ln w="9525">
            <a:noFill/>
            <a:miter lim="800000"/>
            <a:headEnd/>
            <a:tailEnd/>
          </a:ln>
        </p:spPr>
        <p:txBody>
          <a:bodyPr wrap="none">
            <a:prstTxWarp prst="textNoShape">
              <a:avLst/>
            </a:prstTxWarp>
            <a:spAutoFit/>
          </a:bodyPr>
          <a:lstStyle/>
          <a:p>
            <a:r>
              <a:rPr lang="el-GR" dirty="0"/>
              <a:t>α</a:t>
            </a:r>
            <a:r>
              <a:rPr lang="en-US" dirty="0"/>
              <a:t> = 10 s = 20</a:t>
            </a:r>
            <a:r>
              <a:rPr lang="en-US" i="1" dirty="0"/>
              <a:t>d</a:t>
            </a:r>
            <a:r>
              <a:rPr lang="en-US" i="1" baseline="30000" dirty="0"/>
              <a:t>2</a:t>
            </a:r>
            <a:endParaRPr lang="en-US" i="1" dirty="0"/>
          </a:p>
        </p:txBody>
      </p:sp>
      <p:cxnSp>
        <p:nvCxnSpPr>
          <p:cNvPr id="99338" name="Straight Connector 17"/>
          <p:cNvCxnSpPr>
            <a:cxnSpLocks noChangeShapeType="1"/>
          </p:cNvCxnSpPr>
          <p:nvPr/>
        </p:nvCxnSpPr>
        <p:spPr bwMode="auto">
          <a:xfrm rot="5400000">
            <a:off x="2668588" y="4851400"/>
            <a:ext cx="2093912" cy="1588"/>
          </a:xfrm>
          <a:prstGeom prst="line">
            <a:avLst/>
          </a:prstGeom>
          <a:noFill/>
          <a:ln w="12699">
            <a:solidFill>
              <a:schemeClr val="tx1"/>
            </a:solidFill>
            <a:round/>
            <a:headEnd/>
            <a:tailEnd/>
          </a:ln>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5" name="Rectangle 3"/>
          <p:cNvSpPr>
            <a:spLocks noGrp="1" noChangeArrowheads="1"/>
          </p:cNvSpPr>
          <p:nvPr>
            <p:ph idx="1"/>
          </p:nvPr>
        </p:nvSpPr>
        <p:spPr/>
        <p:txBody>
          <a:bodyPr/>
          <a:lstStyle/>
          <a:p>
            <a:r>
              <a:rPr lang="en-US" sz="2000" dirty="0" smtClean="0"/>
              <a:t>Both distance transform and blur evaluate integral over screen</a:t>
            </a:r>
          </a:p>
          <a:p>
            <a:pPr lvl="1"/>
            <a:r>
              <a:rPr lang="en-US" sz="1600" dirty="0" smtClean="0"/>
              <a:t>We reduce computation by random Monte Carlo sampling</a:t>
            </a:r>
            <a:endParaRPr sz="1600" dirty="0" smtClean="0"/>
          </a:p>
          <a:p>
            <a:pPr lvl="1"/>
            <a:endParaRPr lang="en-US" sz="1600" dirty="0" smtClean="0"/>
          </a:p>
          <a:p>
            <a:r>
              <a:rPr lang="en-US" sz="2000" dirty="0" smtClean="0"/>
              <a:t>Allows a time-quality tradeoff when moving light or camera </a:t>
            </a:r>
          </a:p>
          <a:p>
            <a:endParaRPr lang="en-US" sz="2000" dirty="0" smtClean="0"/>
          </a:p>
          <a:p>
            <a:r>
              <a:rPr lang="en-US" sz="2000" dirty="0" smtClean="0"/>
              <a:t>Not necessary to compute when only changing stylization</a:t>
            </a:r>
          </a:p>
          <a:p>
            <a:pPr lvl="1"/>
            <a:r>
              <a:rPr lang="en-US" sz="1600" dirty="0" smtClean="0"/>
              <a:t>Abstraction only changes blur, which is very fast</a:t>
            </a:r>
          </a:p>
          <a:p>
            <a:pPr lvl="1"/>
            <a:endParaRPr lang="en-US" sz="1600" dirty="0" smtClean="0"/>
          </a:p>
          <a:p>
            <a:endParaRPr lang="en-US" sz="2000" dirty="0" smtClean="0"/>
          </a:p>
          <a:p>
            <a:endParaRPr lang="en-US" sz="2000" dirty="0" smtClean="0"/>
          </a:p>
          <a:p>
            <a:endParaRPr lang="en-US" sz="2000" dirty="0"/>
          </a:p>
        </p:txBody>
      </p:sp>
      <p:sp>
        <p:nvSpPr>
          <p:cNvPr id="581634" name="Rectangle 2"/>
          <p:cNvSpPr>
            <a:spLocks noGrp="1" noChangeArrowheads="1"/>
          </p:cNvSpPr>
          <p:nvPr>
            <p:ph type="title"/>
          </p:nvPr>
        </p:nvSpPr>
        <p:spPr/>
        <p:txBody>
          <a:bodyPr/>
          <a:lstStyle/>
          <a:p>
            <a:r>
              <a:rPr lang="en-US" dirty="0" smtClean="0"/>
              <a:t>Monte-Carlo Filtering</a:t>
            </a:r>
            <a:endParaRPr lang="en-US" dirty="0"/>
          </a:p>
        </p:txBody>
      </p:sp>
      <p:pic>
        <p:nvPicPr>
          <p:cNvPr id="101380" name="Picture 5" descr="C:\Documents and Settings\cdecoro\Desktop\styleshadows\styleshadows_Page_6_Image_0004.jpg"/>
          <p:cNvPicPr>
            <a:picLocks noChangeAspect="1" noChangeArrowheads="1"/>
          </p:cNvPicPr>
          <p:nvPr/>
        </p:nvPicPr>
        <p:blipFill>
          <a:blip r:embed="rId3"/>
          <a:srcRect/>
          <a:stretch>
            <a:fillRect/>
          </a:stretch>
        </p:blipFill>
        <p:spPr bwMode="auto">
          <a:xfrm>
            <a:off x="6399213" y="3989388"/>
            <a:ext cx="2592387" cy="1636712"/>
          </a:xfrm>
          <a:prstGeom prst="rect">
            <a:avLst/>
          </a:prstGeom>
          <a:noFill/>
          <a:ln w="9525">
            <a:noFill/>
            <a:miter lim="800000"/>
            <a:headEnd/>
            <a:tailEnd/>
          </a:ln>
        </p:spPr>
      </p:pic>
      <p:pic>
        <p:nvPicPr>
          <p:cNvPr id="101381" name="Picture 6" descr="C:\Documents and Settings\cdecoro\Desktop\styleshadows\styleshadows_Page_6_Image_0002.jpg"/>
          <p:cNvPicPr>
            <a:picLocks noChangeAspect="1" noChangeArrowheads="1"/>
          </p:cNvPicPr>
          <p:nvPr/>
        </p:nvPicPr>
        <p:blipFill>
          <a:blip r:embed="rId4"/>
          <a:srcRect/>
          <a:stretch>
            <a:fillRect/>
          </a:stretch>
        </p:blipFill>
        <p:spPr bwMode="auto">
          <a:xfrm>
            <a:off x="912813" y="4000500"/>
            <a:ext cx="2592387" cy="1636713"/>
          </a:xfrm>
          <a:prstGeom prst="rect">
            <a:avLst/>
          </a:prstGeom>
          <a:noFill/>
          <a:ln w="9525">
            <a:noFill/>
            <a:miter lim="800000"/>
            <a:headEnd/>
            <a:tailEnd/>
          </a:ln>
        </p:spPr>
      </p:pic>
      <p:pic>
        <p:nvPicPr>
          <p:cNvPr id="101382" name="Picture 7" descr="C:\Documents and Settings\cdecoro\Desktop\styleshadows\styleshadows_Page_6_Image_0003.jpg"/>
          <p:cNvPicPr>
            <a:picLocks noChangeAspect="1" noChangeArrowheads="1"/>
          </p:cNvPicPr>
          <p:nvPr/>
        </p:nvPicPr>
        <p:blipFill>
          <a:blip r:embed="rId5"/>
          <a:srcRect/>
          <a:stretch>
            <a:fillRect/>
          </a:stretch>
        </p:blipFill>
        <p:spPr bwMode="auto">
          <a:xfrm>
            <a:off x="3656013" y="3989388"/>
            <a:ext cx="2613025" cy="1649412"/>
          </a:xfrm>
          <a:prstGeom prst="rect">
            <a:avLst/>
          </a:prstGeom>
          <a:noFill/>
          <a:ln w="9525">
            <a:noFill/>
            <a:miter lim="800000"/>
            <a:headEnd/>
            <a:tailEnd/>
          </a:ln>
        </p:spPr>
      </p:pic>
      <p:sp>
        <p:nvSpPr>
          <p:cNvPr id="101383" name="TextBox 7"/>
          <p:cNvSpPr txBox="1">
            <a:spLocks noChangeArrowheads="1"/>
          </p:cNvSpPr>
          <p:nvPr/>
        </p:nvSpPr>
        <p:spPr bwMode="auto">
          <a:xfrm>
            <a:off x="1447800" y="5697538"/>
            <a:ext cx="1266825" cy="584200"/>
          </a:xfrm>
          <a:prstGeom prst="rect">
            <a:avLst/>
          </a:prstGeom>
          <a:noFill/>
          <a:ln w="9525">
            <a:noFill/>
            <a:miter lim="800000"/>
            <a:headEnd/>
            <a:tailEnd/>
          </a:ln>
        </p:spPr>
        <p:txBody>
          <a:bodyPr wrap="none">
            <a:prstTxWarp prst="textNoShape">
              <a:avLst/>
            </a:prstTxWarp>
            <a:spAutoFit/>
          </a:bodyPr>
          <a:lstStyle/>
          <a:p>
            <a:pPr algn="ctr"/>
            <a:r>
              <a:rPr lang="en-US" dirty="0"/>
              <a:t>24 Samples</a:t>
            </a:r>
          </a:p>
          <a:p>
            <a:pPr algn="ctr"/>
            <a:r>
              <a:rPr lang="en-US" dirty="0"/>
              <a:t>30 FPS</a:t>
            </a:r>
          </a:p>
        </p:txBody>
      </p:sp>
      <p:sp>
        <p:nvSpPr>
          <p:cNvPr id="101384" name="TextBox 9"/>
          <p:cNvSpPr txBox="1">
            <a:spLocks noChangeArrowheads="1"/>
          </p:cNvSpPr>
          <p:nvPr/>
        </p:nvSpPr>
        <p:spPr bwMode="auto">
          <a:xfrm>
            <a:off x="4343400" y="5697538"/>
            <a:ext cx="1266825" cy="584200"/>
          </a:xfrm>
          <a:prstGeom prst="rect">
            <a:avLst/>
          </a:prstGeom>
          <a:noFill/>
          <a:ln w="9525">
            <a:noFill/>
            <a:miter lim="800000"/>
            <a:headEnd/>
            <a:tailEnd/>
          </a:ln>
        </p:spPr>
        <p:txBody>
          <a:bodyPr wrap="none">
            <a:prstTxWarp prst="textNoShape">
              <a:avLst/>
            </a:prstTxWarp>
            <a:spAutoFit/>
          </a:bodyPr>
          <a:lstStyle/>
          <a:p>
            <a:pPr algn="ctr"/>
            <a:r>
              <a:rPr lang="en-US" dirty="0"/>
              <a:t>50 Samples</a:t>
            </a:r>
          </a:p>
          <a:p>
            <a:pPr algn="ctr"/>
            <a:r>
              <a:rPr lang="en-US" dirty="0"/>
              <a:t>18 FPS</a:t>
            </a:r>
          </a:p>
        </p:txBody>
      </p:sp>
      <p:sp>
        <p:nvSpPr>
          <p:cNvPr id="101385" name="TextBox 10"/>
          <p:cNvSpPr txBox="1">
            <a:spLocks noChangeArrowheads="1"/>
          </p:cNvSpPr>
          <p:nvPr/>
        </p:nvSpPr>
        <p:spPr bwMode="auto">
          <a:xfrm>
            <a:off x="7086600" y="5697538"/>
            <a:ext cx="1381125" cy="584200"/>
          </a:xfrm>
          <a:prstGeom prst="rect">
            <a:avLst/>
          </a:prstGeom>
          <a:noFill/>
          <a:ln w="9525">
            <a:noFill/>
            <a:miter lim="800000"/>
            <a:headEnd/>
            <a:tailEnd/>
          </a:ln>
        </p:spPr>
        <p:txBody>
          <a:bodyPr wrap="none">
            <a:prstTxWarp prst="textNoShape">
              <a:avLst/>
            </a:prstTxWarp>
            <a:spAutoFit/>
          </a:bodyPr>
          <a:lstStyle/>
          <a:p>
            <a:pPr algn="ctr"/>
            <a:r>
              <a:rPr lang="en-US" dirty="0"/>
              <a:t>120 Samples</a:t>
            </a:r>
          </a:p>
          <a:p>
            <a:pPr algn="ctr"/>
            <a:r>
              <a:rPr lang="en-US" dirty="0"/>
              <a:t>8 FPS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87552" y="292608"/>
            <a:ext cx="7542213" cy="585788"/>
          </a:xfrm>
        </p:spPr>
        <p:txBody>
          <a:bodyPr/>
          <a:lstStyle/>
          <a:p>
            <a:pPr>
              <a:defRPr/>
            </a:pPr>
            <a:r>
              <a:rPr lang="en-US" dirty="0">
                <a:ea typeface="+mj-ea"/>
                <a:cs typeface="+mj-cs"/>
              </a:rPr>
              <a:t>More Examples</a:t>
            </a:r>
          </a:p>
        </p:txBody>
      </p:sp>
      <p:sp>
        <p:nvSpPr>
          <p:cNvPr id="103438" name="Rectangle 21"/>
          <p:cNvSpPr>
            <a:spLocks noChangeArrowheads="1"/>
          </p:cNvSpPr>
          <p:nvPr/>
        </p:nvSpPr>
        <p:spPr bwMode="auto">
          <a:xfrm>
            <a:off x="952500" y="5528846"/>
            <a:ext cx="1790700" cy="338138"/>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103439" name="Rectangle 22"/>
          <p:cNvSpPr>
            <a:spLocks noChangeArrowheads="1"/>
          </p:cNvSpPr>
          <p:nvPr/>
        </p:nvSpPr>
        <p:spPr bwMode="auto">
          <a:xfrm>
            <a:off x="2971800" y="5528846"/>
            <a:ext cx="1838325" cy="338138"/>
          </a:xfrm>
          <a:prstGeom prst="rect">
            <a:avLst/>
          </a:prstGeom>
          <a:noFill/>
          <a:ln w="9525">
            <a:noFill/>
            <a:miter lim="800000"/>
            <a:headEnd/>
            <a:tailEnd/>
          </a:ln>
        </p:spPr>
        <p:txBody>
          <a:bodyPr wrap="none">
            <a:prstTxWarp prst="textNoShape">
              <a:avLst/>
            </a:prstTxWarp>
            <a:spAutoFit/>
          </a:bodyPr>
          <a:lstStyle/>
          <a:p>
            <a:r>
              <a:rPr lang="el-GR" dirty="0"/>
              <a:t>α</a:t>
            </a:r>
            <a:r>
              <a:rPr lang="en-US" dirty="0"/>
              <a:t> = 20, </a:t>
            </a:r>
            <a:r>
              <a:rPr lang="en-US" i="1" dirty="0"/>
              <a:t>i = </a:t>
            </a:r>
            <a:r>
              <a:rPr lang="en-US" dirty="0"/>
              <a:t>4</a:t>
            </a:r>
            <a:r>
              <a:rPr lang="en-US" i="1" dirty="0"/>
              <a:t>, s = </a:t>
            </a:r>
            <a:r>
              <a:rPr lang="en-US" dirty="0"/>
              <a:t>1</a:t>
            </a:r>
          </a:p>
        </p:txBody>
      </p:sp>
      <p:sp>
        <p:nvSpPr>
          <p:cNvPr id="103440" name="Rectangle 23"/>
          <p:cNvSpPr>
            <a:spLocks noChangeArrowheads="1"/>
          </p:cNvSpPr>
          <p:nvPr/>
        </p:nvSpPr>
        <p:spPr bwMode="auto">
          <a:xfrm>
            <a:off x="5026025" y="5528846"/>
            <a:ext cx="1846263" cy="338138"/>
          </a:xfrm>
          <a:prstGeom prst="rect">
            <a:avLst/>
          </a:prstGeom>
          <a:noFill/>
          <a:ln w="9525">
            <a:noFill/>
            <a:miter lim="800000"/>
            <a:headEnd/>
            <a:tailEnd/>
          </a:ln>
        </p:spPr>
        <p:txBody>
          <a:bodyPr wrap="none">
            <a:prstTxWarp prst="textNoShape">
              <a:avLst/>
            </a:prstTxWarp>
            <a:spAutoFit/>
          </a:bodyPr>
          <a:lstStyle/>
          <a:p>
            <a:r>
              <a:rPr lang="el-GR" dirty="0"/>
              <a:t>α</a:t>
            </a:r>
            <a:r>
              <a:rPr lang="en-US" dirty="0"/>
              <a:t> = 7, </a:t>
            </a:r>
            <a:r>
              <a:rPr lang="en-US" i="1" dirty="0"/>
              <a:t>i = </a:t>
            </a:r>
            <a:r>
              <a:rPr lang="en-US" dirty="0"/>
              <a:t>−4</a:t>
            </a:r>
            <a:r>
              <a:rPr lang="en-US" i="1" dirty="0"/>
              <a:t>, s = </a:t>
            </a:r>
            <a:r>
              <a:rPr lang="en-US" dirty="0"/>
              <a:t>5</a:t>
            </a:r>
          </a:p>
        </p:txBody>
      </p:sp>
      <p:sp>
        <p:nvSpPr>
          <p:cNvPr id="103441" name="Rectangle 24"/>
          <p:cNvSpPr>
            <a:spLocks noChangeArrowheads="1"/>
          </p:cNvSpPr>
          <p:nvPr/>
        </p:nvSpPr>
        <p:spPr bwMode="auto">
          <a:xfrm>
            <a:off x="7000875" y="5528846"/>
            <a:ext cx="2103773" cy="338554"/>
          </a:xfrm>
          <a:prstGeom prst="rect">
            <a:avLst/>
          </a:prstGeom>
          <a:noFill/>
          <a:ln w="9525">
            <a:noFill/>
            <a:miter lim="800000"/>
            <a:headEnd/>
            <a:tailEnd/>
          </a:ln>
        </p:spPr>
        <p:txBody>
          <a:bodyPr wrap="none">
            <a:prstTxWarp prst="textNoShape">
              <a:avLst/>
            </a:prstTxWarp>
            <a:spAutoFit/>
          </a:bodyPr>
          <a:lstStyle/>
          <a:p>
            <a:r>
              <a:rPr lang="el-GR" dirty="0"/>
              <a:t>α</a:t>
            </a:r>
            <a:r>
              <a:rPr lang="en-US" dirty="0"/>
              <a:t> = 20, </a:t>
            </a:r>
            <a:r>
              <a:rPr lang="en-US" i="1" dirty="0"/>
              <a:t>i = </a:t>
            </a:r>
            <a:r>
              <a:rPr lang="en-US" dirty="0"/>
              <a:t>10</a:t>
            </a:r>
            <a:r>
              <a:rPr lang="en-US" i="1" dirty="0"/>
              <a:t>, s = 25</a:t>
            </a:r>
          </a:p>
        </p:txBody>
      </p:sp>
      <p:sp>
        <p:nvSpPr>
          <p:cNvPr id="103442" name="Rectangle 25"/>
          <p:cNvSpPr>
            <a:spLocks noChangeArrowheads="1"/>
          </p:cNvSpPr>
          <p:nvPr/>
        </p:nvSpPr>
        <p:spPr bwMode="auto">
          <a:xfrm>
            <a:off x="914400" y="3152359"/>
            <a:ext cx="1790700" cy="339725"/>
          </a:xfrm>
          <a:prstGeom prst="rect">
            <a:avLst/>
          </a:prstGeom>
          <a:noFill/>
          <a:ln w="9525">
            <a:noFill/>
            <a:miter lim="800000"/>
            <a:headEnd/>
            <a:tailEnd/>
          </a:ln>
        </p:spPr>
        <p:txBody>
          <a:bodyPr wrap="none">
            <a:prstTxWarp prst="textNoShape">
              <a:avLst/>
            </a:prstTxWarp>
            <a:spAutoFit/>
          </a:bodyPr>
          <a:lstStyle/>
          <a:p>
            <a:r>
              <a:rPr lang="en-US" dirty="0"/>
              <a:t>Accurate Shadow</a:t>
            </a:r>
          </a:p>
        </p:txBody>
      </p:sp>
      <p:sp>
        <p:nvSpPr>
          <p:cNvPr id="103443" name="Rectangle 26"/>
          <p:cNvSpPr>
            <a:spLocks noChangeArrowheads="1"/>
          </p:cNvSpPr>
          <p:nvPr/>
        </p:nvSpPr>
        <p:spPr bwMode="auto">
          <a:xfrm>
            <a:off x="2906713" y="3111084"/>
            <a:ext cx="1893887" cy="461962"/>
          </a:xfrm>
          <a:prstGeom prst="rect">
            <a:avLst/>
          </a:prstGeom>
          <a:noFill/>
          <a:ln w="9525">
            <a:noFill/>
            <a:miter lim="800000"/>
            <a:headEnd/>
            <a:tailEnd/>
          </a:ln>
        </p:spPr>
        <p:txBody>
          <a:bodyPr wrap="none">
            <a:prstTxWarp prst="textNoShape">
              <a:avLst/>
            </a:prstTxWarp>
            <a:spAutoFit/>
          </a:bodyPr>
          <a:lstStyle/>
          <a:p>
            <a:pPr algn="ctr"/>
            <a:r>
              <a:rPr lang="el-GR" sz="1200" dirty="0"/>
              <a:t>α</a:t>
            </a:r>
            <a:r>
              <a:rPr lang="en-US" sz="1200" dirty="0"/>
              <a:t> = 13+4</a:t>
            </a:r>
            <a:r>
              <a:rPr lang="en-US" sz="1200" i="1" dirty="0"/>
              <a:t>d−</a:t>
            </a:r>
            <a:r>
              <a:rPr lang="en-US" sz="1200" dirty="0"/>
              <a:t>8</a:t>
            </a:r>
            <a:r>
              <a:rPr lang="en-US" sz="1200" i="1" dirty="0"/>
              <a:t>d</a:t>
            </a:r>
            <a:r>
              <a:rPr lang="en-US" sz="1200" i="1" baseline="30000" dirty="0"/>
              <a:t>2</a:t>
            </a:r>
            <a:r>
              <a:rPr lang="en-US" sz="1200" i="1" dirty="0"/>
              <a:t>, i = </a:t>
            </a:r>
            <a:r>
              <a:rPr lang="en-US" sz="1200" dirty="0"/>
              <a:t>−2</a:t>
            </a:r>
            <a:r>
              <a:rPr lang="en-US" sz="1200" i="1" dirty="0"/>
              <a:t>d</a:t>
            </a:r>
            <a:r>
              <a:rPr lang="en-US" sz="1200" i="1" baseline="30000" dirty="0"/>
              <a:t>2</a:t>
            </a:r>
            <a:r>
              <a:rPr lang="en-US" sz="1200" i="1" dirty="0"/>
              <a:t>, </a:t>
            </a:r>
            <a:br>
              <a:rPr lang="en-US" sz="1200" i="1" dirty="0"/>
            </a:br>
            <a:r>
              <a:rPr lang="en-US" sz="1200" i="1" dirty="0"/>
              <a:t>s = </a:t>
            </a:r>
            <a:r>
              <a:rPr lang="en-US" sz="1200" dirty="0"/>
              <a:t>12−4</a:t>
            </a:r>
            <a:r>
              <a:rPr lang="en-US" sz="1200" i="1" dirty="0"/>
              <a:t>d</a:t>
            </a:r>
            <a:r>
              <a:rPr lang="en-US" sz="1200" i="1" baseline="30000" dirty="0"/>
              <a:t>2</a:t>
            </a:r>
          </a:p>
        </p:txBody>
      </p:sp>
      <p:sp>
        <p:nvSpPr>
          <p:cNvPr id="103444" name="Rectangle 27"/>
          <p:cNvSpPr>
            <a:spLocks noChangeArrowheads="1"/>
          </p:cNvSpPr>
          <p:nvPr/>
        </p:nvSpPr>
        <p:spPr bwMode="auto">
          <a:xfrm>
            <a:off x="4981575" y="3125371"/>
            <a:ext cx="1958975" cy="338138"/>
          </a:xfrm>
          <a:prstGeom prst="rect">
            <a:avLst/>
          </a:prstGeom>
          <a:noFill/>
          <a:ln w="9525">
            <a:noFill/>
            <a:miter lim="800000"/>
            <a:headEnd/>
            <a:tailEnd/>
          </a:ln>
        </p:spPr>
        <p:txBody>
          <a:bodyPr wrap="none">
            <a:prstTxWarp prst="textNoShape">
              <a:avLst/>
            </a:prstTxWarp>
            <a:spAutoFit/>
          </a:bodyPr>
          <a:lstStyle/>
          <a:p>
            <a:r>
              <a:rPr lang="el-GR" dirty="0"/>
              <a:t>α</a:t>
            </a:r>
            <a:r>
              <a:rPr lang="en-US" dirty="0"/>
              <a:t> = 5, </a:t>
            </a:r>
            <a:r>
              <a:rPr lang="en-US" i="1" dirty="0"/>
              <a:t>i = </a:t>
            </a:r>
            <a:r>
              <a:rPr lang="en-US" dirty="0"/>
              <a:t>−4</a:t>
            </a:r>
            <a:r>
              <a:rPr lang="en-US" i="1" dirty="0"/>
              <a:t>, s = </a:t>
            </a:r>
            <a:r>
              <a:rPr lang="en-US" dirty="0"/>
              <a:t>10</a:t>
            </a:r>
          </a:p>
        </p:txBody>
      </p:sp>
      <p:sp>
        <p:nvSpPr>
          <p:cNvPr id="103445" name="Rectangle 28"/>
          <p:cNvSpPr>
            <a:spLocks noChangeArrowheads="1"/>
          </p:cNvSpPr>
          <p:nvPr/>
        </p:nvSpPr>
        <p:spPr bwMode="auto">
          <a:xfrm>
            <a:off x="7162800" y="3111084"/>
            <a:ext cx="1773238" cy="461962"/>
          </a:xfrm>
          <a:prstGeom prst="rect">
            <a:avLst/>
          </a:prstGeom>
          <a:noFill/>
          <a:ln w="9525">
            <a:noFill/>
            <a:miter lim="800000"/>
            <a:headEnd/>
            <a:tailEnd/>
          </a:ln>
        </p:spPr>
        <p:txBody>
          <a:bodyPr wrap="none">
            <a:prstTxWarp prst="textNoShape">
              <a:avLst/>
            </a:prstTxWarp>
            <a:spAutoFit/>
          </a:bodyPr>
          <a:lstStyle/>
          <a:p>
            <a:pPr algn="ctr"/>
            <a:r>
              <a:rPr lang="el-GR" sz="1200" dirty="0"/>
              <a:t>α</a:t>
            </a:r>
            <a:r>
              <a:rPr lang="en-US" sz="1200" dirty="0"/>
              <a:t> = 20+10</a:t>
            </a:r>
            <a:r>
              <a:rPr lang="en-US" sz="1200" i="1" dirty="0"/>
              <a:t>d, i = </a:t>
            </a:r>
            <a:r>
              <a:rPr lang="en-US" sz="1200" dirty="0"/>
              <a:t>5+10</a:t>
            </a:r>
            <a:r>
              <a:rPr lang="en-US" sz="1200" i="1" dirty="0"/>
              <a:t>d, </a:t>
            </a:r>
            <a:br>
              <a:rPr lang="en-US" sz="1200" i="1" dirty="0"/>
            </a:br>
            <a:r>
              <a:rPr lang="en-US" sz="1200" i="1" dirty="0"/>
              <a:t>s = </a:t>
            </a:r>
            <a:r>
              <a:rPr lang="en-US" sz="1200" dirty="0"/>
              <a:t>50</a:t>
            </a:r>
          </a:p>
        </p:txBody>
      </p:sp>
      <p:pic>
        <p:nvPicPr>
          <p:cNvPr id="25" name="Picture 24"/>
          <p:cNvPicPr>
            <a:picLocks noChangeAspect="1"/>
          </p:cNvPicPr>
          <p:nvPr/>
        </p:nvPicPr>
        <p:blipFill>
          <a:blip r:embed="rId3"/>
          <a:srcRect l="11602" t="10000" r="14902" b="5000"/>
          <a:stretch>
            <a:fillRect/>
          </a:stretch>
        </p:blipFill>
        <p:spPr>
          <a:xfrm>
            <a:off x="889000" y="3934996"/>
            <a:ext cx="1895475" cy="1644122"/>
          </a:xfrm>
          <a:prstGeom prst="rect">
            <a:avLst/>
          </a:prstGeom>
          <a:noFill/>
          <a:ln>
            <a:noFill/>
          </a:ln>
        </p:spPr>
      </p:pic>
      <p:pic>
        <p:nvPicPr>
          <p:cNvPr id="26" name="Picture 25"/>
          <p:cNvPicPr>
            <a:picLocks noChangeAspect="1"/>
          </p:cNvPicPr>
          <p:nvPr/>
        </p:nvPicPr>
        <p:blipFill>
          <a:blip r:embed="rId4"/>
          <a:srcRect l="11602" t="10000" r="14902" b="5000"/>
          <a:stretch>
            <a:fillRect/>
          </a:stretch>
        </p:blipFill>
        <p:spPr>
          <a:xfrm>
            <a:off x="2954338" y="3954046"/>
            <a:ext cx="1895475" cy="1644122"/>
          </a:xfrm>
          <a:prstGeom prst="rect">
            <a:avLst/>
          </a:prstGeom>
          <a:noFill/>
          <a:ln>
            <a:noFill/>
          </a:ln>
        </p:spPr>
      </p:pic>
      <p:pic>
        <p:nvPicPr>
          <p:cNvPr id="27" name="Picture 26"/>
          <p:cNvPicPr>
            <a:picLocks noChangeAspect="1"/>
          </p:cNvPicPr>
          <p:nvPr/>
        </p:nvPicPr>
        <p:blipFill>
          <a:blip r:embed="rId5"/>
          <a:srcRect l="11602" t="10000" r="14902" b="5000"/>
          <a:stretch>
            <a:fillRect/>
          </a:stretch>
        </p:blipFill>
        <p:spPr>
          <a:xfrm>
            <a:off x="5021263" y="3934996"/>
            <a:ext cx="1895475" cy="1644122"/>
          </a:xfrm>
          <a:prstGeom prst="rect">
            <a:avLst/>
          </a:prstGeom>
          <a:noFill/>
          <a:ln>
            <a:noFill/>
          </a:ln>
        </p:spPr>
      </p:pic>
      <p:pic>
        <p:nvPicPr>
          <p:cNvPr id="28" name="Picture 27"/>
          <p:cNvPicPr>
            <a:picLocks noChangeAspect="1"/>
          </p:cNvPicPr>
          <p:nvPr/>
        </p:nvPicPr>
        <p:blipFill>
          <a:blip r:embed="rId6"/>
          <a:srcRect l="11602" t="10000" r="14902" b="5000"/>
          <a:stretch>
            <a:fillRect/>
          </a:stretch>
        </p:blipFill>
        <p:spPr>
          <a:xfrm>
            <a:off x="7086600" y="3954046"/>
            <a:ext cx="1895475" cy="1644122"/>
          </a:xfrm>
          <a:prstGeom prst="rect">
            <a:avLst/>
          </a:prstGeom>
          <a:noFill/>
          <a:ln>
            <a:noFill/>
          </a:ln>
        </p:spPr>
      </p:pic>
      <p:pic>
        <p:nvPicPr>
          <p:cNvPr id="29" name="Picture 28"/>
          <p:cNvPicPr>
            <a:picLocks noChangeAspect="1"/>
          </p:cNvPicPr>
          <p:nvPr/>
        </p:nvPicPr>
        <p:blipFill>
          <a:blip r:embed="rId7"/>
          <a:srcRect l="5469" r="8750" b="6250"/>
          <a:stretch>
            <a:fillRect/>
          </a:stretch>
        </p:blipFill>
        <p:spPr>
          <a:xfrm>
            <a:off x="889000" y="1496596"/>
            <a:ext cx="1901951" cy="1655764"/>
          </a:xfrm>
          <a:prstGeom prst="rect">
            <a:avLst/>
          </a:prstGeom>
        </p:spPr>
      </p:pic>
      <p:pic>
        <p:nvPicPr>
          <p:cNvPr id="30" name="Picture 29"/>
          <p:cNvPicPr>
            <a:picLocks noChangeAspect="1"/>
          </p:cNvPicPr>
          <p:nvPr/>
        </p:nvPicPr>
        <p:blipFill>
          <a:blip r:embed="rId8"/>
          <a:srcRect l="5469" r="8750" b="6250"/>
          <a:stretch>
            <a:fillRect/>
          </a:stretch>
        </p:blipFill>
        <p:spPr>
          <a:xfrm>
            <a:off x="7086600" y="1496595"/>
            <a:ext cx="1901951" cy="1655764"/>
          </a:xfrm>
          <a:prstGeom prst="rect">
            <a:avLst/>
          </a:prstGeom>
        </p:spPr>
      </p:pic>
      <p:pic>
        <p:nvPicPr>
          <p:cNvPr id="31" name="Picture 30"/>
          <p:cNvPicPr>
            <a:picLocks noChangeAspect="1"/>
          </p:cNvPicPr>
          <p:nvPr/>
        </p:nvPicPr>
        <p:blipFill>
          <a:blip r:embed="rId9"/>
          <a:srcRect l="5469" r="8750" b="6250"/>
          <a:stretch>
            <a:fillRect/>
          </a:stretch>
        </p:blipFill>
        <p:spPr>
          <a:xfrm>
            <a:off x="5014787" y="1496595"/>
            <a:ext cx="1901951" cy="1655764"/>
          </a:xfrm>
          <a:prstGeom prst="rect">
            <a:avLst/>
          </a:prstGeom>
        </p:spPr>
      </p:pic>
      <p:pic>
        <p:nvPicPr>
          <p:cNvPr id="32" name="Picture 31"/>
          <p:cNvPicPr>
            <a:picLocks noChangeAspect="1"/>
          </p:cNvPicPr>
          <p:nvPr/>
        </p:nvPicPr>
        <p:blipFill>
          <a:blip r:embed="rId10"/>
          <a:srcRect l="5469" r="8750" b="6250"/>
          <a:stretch>
            <a:fillRect/>
          </a:stretch>
        </p:blipFill>
        <p:spPr>
          <a:xfrm>
            <a:off x="2954338" y="1496596"/>
            <a:ext cx="1901951" cy="165576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143000"/>
            <a:ext cx="7926387" cy="5105400"/>
          </a:xfrm>
        </p:spPr>
        <p:txBody>
          <a:bodyPr/>
          <a:lstStyle/>
          <a:p>
            <a:pPr indent="-402336">
              <a:defRPr/>
            </a:pPr>
            <a:r>
              <a:rPr lang="en-US" dirty="0" smtClean="0"/>
              <a:t>Image-space rasterization cannot consider shadows that are not visible to the eye</a:t>
            </a:r>
          </a:p>
          <a:p>
            <a:pPr indent="-402336">
              <a:defRPr/>
            </a:pPr>
            <a:r>
              <a:rPr lang="en-US" dirty="0" smtClean="0"/>
              <a:t>We also assume a point light source </a:t>
            </a:r>
            <a:endParaRPr lang="en-US" dirty="0"/>
          </a:p>
        </p:txBody>
      </p:sp>
      <p:sp>
        <p:nvSpPr>
          <p:cNvPr id="2" name="Title 1"/>
          <p:cNvSpPr>
            <a:spLocks noGrp="1"/>
          </p:cNvSpPr>
          <p:nvPr>
            <p:ph type="title"/>
          </p:nvPr>
        </p:nvSpPr>
        <p:spPr>
          <a:xfrm>
            <a:off x="989013" y="293688"/>
            <a:ext cx="7926387" cy="585787"/>
          </a:xfrm>
        </p:spPr>
        <p:txBody>
          <a:bodyPr/>
          <a:lstStyle/>
          <a:p>
            <a:pPr>
              <a:defRPr/>
            </a:pPr>
            <a:r>
              <a:rPr lang="en-US" dirty="0" smtClean="0"/>
              <a:t>Challenges </a:t>
            </a:r>
            <a:endParaRPr lang="en-US" dirty="0"/>
          </a:p>
        </p:txBody>
      </p:sp>
      <p:pic>
        <p:nvPicPr>
          <p:cNvPr id="4" name="Picture 3" descr="figure-1.jpg"/>
          <p:cNvPicPr>
            <a:picLocks noChangeAspect="1"/>
          </p:cNvPicPr>
          <p:nvPr/>
        </p:nvPicPr>
        <p:blipFill>
          <a:blip r:embed="rId3"/>
          <a:stretch>
            <a:fillRect/>
          </a:stretch>
        </p:blipFill>
        <p:spPr>
          <a:xfrm>
            <a:off x="1066800" y="2819401"/>
            <a:ext cx="4338919" cy="3254188"/>
          </a:xfrm>
          <a:prstGeom prst="rect">
            <a:avLst/>
          </a:prstGeom>
        </p:spPr>
      </p:pic>
      <p:pic>
        <p:nvPicPr>
          <p:cNvPr id="5" name="Picture 4" descr="figure-2.jpg"/>
          <p:cNvPicPr>
            <a:picLocks noChangeAspect="1"/>
          </p:cNvPicPr>
          <p:nvPr/>
        </p:nvPicPr>
        <p:blipFill>
          <a:blip r:embed="rId4"/>
          <a:srcRect l="11364" r="11364"/>
          <a:stretch>
            <a:fillRect/>
          </a:stretch>
        </p:blipFill>
        <p:spPr>
          <a:xfrm>
            <a:off x="5562601" y="2819400"/>
            <a:ext cx="3352800" cy="3254188"/>
          </a:xfrm>
          <a:prstGeom prst="rect">
            <a:avLst/>
          </a:prstGeom>
        </p:spPr>
      </p:pic>
      <p:sp>
        <p:nvSpPr>
          <p:cNvPr id="6" name="TextBox 7"/>
          <p:cNvSpPr txBox="1">
            <a:spLocks noChangeArrowheads="1"/>
          </p:cNvSpPr>
          <p:nvPr/>
        </p:nvSpPr>
        <p:spPr bwMode="auto">
          <a:xfrm>
            <a:off x="2064041" y="6062246"/>
            <a:ext cx="2203159" cy="338554"/>
          </a:xfrm>
          <a:prstGeom prst="rect">
            <a:avLst/>
          </a:prstGeom>
          <a:noFill/>
          <a:ln w="9525">
            <a:noFill/>
            <a:miter lim="800000"/>
            <a:headEnd/>
            <a:tailEnd/>
          </a:ln>
        </p:spPr>
        <p:txBody>
          <a:bodyPr wrap="none">
            <a:prstTxWarp prst="textNoShape">
              <a:avLst/>
            </a:prstTxWarp>
            <a:spAutoFit/>
          </a:bodyPr>
          <a:lstStyle/>
          <a:p>
            <a:r>
              <a:rPr lang="en-US" dirty="0" smtClean="0"/>
              <a:t>View from Camera #1</a:t>
            </a:r>
            <a:endParaRPr lang="en-US" i="1" dirty="0"/>
          </a:p>
        </p:txBody>
      </p:sp>
      <p:sp>
        <p:nvSpPr>
          <p:cNvPr id="7" name="TextBox 8"/>
          <p:cNvSpPr txBox="1">
            <a:spLocks noChangeArrowheads="1"/>
          </p:cNvSpPr>
          <p:nvPr/>
        </p:nvSpPr>
        <p:spPr bwMode="auto">
          <a:xfrm>
            <a:off x="6216924" y="6062246"/>
            <a:ext cx="2165076" cy="338554"/>
          </a:xfrm>
          <a:prstGeom prst="rect">
            <a:avLst/>
          </a:prstGeom>
          <a:noFill/>
          <a:ln w="9525">
            <a:noFill/>
            <a:miter lim="800000"/>
            <a:headEnd/>
            <a:tailEnd/>
          </a:ln>
        </p:spPr>
        <p:txBody>
          <a:bodyPr wrap="none">
            <a:prstTxWarp prst="textNoShape">
              <a:avLst/>
            </a:prstTxWarp>
            <a:spAutoFit/>
          </a:bodyPr>
          <a:lstStyle/>
          <a:p>
            <a:r>
              <a:rPr lang="en-US" dirty="0" smtClean="0"/>
              <a:t>View from Camera #2</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3" y="1295400"/>
            <a:ext cx="7926387" cy="5105400"/>
          </a:xfrm>
        </p:spPr>
        <p:txBody>
          <a:bodyPr/>
          <a:lstStyle/>
          <a:p>
            <a:pPr indent="-402336">
              <a:defRPr/>
            </a:pPr>
            <a:r>
              <a:rPr lang="en-US" dirty="0" smtClean="0"/>
              <a:t>Our parameters allow for a range of stylization effects corresponding to traditional artistry</a:t>
            </a:r>
          </a:p>
          <a:p>
            <a:pPr indent="-402336">
              <a:defRPr/>
            </a:pPr>
            <a:endParaRPr lang="en-US" dirty="0" smtClean="0"/>
          </a:p>
          <a:p>
            <a:pPr indent="-402336">
              <a:defRPr/>
            </a:pPr>
            <a:r>
              <a:rPr lang="en-US" dirty="0" smtClean="0"/>
              <a:t>Our method provides a flexible and efficient framework for interactive stylization of shadows</a:t>
            </a:r>
          </a:p>
          <a:p>
            <a:pPr indent="-402336">
              <a:defRPr/>
            </a:pPr>
            <a:endParaRPr lang="en-US" dirty="0" smtClean="0"/>
          </a:p>
          <a:p>
            <a:pPr indent="-402336">
              <a:defRPr/>
            </a:pPr>
            <a:r>
              <a:rPr lang="en-US" dirty="0" smtClean="0"/>
              <a:t>Rendering filter approach allows for greater flexibility than image- or object-space alone</a:t>
            </a:r>
          </a:p>
          <a:p>
            <a:pPr indent="-402336">
              <a:defRPr/>
            </a:pPr>
            <a:endParaRPr lang="en-US" dirty="0"/>
          </a:p>
        </p:txBody>
      </p:sp>
      <p:sp>
        <p:nvSpPr>
          <p:cNvPr id="2" name="Title 1"/>
          <p:cNvSpPr>
            <a:spLocks noGrp="1"/>
          </p:cNvSpPr>
          <p:nvPr>
            <p:ph type="title"/>
          </p:nvPr>
        </p:nvSpPr>
        <p:spPr>
          <a:xfrm>
            <a:off x="989013" y="293688"/>
            <a:ext cx="7926387" cy="585787"/>
          </a:xfrm>
        </p:spPr>
        <p:txBody>
          <a:bodyPr/>
          <a:lstStyle/>
          <a:p>
            <a:pPr>
              <a:defRPr/>
            </a:pPr>
            <a:r>
              <a:rPr lang="en-US" dirty="0" smtClean="0"/>
              <a:t>Stylized Illumination Summary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1" name="Rectangle 3"/>
          <p:cNvSpPr>
            <a:spLocks noGrp="1" noChangeArrowheads="1"/>
          </p:cNvSpPr>
          <p:nvPr>
            <p:ph type="title"/>
          </p:nvPr>
        </p:nvSpPr>
        <p:spPr>
          <a:xfrm>
            <a:off x="989013" y="557213"/>
            <a:ext cx="7689850" cy="585787"/>
          </a:xfrm>
          <a:effectLst>
            <a:outerShdw blurRad="63500" dist="35921" dir="2700000" algn="ctr" rotWithShape="0">
              <a:schemeClr val="bg2">
                <a:alpha val="74998"/>
              </a:schemeClr>
            </a:outerShdw>
          </a:effectLst>
        </p:spPr>
        <p:txBody>
          <a:bodyPr/>
          <a:lstStyle/>
          <a:p>
            <a:pPr>
              <a:defRPr/>
            </a:pPr>
            <a:r>
              <a:rPr lang="en-US" dirty="0" smtClean="0"/>
              <a:t>Part II: Subtractive Shadow Filter</a:t>
            </a:r>
          </a:p>
        </p:txBody>
      </p:sp>
      <p:pic>
        <p:nvPicPr>
          <p:cNvPr id="17411" name="Picture 4" descr="dragon_local.eps"/>
          <p:cNvPicPr>
            <a:picLocks noChangeAspect="1"/>
          </p:cNvPicPr>
          <p:nvPr/>
        </p:nvPicPr>
        <p:blipFill>
          <a:blip r:embed="rId3"/>
          <a:stretch>
            <a:fillRect/>
          </a:stretch>
        </p:blipFill>
        <p:spPr bwMode="auto">
          <a:xfrm>
            <a:off x="1066800" y="1522569"/>
            <a:ext cx="3678238" cy="2299975"/>
          </a:xfrm>
          <a:prstGeom prst="rect">
            <a:avLst/>
          </a:prstGeom>
          <a:noFill/>
          <a:ln w="9525">
            <a:noFill/>
            <a:miter lim="800000"/>
            <a:headEnd/>
            <a:tailEnd/>
          </a:ln>
        </p:spPr>
      </p:pic>
      <p:pic>
        <p:nvPicPr>
          <p:cNvPr id="17412" name="Picture 5" descr="dragon_subtractive.eps"/>
          <p:cNvPicPr>
            <a:picLocks noChangeAspect="1"/>
          </p:cNvPicPr>
          <p:nvPr/>
        </p:nvPicPr>
        <p:blipFill>
          <a:blip r:embed="rId4"/>
          <a:stretch>
            <a:fillRect/>
          </a:stretch>
        </p:blipFill>
        <p:spPr bwMode="auto">
          <a:xfrm>
            <a:off x="5000625" y="4024469"/>
            <a:ext cx="3678238" cy="2299975"/>
          </a:xfrm>
          <a:prstGeom prst="rect">
            <a:avLst/>
          </a:prstGeom>
          <a:noFill/>
          <a:ln w="9525">
            <a:noFill/>
            <a:miter lim="800000"/>
            <a:headEnd/>
            <a:tailEnd/>
          </a:ln>
        </p:spPr>
      </p:pic>
      <p:pic>
        <p:nvPicPr>
          <p:cNvPr id="17413" name="Picture 6" descr="dragon_difference.eps"/>
          <p:cNvPicPr>
            <a:picLocks noChangeAspect="1"/>
          </p:cNvPicPr>
          <p:nvPr/>
        </p:nvPicPr>
        <p:blipFill>
          <a:blip r:embed="rId5"/>
          <a:stretch>
            <a:fillRect/>
          </a:stretch>
        </p:blipFill>
        <p:spPr bwMode="auto">
          <a:xfrm>
            <a:off x="5000625" y="1522569"/>
            <a:ext cx="3678238" cy="2299975"/>
          </a:xfrm>
          <a:prstGeom prst="rect">
            <a:avLst/>
          </a:prstGeom>
          <a:noFill/>
          <a:ln w="9525">
            <a:noFill/>
            <a:miter lim="800000"/>
            <a:headEnd/>
            <a:tailEnd/>
          </a:ln>
        </p:spPr>
      </p:pic>
      <p:pic>
        <p:nvPicPr>
          <p:cNvPr id="17414" name="Picture 7" descr="dragon_additive.eps"/>
          <p:cNvPicPr>
            <a:picLocks noChangeAspect="1"/>
          </p:cNvPicPr>
          <p:nvPr/>
        </p:nvPicPr>
        <p:blipFill>
          <a:blip r:embed="rId6"/>
          <a:stretch>
            <a:fillRect/>
          </a:stretch>
        </p:blipFill>
        <p:spPr bwMode="auto">
          <a:xfrm>
            <a:off x="1066800" y="4024469"/>
            <a:ext cx="3678238" cy="2299975"/>
          </a:xfrm>
          <a:prstGeom prst="rect">
            <a:avLst/>
          </a:prstGeom>
          <a:noFill/>
          <a:ln w="9525">
            <a:noFill/>
            <a:miter lim="800000"/>
            <a:headEnd/>
            <a:tailEnd/>
          </a:ln>
        </p:spPr>
      </p:pic>
    </p:spTree>
  </p:cSld>
  <p:clrMapOvr>
    <a:masterClrMapping/>
  </p:clrMapOvr>
  <mc:AlternateContent xmlns:mp="http://schemas.microsoft.com/office/mac/powerpoint/2008/main">
    <mc:Choice Requires="mp">
      <mp:transition spd="slow">
        <mp:flip/>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p:newsflash/>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989013" y="1295400"/>
            <a:ext cx="7926387" cy="5105400"/>
          </a:xfrm>
        </p:spPr>
        <p:txBody>
          <a:bodyPr/>
          <a:lstStyle/>
          <a:p>
            <a:pPr indent="-402336">
              <a:defRPr/>
            </a:pPr>
            <a:r>
              <a:rPr lang="en-US" dirty="0" smtClean="0"/>
              <a:t>Rendering natural scenes/materials in real-time</a:t>
            </a:r>
          </a:p>
          <a:p>
            <a:pPr lvl="1">
              <a:defRPr/>
            </a:pPr>
            <a:r>
              <a:rPr dirty="0"/>
              <a:t>Illumination</a:t>
            </a:r>
            <a:r>
              <a:rPr dirty="0" smtClean="0"/>
              <a:t> from continuous </a:t>
            </a:r>
            <a:r>
              <a:rPr dirty="0"/>
              <a:t>environment map</a:t>
            </a:r>
          </a:p>
          <a:p>
            <a:pPr lvl="1">
              <a:defRPr/>
            </a:pPr>
            <a:r>
              <a:rPr dirty="0"/>
              <a:t>Materials from very diffuse to perfectly specular</a:t>
            </a:r>
          </a:p>
          <a:p>
            <a:pPr lvl="1">
              <a:defRPr/>
            </a:pPr>
            <a:endParaRPr dirty="0"/>
          </a:p>
          <a:p>
            <a:pPr indent="-402336">
              <a:defRPr/>
            </a:pPr>
            <a:r>
              <a:rPr lang="en-US" dirty="0" smtClean="0"/>
              <a:t>Rasterization poorly suited for continuous lighting</a:t>
            </a:r>
          </a:p>
          <a:p>
            <a:pPr lvl="1">
              <a:defRPr/>
            </a:pPr>
            <a:r>
              <a:rPr dirty="0" smtClean="0"/>
              <a:t>Fixed evaluation of rendering terms limits flexibility</a:t>
            </a:r>
          </a:p>
          <a:p>
            <a:pPr lvl="1">
              <a:defRPr/>
            </a:pPr>
            <a:r>
              <a:rPr dirty="0" smtClean="0"/>
              <a:t>Shadowing </a:t>
            </a:r>
            <a:r>
              <a:rPr dirty="0"/>
              <a:t>for</a:t>
            </a:r>
            <a:r>
              <a:rPr dirty="0" smtClean="0"/>
              <a:t> more than a </a:t>
            </a:r>
            <a:r>
              <a:rPr dirty="0"/>
              <a:t>few lights is slow</a:t>
            </a:r>
          </a:p>
          <a:p>
            <a:pPr lvl="1">
              <a:defRPr/>
            </a:pPr>
            <a:r>
              <a:rPr dirty="0"/>
              <a:t>Complex materials and soft shadows require many lights</a:t>
            </a:r>
          </a:p>
          <a:p>
            <a:pPr lvl="1">
              <a:defRPr/>
            </a:pPr>
            <a:endParaRPr dirty="0" smtClean="0"/>
          </a:p>
          <a:p>
            <a:pPr indent="-402336">
              <a:defRPr/>
            </a:pPr>
            <a:r>
              <a:rPr lang="en-US" dirty="0" smtClean="0"/>
              <a:t>Preserve relevant detail, remove irrelevant.</a:t>
            </a:r>
            <a:endParaRPr dirty="0" smtClean="0"/>
          </a:p>
          <a:p>
            <a:pPr lvl="1">
              <a:defRPr/>
            </a:pPr>
            <a:endParaRPr dirty="0"/>
          </a:p>
          <a:p>
            <a:pPr lvl="1">
              <a:defRPr/>
            </a:pPr>
            <a:endParaRPr dirty="0"/>
          </a:p>
        </p:txBody>
      </p:sp>
      <p:sp>
        <p:nvSpPr>
          <p:cNvPr id="234498" name="Rectangle 2"/>
          <p:cNvSpPr>
            <a:spLocks noGrp="1" noChangeArrowheads="1"/>
          </p:cNvSpPr>
          <p:nvPr>
            <p:ph type="title"/>
          </p:nvPr>
        </p:nvSpPr>
        <p:spPr>
          <a:xfrm>
            <a:off x="989013" y="293688"/>
            <a:ext cx="7926387" cy="585787"/>
          </a:xfrm>
        </p:spPr>
        <p:txBody>
          <a:bodyPr/>
          <a:lstStyle/>
          <a:p>
            <a:pPr>
              <a:defRPr/>
            </a:pPr>
            <a:r>
              <a:rPr lang="en-US" dirty="0" smtClean="0"/>
              <a:t>Subtractive Shadows Motivation</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49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49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449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449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44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989013" y="1295400"/>
            <a:ext cx="7926387" cy="5105400"/>
          </a:xfrm>
        </p:spPr>
        <p:txBody>
          <a:bodyPr wrap="square"/>
          <a:lstStyle/>
          <a:p>
            <a:pPr indent="-402336">
              <a:defRPr/>
            </a:pPr>
            <a:r>
              <a:rPr lang="en-US" dirty="0" smtClean="0"/>
              <a:t>Fundamental result from signal theory introduced by Claude Shannon:</a:t>
            </a:r>
          </a:p>
          <a:p>
            <a:pPr marL="493776" lvl="1" indent="91440">
              <a:buNone/>
              <a:defRPr/>
            </a:pPr>
            <a:endParaRPr i="1" dirty="0" smtClean="0"/>
          </a:p>
          <a:p>
            <a:pPr marL="493776" lvl="1" indent="91440">
              <a:buNone/>
              <a:defRPr/>
            </a:pPr>
            <a:r>
              <a:rPr lang="en-US" i="1" dirty="0" smtClean="0"/>
              <a:t>If </a:t>
            </a:r>
            <a:r>
              <a:rPr lang="en-US" i="1" dirty="0" err="1" smtClean="0"/>
              <a:t>f(t</a:t>
            </a:r>
            <a:r>
              <a:rPr lang="en-US" i="1" dirty="0" smtClean="0"/>
              <a:t>) contains no frequencies greater than B Hz, is it completely</a:t>
            </a:r>
            <a:r>
              <a:rPr i="1" dirty="0" smtClean="0"/>
              <a:t> </a:t>
            </a:r>
            <a:r>
              <a:rPr lang="en-US" i="1" dirty="0" smtClean="0"/>
              <a:t>determined by series of points B/2 sec apart</a:t>
            </a:r>
            <a:endParaRPr i="1" dirty="0" smtClean="0"/>
          </a:p>
          <a:p>
            <a:pPr lvl="1">
              <a:defRPr/>
            </a:pPr>
            <a:endParaRPr dirty="0" smtClean="0"/>
          </a:p>
          <a:p>
            <a:pPr>
              <a:defRPr/>
            </a:pPr>
            <a:r>
              <a:rPr lang="en-US" dirty="0" smtClean="0"/>
              <a:t>Implication is that low-frequency (smooth) signals need fewer samples than highly-detailed ones</a:t>
            </a:r>
          </a:p>
          <a:p>
            <a:pPr>
              <a:defRPr/>
            </a:pPr>
            <a:endParaRPr lang="en-US" dirty="0" smtClean="0"/>
          </a:p>
          <a:p>
            <a:pPr>
              <a:defRPr/>
            </a:pPr>
            <a:r>
              <a:rPr lang="en-US" dirty="0" smtClean="0"/>
              <a:t>We can use this to our advantage by reducing rendering samples (i.e. computation)</a:t>
            </a:r>
            <a:endParaRPr dirty="0"/>
          </a:p>
        </p:txBody>
      </p:sp>
      <p:sp>
        <p:nvSpPr>
          <p:cNvPr id="234498" name="Rectangle 2"/>
          <p:cNvSpPr>
            <a:spLocks noGrp="1" noChangeArrowheads="1"/>
          </p:cNvSpPr>
          <p:nvPr>
            <p:ph type="title"/>
          </p:nvPr>
        </p:nvSpPr>
        <p:spPr>
          <a:xfrm>
            <a:off x="989013" y="293688"/>
            <a:ext cx="7926387" cy="585787"/>
          </a:xfrm>
        </p:spPr>
        <p:txBody>
          <a:bodyPr/>
          <a:lstStyle/>
          <a:p>
            <a:pPr>
              <a:defRPr/>
            </a:pPr>
            <a:r>
              <a:rPr lang="en-US" dirty="0" smtClean="0"/>
              <a:t>Sampling Theorem</a:t>
            </a:r>
            <a:endParaRPr lang="en-US" dirty="0"/>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989013" y="1295400"/>
            <a:ext cx="7926387" cy="5105400"/>
          </a:xfrm>
        </p:spPr>
        <p:txBody>
          <a:bodyPr wrap="square"/>
          <a:lstStyle/>
          <a:p>
            <a:pPr indent="-402336">
              <a:defRPr/>
            </a:pPr>
            <a:r>
              <a:rPr lang="en-US" dirty="0" smtClean="0"/>
              <a:t>Consider the one-bounce direct illumination</a:t>
            </a:r>
          </a:p>
          <a:p>
            <a:pPr lvl="1" indent="-402336">
              <a:defRPr/>
            </a:pPr>
            <a:r>
              <a:rPr dirty="0" smtClean="0"/>
              <a:t>Reflectance term </a:t>
            </a:r>
            <a:r>
              <a:rPr i="1" dirty="0" smtClean="0"/>
              <a:t>f</a:t>
            </a:r>
            <a:r>
              <a:rPr i="1" baseline="-25000" dirty="0" smtClean="0"/>
              <a:t>0</a:t>
            </a:r>
            <a:endParaRPr i="1" dirty="0" smtClean="0"/>
          </a:p>
          <a:p>
            <a:pPr lvl="1" indent="-402336">
              <a:defRPr/>
            </a:pPr>
            <a:r>
              <a:rPr dirty="0" smtClean="0"/>
              <a:t>Lighting term </a:t>
            </a:r>
            <a:r>
              <a:rPr i="1" dirty="0" smtClean="0"/>
              <a:t>L</a:t>
            </a:r>
            <a:r>
              <a:rPr i="1" baseline="-25000" dirty="0" smtClean="0"/>
              <a:t>e</a:t>
            </a:r>
            <a:endParaRPr i="1" dirty="0" smtClean="0"/>
          </a:p>
          <a:p>
            <a:pPr lvl="1" indent="-402336">
              <a:defRPr/>
            </a:pPr>
            <a:r>
              <a:rPr dirty="0" smtClean="0"/>
              <a:t>Visibility Term </a:t>
            </a:r>
            <a:r>
              <a:rPr i="1" dirty="0" smtClean="0"/>
              <a:t>V</a:t>
            </a:r>
            <a:r>
              <a:rPr i="1" baseline="-25000" dirty="0" smtClean="0"/>
              <a:t>0</a:t>
            </a:r>
            <a:endParaRPr i="1" dirty="0" smtClean="0"/>
          </a:p>
          <a:p>
            <a:pPr indent="-402336">
              <a:defRPr/>
            </a:pPr>
            <a:r>
              <a:rPr lang="en-US" dirty="0" smtClean="0"/>
              <a:t>High-frequencies, unsuitable for reduced sampling</a:t>
            </a:r>
          </a:p>
        </p:txBody>
      </p:sp>
      <p:sp>
        <p:nvSpPr>
          <p:cNvPr id="234498" name="Rectangle 2"/>
          <p:cNvSpPr>
            <a:spLocks noGrp="1" noChangeArrowheads="1"/>
          </p:cNvSpPr>
          <p:nvPr>
            <p:ph type="title"/>
          </p:nvPr>
        </p:nvSpPr>
        <p:spPr>
          <a:xfrm>
            <a:off x="989013" y="293688"/>
            <a:ext cx="7926387" cy="585787"/>
          </a:xfrm>
        </p:spPr>
        <p:txBody>
          <a:bodyPr/>
          <a:lstStyle/>
          <a:p>
            <a:pPr>
              <a:defRPr/>
            </a:pPr>
            <a:r>
              <a:rPr lang="en-US" dirty="0" smtClean="0"/>
              <a:t>Decomposition of Render Terms</a:t>
            </a:r>
            <a:endParaRPr lang="en-US" dirty="0"/>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81600" y="2057400"/>
            <a:ext cx="2590800" cy="457200"/>
          </a:xfrm>
          <a:prstGeom prst="rect">
            <a:avLst/>
          </a:prstGeom>
        </p:spPr>
      </p:pic>
      <p:pic>
        <p:nvPicPr>
          <p:cNvPr id="7" name="Picture 7" descr="dragon_additive.eps"/>
          <p:cNvPicPr>
            <a:picLocks noChangeAspect="1"/>
          </p:cNvPicPr>
          <p:nvPr/>
        </p:nvPicPr>
        <p:blipFill>
          <a:blip r:embed="rId5"/>
          <a:stretch>
            <a:fillRect/>
          </a:stretch>
        </p:blipFill>
        <p:spPr bwMode="auto">
          <a:xfrm>
            <a:off x="2590800" y="3581400"/>
            <a:ext cx="4752655" cy="2971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9" name="Rectangle 3"/>
          <p:cNvSpPr>
            <a:spLocks noGrp="1" noChangeArrowheads="1"/>
          </p:cNvSpPr>
          <p:nvPr>
            <p:ph idx="1"/>
          </p:nvPr>
        </p:nvSpPr>
        <p:spPr>
          <a:xfrm>
            <a:off x="989013" y="1295400"/>
            <a:ext cx="7926387" cy="5105400"/>
          </a:xfrm>
        </p:spPr>
        <p:txBody>
          <a:bodyPr wrap="square"/>
          <a:lstStyle/>
          <a:p>
            <a:pPr indent="-402336">
              <a:defRPr/>
            </a:pPr>
            <a:r>
              <a:rPr lang="en-US" dirty="0" smtClean="0"/>
              <a:t>We use an alternate (equivalent) decomposition</a:t>
            </a:r>
          </a:p>
          <a:p>
            <a:pPr indent="-402336">
              <a:defRPr/>
            </a:pPr>
            <a:endParaRPr lang="en-US" dirty="0" smtClean="0"/>
          </a:p>
          <a:p>
            <a:pPr indent="-402336">
              <a:defRPr/>
            </a:pPr>
            <a:endParaRPr lang="en-US" dirty="0" smtClean="0"/>
          </a:p>
          <a:p>
            <a:pPr indent="-402336">
              <a:defRPr/>
            </a:pPr>
            <a:endParaRPr lang="en-US" dirty="0" smtClean="0"/>
          </a:p>
          <a:p>
            <a:pPr indent="-402336">
              <a:defRPr/>
            </a:pPr>
            <a:endParaRPr lang="en-US" dirty="0" smtClean="0"/>
          </a:p>
          <a:p>
            <a:pPr indent="-402336">
              <a:defRPr/>
            </a:pPr>
            <a:endParaRPr lang="en-US" dirty="0" smtClean="0"/>
          </a:p>
          <a:p>
            <a:pPr indent="-402336">
              <a:defRPr/>
            </a:pPr>
            <a:endParaRPr lang="en-US" dirty="0" smtClean="0"/>
          </a:p>
          <a:p>
            <a:pPr indent="-402336">
              <a:buNone/>
              <a:defRPr/>
            </a:pPr>
            <a:endParaRPr lang="en-US" dirty="0" smtClean="0"/>
          </a:p>
          <a:p>
            <a:pPr indent="-402336">
              <a:spcBef>
                <a:spcPts val="1776"/>
              </a:spcBef>
              <a:defRPr/>
            </a:pPr>
            <a:r>
              <a:rPr lang="en-US" dirty="0" smtClean="0"/>
              <a:t>Local Lighting can be </a:t>
            </a:r>
            <a:r>
              <a:rPr lang="en-US" dirty="0" err="1" smtClean="0"/>
              <a:t>prefiltered</a:t>
            </a:r>
            <a:r>
              <a:rPr lang="en-US" dirty="0" smtClean="0"/>
              <a:t> (very fast)</a:t>
            </a:r>
          </a:p>
          <a:p>
            <a:pPr indent="-402336">
              <a:defRPr/>
            </a:pPr>
            <a:r>
              <a:rPr lang="en-US" dirty="0" smtClean="0"/>
              <a:t>Subtractive Shadow low frequency, can be computed with reduced samples</a:t>
            </a:r>
          </a:p>
        </p:txBody>
      </p:sp>
      <p:sp>
        <p:nvSpPr>
          <p:cNvPr id="234498" name="Rectangle 2"/>
          <p:cNvSpPr>
            <a:spLocks noGrp="1" noChangeArrowheads="1"/>
          </p:cNvSpPr>
          <p:nvPr>
            <p:ph type="title"/>
          </p:nvPr>
        </p:nvSpPr>
        <p:spPr>
          <a:xfrm>
            <a:off x="989013" y="293688"/>
            <a:ext cx="7926387" cy="585787"/>
          </a:xfrm>
        </p:spPr>
        <p:txBody>
          <a:bodyPr/>
          <a:lstStyle/>
          <a:p>
            <a:pPr>
              <a:defRPr/>
            </a:pPr>
            <a:r>
              <a:rPr lang="en-US" dirty="0" smtClean="0"/>
              <a:t>Decomposition of Render Terms</a:t>
            </a:r>
            <a:endParaRPr lang="en-US" dirty="0"/>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133600" y="1875279"/>
            <a:ext cx="5334000" cy="486921"/>
          </a:xfrm>
          <a:prstGeom prst="rect">
            <a:avLst/>
          </a:prstGeom>
        </p:spPr>
      </p:pic>
      <p:grpSp>
        <p:nvGrpSpPr>
          <p:cNvPr id="9" name="Group 13"/>
          <p:cNvGrpSpPr/>
          <p:nvPr/>
        </p:nvGrpSpPr>
        <p:grpSpPr>
          <a:xfrm>
            <a:off x="3126946" y="2435423"/>
            <a:ext cx="1292654" cy="307777"/>
            <a:chOff x="1115542" y="3565110"/>
            <a:chExt cx="1292654" cy="307777"/>
          </a:xfrm>
        </p:grpSpPr>
        <p:cxnSp>
          <p:nvCxnSpPr>
            <p:cNvPr id="10" name="Straight Connector 9"/>
            <p:cNvCxnSpPr/>
            <p:nvPr/>
          </p:nvCxnSpPr>
          <p:spPr bwMode="auto">
            <a:xfrm>
              <a:off x="1141413" y="3581400"/>
              <a:ext cx="12207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1" name="TextBox 10"/>
            <p:cNvSpPr txBox="1"/>
            <p:nvPr/>
          </p:nvSpPr>
          <p:spPr>
            <a:xfrm>
              <a:off x="1115542" y="3565110"/>
              <a:ext cx="1292654" cy="307777"/>
            </a:xfrm>
            <a:prstGeom prst="rect">
              <a:avLst/>
            </a:prstGeom>
            <a:noFill/>
          </p:spPr>
          <p:txBody>
            <a:bodyPr wrap="none" rtlCol="0">
              <a:spAutoFit/>
            </a:bodyPr>
            <a:lstStyle/>
            <a:p>
              <a:r>
                <a:rPr lang="en-US" sz="1400" dirty="0" smtClean="0"/>
                <a:t>Local Lighting</a:t>
              </a:r>
            </a:p>
          </p:txBody>
        </p:sp>
      </p:grpSp>
      <p:grpSp>
        <p:nvGrpSpPr>
          <p:cNvPr id="12" name="Group 15"/>
          <p:cNvGrpSpPr/>
          <p:nvPr/>
        </p:nvGrpSpPr>
        <p:grpSpPr>
          <a:xfrm>
            <a:off x="4876800" y="2435423"/>
            <a:ext cx="2561278" cy="307777"/>
            <a:chOff x="2665413" y="3563779"/>
            <a:chExt cx="2561278" cy="307777"/>
          </a:xfrm>
        </p:grpSpPr>
        <p:cxnSp>
          <p:nvCxnSpPr>
            <p:cNvPr id="13" name="Straight Connector 12"/>
            <p:cNvCxnSpPr/>
            <p:nvPr/>
          </p:nvCxnSpPr>
          <p:spPr bwMode="auto">
            <a:xfrm>
              <a:off x="2665413" y="3581400"/>
              <a:ext cx="2561278"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4" name="TextBox 13"/>
            <p:cNvSpPr txBox="1"/>
            <p:nvPr/>
          </p:nvSpPr>
          <p:spPr>
            <a:xfrm>
              <a:off x="3093743" y="3563779"/>
              <a:ext cx="1781470" cy="307777"/>
            </a:xfrm>
            <a:prstGeom prst="rect">
              <a:avLst/>
            </a:prstGeom>
            <a:noFill/>
          </p:spPr>
          <p:txBody>
            <a:bodyPr wrap="none" rtlCol="0">
              <a:spAutoFit/>
            </a:bodyPr>
            <a:lstStyle/>
            <a:p>
              <a:r>
                <a:rPr lang="en-US" sz="1400" dirty="0" smtClean="0"/>
                <a:t>Subtractive Shadow</a:t>
              </a:r>
            </a:p>
          </p:txBody>
        </p:sp>
      </p:grpSp>
      <p:pic>
        <p:nvPicPr>
          <p:cNvPr id="16" name="Picture 4" descr="dragon_local.eps"/>
          <p:cNvPicPr>
            <a:picLocks noChangeAspect="1"/>
          </p:cNvPicPr>
          <p:nvPr/>
        </p:nvPicPr>
        <p:blipFill>
          <a:blip r:embed="rId5"/>
          <a:stretch>
            <a:fillRect/>
          </a:stretch>
        </p:blipFill>
        <p:spPr bwMode="auto">
          <a:xfrm>
            <a:off x="1143000" y="2819400"/>
            <a:ext cx="3678238" cy="2299975"/>
          </a:xfrm>
          <a:prstGeom prst="rect">
            <a:avLst/>
          </a:prstGeom>
          <a:noFill/>
          <a:ln w="9525">
            <a:noFill/>
            <a:miter lim="800000"/>
            <a:headEnd/>
            <a:tailEnd/>
          </a:ln>
        </p:spPr>
      </p:pic>
      <p:pic>
        <p:nvPicPr>
          <p:cNvPr id="17" name="Picture 6" descr="dragon_difference.eps"/>
          <p:cNvPicPr>
            <a:picLocks noChangeAspect="1"/>
          </p:cNvPicPr>
          <p:nvPr/>
        </p:nvPicPr>
        <p:blipFill>
          <a:blip r:embed="rId6"/>
          <a:stretch>
            <a:fillRect/>
          </a:stretch>
        </p:blipFill>
        <p:spPr bwMode="auto">
          <a:xfrm>
            <a:off x="5076825" y="2819400"/>
            <a:ext cx="3678238" cy="229997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49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44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2" y="1143000"/>
            <a:ext cx="7926388" cy="5105400"/>
          </a:xfrm>
        </p:spPr>
        <p:txBody>
          <a:bodyPr/>
          <a:lstStyle/>
          <a:p>
            <a:r>
              <a:rPr lang="en-US" sz="2400" dirty="0" smtClean="0"/>
              <a:t>Image filtering extremely common in use</a:t>
            </a:r>
            <a:endParaRPr sz="2400" dirty="0" smtClean="0"/>
          </a:p>
          <a:p>
            <a:r>
              <a:rPr lang="en-US" sz="2400" dirty="0" smtClean="0"/>
              <a:t>Color shifting/correction, over/underexposure</a:t>
            </a:r>
          </a:p>
          <a:p>
            <a:r>
              <a:rPr lang="en-US" sz="2400" b="1" dirty="0" smtClean="0"/>
              <a:t>Noise removal*</a:t>
            </a:r>
            <a:endParaRPr lang="en-US" sz="2400" dirty="0" smtClean="0"/>
          </a:p>
          <a:p>
            <a:pPr lvl="1"/>
            <a:endParaRPr lang="en-US" sz="1800" dirty="0" smtClean="0"/>
          </a:p>
        </p:txBody>
      </p:sp>
      <p:sp>
        <p:nvSpPr>
          <p:cNvPr id="5" name="Title 4"/>
          <p:cNvSpPr>
            <a:spLocks noGrp="1"/>
          </p:cNvSpPr>
          <p:nvPr>
            <p:ph type="title"/>
          </p:nvPr>
        </p:nvSpPr>
        <p:spPr/>
        <p:txBody>
          <a:bodyPr/>
          <a:lstStyle/>
          <a:p>
            <a:r>
              <a:rPr lang="en-US" dirty="0" smtClean="0"/>
              <a:t>Example: Image Filters</a:t>
            </a:r>
            <a:endParaRPr lang="en-US" dirty="0"/>
          </a:p>
        </p:txBody>
      </p:sp>
      <p:sp>
        <p:nvSpPr>
          <p:cNvPr id="17" name="TextBox 16"/>
          <p:cNvSpPr txBox="1"/>
          <p:nvPr/>
        </p:nvSpPr>
        <p:spPr>
          <a:xfrm>
            <a:off x="2330567" y="6248400"/>
            <a:ext cx="2089033" cy="338554"/>
          </a:xfrm>
          <a:prstGeom prst="rect">
            <a:avLst/>
          </a:prstGeom>
          <a:noFill/>
        </p:spPr>
        <p:txBody>
          <a:bodyPr wrap="none" rtlCol="0">
            <a:spAutoFit/>
          </a:bodyPr>
          <a:lstStyle/>
          <a:p>
            <a:r>
              <a:rPr lang="en-US" dirty="0" smtClean="0"/>
              <a:t>Noisy Original Image</a:t>
            </a:r>
            <a:endParaRPr lang="en-US" dirty="0"/>
          </a:p>
        </p:txBody>
      </p:sp>
      <p:sp>
        <p:nvSpPr>
          <p:cNvPr id="18" name="TextBox 17"/>
          <p:cNvSpPr txBox="1"/>
          <p:nvPr/>
        </p:nvSpPr>
        <p:spPr>
          <a:xfrm>
            <a:off x="6163409" y="6248400"/>
            <a:ext cx="2066191" cy="338554"/>
          </a:xfrm>
          <a:prstGeom prst="rect">
            <a:avLst/>
          </a:prstGeom>
          <a:noFill/>
        </p:spPr>
        <p:txBody>
          <a:bodyPr wrap="none" rtlCol="0">
            <a:spAutoFit/>
          </a:bodyPr>
          <a:lstStyle/>
          <a:p>
            <a:r>
              <a:rPr lang="en-US" dirty="0" smtClean="0"/>
              <a:t>After Noise Removal</a:t>
            </a:r>
            <a:endParaRPr lang="en-US" dirty="0"/>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1143000" y="3072542"/>
            <a:ext cx="3473686" cy="3124200"/>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a:off x="5156307" y="3048000"/>
            <a:ext cx="3489146" cy="3148742"/>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989013" y="1295400"/>
            <a:ext cx="7697787" cy="5105400"/>
          </a:xfrm>
        </p:spPr>
        <p:txBody>
          <a:bodyPr/>
          <a:lstStyle/>
          <a:p>
            <a:pPr indent="-402336">
              <a:spcBef>
                <a:spcPts val="2000"/>
              </a:spcBef>
              <a:defRPr/>
            </a:pPr>
            <a:r>
              <a:rPr lang="en-US" sz="2000" dirty="0" smtClean="0"/>
              <a:t>Environment maps indicate light from all directions – </a:t>
            </a:r>
            <a:br>
              <a:rPr lang="en-US" sz="2000" dirty="0" smtClean="0"/>
            </a:br>
            <a:r>
              <a:rPr lang="en-US" sz="2000" dirty="0" smtClean="0"/>
              <a:t> but rasterization requires fixed set of rendering terms</a:t>
            </a:r>
          </a:p>
          <a:p>
            <a:pPr indent="-402336">
              <a:spcBef>
                <a:spcPts val="2000"/>
              </a:spcBef>
              <a:defRPr/>
            </a:pPr>
            <a:r>
              <a:rPr lang="en-US" sz="2000" dirty="0" smtClean="0"/>
              <a:t>View each pixel as an individual light;</a:t>
            </a:r>
          </a:p>
          <a:p>
            <a:pPr indent="-402336">
              <a:spcBef>
                <a:spcPts val="2000"/>
              </a:spcBef>
              <a:defRPr/>
            </a:pPr>
            <a:r>
              <a:rPr lang="en-US" sz="2000" dirty="0" smtClean="0"/>
              <a:t>Approximate by sampling the most important lights</a:t>
            </a:r>
          </a:p>
          <a:p>
            <a:pPr lvl="1">
              <a:defRPr/>
            </a:pPr>
            <a:endParaRPr sz="1600" dirty="0" smtClean="0"/>
          </a:p>
          <a:p>
            <a:pPr lvl="1">
              <a:defRPr/>
            </a:pPr>
            <a:endParaRPr sz="1600" dirty="0" smtClean="0"/>
          </a:p>
          <a:p>
            <a:pPr lvl="1">
              <a:defRPr/>
            </a:pPr>
            <a:endParaRPr sz="1600" dirty="0"/>
          </a:p>
          <a:p>
            <a:pPr lvl="1">
              <a:defRPr/>
            </a:pPr>
            <a:endParaRPr sz="1600" dirty="0"/>
          </a:p>
          <a:p>
            <a:pPr lvl="1">
              <a:defRPr/>
            </a:pPr>
            <a:endParaRPr sz="1600" dirty="0"/>
          </a:p>
          <a:p>
            <a:pPr lvl="1">
              <a:defRPr/>
            </a:pPr>
            <a:endParaRPr sz="1600" dirty="0"/>
          </a:p>
          <a:p>
            <a:pPr lvl="1">
              <a:defRPr/>
            </a:pPr>
            <a:endParaRPr sz="1600" dirty="0"/>
          </a:p>
          <a:p>
            <a:pPr lvl="1">
              <a:defRPr/>
            </a:pPr>
            <a:endParaRPr sz="1600" dirty="0" smtClean="0"/>
          </a:p>
          <a:p>
            <a:pPr indent="-402336">
              <a:buNone/>
              <a:defRPr/>
            </a:pPr>
            <a:r>
              <a:rPr lang="en-US" sz="2200" dirty="0" smtClean="0"/>
              <a:t>	</a:t>
            </a:r>
          </a:p>
        </p:txBody>
      </p:sp>
      <p:sp>
        <p:nvSpPr>
          <p:cNvPr id="547842" name="Rectangle 2"/>
          <p:cNvSpPr>
            <a:spLocks noGrp="1" noChangeArrowheads="1"/>
          </p:cNvSpPr>
          <p:nvPr>
            <p:ph type="title"/>
          </p:nvPr>
        </p:nvSpPr>
        <p:spPr>
          <a:xfrm>
            <a:off x="989013" y="293688"/>
            <a:ext cx="7926387" cy="585787"/>
          </a:xfrm>
        </p:spPr>
        <p:txBody>
          <a:bodyPr/>
          <a:lstStyle/>
          <a:p>
            <a:pPr>
              <a:defRPr/>
            </a:pPr>
            <a:r>
              <a:rPr lang="en-US" dirty="0" smtClean="0"/>
              <a:t>Continuous Lighting &amp; Sampling</a:t>
            </a:r>
            <a:endParaRPr lang="en-US" dirty="0"/>
          </a:p>
        </p:txBody>
      </p:sp>
      <p:pic>
        <p:nvPicPr>
          <p:cNvPr id="4" name="Picture 3" descr="image0026.tga"/>
          <p:cNvPicPr>
            <a:picLocks noChangeAspect="1"/>
          </p:cNvPicPr>
          <p:nvPr/>
        </p:nvPicPr>
        <p:blipFill>
          <a:blip r:embed="rId3"/>
          <a:stretch>
            <a:fillRect/>
          </a:stretch>
        </p:blipFill>
        <p:spPr>
          <a:xfrm>
            <a:off x="1524000" y="3276600"/>
            <a:ext cx="2819400" cy="2819400"/>
          </a:xfrm>
          <a:prstGeom prst="rect">
            <a:avLst/>
          </a:prstGeom>
        </p:spPr>
      </p:pic>
      <p:pic>
        <p:nvPicPr>
          <p:cNvPr id="5" name="Picture 4" descr="image0027.tga"/>
          <p:cNvPicPr>
            <a:picLocks noChangeAspect="1"/>
          </p:cNvPicPr>
          <p:nvPr/>
        </p:nvPicPr>
        <p:blipFill>
          <a:blip r:embed="rId4"/>
          <a:stretch>
            <a:fillRect/>
          </a:stretch>
        </p:blipFill>
        <p:spPr>
          <a:xfrm>
            <a:off x="5207000" y="3276600"/>
            <a:ext cx="2819400" cy="2819400"/>
          </a:xfrm>
          <a:prstGeom prst="rect">
            <a:avLst/>
          </a:prstGeom>
          <a:noFill/>
          <a:ln>
            <a:noFill/>
          </a:ln>
        </p:spPr>
      </p:pic>
      <p:cxnSp>
        <p:nvCxnSpPr>
          <p:cNvPr id="6" name="Straight Arrow Connector 5"/>
          <p:cNvCxnSpPr/>
          <p:nvPr/>
        </p:nvCxnSpPr>
        <p:spPr bwMode="auto">
          <a:xfrm flipV="1">
            <a:off x="4572000" y="4800600"/>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sp>
        <p:nvSpPr>
          <p:cNvPr id="7" name="TextBox 7"/>
          <p:cNvSpPr txBox="1">
            <a:spLocks noChangeArrowheads="1"/>
          </p:cNvSpPr>
          <p:nvPr/>
        </p:nvSpPr>
        <p:spPr bwMode="auto">
          <a:xfrm>
            <a:off x="5638800" y="6106180"/>
            <a:ext cx="1981200"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t>Sampled Environment, 1000 Lights</a:t>
            </a:r>
            <a:endParaRPr lang="en-US" sz="1400" dirty="0"/>
          </a:p>
        </p:txBody>
      </p:sp>
      <p:sp>
        <p:nvSpPr>
          <p:cNvPr id="8" name="TextBox 7"/>
          <p:cNvSpPr txBox="1">
            <a:spLocks noChangeArrowheads="1"/>
          </p:cNvSpPr>
          <p:nvPr/>
        </p:nvSpPr>
        <p:spPr bwMode="auto">
          <a:xfrm>
            <a:off x="1828800" y="6106180"/>
            <a:ext cx="2209800"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t>Complete Environment, 65536 Lights</a:t>
            </a:r>
            <a:endParaRPr lang="en-US" sz="1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1" name="Group 40"/>
          <p:cNvGrpSpPr/>
          <p:nvPr/>
        </p:nvGrpSpPr>
        <p:grpSpPr>
          <a:xfrm>
            <a:off x="3577101" y="4202897"/>
            <a:ext cx="3620789" cy="290899"/>
            <a:chOff x="3581400" y="4457353"/>
            <a:chExt cx="3620789" cy="290899"/>
          </a:xfrm>
        </p:grpSpPr>
        <p:sp>
          <p:nvSpPr>
            <p:cNvPr id="42" name="Rectangle 41"/>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3" name="Rectangle 42"/>
            <p:cNvSpPr/>
            <p:nvPr/>
          </p:nvSpPr>
          <p:spPr bwMode="auto">
            <a:xfrm>
              <a:off x="3581400" y="4478867"/>
              <a:ext cx="1921933"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4" name="Rectangle 43"/>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5" name="Rectangle 44"/>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6" name="TextBox 45"/>
            <p:cNvSpPr txBox="1"/>
            <p:nvPr/>
          </p:nvSpPr>
          <p:spPr>
            <a:xfrm>
              <a:off x="6333066" y="4457353"/>
              <a:ext cx="869123" cy="276999"/>
            </a:xfrm>
            <a:prstGeom prst="rect">
              <a:avLst/>
            </a:prstGeom>
            <a:noFill/>
          </p:spPr>
          <p:txBody>
            <a:bodyPr wrap="none" rtlCol="0">
              <a:spAutoFit/>
            </a:bodyPr>
            <a:lstStyle/>
            <a:p>
              <a:r>
                <a:rPr lang="en-US" sz="1200" dirty="0" smtClean="0"/>
                <a:t>Shadow 4</a:t>
              </a:r>
              <a:endParaRPr lang="en-US" sz="1200" dirty="0"/>
            </a:p>
          </p:txBody>
        </p:sp>
      </p:grpSp>
      <p:grpSp>
        <p:nvGrpSpPr>
          <p:cNvPr id="47" name="Group 46"/>
          <p:cNvGrpSpPr/>
          <p:nvPr/>
        </p:nvGrpSpPr>
        <p:grpSpPr>
          <a:xfrm>
            <a:off x="3594033" y="3922802"/>
            <a:ext cx="3389906" cy="302462"/>
            <a:chOff x="3594033" y="4176405"/>
            <a:chExt cx="3389906" cy="302462"/>
          </a:xfrm>
        </p:grpSpPr>
        <p:sp>
          <p:nvSpPr>
            <p:cNvPr id="48" name="Rectangle 47"/>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9" name="TextBox 48"/>
            <p:cNvSpPr txBox="1"/>
            <p:nvPr/>
          </p:nvSpPr>
          <p:spPr>
            <a:xfrm>
              <a:off x="6337233" y="4176405"/>
              <a:ext cx="646706" cy="276999"/>
            </a:xfrm>
            <a:prstGeom prst="rect">
              <a:avLst/>
            </a:prstGeom>
            <a:noFill/>
          </p:spPr>
          <p:txBody>
            <a:bodyPr wrap="none" rtlCol="0">
              <a:spAutoFit/>
            </a:bodyPr>
            <a:lstStyle/>
            <a:p>
              <a:r>
                <a:rPr lang="en-US" sz="1200" dirty="0" smtClean="0"/>
                <a:t>Light 4</a:t>
              </a:r>
              <a:endParaRPr lang="en-US" sz="1200" dirty="0"/>
            </a:p>
          </p:txBody>
        </p:sp>
      </p:grpSp>
      <p:grpSp>
        <p:nvGrpSpPr>
          <p:cNvPr id="19" name="Group 18"/>
          <p:cNvGrpSpPr/>
          <p:nvPr/>
        </p:nvGrpSpPr>
        <p:grpSpPr>
          <a:xfrm>
            <a:off x="3581400" y="5865396"/>
            <a:ext cx="3612323" cy="276999"/>
            <a:chOff x="3581400" y="5575300"/>
            <a:chExt cx="3612323" cy="276999"/>
          </a:xfrm>
        </p:grpSpPr>
        <p:sp>
          <p:nvSpPr>
            <p:cNvPr id="18" name="Rectangle 17"/>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7" name="Rectangle 16"/>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6" name="Rectangle 15"/>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 name="Rectangle 11"/>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4" name="TextBox 13"/>
            <p:cNvSpPr txBox="1"/>
            <p:nvPr/>
          </p:nvSpPr>
          <p:spPr>
            <a:xfrm>
              <a:off x="6324600" y="5575300"/>
              <a:ext cx="869123" cy="276999"/>
            </a:xfrm>
            <a:prstGeom prst="rect">
              <a:avLst/>
            </a:prstGeom>
            <a:noFill/>
          </p:spPr>
          <p:txBody>
            <a:bodyPr wrap="none" rtlCol="0">
              <a:spAutoFit/>
            </a:bodyPr>
            <a:lstStyle/>
            <a:p>
              <a:r>
                <a:rPr lang="en-US" sz="1200" dirty="0" smtClean="0"/>
                <a:t>Shadow 1</a:t>
              </a:r>
              <a:endParaRPr lang="en-US" sz="1200" dirty="0"/>
            </a:p>
          </p:txBody>
        </p:sp>
      </p:grpSp>
      <p:grpSp>
        <p:nvGrpSpPr>
          <p:cNvPr id="20" name="Group 19"/>
          <p:cNvGrpSpPr/>
          <p:nvPr/>
        </p:nvGrpSpPr>
        <p:grpSpPr>
          <a:xfrm>
            <a:off x="3581400" y="5592346"/>
            <a:ext cx="3389906" cy="286950"/>
            <a:chOff x="3581400" y="5302250"/>
            <a:chExt cx="3389906" cy="286950"/>
          </a:xfrm>
        </p:grpSpPr>
        <p:sp>
          <p:nvSpPr>
            <p:cNvPr id="13" name="Rectangle 12"/>
            <p:cNvSpPr/>
            <p:nvPr/>
          </p:nvSpPr>
          <p:spPr bwMode="auto">
            <a:xfrm>
              <a:off x="3581400" y="5302250"/>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5" name="TextBox 14"/>
            <p:cNvSpPr txBox="1"/>
            <p:nvPr/>
          </p:nvSpPr>
          <p:spPr>
            <a:xfrm>
              <a:off x="6324600" y="5312201"/>
              <a:ext cx="646706" cy="276999"/>
            </a:xfrm>
            <a:prstGeom prst="rect">
              <a:avLst/>
            </a:prstGeom>
            <a:noFill/>
          </p:spPr>
          <p:txBody>
            <a:bodyPr wrap="none" rtlCol="0">
              <a:spAutoFit/>
            </a:bodyPr>
            <a:lstStyle/>
            <a:p>
              <a:r>
                <a:rPr lang="en-US" sz="1200" dirty="0" smtClean="0"/>
                <a:t>Light 1</a:t>
              </a:r>
              <a:endParaRPr lang="en-US" sz="1200" dirty="0"/>
            </a:p>
          </p:txBody>
        </p:sp>
      </p:grpSp>
      <p:grpSp>
        <p:nvGrpSpPr>
          <p:cNvPr id="37" name="Group 36"/>
          <p:cNvGrpSpPr/>
          <p:nvPr/>
        </p:nvGrpSpPr>
        <p:grpSpPr>
          <a:xfrm>
            <a:off x="3581399" y="5311397"/>
            <a:ext cx="3612324" cy="290899"/>
            <a:chOff x="3581399" y="5021301"/>
            <a:chExt cx="3612324" cy="290899"/>
          </a:xfrm>
        </p:grpSpPr>
        <p:sp>
          <p:nvSpPr>
            <p:cNvPr id="25" name="Rectangle 24"/>
            <p:cNvSpPr/>
            <p:nvPr/>
          </p:nvSpPr>
          <p:spPr bwMode="auto">
            <a:xfrm>
              <a:off x="3581399" y="5021301"/>
              <a:ext cx="546101"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3" name="Rectangle 22"/>
            <p:cNvSpPr/>
            <p:nvPr/>
          </p:nvSpPr>
          <p:spPr bwMode="auto">
            <a:xfrm>
              <a:off x="4127500" y="5021301"/>
              <a:ext cx="1100667"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2" name="Rectangle 21"/>
            <p:cNvSpPr/>
            <p:nvPr/>
          </p:nvSpPr>
          <p:spPr bwMode="auto">
            <a:xfrm>
              <a:off x="6049432" y="5021302"/>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4" name="Rectangle 23"/>
            <p:cNvSpPr/>
            <p:nvPr/>
          </p:nvSpPr>
          <p:spPr bwMode="auto">
            <a:xfrm>
              <a:off x="5228167" y="5021301"/>
              <a:ext cx="821265"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6" name="TextBox 25"/>
            <p:cNvSpPr txBox="1"/>
            <p:nvPr/>
          </p:nvSpPr>
          <p:spPr>
            <a:xfrm>
              <a:off x="6324600" y="5025251"/>
              <a:ext cx="869123" cy="276999"/>
            </a:xfrm>
            <a:prstGeom prst="rect">
              <a:avLst/>
            </a:prstGeom>
            <a:noFill/>
          </p:spPr>
          <p:txBody>
            <a:bodyPr wrap="none" rtlCol="0">
              <a:spAutoFit/>
            </a:bodyPr>
            <a:lstStyle/>
            <a:p>
              <a:r>
                <a:rPr lang="en-US" sz="1200" dirty="0" smtClean="0"/>
                <a:t>Shadow 2</a:t>
              </a:r>
              <a:endParaRPr lang="en-US" sz="1200" dirty="0"/>
            </a:p>
          </p:txBody>
        </p:sp>
      </p:grpSp>
      <p:grpSp>
        <p:nvGrpSpPr>
          <p:cNvPr id="38" name="Group 37"/>
          <p:cNvGrpSpPr/>
          <p:nvPr/>
        </p:nvGrpSpPr>
        <p:grpSpPr>
          <a:xfrm>
            <a:off x="3594033" y="5034398"/>
            <a:ext cx="3389906" cy="280949"/>
            <a:chOff x="3594033" y="4744302"/>
            <a:chExt cx="3389906" cy="280949"/>
          </a:xfrm>
        </p:grpSpPr>
        <p:sp>
          <p:nvSpPr>
            <p:cNvPr id="28" name="Rectangle 27"/>
            <p:cNvSpPr/>
            <p:nvPr/>
          </p:nvSpPr>
          <p:spPr bwMode="auto">
            <a:xfrm>
              <a:off x="3594033" y="4744302"/>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9" name="TextBox 28"/>
            <p:cNvSpPr txBox="1"/>
            <p:nvPr/>
          </p:nvSpPr>
          <p:spPr>
            <a:xfrm>
              <a:off x="6337233" y="4744303"/>
              <a:ext cx="646706" cy="276999"/>
            </a:xfrm>
            <a:prstGeom prst="rect">
              <a:avLst/>
            </a:prstGeom>
            <a:noFill/>
          </p:spPr>
          <p:txBody>
            <a:bodyPr wrap="none" rtlCol="0">
              <a:spAutoFit/>
            </a:bodyPr>
            <a:lstStyle/>
            <a:p>
              <a:r>
                <a:rPr lang="en-US" sz="1200" dirty="0" smtClean="0"/>
                <a:t>Light 2</a:t>
              </a:r>
              <a:endParaRPr lang="en-US" sz="1200" dirty="0"/>
            </a:p>
          </p:txBody>
        </p:sp>
      </p:grpSp>
      <p:grpSp>
        <p:nvGrpSpPr>
          <p:cNvPr id="39" name="Group 38"/>
          <p:cNvGrpSpPr/>
          <p:nvPr/>
        </p:nvGrpSpPr>
        <p:grpSpPr>
          <a:xfrm>
            <a:off x="3581400" y="4747449"/>
            <a:ext cx="3612323" cy="290899"/>
            <a:chOff x="3581400" y="4457353"/>
            <a:chExt cx="3612323" cy="290899"/>
          </a:xfrm>
        </p:grpSpPr>
        <p:sp>
          <p:nvSpPr>
            <p:cNvPr id="31" name="Rectangle 30"/>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2" name="Rectangle 31"/>
            <p:cNvSpPr/>
            <p:nvPr/>
          </p:nvSpPr>
          <p:spPr bwMode="auto">
            <a:xfrm>
              <a:off x="3856568" y="4478867"/>
              <a:ext cx="164676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3" name="Rectangle 32"/>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4" name="Rectangle 33"/>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5" name="TextBox 34"/>
            <p:cNvSpPr txBox="1"/>
            <p:nvPr/>
          </p:nvSpPr>
          <p:spPr>
            <a:xfrm>
              <a:off x="6324600" y="4457353"/>
              <a:ext cx="869123" cy="276999"/>
            </a:xfrm>
            <a:prstGeom prst="rect">
              <a:avLst/>
            </a:prstGeom>
            <a:noFill/>
          </p:spPr>
          <p:txBody>
            <a:bodyPr wrap="none" rtlCol="0">
              <a:spAutoFit/>
            </a:bodyPr>
            <a:lstStyle/>
            <a:p>
              <a:r>
                <a:rPr lang="en-US" sz="1200" dirty="0" smtClean="0"/>
                <a:t>Shadow 3</a:t>
              </a:r>
              <a:endParaRPr lang="en-US" sz="1200" dirty="0"/>
            </a:p>
          </p:txBody>
        </p:sp>
      </p:grpSp>
      <p:grpSp>
        <p:nvGrpSpPr>
          <p:cNvPr id="40" name="Group 39"/>
          <p:cNvGrpSpPr/>
          <p:nvPr/>
        </p:nvGrpSpPr>
        <p:grpSpPr>
          <a:xfrm>
            <a:off x="3594033" y="4466501"/>
            <a:ext cx="3389906" cy="302462"/>
            <a:chOff x="3594033" y="4176405"/>
            <a:chExt cx="3389906" cy="302462"/>
          </a:xfrm>
        </p:grpSpPr>
        <p:sp>
          <p:nvSpPr>
            <p:cNvPr id="30" name="Rectangle 29"/>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6" name="TextBox 35"/>
            <p:cNvSpPr txBox="1"/>
            <p:nvPr/>
          </p:nvSpPr>
          <p:spPr>
            <a:xfrm>
              <a:off x="6337233" y="4176405"/>
              <a:ext cx="646706" cy="276999"/>
            </a:xfrm>
            <a:prstGeom prst="rect">
              <a:avLst/>
            </a:prstGeom>
            <a:noFill/>
          </p:spPr>
          <p:txBody>
            <a:bodyPr wrap="none" rtlCol="0">
              <a:spAutoFit/>
            </a:bodyPr>
            <a:lstStyle/>
            <a:p>
              <a:r>
                <a:rPr lang="en-US" sz="1200" dirty="0" smtClean="0"/>
                <a:t>Light 3</a:t>
              </a:r>
              <a:endParaRPr lang="en-US" sz="1200" dirty="0"/>
            </a:p>
          </p:txBody>
        </p:sp>
      </p:grpSp>
      <p:sp>
        <p:nvSpPr>
          <p:cNvPr id="7" name="Content Placeholder 6"/>
          <p:cNvSpPr>
            <a:spLocks noGrp="1"/>
          </p:cNvSpPr>
          <p:nvPr>
            <p:ph idx="1"/>
          </p:nvPr>
        </p:nvSpPr>
        <p:spPr>
          <a:xfrm>
            <a:off x="989012" y="1295401"/>
            <a:ext cx="7926388" cy="2133600"/>
          </a:xfrm>
        </p:spPr>
        <p:txBody>
          <a:bodyPr/>
          <a:lstStyle/>
          <a:p>
            <a:pPr>
              <a:spcBef>
                <a:spcPts val="1776"/>
              </a:spcBef>
            </a:pPr>
            <a:r>
              <a:rPr lang="en-US" dirty="0" smtClean="0"/>
              <a:t>Use samples for direct computation of final lighting term </a:t>
            </a:r>
            <a:r>
              <a:rPr lang="en-US" i="1" dirty="0" smtClean="0"/>
              <a:t>L</a:t>
            </a:r>
            <a:r>
              <a:rPr lang="en-US" i="1" baseline="-25000" dirty="0" smtClean="0"/>
              <a:t>0</a:t>
            </a:r>
            <a:endParaRPr lang="en-US" i="1" dirty="0" smtClean="0"/>
          </a:p>
          <a:p>
            <a:pPr>
              <a:spcBef>
                <a:spcPts val="1776"/>
              </a:spcBef>
            </a:pPr>
            <a:r>
              <a:rPr lang="en-US" dirty="0" smtClean="0"/>
              <a:t>For each light in the approximation:</a:t>
            </a:r>
          </a:p>
          <a:p>
            <a:pPr lvl="1">
              <a:spcBef>
                <a:spcPts val="600"/>
              </a:spcBef>
            </a:pPr>
            <a:r>
              <a:rPr lang="en-US" dirty="0" smtClean="0"/>
              <a:t>Determine which screen pixels are visible to the light</a:t>
            </a:r>
          </a:p>
          <a:p>
            <a:pPr lvl="1">
              <a:spcBef>
                <a:spcPts val="600"/>
              </a:spcBef>
            </a:pPr>
            <a:r>
              <a:rPr lang="en-US" dirty="0" smtClean="0"/>
              <a:t>Add the contribution of that light to the </a:t>
            </a:r>
            <a:r>
              <a:rPr dirty="0" smtClean="0"/>
              <a:t>appropriate </a:t>
            </a:r>
            <a:r>
              <a:rPr lang="en-US" dirty="0" smtClean="0"/>
              <a:t>pixel</a:t>
            </a:r>
            <a:r>
              <a:rPr dirty="0" smtClean="0"/>
              <a:t>s</a:t>
            </a: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545794" name="Rectangle 2"/>
          <p:cNvSpPr>
            <a:spLocks noGrp="1" noChangeArrowheads="1"/>
          </p:cNvSpPr>
          <p:nvPr>
            <p:ph type="title"/>
          </p:nvPr>
        </p:nvSpPr>
        <p:spPr/>
        <p:txBody>
          <a:bodyPr/>
          <a:lstStyle/>
          <a:p>
            <a:r>
              <a:rPr lang="en-US" dirty="0" smtClean="0"/>
              <a:t>Standard: Additive Shadows</a:t>
            </a:r>
          </a:p>
        </p:txBody>
      </p:sp>
      <p:graphicFrame>
        <p:nvGraphicFramePr>
          <p:cNvPr id="8" name="Table 7"/>
          <p:cNvGraphicFramePr>
            <a:graphicFrameLocks noGrp="1"/>
          </p:cNvGraphicFramePr>
          <p:nvPr/>
        </p:nvGraphicFramePr>
        <p:xfrm>
          <a:off x="3581400" y="3943886"/>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r>
                        <a:rPr lang="en-US" sz="100" dirty="0" smtClean="0"/>
                        <a:t>b</a:t>
                      </a: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
        <p:nvSpPr>
          <p:cNvPr id="10" name="TextBox 9"/>
          <p:cNvSpPr txBox="1"/>
          <p:nvPr/>
        </p:nvSpPr>
        <p:spPr>
          <a:xfrm>
            <a:off x="4556995" y="6138446"/>
            <a:ext cx="731991" cy="338554"/>
          </a:xfrm>
          <a:prstGeom prst="rect">
            <a:avLst/>
          </a:prstGeom>
          <a:noFill/>
        </p:spPr>
        <p:txBody>
          <a:bodyPr wrap="none" rtlCol="0">
            <a:spAutoFit/>
          </a:bodyPr>
          <a:lstStyle/>
          <a:p>
            <a:r>
              <a:rPr lang="en-US" dirty="0" smtClean="0"/>
              <a:t>Pixels</a:t>
            </a:r>
            <a:endParaRPr lang="en-US" dirty="0"/>
          </a:p>
        </p:txBody>
      </p:sp>
      <p:sp>
        <p:nvSpPr>
          <p:cNvPr id="11" name="TextBox 10"/>
          <p:cNvSpPr txBox="1"/>
          <p:nvPr/>
        </p:nvSpPr>
        <p:spPr>
          <a:xfrm rot="16200000">
            <a:off x="2498036" y="4862098"/>
            <a:ext cx="1743286" cy="338554"/>
          </a:xfrm>
          <a:prstGeom prst="rect">
            <a:avLst/>
          </a:prstGeom>
          <a:noFill/>
        </p:spPr>
        <p:txBody>
          <a:bodyPr wrap="none" rtlCol="0">
            <a:spAutoFit/>
          </a:bodyPr>
          <a:lstStyle/>
          <a:p>
            <a:r>
              <a:rPr lang="en-US" dirty="0" smtClean="0"/>
              <a:t>Rendering Terms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additive.mp4">
            <a:hlinkClick r:id="" action="ppaction://media"/>
          </p:cNvPr>
          <p:cNvPicPr/>
          <p:nvPr>
            <a:videoFile r:link="rId1"/>
          </p:nvPr>
        </p:nvPicPr>
        <p:blipFill>
          <a:blip r:embed="rId4"/>
          <a:stretch>
            <a:fillRect/>
          </a:stretch>
        </p:blipFill>
        <p:spPr>
          <a:xfrm>
            <a:off x="1727200" y="177800"/>
            <a:ext cx="6502400" cy="650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989013" y="1295400"/>
            <a:ext cx="7469187" cy="5105400"/>
          </a:xfrm>
        </p:spPr>
        <p:txBody>
          <a:bodyPr/>
          <a:lstStyle/>
          <a:p>
            <a:pPr indent="-402336">
              <a:defRPr/>
            </a:pPr>
            <a:r>
              <a:rPr lang="en-US" sz="2200" dirty="0" smtClean="0"/>
              <a:t>Specularity appears spotty with environment sampling</a:t>
            </a:r>
          </a:p>
          <a:p>
            <a:pPr indent="-402336">
              <a:defRPr/>
            </a:pPr>
            <a:endParaRPr lang="en-US" sz="2200" dirty="0" smtClean="0"/>
          </a:p>
          <a:p>
            <a:pPr>
              <a:defRPr/>
            </a:pPr>
            <a:r>
              <a:rPr sz="2200" dirty="0" smtClean="0"/>
              <a:t>Should </a:t>
            </a:r>
            <a:r>
              <a:rPr lang="en-US" sz="2200" dirty="0" smtClean="0"/>
              <a:t>sample </a:t>
            </a:r>
            <a:r>
              <a:rPr sz="2200" dirty="0" smtClean="0"/>
              <a:t>BRDF; not amenable to rasterization</a:t>
            </a:r>
            <a:endParaRPr lang="en-US" sz="2200" dirty="0" smtClean="0"/>
          </a:p>
          <a:p>
            <a:pPr>
              <a:defRPr/>
            </a:pPr>
            <a:endParaRPr sz="2200" dirty="0" smtClean="0"/>
          </a:p>
          <a:p>
            <a:pPr>
              <a:defRPr/>
            </a:pPr>
            <a:r>
              <a:rPr sz="2200" dirty="0" smtClean="0"/>
              <a:t>Requires evaluating different terms at each pixel</a:t>
            </a:r>
          </a:p>
          <a:p>
            <a:pPr lvl="1">
              <a:defRPr/>
            </a:pPr>
            <a:endParaRPr sz="1600" dirty="0" smtClean="0"/>
          </a:p>
          <a:p>
            <a:pPr lvl="1">
              <a:buNone/>
              <a:defRPr/>
            </a:pPr>
            <a:endParaRPr sz="1600" dirty="0" smtClean="0"/>
          </a:p>
          <a:p>
            <a:pPr lvl="1">
              <a:defRPr/>
            </a:pPr>
            <a:endParaRPr sz="1600" dirty="0"/>
          </a:p>
          <a:p>
            <a:pPr lvl="1">
              <a:defRPr/>
            </a:pPr>
            <a:endParaRPr sz="1600" dirty="0"/>
          </a:p>
          <a:p>
            <a:pPr lvl="1">
              <a:defRPr/>
            </a:pPr>
            <a:endParaRPr sz="1600" dirty="0"/>
          </a:p>
          <a:p>
            <a:pPr lvl="1">
              <a:defRPr/>
            </a:pPr>
            <a:endParaRPr sz="1600" dirty="0"/>
          </a:p>
          <a:p>
            <a:pPr lvl="1">
              <a:defRPr/>
            </a:pPr>
            <a:endParaRPr sz="1600" dirty="0" smtClean="0"/>
          </a:p>
          <a:p>
            <a:pPr indent="-402336">
              <a:buNone/>
              <a:defRPr/>
            </a:pPr>
            <a:r>
              <a:rPr lang="en-US" sz="2200" dirty="0" smtClean="0"/>
              <a:t>	</a:t>
            </a:r>
          </a:p>
        </p:txBody>
      </p:sp>
      <p:sp>
        <p:nvSpPr>
          <p:cNvPr id="547842" name="Rectangle 2"/>
          <p:cNvSpPr>
            <a:spLocks noGrp="1" noChangeArrowheads="1"/>
          </p:cNvSpPr>
          <p:nvPr>
            <p:ph type="title"/>
          </p:nvPr>
        </p:nvSpPr>
        <p:spPr>
          <a:xfrm>
            <a:off x="989013" y="293688"/>
            <a:ext cx="7926387" cy="585787"/>
          </a:xfrm>
        </p:spPr>
        <p:txBody>
          <a:bodyPr/>
          <a:lstStyle/>
          <a:p>
            <a:pPr>
              <a:defRPr/>
            </a:pPr>
            <a:r>
              <a:rPr lang="en-US" dirty="0" smtClean="0"/>
              <a:t>Challenge: Complex Reflectance</a:t>
            </a:r>
            <a:endParaRPr lang="en-US" dirty="0"/>
          </a:p>
        </p:txBody>
      </p:sp>
      <p:grpSp>
        <p:nvGrpSpPr>
          <p:cNvPr id="20" name="Group 19"/>
          <p:cNvGrpSpPr/>
          <p:nvPr/>
        </p:nvGrpSpPr>
        <p:grpSpPr>
          <a:xfrm>
            <a:off x="1159318" y="3751858"/>
            <a:ext cx="7619999" cy="2645768"/>
            <a:chOff x="1159318" y="3751858"/>
            <a:chExt cx="7619999" cy="2645768"/>
          </a:xfrm>
        </p:grpSpPr>
        <p:sp>
          <p:nvSpPr>
            <p:cNvPr id="14" name="TextBox 7"/>
            <p:cNvSpPr txBox="1">
              <a:spLocks noChangeArrowheads="1"/>
            </p:cNvSpPr>
            <p:nvPr/>
          </p:nvSpPr>
          <p:spPr bwMode="auto">
            <a:xfrm>
              <a:off x="1387917" y="6086872"/>
              <a:ext cx="1773555"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Diffuse</a:t>
              </a:r>
            </a:p>
          </p:txBody>
        </p:sp>
        <p:sp>
          <p:nvSpPr>
            <p:cNvPr id="15" name="TextBox 8"/>
            <p:cNvSpPr txBox="1">
              <a:spLocks noChangeArrowheads="1"/>
            </p:cNvSpPr>
            <p:nvPr/>
          </p:nvSpPr>
          <p:spPr bwMode="auto">
            <a:xfrm>
              <a:off x="3978717" y="6089849"/>
              <a:ext cx="1777365"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Glossy</a:t>
              </a:r>
            </a:p>
          </p:txBody>
        </p:sp>
        <p:sp>
          <p:nvSpPr>
            <p:cNvPr id="16" name="TextBox 9"/>
            <p:cNvSpPr txBox="1">
              <a:spLocks noChangeArrowheads="1"/>
            </p:cNvSpPr>
            <p:nvPr/>
          </p:nvSpPr>
          <p:spPr bwMode="auto">
            <a:xfrm>
              <a:off x="6721917" y="6089849"/>
              <a:ext cx="1668780"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Shiny</a:t>
              </a:r>
            </a:p>
          </p:txBody>
        </p:sp>
        <p:pic>
          <p:nvPicPr>
            <p:cNvPr id="17" name="Picture 16" descr="sphere-lights001.tga"/>
            <p:cNvPicPr>
              <a:picLocks noChangeAspect="1"/>
            </p:cNvPicPr>
            <p:nvPr/>
          </p:nvPicPr>
          <p:blipFill>
            <a:blip r:embed="rId3">
              <a:clrChange>
                <a:clrFrom>
                  <a:srgbClr val="6AF833"/>
                </a:clrFrom>
                <a:clrTo>
                  <a:srgbClr val="6AF833">
                    <a:alpha val="0"/>
                  </a:srgbClr>
                </a:clrTo>
              </a:clrChange>
            </a:blip>
            <a:stretch>
              <a:fillRect/>
            </a:stretch>
          </p:blipFill>
          <p:spPr>
            <a:xfrm>
              <a:off x="6453629" y="3758207"/>
              <a:ext cx="2325688" cy="2325688"/>
            </a:xfrm>
            <a:prstGeom prst="rect">
              <a:avLst/>
            </a:prstGeom>
          </p:spPr>
        </p:pic>
        <p:pic>
          <p:nvPicPr>
            <p:cNvPr id="18" name="Picture 17" descr="sphere-lights004.tga"/>
            <p:cNvPicPr>
              <a:picLocks noChangeAspect="1"/>
            </p:cNvPicPr>
            <p:nvPr/>
          </p:nvPicPr>
          <p:blipFill>
            <a:blip r:embed="rId4">
              <a:clrChange>
                <a:clrFrom>
                  <a:srgbClr val="6AF833"/>
                </a:clrFrom>
                <a:clrTo>
                  <a:srgbClr val="6AF833">
                    <a:alpha val="0"/>
                  </a:srgbClr>
                </a:clrTo>
              </a:clrChange>
            </a:blip>
            <a:stretch>
              <a:fillRect/>
            </a:stretch>
          </p:blipFill>
          <p:spPr>
            <a:xfrm>
              <a:off x="3808412" y="3755032"/>
              <a:ext cx="2325688" cy="2325688"/>
            </a:xfrm>
            <a:prstGeom prst="rect">
              <a:avLst/>
            </a:prstGeom>
          </p:spPr>
        </p:pic>
        <p:pic>
          <p:nvPicPr>
            <p:cNvPr id="19" name="Picture 18" descr="sphere-lights007.tga"/>
            <p:cNvPicPr>
              <a:picLocks noChangeAspect="1"/>
            </p:cNvPicPr>
            <p:nvPr/>
          </p:nvPicPr>
          <p:blipFill>
            <a:blip r:embed="rId5">
              <a:clrChange>
                <a:clrFrom>
                  <a:srgbClr val="6AF833"/>
                </a:clrFrom>
                <a:clrTo>
                  <a:srgbClr val="6AF833">
                    <a:alpha val="0"/>
                  </a:srgbClr>
                </a:clrTo>
              </a:clrChange>
            </a:blip>
            <a:stretch>
              <a:fillRect/>
            </a:stretch>
          </p:blipFill>
          <p:spPr>
            <a:xfrm>
              <a:off x="1159318" y="3751858"/>
              <a:ext cx="2329564" cy="2329564"/>
            </a:xfrm>
            <a:prstGeom prst="rect">
              <a:avLst/>
            </a:prstGeom>
          </p:spPr>
        </p:pic>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989013" y="1295400"/>
            <a:ext cx="7469187" cy="5105400"/>
          </a:xfrm>
        </p:spPr>
        <p:txBody>
          <a:bodyPr/>
          <a:lstStyle/>
          <a:p>
            <a:pPr indent="-402336">
              <a:defRPr/>
            </a:pPr>
            <a:r>
              <a:rPr lang="en-US" sz="2200" dirty="0" smtClean="0"/>
              <a:t>It is possible to pre-multiply integral term in LTE</a:t>
            </a:r>
          </a:p>
          <a:p>
            <a:pPr lvl="1" indent="-402336">
              <a:defRPr/>
            </a:pPr>
            <a:r>
              <a:rPr sz="1800" dirty="0"/>
              <a:t>Assume that lighting is fixed</a:t>
            </a:r>
          </a:p>
          <a:p>
            <a:pPr lvl="1" indent="-402336">
              <a:defRPr/>
            </a:pPr>
            <a:r>
              <a:rPr sz="1800" dirty="0" smtClean="0"/>
              <a:t>Tabulate function parameterized by surface normal and ω</a:t>
            </a:r>
            <a:r>
              <a:rPr sz="1800" baseline="-25000" dirty="0" smtClean="0"/>
              <a:t>o</a:t>
            </a:r>
          </a:p>
          <a:p>
            <a:pPr lvl="1" indent="-402336">
              <a:defRPr/>
            </a:pPr>
            <a:r>
              <a:rPr sz="1800" dirty="0" smtClean="0"/>
              <a:t>Lookup in constant time at runtime</a:t>
            </a:r>
            <a:endParaRPr lang="en-US" sz="1800" dirty="0" smtClean="0"/>
          </a:p>
          <a:p>
            <a:pPr lvl="1">
              <a:buNone/>
              <a:defRPr/>
            </a:pPr>
            <a:endParaRPr sz="1600" dirty="0" smtClean="0"/>
          </a:p>
          <a:p>
            <a:pPr indent="-402336">
              <a:defRPr/>
            </a:pPr>
            <a:r>
              <a:rPr lang="en-US" sz="2200" dirty="0" smtClean="0"/>
              <a:t>Precomputation supports arbitrarily sharp BRDFs</a:t>
            </a:r>
          </a:p>
        </p:txBody>
      </p:sp>
      <p:sp>
        <p:nvSpPr>
          <p:cNvPr id="547842" name="Rectangle 2"/>
          <p:cNvSpPr>
            <a:spLocks noGrp="1" noChangeArrowheads="1"/>
          </p:cNvSpPr>
          <p:nvPr>
            <p:ph type="title"/>
          </p:nvPr>
        </p:nvSpPr>
        <p:spPr>
          <a:xfrm>
            <a:off x="989013" y="293688"/>
            <a:ext cx="7926387" cy="585787"/>
          </a:xfrm>
        </p:spPr>
        <p:txBody>
          <a:bodyPr/>
          <a:lstStyle/>
          <a:p>
            <a:pPr>
              <a:defRPr/>
            </a:pPr>
            <a:r>
              <a:rPr lang="en-US" dirty="0" err="1" smtClean="0"/>
              <a:t>Prefiltered</a:t>
            </a:r>
            <a:r>
              <a:rPr lang="en-US" dirty="0" smtClean="0"/>
              <a:t> Illumination</a:t>
            </a:r>
            <a:endParaRPr lang="en-US" dirty="0"/>
          </a:p>
        </p:txBody>
      </p:sp>
      <p:grpSp>
        <p:nvGrpSpPr>
          <p:cNvPr id="19" name="Group 18"/>
          <p:cNvGrpSpPr/>
          <p:nvPr/>
        </p:nvGrpSpPr>
        <p:grpSpPr>
          <a:xfrm>
            <a:off x="1159318" y="3751858"/>
            <a:ext cx="7619999" cy="2325688"/>
            <a:chOff x="1143001" y="3886200"/>
            <a:chExt cx="7619999" cy="2325688"/>
          </a:xfrm>
        </p:grpSpPr>
        <p:pic>
          <p:nvPicPr>
            <p:cNvPr id="20" name="Picture 19" descr="sphere-lights003.tga"/>
            <p:cNvPicPr>
              <a:picLocks noChangeAspect="1"/>
            </p:cNvPicPr>
            <p:nvPr/>
          </p:nvPicPr>
          <p:blipFill>
            <a:blip r:embed="rId3">
              <a:clrChange>
                <a:clrFrom>
                  <a:srgbClr val="6AF833"/>
                </a:clrFrom>
                <a:clrTo>
                  <a:srgbClr val="6AF833">
                    <a:alpha val="0"/>
                  </a:srgbClr>
                </a:clrTo>
              </a:clrChange>
            </a:blip>
            <a:stretch>
              <a:fillRect/>
            </a:stretch>
          </p:blipFill>
          <p:spPr>
            <a:xfrm>
              <a:off x="3792095" y="3886200"/>
              <a:ext cx="2325688" cy="2325688"/>
            </a:xfrm>
            <a:prstGeom prst="rect">
              <a:avLst/>
            </a:prstGeom>
          </p:spPr>
        </p:pic>
        <p:pic>
          <p:nvPicPr>
            <p:cNvPr id="21" name="Picture 20" descr="sphere-lights002.tga"/>
            <p:cNvPicPr>
              <a:picLocks noChangeAspect="1"/>
            </p:cNvPicPr>
            <p:nvPr/>
          </p:nvPicPr>
          <p:blipFill>
            <a:blip r:embed="rId4">
              <a:clrChange>
                <a:clrFrom>
                  <a:srgbClr val="6AF833"/>
                </a:clrFrom>
                <a:clrTo>
                  <a:srgbClr val="6AF833">
                    <a:alpha val="0"/>
                  </a:srgbClr>
                </a:clrTo>
              </a:clrChange>
            </a:blip>
            <a:stretch>
              <a:fillRect/>
            </a:stretch>
          </p:blipFill>
          <p:spPr>
            <a:xfrm>
              <a:off x="6437312" y="3886200"/>
              <a:ext cx="2325688" cy="2325688"/>
            </a:xfrm>
            <a:prstGeom prst="rect">
              <a:avLst/>
            </a:prstGeom>
          </p:spPr>
        </p:pic>
        <p:pic>
          <p:nvPicPr>
            <p:cNvPr id="22" name="Picture 21" descr="sphere-lights006.tga"/>
            <p:cNvPicPr>
              <a:picLocks noChangeAspect="1"/>
            </p:cNvPicPr>
            <p:nvPr/>
          </p:nvPicPr>
          <p:blipFill>
            <a:blip r:embed="rId5">
              <a:clrChange>
                <a:clrFrom>
                  <a:srgbClr val="6AF833"/>
                </a:clrFrom>
                <a:clrTo>
                  <a:srgbClr val="6AF833">
                    <a:alpha val="0"/>
                  </a:srgbClr>
                </a:clrTo>
              </a:clrChange>
            </a:blip>
            <a:stretch>
              <a:fillRect/>
            </a:stretch>
          </p:blipFill>
          <p:spPr>
            <a:xfrm>
              <a:off x="1143001" y="3886200"/>
              <a:ext cx="2325688" cy="2325688"/>
            </a:xfrm>
            <a:prstGeom prst="rect">
              <a:avLst/>
            </a:prstGeom>
          </p:spPr>
        </p:pic>
      </p:grpSp>
      <p:sp>
        <p:nvSpPr>
          <p:cNvPr id="11" name="TextBox 7"/>
          <p:cNvSpPr txBox="1">
            <a:spLocks noChangeArrowheads="1"/>
          </p:cNvSpPr>
          <p:nvPr/>
        </p:nvSpPr>
        <p:spPr bwMode="auto">
          <a:xfrm>
            <a:off x="1159319" y="6080523"/>
            <a:ext cx="2313246" cy="304800"/>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Diffuse</a:t>
            </a:r>
          </a:p>
        </p:txBody>
      </p:sp>
      <p:sp>
        <p:nvSpPr>
          <p:cNvPr id="12" name="TextBox 8"/>
          <p:cNvSpPr txBox="1">
            <a:spLocks noChangeArrowheads="1"/>
          </p:cNvSpPr>
          <p:nvPr/>
        </p:nvSpPr>
        <p:spPr bwMode="auto">
          <a:xfrm>
            <a:off x="3792096" y="6077547"/>
            <a:ext cx="2325688" cy="310754"/>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Glossy</a:t>
            </a:r>
          </a:p>
        </p:txBody>
      </p:sp>
      <p:sp>
        <p:nvSpPr>
          <p:cNvPr id="13" name="TextBox 9"/>
          <p:cNvSpPr txBox="1">
            <a:spLocks noChangeArrowheads="1"/>
          </p:cNvSpPr>
          <p:nvPr/>
        </p:nvSpPr>
        <p:spPr bwMode="auto">
          <a:xfrm>
            <a:off x="6453630" y="6080523"/>
            <a:ext cx="230937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Shiny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989013" y="293688"/>
            <a:ext cx="7926387" cy="585787"/>
          </a:xfrm>
        </p:spPr>
        <p:txBody>
          <a:bodyPr/>
          <a:lstStyle/>
          <a:p>
            <a:pPr>
              <a:defRPr/>
            </a:pPr>
            <a:r>
              <a:rPr lang="en-US" dirty="0" smtClean="0"/>
              <a:t>Comparisons</a:t>
            </a:r>
            <a:endParaRPr lang="en-US" dirty="0"/>
          </a:p>
        </p:txBody>
      </p:sp>
      <p:sp>
        <p:nvSpPr>
          <p:cNvPr id="27654" name="TextBox 7"/>
          <p:cNvSpPr txBox="1">
            <a:spLocks noChangeArrowheads="1"/>
          </p:cNvSpPr>
          <p:nvPr/>
        </p:nvSpPr>
        <p:spPr bwMode="auto">
          <a:xfrm>
            <a:off x="1371600" y="3429000"/>
            <a:ext cx="1773555"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Diffuse</a:t>
            </a:r>
          </a:p>
        </p:txBody>
      </p:sp>
      <p:sp>
        <p:nvSpPr>
          <p:cNvPr id="27655" name="TextBox 8"/>
          <p:cNvSpPr txBox="1">
            <a:spLocks noChangeArrowheads="1"/>
          </p:cNvSpPr>
          <p:nvPr/>
        </p:nvSpPr>
        <p:spPr bwMode="auto">
          <a:xfrm>
            <a:off x="3962400" y="3431977"/>
            <a:ext cx="1777365"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Glossy</a:t>
            </a:r>
          </a:p>
        </p:txBody>
      </p:sp>
      <p:sp>
        <p:nvSpPr>
          <p:cNvPr id="27656" name="TextBox 9"/>
          <p:cNvSpPr txBox="1">
            <a:spLocks noChangeArrowheads="1"/>
          </p:cNvSpPr>
          <p:nvPr/>
        </p:nvSpPr>
        <p:spPr bwMode="auto">
          <a:xfrm>
            <a:off x="6705600" y="3431977"/>
            <a:ext cx="1668780" cy="307777"/>
          </a:xfrm>
          <a:prstGeom prst="rect">
            <a:avLst/>
          </a:prstGeom>
          <a:noFill/>
          <a:ln w="9525">
            <a:noFill/>
            <a:miter lim="800000"/>
            <a:headEnd/>
            <a:tailEnd/>
          </a:ln>
        </p:spPr>
        <p:txBody>
          <a:bodyPr wrap="square">
            <a:prstTxWarp prst="textNoShape">
              <a:avLst/>
            </a:prstTxWarp>
            <a:spAutoFit/>
          </a:bodyPr>
          <a:lstStyle/>
          <a:p>
            <a:pPr algn="ctr"/>
            <a:r>
              <a:rPr lang="en-US" sz="1400" dirty="0"/>
              <a:t>Additive, Shiny</a:t>
            </a:r>
          </a:p>
        </p:txBody>
      </p:sp>
      <p:pic>
        <p:nvPicPr>
          <p:cNvPr id="13" name="Picture 12" descr="sphere-lights001.tga"/>
          <p:cNvPicPr>
            <a:picLocks noChangeAspect="1"/>
          </p:cNvPicPr>
          <p:nvPr/>
        </p:nvPicPr>
        <p:blipFill>
          <a:blip r:embed="rId3">
            <a:clrChange>
              <a:clrFrom>
                <a:srgbClr val="6AF833"/>
              </a:clrFrom>
              <a:clrTo>
                <a:srgbClr val="6AF833">
                  <a:alpha val="0"/>
                </a:srgbClr>
              </a:clrTo>
            </a:clrChange>
          </a:blip>
          <a:stretch>
            <a:fillRect/>
          </a:stretch>
        </p:blipFill>
        <p:spPr>
          <a:xfrm>
            <a:off x="6437312" y="1100335"/>
            <a:ext cx="2325688" cy="2325688"/>
          </a:xfrm>
          <a:prstGeom prst="rect">
            <a:avLst/>
          </a:prstGeom>
        </p:spPr>
      </p:pic>
      <p:pic>
        <p:nvPicPr>
          <p:cNvPr id="9" name="Picture 8" descr="sphere-lights004.tga"/>
          <p:cNvPicPr>
            <a:picLocks noChangeAspect="1"/>
          </p:cNvPicPr>
          <p:nvPr/>
        </p:nvPicPr>
        <p:blipFill>
          <a:blip r:embed="rId4">
            <a:clrChange>
              <a:clrFrom>
                <a:srgbClr val="6AF833"/>
              </a:clrFrom>
              <a:clrTo>
                <a:srgbClr val="6AF833">
                  <a:alpha val="0"/>
                </a:srgbClr>
              </a:clrTo>
            </a:clrChange>
          </a:blip>
          <a:stretch>
            <a:fillRect/>
          </a:stretch>
        </p:blipFill>
        <p:spPr>
          <a:xfrm>
            <a:off x="3792095" y="1097160"/>
            <a:ext cx="2325688" cy="2325688"/>
          </a:xfrm>
          <a:prstGeom prst="rect">
            <a:avLst/>
          </a:prstGeom>
        </p:spPr>
      </p:pic>
      <p:pic>
        <p:nvPicPr>
          <p:cNvPr id="12" name="Picture 11" descr="sphere-lights007.tga"/>
          <p:cNvPicPr>
            <a:picLocks noChangeAspect="1"/>
          </p:cNvPicPr>
          <p:nvPr/>
        </p:nvPicPr>
        <p:blipFill>
          <a:blip r:embed="rId5">
            <a:clrChange>
              <a:clrFrom>
                <a:srgbClr val="6AF833"/>
              </a:clrFrom>
              <a:clrTo>
                <a:srgbClr val="6AF833">
                  <a:alpha val="0"/>
                </a:srgbClr>
              </a:clrTo>
            </a:clrChange>
          </a:blip>
          <a:stretch>
            <a:fillRect/>
          </a:stretch>
        </p:blipFill>
        <p:spPr>
          <a:xfrm>
            <a:off x="1143001" y="1093986"/>
            <a:ext cx="2329564" cy="2329564"/>
          </a:xfrm>
          <a:prstGeom prst="rect">
            <a:avLst/>
          </a:prstGeom>
        </p:spPr>
      </p:pic>
      <p:pic>
        <p:nvPicPr>
          <p:cNvPr id="19" name="Picture 18" descr="sphere-lights003.tga"/>
          <p:cNvPicPr>
            <a:picLocks noChangeAspect="1"/>
          </p:cNvPicPr>
          <p:nvPr/>
        </p:nvPicPr>
        <p:blipFill>
          <a:blip r:embed="rId6">
            <a:clrChange>
              <a:clrFrom>
                <a:srgbClr val="6AF833"/>
              </a:clrFrom>
              <a:clrTo>
                <a:srgbClr val="6AF833">
                  <a:alpha val="0"/>
                </a:srgbClr>
              </a:clrTo>
            </a:clrChange>
          </a:blip>
          <a:stretch>
            <a:fillRect/>
          </a:stretch>
        </p:blipFill>
        <p:spPr>
          <a:xfrm>
            <a:off x="3808412" y="3751858"/>
            <a:ext cx="2325688" cy="2325688"/>
          </a:xfrm>
          <a:prstGeom prst="rect">
            <a:avLst/>
          </a:prstGeom>
        </p:spPr>
      </p:pic>
      <p:pic>
        <p:nvPicPr>
          <p:cNvPr id="20" name="Picture 19" descr="sphere-lights002.tga"/>
          <p:cNvPicPr>
            <a:picLocks noChangeAspect="1"/>
          </p:cNvPicPr>
          <p:nvPr/>
        </p:nvPicPr>
        <p:blipFill>
          <a:blip r:embed="rId7">
            <a:clrChange>
              <a:clrFrom>
                <a:srgbClr val="6AF833"/>
              </a:clrFrom>
              <a:clrTo>
                <a:srgbClr val="6AF833">
                  <a:alpha val="0"/>
                </a:srgbClr>
              </a:clrTo>
            </a:clrChange>
          </a:blip>
          <a:stretch>
            <a:fillRect/>
          </a:stretch>
        </p:blipFill>
        <p:spPr>
          <a:xfrm>
            <a:off x="6453629" y="3751858"/>
            <a:ext cx="2325688" cy="2325688"/>
          </a:xfrm>
          <a:prstGeom prst="rect">
            <a:avLst/>
          </a:prstGeom>
        </p:spPr>
      </p:pic>
      <p:pic>
        <p:nvPicPr>
          <p:cNvPr id="21" name="Picture 20" descr="sphere-lights006.tga"/>
          <p:cNvPicPr>
            <a:picLocks noChangeAspect="1"/>
          </p:cNvPicPr>
          <p:nvPr/>
        </p:nvPicPr>
        <p:blipFill>
          <a:blip r:embed="rId8">
            <a:clrChange>
              <a:clrFrom>
                <a:srgbClr val="6AF833"/>
              </a:clrFrom>
              <a:clrTo>
                <a:srgbClr val="6AF833">
                  <a:alpha val="0"/>
                </a:srgbClr>
              </a:clrTo>
            </a:clrChange>
          </a:blip>
          <a:stretch>
            <a:fillRect/>
          </a:stretch>
        </p:blipFill>
        <p:spPr>
          <a:xfrm>
            <a:off x="1159318" y="3751858"/>
            <a:ext cx="2325688" cy="2325688"/>
          </a:xfrm>
          <a:prstGeom prst="rect">
            <a:avLst/>
          </a:prstGeom>
        </p:spPr>
      </p:pic>
      <p:sp>
        <p:nvSpPr>
          <p:cNvPr id="22" name="TextBox 7"/>
          <p:cNvSpPr txBox="1">
            <a:spLocks noChangeArrowheads="1"/>
          </p:cNvSpPr>
          <p:nvPr/>
        </p:nvSpPr>
        <p:spPr bwMode="auto">
          <a:xfrm>
            <a:off x="1159319" y="6080523"/>
            <a:ext cx="2313246" cy="304800"/>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Diffuse</a:t>
            </a:r>
          </a:p>
        </p:txBody>
      </p:sp>
      <p:sp>
        <p:nvSpPr>
          <p:cNvPr id="23" name="TextBox 8"/>
          <p:cNvSpPr txBox="1">
            <a:spLocks noChangeArrowheads="1"/>
          </p:cNvSpPr>
          <p:nvPr/>
        </p:nvSpPr>
        <p:spPr bwMode="auto">
          <a:xfrm>
            <a:off x="3792096" y="6077547"/>
            <a:ext cx="2325688" cy="310754"/>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Glossy</a:t>
            </a:r>
          </a:p>
        </p:txBody>
      </p:sp>
      <p:sp>
        <p:nvSpPr>
          <p:cNvPr id="24" name="TextBox 9"/>
          <p:cNvSpPr txBox="1">
            <a:spLocks noChangeArrowheads="1"/>
          </p:cNvSpPr>
          <p:nvPr/>
        </p:nvSpPr>
        <p:spPr bwMode="auto">
          <a:xfrm>
            <a:off x="6453630" y="6080523"/>
            <a:ext cx="230937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Precomputed, </a:t>
            </a:r>
            <a:r>
              <a:rPr lang="en-US" sz="1400" dirty="0"/>
              <a:t>Shiny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293688"/>
            <a:ext cx="7953375" cy="585787"/>
          </a:xfrm>
        </p:spPr>
        <p:txBody>
          <a:bodyPr/>
          <a:lstStyle/>
          <a:p>
            <a:r>
              <a:rPr lang="en-US" dirty="0" smtClean="0"/>
              <a:t>Algorithm Overview</a:t>
            </a:r>
            <a:endParaRPr lang="en-US" dirty="0"/>
          </a:p>
        </p:txBody>
      </p:sp>
      <p:grpSp>
        <p:nvGrpSpPr>
          <p:cNvPr id="25" name="Group 24"/>
          <p:cNvGrpSpPr/>
          <p:nvPr/>
        </p:nvGrpSpPr>
        <p:grpSpPr>
          <a:xfrm>
            <a:off x="914400" y="1068238"/>
            <a:ext cx="2141677" cy="2361164"/>
            <a:chOff x="914400" y="1068238"/>
            <a:chExt cx="2141677" cy="2361164"/>
          </a:xfrm>
        </p:grpSpPr>
        <p:pic>
          <p:nvPicPr>
            <p:cNvPr id="5" name="Picture 4" descr="envmap.tiff"/>
            <p:cNvPicPr>
              <a:picLocks noChangeAspect="1"/>
            </p:cNvPicPr>
            <p:nvPr/>
          </p:nvPicPr>
          <p:blipFill>
            <a:blip r:embed="rId3"/>
            <a:stretch>
              <a:fillRect/>
            </a:stretch>
          </p:blipFill>
          <p:spPr>
            <a:xfrm>
              <a:off x="914400" y="1375739"/>
              <a:ext cx="2141677" cy="2053663"/>
            </a:xfrm>
            <a:prstGeom prst="rect">
              <a:avLst/>
            </a:prstGeom>
            <a:noFill/>
            <a:ln>
              <a:noFill/>
            </a:ln>
          </p:spPr>
        </p:pic>
        <p:sp>
          <p:nvSpPr>
            <p:cNvPr id="16" name="TextBox 7"/>
            <p:cNvSpPr txBox="1">
              <a:spLocks noChangeArrowheads="1"/>
            </p:cNvSpPr>
            <p:nvPr/>
          </p:nvSpPr>
          <p:spPr bwMode="auto">
            <a:xfrm>
              <a:off x="990600" y="1068238"/>
              <a:ext cx="198120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Sample Environment</a:t>
              </a:r>
              <a:endParaRPr lang="en-US" sz="1400" dirty="0"/>
            </a:p>
          </p:txBody>
        </p:sp>
      </p:grpSp>
      <p:grpSp>
        <p:nvGrpSpPr>
          <p:cNvPr id="48" name="Group 47"/>
          <p:cNvGrpSpPr/>
          <p:nvPr/>
        </p:nvGrpSpPr>
        <p:grpSpPr>
          <a:xfrm>
            <a:off x="3162300" y="1066800"/>
            <a:ext cx="3162300" cy="2377203"/>
            <a:chOff x="3162300" y="1066800"/>
            <a:chExt cx="3162300" cy="2377203"/>
          </a:xfrm>
        </p:grpSpPr>
        <p:grpSp>
          <p:nvGrpSpPr>
            <p:cNvPr id="26" name="Group 25"/>
            <p:cNvGrpSpPr/>
            <p:nvPr/>
          </p:nvGrpSpPr>
          <p:grpSpPr>
            <a:xfrm>
              <a:off x="3429000" y="1066800"/>
              <a:ext cx="2895600" cy="2377203"/>
              <a:chOff x="3429000" y="1066800"/>
              <a:chExt cx="2895600" cy="2377203"/>
            </a:xfrm>
          </p:grpSpPr>
          <p:pic>
            <p:nvPicPr>
              <p:cNvPr id="9" name="Picture 8" descr="subbuffer_lowres.tiff"/>
              <p:cNvPicPr>
                <a:picLocks noChangeAspect="1"/>
              </p:cNvPicPr>
              <p:nvPr/>
            </p:nvPicPr>
            <p:blipFill>
              <a:blip r:embed="rId4">
                <a:clrChange>
                  <a:clrFrom>
                    <a:srgbClr val="6AF833"/>
                  </a:clrFrom>
                  <a:clrTo>
                    <a:srgbClr val="6AF833">
                      <a:alpha val="0"/>
                    </a:srgbClr>
                  </a:clrTo>
                </a:clrChange>
              </a:blip>
              <a:stretch>
                <a:fillRect/>
              </a:stretch>
            </p:blipFill>
            <p:spPr>
              <a:xfrm>
                <a:off x="3657602" y="1376015"/>
                <a:ext cx="2356297" cy="2067988"/>
              </a:xfrm>
              <a:prstGeom prst="rect">
                <a:avLst/>
              </a:prstGeom>
            </p:spPr>
          </p:pic>
          <p:sp>
            <p:nvSpPr>
              <p:cNvPr id="17" name="TextBox 7"/>
              <p:cNvSpPr txBox="1">
                <a:spLocks noChangeArrowheads="1"/>
              </p:cNvSpPr>
              <p:nvPr/>
            </p:nvSpPr>
            <p:spPr bwMode="auto">
              <a:xfrm>
                <a:off x="3429000" y="1066800"/>
                <a:ext cx="289560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Render Low-Res Shadow Buffer</a:t>
                </a:r>
                <a:endParaRPr lang="en-US" sz="1400" dirty="0"/>
              </a:p>
            </p:txBody>
          </p:sp>
        </p:grpSp>
        <p:grpSp>
          <p:nvGrpSpPr>
            <p:cNvPr id="36" name="Group 35"/>
            <p:cNvGrpSpPr/>
            <p:nvPr/>
          </p:nvGrpSpPr>
          <p:grpSpPr>
            <a:xfrm>
              <a:off x="3162300" y="2155641"/>
              <a:ext cx="457202" cy="358959"/>
              <a:chOff x="3162300" y="2228850"/>
              <a:chExt cx="457202" cy="358959"/>
            </a:xfrm>
          </p:grpSpPr>
          <p:cxnSp>
            <p:nvCxnSpPr>
              <p:cNvPr id="29" name="Straight Arrow Connector 28"/>
              <p:cNvCxnSpPr/>
              <p:nvPr/>
            </p:nvCxnSpPr>
            <p:spPr bwMode="auto">
              <a:xfrm flipV="1">
                <a:off x="3162300" y="2410009"/>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cxnSp>
            <p:nvCxnSpPr>
              <p:cNvPr id="34" name="Straight Arrow Connector 33"/>
              <p:cNvCxnSpPr/>
              <p:nvPr/>
            </p:nvCxnSpPr>
            <p:spPr bwMode="auto">
              <a:xfrm flipV="1">
                <a:off x="3162300" y="2586221"/>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cxnSp>
            <p:nvCxnSpPr>
              <p:cNvPr id="35" name="Straight Arrow Connector 34"/>
              <p:cNvCxnSpPr/>
              <p:nvPr/>
            </p:nvCxnSpPr>
            <p:spPr bwMode="auto">
              <a:xfrm flipV="1">
                <a:off x="3162300" y="2228850"/>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grpSp>
      </p:grpSp>
      <p:grpSp>
        <p:nvGrpSpPr>
          <p:cNvPr id="49" name="Group 48"/>
          <p:cNvGrpSpPr/>
          <p:nvPr/>
        </p:nvGrpSpPr>
        <p:grpSpPr>
          <a:xfrm>
            <a:off x="914400" y="3505201"/>
            <a:ext cx="2145634" cy="2898576"/>
            <a:chOff x="914400" y="3505201"/>
            <a:chExt cx="2145634" cy="2898576"/>
          </a:xfrm>
        </p:grpSpPr>
        <p:grpSp>
          <p:nvGrpSpPr>
            <p:cNvPr id="24" name="Group 23"/>
            <p:cNvGrpSpPr/>
            <p:nvPr/>
          </p:nvGrpSpPr>
          <p:grpSpPr>
            <a:xfrm>
              <a:off x="914400" y="4028010"/>
              <a:ext cx="2145634" cy="2375767"/>
              <a:chOff x="914400" y="4028010"/>
              <a:chExt cx="2145634" cy="2375767"/>
            </a:xfrm>
          </p:grpSpPr>
          <p:pic>
            <p:nvPicPr>
              <p:cNvPr id="15" name="Picture 14" descr="cache2.tif"/>
              <p:cNvPicPr>
                <a:picLocks noChangeAspect="1"/>
              </p:cNvPicPr>
              <p:nvPr/>
            </p:nvPicPr>
            <p:blipFill>
              <a:blip r:embed="rId5"/>
              <a:stretch>
                <a:fillRect/>
              </a:stretch>
            </p:blipFill>
            <p:spPr>
              <a:xfrm flipH="1">
                <a:off x="914400" y="4028010"/>
                <a:ext cx="2145634" cy="2056517"/>
              </a:xfrm>
              <a:prstGeom prst="rect">
                <a:avLst/>
              </a:prstGeom>
            </p:spPr>
          </p:pic>
          <p:sp>
            <p:nvSpPr>
              <p:cNvPr id="19" name="TextBox 7"/>
              <p:cNvSpPr txBox="1">
                <a:spLocks noChangeArrowheads="1"/>
              </p:cNvSpPr>
              <p:nvPr/>
            </p:nvSpPr>
            <p:spPr bwMode="auto">
              <a:xfrm>
                <a:off x="990600" y="6096000"/>
                <a:ext cx="198120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Cache Radiance</a:t>
                </a:r>
                <a:endParaRPr lang="en-US" sz="1400" dirty="0"/>
              </a:p>
            </p:txBody>
          </p:sp>
        </p:grpSp>
        <p:grpSp>
          <p:nvGrpSpPr>
            <p:cNvPr id="37" name="Group 36"/>
            <p:cNvGrpSpPr/>
            <p:nvPr/>
          </p:nvGrpSpPr>
          <p:grpSpPr>
            <a:xfrm rot="5400000">
              <a:off x="1752600" y="3554322"/>
              <a:ext cx="457202" cy="358959"/>
              <a:chOff x="3162300" y="2228850"/>
              <a:chExt cx="457202" cy="358959"/>
            </a:xfrm>
          </p:grpSpPr>
          <p:cxnSp>
            <p:nvCxnSpPr>
              <p:cNvPr id="38" name="Straight Arrow Connector 37"/>
              <p:cNvCxnSpPr/>
              <p:nvPr/>
            </p:nvCxnSpPr>
            <p:spPr bwMode="auto">
              <a:xfrm flipV="1">
                <a:off x="3162300" y="2410009"/>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cxnSp>
            <p:nvCxnSpPr>
              <p:cNvPr id="39" name="Straight Arrow Connector 38"/>
              <p:cNvCxnSpPr/>
              <p:nvPr/>
            </p:nvCxnSpPr>
            <p:spPr bwMode="auto">
              <a:xfrm flipV="1">
                <a:off x="3162300" y="2586221"/>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cxnSp>
            <p:nvCxnSpPr>
              <p:cNvPr id="40" name="Straight Arrow Connector 39"/>
              <p:cNvCxnSpPr/>
              <p:nvPr/>
            </p:nvCxnSpPr>
            <p:spPr bwMode="auto">
              <a:xfrm flipV="1">
                <a:off x="3162300" y="2228850"/>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grpSp>
      </p:grpSp>
      <p:grpSp>
        <p:nvGrpSpPr>
          <p:cNvPr id="51" name="Group 50"/>
          <p:cNvGrpSpPr/>
          <p:nvPr/>
        </p:nvGrpSpPr>
        <p:grpSpPr>
          <a:xfrm>
            <a:off x="3162300" y="4028010"/>
            <a:ext cx="2851599" cy="2364294"/>
            <a:chOff x="3162300" y="4028010"/>
            <a:chExt cx="2851599" cy="2364294"/>
          </a:xfrm>
        </p:grpSpPr>
        <p:grpSp>
          <p:nvGrpSpPr>
            <p:cNvPr id="23" name="Group 22"/>
            <p:cNvGrpSpPr/>
            <p:nvPr/>
          </p:nvGrpSpPr>
          <p:grpSpPr>
            <a:xfrm>
              <a:off x="3657600" y="4028010"/>
              <a:ext cx="2356299" cy="2364294"/>
              <a:chOff x="3657600" y="4028010"/>
              <a:chExt cx="2356299" cy="2364294"/>
            </a:xfrm>
          </p:grpSpPr>
          <p:pic>
            <p:nvPicPr>
              <p:cNvPr id="13" name="Picture 12" descr="color.bmp"/>
              <p:cNvPicPr>
                <a:picLocks noChangeAspect="1"/>
              </p:cNvPicPr>
              <p:nvPr/>
            </p:nvPicPr>
            <p:blipFill>
              <a:blip r:embed="rId6">
                <a:clrChange>
                  <a:clrFrom>
                    <a:srgbClr val="69F336"/>
                  </a:clrFrom>
                  <a:clrTo>
                    <a:srgbClr val="69F336">
                      <a:alpha val="0"/>
                    </a:srgbClr>
                  </a:clrTo>
                </a:clrChange>
              </a:blip>
              <a:stretch>
                <a:fillRect/>
              </a:stretch>
            </p:blipFill>
            <p:spPr>
              <a:xfrm>
                <a:off x="3657600" y="4028010"/>
                <a:ext cx="2356299" cy="2067990"/>
              </a:xfrm>
              <a:prstGeom prst="rect">
                <a:avLst/>
              </a:prstGeom>
            </p:spPr>
          </p:pic>
          <p:sp>
            <p:nvSpPr>
              <p:cNvPr id="20" name="TextBox 7"/>
              <p:cNvSpPr txBox="1">
                <a:spLocks noChangeArrowheads="1"/>
              </p:cNvSpPr>
              <p:nvPr/>
            </p:nvSpPr>
            <p:spPr bwMode="auto">
              <a:xfrm>
                <a:off x="3810000" y="6084527"/>
                <a:ext cx="1981200"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Render Color Buffer</a:t>
                </a:r>
                <a:endParaRPr lang="en-US" sz="1400" dirty="0"/>
              </a:p>
            </p:txBody>
          </p:sp>
        </p:grpSp>
        <p:cxnSp>
          <p:nvCxnSpPr>
            <p:cNvPr id="42" name="Straight Arrow Connector 41"/>
            <p:cNvCxnSpPr/>
            <p:nvPr/>
          </p:nvCxnSpPr>
          <p:spPr bwMode="auto">
            <a:xfrm flipV="1">
              <a:off x="3162300" y="5057959"/>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grpSp>
      <p:grpSp>
        <p:nvGrpSpPr>
          <p:cNvPr id="50" name="Group 49"/>
          <p:cNvGrpSpPr/>
          <p:nvPr/>
        </p:nvGrpSpPr>
        <p:grpSpPr>
          <a:xfrm>
            <a:off x="6162379" y="1070808"/>
            <a:ext cx="2813498" cy="2365133"/>
            <a:chOff x="6162379" y="1070808"/>
            <a:chExt cx="2813498" cy="2365133"/>
          </a:xfrm>
        </p:grpSpPr>
        <p:grpSp>
          <p:nvGrpSpPr>
            <p:cNvPr id="27" name="Group 26"/>
            <p:cNvGrpSpPr/>
            <p:nvPr/>
          </p:nvGrpSpPr>
          <p:grpSpPr>
            <a:xfrm>
              <a:off x="6619581" y="1070808"/>
              <a:ext cx="2356296" cy="2365133"/>
              <a:chOff x="6619581" y="1070808"/>
              <a:chExt cx="2356296" cy="2365133"/>
            </a:xfrm>
          </p:grpSpPr>
          <p:pic>
            <p:nvPicPr>
              <p:cNvPr id="10" name="Picture 9" descr="subbuffer.tiff"/>
              <p:cNvPicPr>
                <a:picLocks noChangeAspect="1"/>
              </p:cNvPicPr>
              <p:nvPr/>
            </p:nvPicPr>
            <p:blipFill>
              <a:blip r:embed="rId7">
                <a:clrChange>
                  <a:clrFrom>
                    <a:srgbClr val="6AF833"/>
                  </a:clrFrom>
                  <a:clrTo>
                    <a:srgbClr val="6AF833">
                      <a:alpha val="0"/>
                    </a:srgbClr>
                  </a:clrTo>
                </a:clrChange>
              </a:blip>
              <a:stretch>
                <a:fillRect/>
              </a:stretch>
            </p:blipFill>
            <p:spPr>
              <a:xfrm>
                <a:off x="6619581" y="1368390"/>
                <a:ext cx="2356296" cy="2067551"/>
              </a:xfrm>
              <a:prstGeom prst="rect">
                <a:avLst/>
              </a:prstGeom>
            </p:spPr>
          </p:pic>
          <p:sp>
            <p:nvSpPr>
              <p:cNvPr id="18" name="TextBox 7"/>
              <p:cNvSpPr txBox="1">
                <a:spLocks noChangeArrowheads="1"/>
              </p:cNvSpPr>
              <p:nvPr/>
            </p:nvSpPr>
            <p:spPr bwMode="auto">
              <a:xfrm>
                <a:off x="6705600" y="1070808"/>
                <a:ext cx="2194077"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Filter Shadow Buffer</a:t>
                </a:r>
                <a:endParaRPr lang="en-US" sz="1400" dirty="0"/>
              </a:p>
            </p:txBody>
          </p:sp>
        </p:grpSp>
        <p:cxnSp>
          <p:nvCxnSpPr>
            <p:cNvPr id="46" name="Straight Arrow Connector 45"/>
            <p:cNvCxnSpPr/>
            <p:nvPr/>
          </p:nvCxnSpPr>
          <p:spPr bwMode="auto">
            <a:xfrm flipV="1">
              <a:off x="6162379" y="2335212"/>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grpSp>
      <p:grpSp>
        <p:nvGrpSpPr>
          <p:cNvPr id="52" name="Group 51"/>
          <p:cNvGrpSpPr/>
          <p:nvPr/>
        </p:nvGrpSpPr>
        <p:grpSpPr>
          <a:xfrm>
            <a:off x="6162379" y="3505993"/>
            <a:ext cx="2829221" cy="3113227"/>
            <a:chOff x="6162379" y="3505993"/>
            <a:chExt cx="2829221" cy="3113227"/>
          </a:xfrm>
        </p:grpSpPr>
        <p:grpSp>
          <p:nvGrpSpPr>
            <p:cNvPr id="22" name="Group 21"/>
            <p:cNvGrpSpPr/>
            <p:nvPr/>
          </p:nvGrpSpPr>
          <p:grpSpPr>
            <a:xfrm>
              <a:off x="6648961" y="4028011"/>
              <a:ext cx="2342639" cy="2591209"/>
              <a:chOff x="6648961" y="4028011"/>
              <a:chExt cx="2342639" cy="2591209"/>
            </a:xfrm>
          </p:grpSpPr>
          <p:pic>
            <p:nvPicPr>
              <p:cNvPr id="12" name="Picture 11" descr="final.bmp"/>
              <p:cNvPicPr>
                <a:picLocks noChangeAspect="1"/>
              </p:cNvPicPr>
              <p:nvPr/>
            </p:nvPicPr>
            <p:blipFill>
              <a:blip r:embed="rId8">
                <a:clrChange>
                  <a:clrFrom>
                    <a:srgbClr val="6AF833"/>
                  </a:clrFrom>
                  <a:clrTo>
                    <a:srgbClr val="6AF833">
                      <a:alpha val="0"/>
                    </a:srgbClr>
                  </a:clrTo>
                </a:clrChange>
              </a:blip>
              <a:stretch>
                <a:fillRect/>
              </a:stretch>
            </p:blipFill>
            <p:spPr>
              <a:xfrm>
                <a:off x="6648961" y="4028011"/>
                <a:ext cx="2342639" cy="2056516"/>
              </a:xfrm>
              <a:prstGeom prst="rect">
                <a:avLst/>
              </a:prstGeom>
            </p:spPr>
          </p:pic>
          <p:sp>
            <p:nvSpPr>
              <p:cNvPr id="21" name="TextBox 7"/>
              <p:cNvSpPr txBox="1">
                <a:spLocks noChangeArrowheads="1"/>
              </p:cNvSpPr>
              <p:nvPr/>
            </p:nvSpPr>
            <p:spPr bwMode="auto">
              <a:xfrm>
                <a:off x="6858000" y="6096000"/>
                <a:ext cx="1981200"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t>Subtract Shadows from Color</a:t>
                </a:r>
                <a:endParaRPr lang="en-US" sz="1400" dirty="0"/>
              </a:p>
            </p:txBody>
          </p:sp>
        </p:grpSp>
        <p:cxnSp>
          <p:nvCxnSpPr>
            <p:cNvPr id="45" name="Straight Arrow Connector 44"/>
            <p:cNvCxnSpPr/>
            <p:nvPr/>
          </p:nvCxnSpPr>
          <p:spPr bwMode="auto">
            <a:xfrm flipV="1">
              <a:off x="6162379" y="5056371"/>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cxnSp>
          <p:nvCxnSpPr>
            <p:cNvPr id="47" name="Straight Arrow Connector 46"/>
            <p:cNvCxnSpPr/>
            <p:nvPr/>
          </p:nvCxnSpPr>
          <p:spPr bwMode="auto">
            <a:xfrm rot="5400000" flipV="1">
              <a:off x="7696200" y="3733800"/>
              <a:ext cx="457202" cy="1588"/>
            </a:xfrm>
            <a:prstGeom prst="straightConnector1">
              <a:avLst/>
            </a:prstGeom>
            <a:solidFill>
              <a:schemeClr val="accent1"/>
            </a:solidFill>
            <a:ln w="57150" cap="flat" cmpd="sng" algn="ctr">
              <a:solidFill>
                <a:schemeClr val="tx1"/>
              </a:solidFill>
              <a:prstDash val="solid"/>
              <a:round/>
              <a:headEnd type="none" w="med" len="med"/>
              <a:tailEnd type="stealth" w="med" len="med"/>
            </a:ln>
            <a:effectLst/>
          </p:spPr>
        </p:cxnSp>
      </p:grpSp>
      <p:grpSp>
        <p:nvGrpSpPr>
          <p:cNvPr id="44" name="Group 43"/>
          <p:cNvGrpSpPr/>
          <p:nvPr/>
        </p:nvGrpSpPr>
        <p:grpSpPr>
          <a:xfrm>
            <a:off x="3505200" y="1066800"/>
            <a:ext cx="5562600" cy="2746970"/>
            <a:chOff x="3505200" y="1066800"/>
            <a:chExt cx="5562600" cy="2746970"/>
          </a:xfrm>
        </p:grpSpPr>
        <p:sp>
          <p:nvSpPr>
            <p:cNvPr id="41" name="Rectangle 40"/>
            <p:cNvSpPr/>
            <p:nvPr/>
          </p:nvSpPr>
          <p:spPr bwMode="auto">
            <a:xfrm>
              <a:off x="3505200" y="1066800"/>
              <a:ext cx="5562600" cy="2439193"/>
            </a:xfrm>
            <a:prstGeom prst="rect">
              <a:avLst/>
            </a:prstGeom>
            <a:noFill/>
            <a:ln w="41274" cap="flat" cmpd="sng" algn="ctr">
              <a:solidFill>
                <a:srgbClr val="FF0000"/>
              </a:solidFill>
              <a:prstDash val="solid"/>
              <a:miter lim="800000"/>
              <a:headEnd type="none" w="med" len="med"/>
              <a:tailEnd type="none" w="med" len="me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3" name="TextBox 7"/>
            <p:cNvSpPr txBox="1">
              <a:spLocks noChangeArrowheads="1"/>
            </p:cNvSpPr>
            <p:nvPr/>
          </p:nvSpPr>
          <p:spPr bwMode="auto">
            <a:xfrm>
              <a:off x="5039021" y="3505993"/>
              <a:ext cx="2580979" cy="307777"/>
            </a:xfrm>
            <a:prstGeom prst="rect">
              <a:avLst/>
            </a:prstGeom>
            <a:noFill/>
            <a:ln w="9525">
              <a:noFill/>
              <a:miter lim="800000"/>
              <a:headEnd/>
              <a:tailEnd/>
            </a:ln>
          </p:spPr>
          <p:txBody>
            <a:bodyPr wrap="square">
              <a:prstTxWarp prst="textNoShape">
                <a:avLst/>
              </a:prstTxWarp>
              <a:spAutoFit/>
            </a:bodyPr>
            <a:lstStyle/>
            <a:p>
              <a:pPr algn="ctr"/>
              <a:r>
                <a:rPr lang="en-US" sz="1400" dirty="0" smtClean="0"/>
                <a:t>Subtractive Shadow Filter</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89012" y="990600"/>
            <a:ext cx="8154988" cy="5105400"/>
          </a:xfrm>
        </p:spPr>
        <p:txBody>
          <a:bodyPr/>
          <a:lstStyle/>
          <a:p>
            <a:r>
              <a:rPr lang="en-US" dirty="0" smtClean="0"/>
              <a:t>Compute local illumination for all pixels</a:t>
            </a:r>
          </a:p>
          <a:p>
            <a:pPr lvl="1"/>
            <a:r>
              <a:rPr lang="en-US" dirty="0" smtClean="0"/>
              <a:t>Lookup illumination in pre</a:t>
            </a:r>
            <a:r>
              <a:rPr dirty="0" smtClean="0"/>
              <a:t>-</a:t>
            </a:r>
            <a:r>
              <a:rPr lang="en-US" dirty="0" smtClean="0"/>
              <a:t>computed cache</a:t>
            </a:r>
          </a:p>
          <a:p>
            <a:r>
              <a:rPr lang="en-US" dirty="0" smtClean="0"/>
              <a:t>Approximate lighting with discrete samples</a:t>
            </a:r>
          </a:p>
          <a:p>
            <a:r>
              <a:rPr lang="en-US" dirty="0" smtClean="0"/>
              <a:t>For each light in the approximation:</a:t>
            </a:r>
          </a:p>
          <a:p>
            <a:pPr lvl="1"/>
            <a:r>
              <a:rPr lang="en-US" dirty="0" smtClean="0"/>
              <a:t>Determine which screen pixels are </a:t>
            </a:r>
            <a:r>
              <a:rPr lang="en-US" b="1" u="sng" dirty="0" smtClean="0"/>
              <a:t>not</a:t>
            </a:r>
            <a:r>
              <a:rPr lang="en-US" dirty="0" smtClean="0"/>
              <a:t> visible to the light</a:t>
            </a:r>
          </a:p>
          <a:p>
            <a:pPr lvl="1"/>
            <a:r>
              <a:rPr lang="en-US" dirty="0" smtClean="0"/>
              <a:t>Subtract the contribution of that light </a:t>
            </a:r>
            <a:r>
              <a:rPr dirty="0" smtClean="0"/>
              <a:t>from the appropriate</a:t>
            </a:r>
            <a:r>
              <a:rPr lang="en-US" dirty="0" smtClean="0"/>
              <a:t> pixel</a:t>
            </a:r>
            <a:r>
              <a:rPr dirty="0" smtClean="0"/>
              <a:t>s</a:t>
            </a:r>
            <a:endParaRPr lang="en-US" dirty="0" smtClean="0"/>
          </a:p>
          <a:p>
            <a:pPr lvl="1"/>
            <a:endParaRPr lang="en-US" dirty="0" smtClean="0"/>
          </a:p>
          <a:p>
            <a:pPr lvl="1"/>
            <a:endParaRPr lang="en-US" dirty="0" smtClean="0"/>
          </a:p>
          <a:p>
            <a:endParaRPr lang="en-US" dirty="0"/>
          </a:p>
        </p:txBody>
      </p:sp>
      <p:sp>
        <p:nvSpPr>
          <p:cNvPr id="545794" name="Rectangle 2"/>
          <p:cNvSpPr>
            <a:spLocks noGrp="1" noChangeArrowheads="1"/>
          </p:cNvSpPr>
          <p:nvPr>
            <p:ph type="title"/>
          </p:nvPr>
        </p:nvSpPr>
        <p:spPr/>
        <p:txBody>
          <a:bodyPr/>
          <a:lstStyle/>
          <a:p>
            <a:r>
              <a:rPr lang="en-US" dirty="0" smtClean="0"/>
              <a:t>Alternative: Subtractive Shadows</a:t>
            </a:r>
            <a:endParaRPr lang="en-US" dirty="0"/>
          </a:p>
        </p:txBody>
      </p:sp>
      <p:grpSp>
        <p:nvGrpSpPr>
          <p:cNvPr id="35" name="Group 34"/>
          <p:cNvGrpSpPr/>
          <p:nvPr/>
        </p:nvGrpSpPr>
        <p:grpSpPr>
          <a:xfrm>
            <a:off x="3350517" y="4332564"/>
            <a:ext cx="3620789" cy="290899"/>
            <a:chOff x="3581400" y="4457353"/>
            <a:chExt cx="3620789" cy="290899"/>
          </a:xfrm>
        </p:grpSpPr>
        <p:sp>
          <p:nvSpPr>
            <p:cNvPr id="36" name="Rectangle 35"/>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7" name="Rectangle 36"/>
            <p:cNvSpPr/>
            <p:nvPr/>
          </p:nvSpPr>
          <p:spPr bwMode="auto">
            <a:xfrm>
              <a:off x="3581400" y="4478867"/>
              <a:ext cx="1921933"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8" name="Rectangle 37"/>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9" name="Rectangle 38"/>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0" name="TextBox 39"/>
            <p:cNvSpPr txBox="1"/>
            <p:nvPr/>
          </p:nvSpPr>
          <p:spPr>
            <a:xfrm>
              <a:off x="6333066" y="4457353"/>
              <a:ext cx="869123" cy="276999"/>
            </a:xfrm>
            <a:prstGeom prst="rect">
              <a:avLst/>
            </a:prstGeom>
            <a:noFill/>
          </p:spPr>
          <p:txBody>
            <a:bodyPr wrap="none" rtlCol="0">
              <a:spAutoFit/>
            </a:bodyPr>
            <a:lstStyle/>
            <a:p>
              <a:r>
                <a:rPr lang="en-US" sz="1200" dirty="0" smtClean="0"/>
                <a:t>Shadow 4</a:t>
              </a:r>
              <a:endParaRPr lang="en-US" sz="1200" dirty="0"/>
            </a:p>
          </p:txBody>
        </p:sp>
      </p:grpSp>
      <p:grpSp>
        <p:nvGrpSpPr>
          <p:cNvPr id="44" name="Group 43"/>
          <p:cNvGrpSpPr/>
          <p:nvPr/>
        </p:nvGrpSpPr>
        <p:grpSpPr>
          <a:xfrm>
            <a:off x="3354816" y="5995063"/>
            <a:ext cx="3612323" cy="276999"/>
            <a:chOff x="3581400" y="5575300"/>
            <a:chExt cx="3612323" cy="276999"/>
          </a:xfrm>
        </p:grpSpPr>
        <p:sp>
          <p:nvSpPr>
            <p:cNvPr id="45" name="Rectangle 44"/>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6" name="Rectangle 45"/>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7" name="Rectangle 46"/>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8" name="Rectangle 47"/>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9" name="TextBox 48"/>
            <p:cNvSpPr txBox="1"/>
            <p:nvPr/>
          </p:nvSpPr>
          <p:spPr>
            <a:xfrm>
              <a:off x="6324600" y="5575300"/>
              <a:ext cx="869123" cy="276999"/>
            </a:xfrm>
            <a:prstGeom prst="rect">
              <a:avLst/>
            </a:prstGeom>
            <a:noFill/>
          </p:spPr>
          <p:txBody>
            <a:bodyPr wrap="none" rtlCol="0">
              <a:spAutoFit/>
            </a:bodyPr>
            <a:lstStyle/>
            <a:p>
              <a:r>
                <a:rPr lang="en-US" sz="1200" dirty="0" smtClean="0"/>
                <a:t>Shadow 1</a:t>
              </a:r>
              <a:endParaRPr lang="en-US" sz="1200" dirty="0"/>
            </a:p>
          </p:txBody>
        </p:sp>
      </p:grpSp>
      <p:grpSp>
        <p:nvGrpSpPr>
          <p:cNvPr id="53" name="Group 52"/>
          <p:cNvGrpSpPr/>
          <p:nvPr/>
        </p:nvGrpSpPr>
        <p:grpSpPr>
          <a:xfrm>
            <a:off x="3354815" y="5441064"/>
            <a:ext cx="3612324" cy="290899"/>
            <a:chOff x="3581399" y="5021301"/>
            <a:chExt cx="3612324" cy="290899"/>
          </a:xfrm>
        </p:grpSpPr>
        <p:sp>
          <p:nvSpPr>
            <p:cNvPr id="54" name="Rectangle 53"/>
            <p:cNvSpPr/>
            <p:nvPr/>
          </p:nvSpPr>
          <p:spPr bwMode="auto">
            <a:xfrm>
              <a:off x="3581399" y="5021301"/>
              <a:ext cx="546101"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5" name="Rectangle 54"/>
            <p:cNvSpPr/>
            <p:nvPr/>
          </p:nvSpPr>
          <p:spPr bwMode="auto">
            <a:xfrm>
              <a:off x="4127500" y="5021301"/>
              <a:ext cx="1100667"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6" name="Rectangle 55"/>
            <p:cNvSpPr/>
            <p:nvPr/>
          </p:nvSpPr>
          <p:spPr bwMode="auto">
            <a:xfrm>
              <a:off x="6049432" y="5021302"/>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7" name="Rectangle 56"/>
            <p:cNvSpPr/>
            <p:nvPr/>
          </p:nvSpPr>
          <p:spPr bwMode="auto">
            <a:xfrm>
              <a:off x="5228167" y="5021301"/>
              <a:ext cx="821265"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8" name="TextBox 57"/>
            <p:cNvSpPr txBox="1"/>
            <p:nvPr/>
          </p:nvSpPr>
          <p:spPr>
            <a:xfrm>
              <a:off x="6324600" y="5025251"/>
              <a:ext cx="869123" cy="276999"/>
            </a:xfrm>
            <a:prstGeom prst="rect">
              <a:avLst/>
            </a:prstGeom>
            <a:noFill/>
          </p:spPr>
          <p:txBody>
            <a:bodyPr wrap="none" rtlCol="0">
              <a:spAutoFit/>
            </a:bodyPr>
            <a:lstStyle/>
            <a:p>
              <a:r>
                <a:rPr lang="en-US" sz="1200" dirty="0" smtClean="0"/>
                <a:t>Shadow 2</a:t>
              </a:r>
              <a:endParaRPr lang="en-US" sz="1200" dirty="0"/>
            </a:p>
          </p:txBody>
        </p:sp>
      </p:grpSp>
      <p:grpSp>
        <p:nvGrpSpPr>
          <p:cNvPr id="62" name="Group 61"/>
          <p:cNvGrpSpPr/>
          <p:nvPr/>
        </p:nvGrpSpPr>
        <p:grpSpPr>
          <a:xfrm>
            <a:off x="3354816" y="4877116"/>
            <a:ext cx="3612323" cy="290899"/>
            <a:chOff x="3581400" y="4457353"/>
            <a:chExt cx="3612323" cy="290899"/>
          </a:xfrm>
        </p:grpSpPr>
        <p:sp>
          <p:nvSpPr>
            <p:cNvPr id="63" name="Rectangle 62"/>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64" name="Rectangle 63"/>
            <p:cNvSpPr/>
            <p:nvPr/>
          </p:nvSpPr>
          <p:spPr bwMode="auto">
            <a:xfrm>
              <a:off x="3856568" y="4478867"/>
              <a:ext cx="164676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65" name="Rectangle 64"/>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66" name="Rectangle 65"/>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67" name="TextBox 66"/>
            <p:cNvSpPr txBox="1"/>
            <p:nvPr/>
          </p:nvSpPr>
          <p:spPr>
            <a:xfrm>
              <a:off x="6324600" y="4457353"/>
              <a:ext cx="869123" cy="276999"/>
            </a:xfrm>
            <a:prstGeom prst="rect">
              <a:avLst/>
            </a:prstGeom>
            <a:noFill/>
          </p:spPr>
          <p:txBody>
            <a:bodyPr wrap="none" rtlCol="0">
              <a:spAutoFit/>
            </a:bodyPr>
            <a:lstStyle/>
            <a:p>
              <a:r>
                <a:rPr lang="en-US" sz="1200" dirty="0" smtClean="0"/>
                <a:t>Shadow 3</a:t>
              </a:r>
              <a:endParaRPr lang="en-US" sz="1200" dirty="0"/>
            </a:p>
          </p:txBody>
        </p:sp>
      </p:grpSp>
      <p:grpSp>
        <p:nvGrpSpPr>
          <p:cNvPr id="74" name="Group 73"/>
          <p:cNvGrpSpPr/>
          <p:nvPr/>
        </p:nvGrpSpPr>
        <p:grpSpPr>
          <a:xfrm>
            <a:off x="3354816" y="4052469"/>
            <a:ext cx="3402539" cy="1956494"/>
            <a:chOff x="3354816" y="4052469"/>
            <a:chExt cx="3402539" cy="1956494"/>
          </a:xfrm>
        </p:grpSpPr>
        <p:grpSp>
          <p:nvGrpSpPr>
            <p:cNvPr id="41" name="Group 40"/>
            <p:cNvGrpSpPr/>
            <p:nvPr/>
          </p:nvGrpSpPr>
          <p:grpSpPr>
            <a:xfrm>
              <a:off x="3367449" y="4052469"/>
              <a:ext cx="3389906" cy="302462"/>
              <a:chOff x="3594033" y="4176405"/>
              <a:chExt cx="3389906" cy="302462"/>
            </a:xfrm>
          </p:grpSpPr>
          <p:sp>
            <p:nvSpPr>
              <p:cNvPr id="42" name="Rectangle 41"/>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3" name="TextBox 42"/>
              <p:cNvSpPr txBox="1"/>
              <p:nvPr/>
            </p:nvSpPr>
            <p:spPr>
              <a:xfrm>
                <a:off x="6337233" y="4176405"/>
                <a:ext cx="646706" cy="276999"/>
              </a:xfrm>
              <a:prstGeom prst="rect">
                <a:avLst/>
              </a:prstGeom>
              <a:noFill/>
            </p:spPr>
            <p:txBody>
              <a:bodyPr wrap="none" rtlCol="0">
                <a:spAutoFit/>
              </a:bodyPr>
              <a:lstStyle/>
              <a:p>
                <a:r>
                  <a:rPr lang="en-US" sz="1200" dirty="0" smtClean="0"/>
                  <a:t>Light 4</a:t>
                </a:r>
                <a:endParaRPr lang="en-US" sz="1200" dirty="0"/>
              </a:p>
            </p:txBody>
          </p:sp>
        </p:grpSp>
        <p:grpSp>
          <p:nvGrpSpPr>
            <p:cNvPr id="50" name="Group 49"/>
            <p:cNvGrpSpPr/>
            <p:nvPr/>
          </p:nvGrpSpPr>
          <p:grpSpPr>
            <a:xfrm>
              <a:off x="3354816" y="5722013"/>
              <a:ext cx="3389906" cy="286950"/>
              <a:chOff x="3581400" y="5302250"/>
              <a:chExt cx="3389906" cy="286950"/>
            </a:xfrm>
          </p:grpSpPr>
          <p:sp>
            <p:nvSpPr>
              <p:cNvPr id="51" name="Rectangle 50"/>
              <p:cNvSpPr/>
              <p:nvPr/>
            </p:nvSpPr>
            <p:spPr bwMode="auto">
              <a:xfrm>
                <a:off x="3581400" y="5302250"/>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2" name="TextBox 51"/>
              <p:cNvSpPr txBox="1"/>
              <p:nvPr/>
            </p:nvSpPr>
            <p:spPr>
              <a:xfrm>
                <a:off x="6324600" y="5312201"/>
                <a:ext cx="646706" cy="276999"/>
              </a:xfrm>
              <a:prstGeom prst="rect">
                <a:avLst/>
              </a:prstGeom>
              <a:noFill/>
            </p:spPr>
            <p:txBody>
              <a:bodyPr wrap="none" rtlCol="0">
                <a:spAutoFit/>
              </a:bodyPr>
              <a:lstStyle/>
              <a:p>
                <a:r>
                  <a:rPr lang="en-US" sz="1200" dirty="0" smtClean="0"/>
                  <a:t>Light 1</a:t>
                </a:r>
                <a:endParaRPr lang="en-US" sz="1200" dirty="0"/>
              </a:p>
            </p:txBody>
          </p:sp>
        </p:grpSp>
        <p:grpSp>
          <p:nvGrpSpPr>
            <p:cNvPr id="59" name="Group 58"/>
            <p:cNvGrpSpPr/>
            <p:nvPr/>
          </p:nvGrpSpPr>
          <p:grpSpPr>
            <a:xfrm>
              <a:off x="3367449" y="5164065"/>
              <a:ext cx="3389906" cy="280949"/>
              <a:chOff x="3594033" y="4744302"/>
              <a:chExt cx="3389906" cy="280949"/>
            </a:xfrm>
          </p:grpSpPr>
          <p:sp>
            <p:nvSpPr>
              <p:cNvPr id="60" name="Rectangle 59"/>
              <p:cNvSpPr/>
              <p:nvPr/>
            </p:nvSpPr>
            <p:spPr bwMode="auto">
              <a:xfrm>
                <a:off x="3594033" y="4744302"/>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61" name="TextBox 60"/>
              <p:cNvSpPr txBox="1"/>
              <p:nvPr/>
            </p:nvSpPr>
            <p:spPr>
              <a:xfrm>
                <a:off x="6337233" y="4744303"/>
                <a:ext cx="646706" cy="276999"/>
              </a:xfrm>
              <a:prstGeom prst="rect">
                <a:avLst/>
              </a:prstGeom>
              <a:noFill/>
            </p:spPr>
            <p:txBody>
              <a:bodyPr wrap="none" rtlCol="0">
                <a:spAutoFit/>
              </a:bodyPr>
              <a:lstStyle/>
              <a:p>
                <a:r>
                  <a:rPr lang="en-US" sz="1200" dirty="0" smtClean="0"/>
                  <a:t>Light 2</a:t>
                </a:r>
                <a:endParaRPr lang="en-US" sz="1200" dirty="0"/>
              </a:p>
            </p:txBody>
          </p:sp>
        </p:grpSp>
        <p:grpSp>
          <p:nvGrpSpPr>
            <p:cNvPr id="68" name="Group 67"/>
            <p:cNvGrpSpPr/>
            <p:nvPr/>
          </p:nvGrpSpPr>
          <p:grpSpPr>
            <a:xfrm>
              <a:off x="3367449" y="4596168"/>
              <a:ext cx="3389906" cy="302462"/>
              <a:chOff x="3594033" y="4176405"/>
              <a:chExt cx="3389906" cy="302462"/>
            </a:xfrm>
          </p:grpSpPr>
          <p:sp>
            <p:nvSpPr>
              <p:cNvPr id="69" name="Rectangle 68"/>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70" name="TextBox 69"/>
              <p:cNvSpPr txBox="1"/>
              <p:nvPr/>
            </p:nvSpPr>
            <p:spPr>
              <a:xfrm>
                <a:off x="6337233" y="4176405"/>
                <a:ext cx="646706" cy="276999"/>
              </a:xfrm>
              <a:prstGeom prst="rect">
                <a:avLst/>
              </a:prstGeom>
              <a:noFill/>
            </p:spPr>
            <p:txBody>
              <a:bodyPr wrap="none" rtlCol="0">
                <a:spAutoFit/>
              </a:bodyPr>
              <a:lstStyle/>
              <a:p>
                <a:r>
                  <a:rPr lang="en-US" sz="1200" dirty="0" smtClean="0"/>
                  <a:t>Light 3</a:t>
                </a:r>
                <a:endParaRPr lang="en-US" sz="1200" dirty="0"/>
              </a:p>
            </p:txBody>
          </p:sp>
        </p:grpSp>
      </p:grpSp>
      <p:graphicFrame>
        <p:nvGraphicFramePr>
          <p:cNvPr id="71" name="Table 70"/>
          <p:cNvGraphicFramePr>
            <a:graphicFrameLocks noGrp="1"/>
          </p:cNvGraphicFramePr>
          <p:nvPr/>
        </p:nvGraphicFramePr>
        <p:xfrm>
          <a:off x="3354816" y="4073553"/>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r>
                        <a:rPr lang="en-US" sz="100" dirty="0" smtClean="0"/>
                        <a:t>b</a:t>
                      </a: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
        <p:nvSpPr>
          <p:cNvPr id="72" name="TextBox 71"/>
          <p:cNvSpPr txBox="1"/>
          <p:nvPr/>
        </p:nvSpPr>
        <p:spPr>
          <a:xfrm>
            <a:off x="4330411" y="6268113"/>
            <a:ext cx="731991" cy="338554"/>
          </a:xfrm>
          <a:prstGeom prst="rect">
            <a:avLst/>
          </a:prstGeom>
          <a:noFill/>
        </p:spPr>
        <p:txBody>
          <a:bodyPr wrap="none" rtlCol="0">
            <a:spAutoFit/>
          </a:bodyPr>
          <a:lstStyle/>
          <a:p>
            <a:r>
              <a:rPr lang="en-US" dirty="0" smtClean="0"/>
              <a:t>Pixels</a:t>
            </a:r>
            <a:endParaRPr lang="en-US" dirty="0"/>
          </a:p>
        </p:txBody>
      </p:sp>
      <p:sp>
        <p:nvSpPr>
          <p:cNvPr id="73" name="TextBox 72"/>
          <p:cNvSpPr txBox="1"/>
          <p:nvPr/>
        </p:nvSpPr>
        <p:spPr>
          <a:xfrm rot="16200000">
            <a:off x="2271452" y="4991765"/>
            <a:ext cx="1743286" cy="338554"/>
          </a:xfrm>
          <a:prstGeom prst="rect">
            <a:avLst/>
          </a:prstGeom>
          <a:noFill/>
        </p:spPr>
        <p:txBody>
          <a:bodyPr wrap="none" rtlCol="0">
            <a:spAutoFit/>
          </a:bodyPr>
          <a:lstStyle/>
          <a:p>
            <a:r>
              <a:rPr lang="en-US" dirty="0" smtClean="0"/>
              <a:t>Rendering Terms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ubtractive.mp4">
            <a:hlinkClick r:id="" action="ppaction://media"/>
          </p:cNvPr>
          <p:cNvPicPr/>
          <p:nvPr>
            <a:videoFile r:link="rId1"/>
          </p:nvPr>
        </p:nvPicPr>
        <p:blipFill>
          <a:blip r:embed="rId4"/>
          <a:stretch>
            <a:fillRect/>
          </a:stretch>
        </p:blipFill>
        <p:spPr>
          <a:xfrm>
            <a:off x="1727200" y="177800"/>
            <a:ext cx="6502400" cy="650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pPr>
              <a:defRPr/>
            </a:pPr>
            <a:r>
              <a:rPr lang="en-US" dirty="0" smtClean="0"/>
              <a:t>Subtractive vs. Additive</a:t>
            </a:r>
            <a:endParaRPr lang="en-US" dirty="0"/>
          </a:p>
        </p:txBody>
      </p:sp>
      <p:sp>
        <p:nvSpPr>
          <p:cNvPr id="10" name="Content Placeholder 9"/>
          <p:cNvSpPr>
            <a:spLocks noGrp="1"/>
          </p:cNvSpPr>
          <p:nvPr>
            <p:ph sz="quarter" idx="10"/>
          </p:nvPr>
        </p:nvSpPr>
        <p:spPr/>
        <p:txBody>
          <a:bodyPr/>
          <a:lstStyle/>
          <a:p>
            <a:pPr>
              <a:spcAft>
                <a:spcPts val="0"/>
              </a:spcAft>
              <a:defRPr/>
            </a:pPr>
            <a:r>
              <a:rPr lang="en-US" sz="2400" dirty="0" smtClean="0">
                <a:solidFill>
                  <a:schemeClr val="tx1"/>
                </a:solidFill>
              </a:rPr>
              <a:t>Local Illumination f</a:t>
            </a:r>
            <a:r>
              <a:rPr lang="en-US" sz="2400" baseline="-25000" dirty="0" smtClean="0">
                <a:solidFill>
                  <a:schemeClr val="tx1"/>
                </a:solidFill>
              </a:rPr>
              <a:t>0</a:t>
            </a:r>
            <a:r>
              <a:rPr lang="en-US" sz="2400" dirty="0" smtClean="0">
                <a:solidFill>
                  <a:schemeClr val="tx1"/>
                </a:solidFill>
              </a:rPr>
              <a:t>L</a:t>
            </a:r>
            <a:r>
              <a:rPr lang="en-US" sz="2400" baseline="-25000" dirty="0" smtClean="0">
                <a:solidFill>
                  <a:schemeClr val="tx1"/>
                </a:solidFill>
              </a:rPr>
              <a:t>e</a:t>
            </a:r>
            <a:endParaRPr lang="en-US" sz="2400" dirty="0" smtClean="0">
              <a:solidFill>
                <a:schemeClr val="tx1"/>
              </a:solidFill>
            </a:endParaRPr>
          </a:p>
          <a:p>
            <a:pPr marL="769938" lvl="1" indent="-312738">
              <a:spcAft>
                <a:spcPts val="0"/>
              </a:spcAft>
              <a:buClr>
                <a:srgbClr val="FFFF00"/>
              </a:buClr>
              <a:buFont typeface="Lucida Grande"/>
              <a:buChar char="−"/>
              <a:defRPr/>
            </a:pPr>
            <a:r>
              <a:rPr lang="en-US" dirty="0" smtClean="0">
                <a:solidFill>
                  <a:schemeClr val="tx1"/>
                </a:solidFill>
              </a:rPr>
              <a:t>Usually most important, and high freq.</a:t>
            </a:r>
          </a:p>
          <a:p>
            <a:pPr marL="769938" lvl="1" indent="-312738">
              <a:spcAft>
                <a:spcPts val="0"/>
              </a:spcAft>
              <a:buClr>
                <a:srgbClr val="FFFF00"/>
              </a:buClr>
              <a:buFont typeface="Lucida Grande"/>
              <a:buChar char="−"/>
              <a:defRPr/>
            </a:pPr>
            <a:r>
              <a:rPr lang="en-US" dirty="0" smtClean="0">
                <a:solidFill>
                  <a:schemeClr val="tx1"/>
                </a:solidFill>
              </a:rPr>
              <a:t>Additive model requires use of all lights</a:t>
            </a:r>
          </a:p>
          <a:p>
            <a:pPr marL="769938" lvl="1" indent="-312738">
              <a:spcAft>
                <a:spcPts val="0"/>
              </a:spcAft>
              <a:buClr>
                <a:srgbClr val="FFFF00"/>
              </a:buClr>
              <a:buFont typeface="Lucida Grande"/>
              <a:buChar char="−"/>
              <a:defRPr/>
            </a:pPr>
            <a:r>
              <a:rPr lang="en-US" dirty="0" smtClean="0">
                <a:solidFill>
                  <a:schemeClr val="tx1"/>
                </a:solidFill>
              </a:rPr>
              <a:t>Always full detail in subtractive model</a:t>
            </a:r>
          </a:p>
          <a:p>
            <a:pPr marL="769938" lvl="1" indent="-312738">
              <a:spcAft>
                <a:spcPts val="0"/>
              </a:spcAft>
              <a:buClr>
                <a:srgbClr val="FFFF00"/>
              </a:buClr>
              <a:buFont typeface="Lucida Grande"/>
              <a:buChar char="−"/>
              <a:defRPr/>
            </a:pPr>
            <a:endParaRPr lang="en-US" sz="2400" dirty="0" smtClean="0">
              <a:solidFill>
                <a:schemeClr val="tx1"/>
              </a:solidFill>
            </a:endParaRPr>
          </a:p>
          <a:p>
            <a:pPr>
              <a:spcAft>
                <a:spcPts val="0"/>
              </a:spcAft>
              <a:defRPr/>
            </a:pPr>
            <a:r>
              <a:rPr lang="en-US" sz="2400" dirty="0" smtClean="0">
                <a:solidFill>
                  <a:schemeClr val="tx1"/>
                </a:solidFill>
              </a:rPr>
              <a:t>Indirect Shadowing f</a:t>
            </a:r>
            <a:r>
              <a:rPr lang="en-US" sz="2400" baseline="-25000" dirty="0" smtClean="0">
                <a:solidFill>
                  <a:schemeClr val="tx1"/>
                </a:solidFill>
              </a:rPr>
              <a:t>0</a:t>
            </a:r>
            <a:r>
              <a:rPr lang="en-US" sz="2400" dirty="0" smtClean="0">
                <a:solidFill>
                  <a:schemeClr val="tx1"/>
                </a:solidFill>
              </a:rPr>
              <a:t>L</a:t>
            </a:r>
            <a:r>
              <a:rPr lang="en-US" sz="2400" baseline="-25000" dirty="0" smtClean="0">
                <a:solidFill>
                  <a:schemeClr val="tx1"/>
                </a:solidFill>
              </a:rPr>
              <a:t>e</a:t>
            </a:r>
            <a:r>
              <a:rPr lang="en-US" sz="2400" dirty="0" smtClean="0">
                <a:solidFill>
                  <a:schemeClr val="tx1"/>
                </a:solidFill>
              </a:rPr>
              <a:t>(1-V</a:t>
            </a:r>
            <a:r>
              <a:rPr lang="en-US" sz="2400" baseline="-25000" dirty="0" smtClean="0">
                <a:solidFill>
                  <a:schemeClr val="tx1"/>
                </a:solidFill>
              </a:rPr>
              <a:t>0</a:t>
            </a:r>
            <a:r>
              <a:rPr lang="en-US" sz="2400" dirty="0" smtClean="0">
                <a:solidFill>
                  <a:schemeClr val="tx1"/>
                </a:solidFill>
              </a:rPr>
              <a:t>)</a:t>
            </a:r>
          </a:p>
          <a:p>
            <a:pPr lvl="1">
              <a:spcAft>
                <a:spcPts val="0"/>
              </a:spcAft>
              <a:defRPr/>
            </a:pPr>
            <a:r>
              <a:rPr lang="en-US" dirty="0" smtClean="0">
                <a:solidFill>
                  <a:schemeClr val="tx1"/>
                </a:solidFill>
              </a:rPr>
              <a:t>Important but secondary, and low freq.</a:t>
            </a:r>
          </a:p>
          <a:p>
            <a:pPr lvl="1">
              <a:spcAft>
                <a:spcPts val="0"/>
              </a:spcAft>
              <a:defRPr/>
            </a:pPr>
            <a:r>
              <a:rPr lang="en-US" dirty="0" smtClean="0">
                <a:solidFill>
                  <a:schemeClr val="tx1"/>
                </a:solidFill>
              </a:rPr>
              <a:t>Can be rendered in lower detail</a:t>
            </a:r>
          </a:p>
          <a:p>
            <a:pPr lvl="1">
              <a:spcAft>
                <a:spcPts val="0"/>
              </a:spcAft>
              <a:defRPr/>
            </a:pPr>
            <a:r>
              <a:rPr lang="en-US" dirty="0" smtClean="0">
                <a:solidFill>
                  <a:schemeClr val="tx1"/>
                </a:solidFill>
              </a:rPr>
              <a:t>Fewer lights leads to hard shadows, often hard shadows still near-correct</a:t>
            </a:r>
          </a:p>
          <a:p>
            <a:pPr lvl="1">
              <a:spcAft>
                <a:spcPts val="0"/>
              </a:spcAft>
              <a:defRPr/>
            </a:pPr>
            <a:endParaRPr lang="en-US" dirty="0"/>
          </a:p>
        </p:txBody>
      </p:sp>
      <p:pic>
        <p:nvPicPr>
          <p:cNvPr id="25604" name="Picture 11" descr="lights-0100.png"/>
          <p:cNvPicPr>
            <a:picLocks noChangeAspect="1"/>
          </p:cNvPicPr>
          <p:nvPr/>
        </p:nvPicPr>
        <p:blipFill>
          <a:blip r:embed="rId3"/>
          <a:srcRect/>
          <a:stretch>
            <a:fillRect/>
          </a:stretch>
        </p:blipFill>
        <p:spPr bwMode="auto">
          <a:xfrm>
            <a:off x="6400800" y="4191000"/>
            <a:ext cx="2514600" cy="2514600"/>
          </a:xfrm>
          <a:prstGeom prst="rect">
            <a:avLst/>
          </a:prstGeom>
          <a:noFill/>
          <a:ln w="9525">
            <a:noFill/>
            <a:miter lim="800000"/>
            <a:headEnd/>
            <a:tailEnd/>
          </a:ln>
        </p:spPr>
      </p:pic>
      <p:pic>
        <p:nvPicPr>
          <p:cNvPr id="25605" name="Picture 12" descr="lights-0100.png"/>
          <p:cNvPicPr>
            <a:picLocks noChangeAspect="1"/>
          </p:cNvPicPr>
          <p:nvPr/>
        </p:nvPicPr>
        <p:blipFill>
          <a:blip r:embed="rId4"/>
          <a:srcRect/>
          <a:stretch>
            <a:fillRect/>
          </a:stretch>
        </p:blipFill>
        <p:spPr bwMode="auto">
          <a:xfrm>
            <a:off x="6400800" y="1219200"/>
            <a:ext cx="2514600" cy="2514600"/>
          </a:xfrm>
          <a:prstGeom prst="rect">
            <a:avLst/>
          </a:prstGeom>
          <a:noFill/>
          <a:ln w="9525">
            <a:noFill/>
            <a:miter lim="800000"/>
            <a:headEnd/>
            <a:tailEnd/>
          </a:ln>
        </p:spPr>
      </p:pic>
      <p:sp>
        <p:nvSpPr>
          <p:cNvPr id="25606" name="TextBox 13"/>
          <p:cNvSpPr txBox="1">
            <a:spLocks noChangeArrowheads="1"/>
          </p:cNvSpPr>
          <p:nvPr/>
        </p:nvSpPr>
        <p:spPr bwMode="auto">
          <a:xfrm>
            <a:off x="7239000" y="879475"/>
            <a:ext cx="914400" cy="338138"/>
          </a:xfrm>
          <a:prstGeom prst="rect">
            <a:avLst/>
          </a:prstGeom>
          <a:noFill/>
          <a:ln w="9525">
            <a:noFill/>
            <a:miter lim="800000"/>
            <a:headEnd/>
            <a:tailEnd/>
          </a:ln>
        </p:spPr>
        <p:txBody>
          <a:bodyPr wrap="none">
            <a:prstTxWarp prst="textNoShape">
              <a:avLst/>
            </a:prstTxWarp>
            <a:spAutoFit/>
          </a:bodyPr>
          <a:lstStyle/>
          <a:p>
            <a:pPr algn="ctr"/>
            <a:r>
              <a:rPr lang="en-US" dirty="0"/>
              <a:t>Additive</a:t>
            </a:r>
          </a:p>
        </p:txBody>
      </p:sp>
      <p:sp>
        <p:nvSpPr>
          <p:cNvPr id="25607" name="TextBox 14"/>
          <p:cNvSpPr txBox="1">
            <a:spLocks noChangeArrowheads="1"/>
          </p:cNvSpPr>
          <p:nvPr/>
        </p:nvSpPr>
        <p:spPr bwMode="auto">
          <a:xfrm>
            <a:off x="7086600" y="3852863"/>
            <a:ext cx="1211263" cy="338137"/>
          </a:xfrm>
          <a:prstGeom prst="rect">
            <a:avLst/>
          </a:prstGeom>
          <a:noFill/>
          <a:ln w="9525">
            <a:noFill/>
            <a:miter lim="800000"/>
            <a:headEnd/>
            <a:tailEnd/>
          </a:ln>
        </p:spPr>
        <p:txBody>
          <a:bodyPr wrap="none">
            <a:prstTxWarp prst="textNoShape">
              <a:avLst/>
            </a:prstTxWarp>
            <a:spAutoFit/>
          </a:bodyPr>
          <a:lstStyle/>
          <a:p>
            <a:pPr algn="ctr"/>
            <a:r>
              <a:rPr lang="en-US" dirty="0"/>
              <a:t>Subtractive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2" y="1143000"/>
            <a:ext cx="7926388" cy="5105400"/>
          </a:xfrm>
        </p:spPr>
        <p:txBody>
          <a:bodyPr/>
          <a:lstStyle/>
          <a:p>
            <a:r>
              <a:rPr lang="en-US" sz="2400" dirty="0" smtClean="0"/>
              <a:t>Image filtering extremely common in use</a:t>
            </a:r>
            <a:endParaRPr sz="2400" dirty="0" smtClean="0"/>
          </a:p>
          <a:p>
            <a:r>
              <a:rPr lang="en-US" sz="2400" dirty="0" smtClean="0"/>
              <a:t>Color shifting/correction, over/underexposure</a:t>
            </a:r>
          </a:p>
          <a:p>
            <a:r>
              <a:rPr lang="en-US" sz="2400" dirty="0" smtClean="0"/>
              <a:t>Noise removal</a:t>
            </a:r>
          </a:p>
          <a:p>
            <a:r>
              <a:rPr lang="en-US" sz="2400" b="1" dirty="0" smtClean="0"/>
              <a:t>Stylistic filters*</a:t>
            </a:r>
            <a:r>
              <a:rPr lang="en-US" sz="2400" dirty="0" smtClean="0"/>
              <a:t> of all kinds</a:t>
            </a:r>
          </a:p>
          <a:p>
            <a:pPr lvl="1"/>
            <a:endParaRPr lang="en-US" sz="1800" dirty="0" smtClean="0"/>
          </a:p>
        </p:txBody>
      </p:sp>
      <p:sp>
        <p:nvSpPr>
          <p:cNvPr id="5" name="Title 4"/>
          <p:cNvSpPr>
            <a:spLocks noGrp="1"/>
          </p:cNvSpPr>
          <p:nvPr>
            <p:ph type="title"/>
          </p:nvPr>
        </p:nvSpPr>
        <p:spPr/>
        <p:txBody>
          <a:bodyPr/>
          <a:lstStyle/>
          <a:p>
            <a:r>
              <a:rPr lang="en-US" dirty="0" smtClean="0"/>
              <a:t>Example: Image Filters</a:t>
            </a:r>
            <a:endParaRPr lang="en-US" dirty="0"/>
          </a:p>
        </p:txBody>
      </p:sp>
      <p:pic>
        <p:nvPicPr>
          <p:cNvPr id="8" name="Picture 7" descr="dft2d_dandelion_filtered_time_color.png"/>
          <p:cNvPicPr>
            <a:picLocks noChangeAspect="1"/>
          </p:cNvPicPr>
          <p:nvPr/>
        </p:nvPicPr>
        <p:blipFill>
          <a:blip r:embed="rId3"/>
          <a:srcRect l="10000" r="12000"/>
          <a:stretch>
            <a:fillRect/>
          </a:stretch>
        </p:blipFill>
        <p:spPr>
          <a:xfrm>
            <a:off x="3733800" y="3830514"/>
            <a:ext cx="2514600" cy="2417886"/>
          </a:xfrm>
          <a:prstGeom prst="rect">
            <a:avLst/>
          </a:prstGeom>
        </p:spPr>
      </p:pic>
      <p:pic>
        <p:nvPicPr>
          <p:cNvPr id="9" name="Picture 8" descr="dandelion.png"/>
          <p:cNvPicPr>
            <a:picLocks noChangeAspect="1"/>
          </p:cNvPicPr>
          <p:nvPr/>
        </p:nvPicPr>
        <p:blipFill>
          <a:blip r:embed="rId4"/>
          <a:srcRect l="10000" r="12000"/>
          <a:stretch>
            <a:fillRect/>
          </a:stretch>
        </p:blipFill>
        <p:spPr>
          <a:xfrm>
            <a:off x="990600" y="3830514"/>
            <a:ext cx="2514600" cy="2417886"/>
          </a:xfrm>
          <a:prstGeom prst="rect">
            <a:avLst/>
          </a:prstGeom>
        </p:spPr>
      </p:pic>
      <p:pic>
        <p:nvPicPr>
          <p:cNvPr id="10" name="Picture 9" descr="dft2d_dandelion_sharpen_time_color.png"/>
          <p:cNvPicPr>
            <a:picLocks noChangeAspect="1"/>
          </p:cNvPicPr>
          <p:nvPr/>
        </p:nvPicPr>
        <p:blipFill>
          <a:blip r:embed="rId5"/>
          <a:srcRect l="12000" r="10000"/>
          <a:stretch>
            <a:fillRect/>
          </a:stretch>
        </p:blipFill>
        <p:spPr>
          <a:xfrm>
            <a:off x="6477000" y="3830514"/>
            <a:ext cx="2514600" cy="2417886"/>
          </a:xfrm>
          <a:prstGeom prst="rect">
            <a:avLst/>
          </a:prstGeom>
        </p:spPr>
      </p:pic>
      <p:sp>
        <p:nvSpPr>
          <p:cNvPr id="11" name="TextBox 10"/>
          <p:cNvSpPr txBox="1"/>
          <p:nvPr/>
        </p:nvSpPr>
        <p:spPr>
          <a:xfrm>
            <a:off x="1571084" y="6248400"/>
            <a:ext cx="1518965" cy="338554"/>
          </a:xfrm>
          <a:prstGeom prst="rect">
            <a:avLst/>
          </a:prstGeom>
          <a:noFill/>
        </p:spPr>
        <p:txBody>
          <a:bodyPr wrap="none" rtlCol="0">
            <a:spAutoFit/>
          </a:bodyPr>
          <a:lstStyle/>
          <a:p>
            <a:r>
              <a:rPr lang="en-US" dirty="0" smtClean="0"/>
              <a:t>Original Image</a:t>
            </a:r>
            <a:endParaRPr lang="en-US" dirty="0"/>
          </a:p>
        </p:txBody>
      </p:sp>
      <p:sp>
        <p:nvSpPr>
          <p:cNvPr id="12" name="TextBox 11"/>
          <p:cNvSpPr txBox="1"/>
          <p:nvPr/>
        </p:nvSpPr>
        <p:spPr>
          <a:xfrm>
            <a:off x="4419600" y="6248400"/>
            <a:ext cx="1120018" cy="338554"/>
          </a:xfrm>
          <a:prstGeom prst="rect">
            <a:avLst/>
          </a:prstGeom>
          <a:noFill/>
        </p:spPr>
        <p:txBody>
          <a:bodyPr wrap="none" rtlCol="0">
            <a:spAutoFit/>
          </a:bodyPr>
          <a:lstStyle/>
          <a:p>
            <a:pPr algn="ctr"/>
            <a:r>
              <a:rPr lang="en-US" dirty="0" smtClean="0"/>
              <a:t>Smoothed</a:t>
            </a:r>
            <a:endParaRPr lang="en-US" dirty="0"/>
          </a:p>
        </p:txBody>
      </p:sp>
      <p:sp>
        <p:nvSpPr>
          <p:cNvPr id="13" name="TextBox 12"/>
          <p:cNvSpPr txBox="1"/>
          <p:nvPr/>
        </p:nvSpPr>
        <p:spPr>
          <a:xfrm>
            <a:off x="7162800" y="6248400"/>
            <a:ext cx="1188647" cy="338554"/>
          </a:xfrm>
          <a:prstGeom prst="rect">
            <a:avLst/>
          </a:prstGeom>
          <a:noFill/>
        </p:spPr>
        <p:txBody>
          <a:bodyPr wrap="none" rtlCol="0">
            <a:spAutoFit/>
          </a:bodyPr>
          <a:lstStyle/>
          <a:p>
            <a:pPr algn="ctr"/>
            <a:r>
              <a:rPr lang="en-US" dirty="0" smtClean="0"/>
              <a:t>Sharpened</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3" name="Rectangle 3"/>
          <p:cNvSpPr>
            <a:spLocks noGrp="1" noChangeArrowheads="1"/>
          </p:cNvSpPr>
          <p:nvPr>
            <p:ph type="body" idx="1"/>
          </p:nvPr>
        </p:nvSpPr>
        <p:spPr>
          <a:xfrm>
            <a:off x="989013" y="1295400"/>
            <a:ext cx="7469187" cy="5105400"/>
          </a:xfrm>
        </p:spPr>
        <p:txBody>
          <a:bodyPr/>
          <a:lstStyle/>
          <a:p>
            <a:pPr indent="-402336">
              <a:defRPr/>
            </a:pPr>
            <a:r>
              <a:rPr lang="en-US" sz="2200" dirty="0" smtClean="0"/>
              <a:t>Precomputed Fast Illumination assumes fixed lighting, excludes occlusion and shadowing</a:t>
            </a:r>
          </a:p>
          <a:p>
            <a:pPr indent="-402336">
              <a:defRPr/>
            </a:pPr>
            <a:endParaRPr sz="1600" dirty="0" smtClean="0"/>
          </a:p>
          <a:p>
            <a:pPr indent="-402336">
              <a:defRPr/>
            </a:pPr>
            <a:r>
              <a:rPr lang="en-US" sz="2200" dirty="0" smtClean="0"/>
              <a:t>Our method takes advantage of Fast Illumination, while maintaining an approximation of shadowing</a:t>
            </a:r>
          </a:p>
          <a:p>
            <a:pPr indent="-402336">
              <a:defRPr/>
            </a:pPr>
            <a:endParaRPr lang="en-US" sz="2200" dirty="0" smtClean="0"/>
          </a:p>
          <a:p>
            <a:pPr indent="-402336">
              <a:defRPr/>
            </a:pPr>
            <a:r>
              <a:rPr lang="en-US" sz="2200" dirty="0" smtClean="0"/>
              <a:t>Our contribution: showing that this leads to a flexible control over shadow level-of-detail.</a:t>
            </a:r>
          </a:p>
          <a:p>
            <a:pPr indent="-402336">
              <a:defRPr/>
            </a:pPr>
            <a:endParaRPr lang="en-US" sz="2200" dirty="0" smtClean="0"/>
          </a:p>
          <a:p>
            <a:pPr indent="-402336">
              <a:defRPr/>
            </a:pPr>
            <a:r>
              <a:rPr lang="en-US" sz="2200" dirty="0" smtClean="0"/>
              <a:t>Accuracy of shadows can be gracefully degraded for significant improvements in rendering time</a:t>
            </a:r>
            <a:endParaRPr sz="1600" dirty="0" smtClean="0"/>
          </a:p>
          <a:p>
            <a:pPr indent="-402336">
              <a:defRPr/>
            </a:pPr>
            <a:endParaRPr lang="en-US" sz="1600" dirty="0" smtClean="0"/>
          </a:p>
        </p:txBody>
      </p:sp>
      <p:sp>
        <p:nvSpPr>
          <p:cNvPr id="547842" name="Rectangle 2"/>
          <p:cNvSpPr>
            <a:spLocks noGrp="1" noChangeArrowheads="1"/>
          </p:cNvSpPr>
          <p:nvPr>
            <p:ph type="title"/>
          </p:nvPr>
        </p:nvSpPr>
        <p:spPr>
          <a:xfrm>
            <a:off x="989013" y="293688"/>
            <a:ext cx="7926387" cy="585787"/>
          </a:xfrm>
        </p:spPr>
        <p:txBody>
          <a:bodyPr/>
          <a:lstStyle/>
          <a:p>
            <a:pPr>
              <a:defRPr/>
            </a:pPr>
            <a:r>
              <a:rPr lang="en-US" dirty="0" smtClean="0"/>
              <a:t>Fast Illumination with Shadows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784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7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914400" y="1295400"/>
            <a:ext cx="8001000" cy="5105400"/>
          </a:xfrm>
        </p:spPr>
        <p:txBody>
          <a:bodyPr/>
          <a:lstStyle/>
          <a:p>
            <a:pPr>
              <a:spcAft>
                <a:spcPts val="600"/>
              </a:spcAft>
            </a:pPr>
            <a:r>
              <a:rPr lang="en-US" sz="2400" dirty="0" smtClean="0"/>
              <a:t>Reduced </a:t>
            </a:r>
            <a:r>
              <a:rPr lang="en-US" sz="2400" i="1" dirty="0" smtClean="0"/>
              <a:t>illumination detail </a:t>
            </a:r>
            <a:r>
              <a:rPr lang="en-US" sz="2400" dirty="0" smtClean="0"/>
              <a:t>(# of lights)</a:t>
            </a:r>
          </a:p>
          <a:p>
            <a:pPr lvl="1">
              <a:spcAft>
                <a:spcPts val="1800"/>
              </a:spcAft>
            </a:pPr>
            <a:r>
              <a:rPr sz="1800" dirty="0" smtClean="0"/>
              <a:t>Important shadows preserved w/ few lights; direct always full detail</a:t>
            </a:r>
            <a:endParaRPr lang="en-US" sz="2400" dirty="0" smtClean="0"/>
          </a:p>
          <a:p>
            <a:pPr>
              <a:spcAft>
                <a:spcPts val="600"/>
              </a:spcAft>
            </a:pPr>
            <a:r>
              <a:rPr lang="en-US" sz="2400" dirty="0" smtClean="0"/>
              <a:t>Reduced </a:t>
            </a:r>
            <a:r>
              <a:rPr lang="en-US" sz="2400" i="1" dirty="0" smtClean="0"/>
              <a:t>pixel sampling detail</a:t>
            </a:r>
            <a:r>
              <a:rPr lang="en-US" sz="2400" dirty="0" smtClean="0"/>
              <a:t> per frame</a:t>
            </a:r>
          </a:p>
          <a:p>
            <a:pPr>
              <a:spcAft>
                <a:spcPts val="600"/>
              </a:spcAft>
            </a:pPr>
            <a:r>
              <a:rPr lang="en-US" sz="2400" dirty="0" smtClean="0"/>
              <a:t>Artifacts compensated for through filtering</a:t>
            </a:r>
          </a:p>
        </p:txBody>
      </p:sp>
      <p:sp>
        <p:nvSpPr>
          <p:cNvPr id="2" name="Title 1"/>
          <p:cNvSpPr>
            <a:spLocks noGrp="1"/>
          </p:cNvSpPr>
          <p:nvPr>
            <p:ph type="title"/>
          </p:nvPr>
        </p:nvSpPr>
        <p:spPr/>
        <p:txBody>
          <a:bodyPr/>
          <a:lstStyle/>
          <a:p>
            <a:r>
              <a:rPr lang="en-US" dirty="0" smtClean="0"/>
              <a:t>Shadow Optimizations</a:t>
            </a:r>
            <a:endParaRPr lang="en-US" dirty="0"/>
          </a:p>
        </p:txBody>
      </p:sp>
      <p:grpSp>
        <p:nvGrpSpPr>
          <p:cNvPr id="47" name="Group 46"/>
          <p:cNvGrpSpPr/>
          <p:nvPr/>
        </p:nvGrpSpPr>
        <p:grpSpPr>
          <a:xfrm>
            <a:off x="1599032" y="6166641"/>
            <a:ext cx="3852179" cy="276999"/>
            <a:chOff x="3581400" y="5575300"/>
            <a:chExt cx="3852179" cy="276999"/>
          </a:xfrm>
        </p:grpSpPr>
        <p:sp>
          <p:nvSpPr>
            <p:cNvPr id="48" name="Rectangle 47"/>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49" name="Rectangle 48"/>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0" name="Rectangle 49"/>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1" name="Rectangle 50"/>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2" name="TextBox 51"/>
            <p:cNvSpPr txBox="1"/>
            <p:nvPr/>
          </p:nvSpPr>
          <p:spPr>
            <a:xfrm>
              <a:off x="6530643" y="5575300"/>
              <a:ext cx="902936" cy="276999"/>
            </a:xfrm>
            <a:prstGeom prst="rect">
              <a:avLst/>
            </a:prstGeom>
            <a:noFill/>
          </p:spPr>
          <p:txBody>
            <a:bodyPr wrap="none" rtlCol="0">
              <a:spAutoFit/>
            </a:bodyPr>
            <a:lstStyle/>
            <a:p>
              <a:pPr algn="ctr"/>
              <a:r>
                <a:rPr lang="en-US" sz="1200" b="1" dirty="0" smtClean="0"/>
                <a:t>Shadow 1</a:t>
              </a:r>
              <a:endParaRPr lang="en-US" sz="1200" b="1" dirty="0"/>
            </a:p>
          </p:txBody>
        </p:sp>
      </p:grpSp>
      <p:grpSp>
        <p:nvGrpSpPr>
          <p:cNvPr id="53" name="Group 52"/>
          <p:cNvGrpSpPr/>
          <p:nvPr/>
        </p:nvGrpSpPr>
        <p:grpSpPr>
          <a:xfrm>
            <a:off x="1599031" y="5612642"/>
            <a:ext cx="3811590" cy="290899"/>
            <a:chOff x="3581399" y="5021301"/>
            <a:chExt cx="3811590" cy="290899"/>
          </a:xfrm>
        </p:grpSpPr>
        <p:sp>
          <p:nvSpPr>
            <p:cNvPr id="54" name="Rectangle 53"/>
            <p:cNvSpPr/>
            <p:nvPr/>
          </p:nvSpPr>
          <p:spPr bwMode="auto">
            <a:xfrm>
              <a:off x="3581399" y="5021301"/>
              <a:ext cx="546101"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5" name="Rectangle 54"/>
            <p:cNvSpPr/>
            <p:nvPr/>
          </p:nvSpPr>
          <p:spPr bwMode="auto">
            <a:xfrm>
              <a:off x="4127500" y="5021301"/>
              <a:ext cx="1100667"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6" name="Rectangle 55"/>
            <p:cNvSpPr/>
            <p:nvPr/>
          </p:nvSpPr>
          <p:spPr bwMode="auto">
            <a:xfrm>
              <a:off x="6049432" y="5021302"/>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7" name="Rectangle 56"/>
            <p:cNvSpPr/>
            <p:nvPr/>
          </p:nvSpPr>
          <p:spPr bwMode="auto">
            <a:xfrm>
              <a:off x="5228167" y="5021301"/>
              <a:ext cx="821265"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8" name="TextBox 57"/>
            <p:cNvSpPr txBox="1"/>
            <p:nvPr/>
          </p:nvSpPr>
          <p:spPr>
            <a:xfrm>
              <a:off x="6490053" y="5025251"/>
              <a:ext cx="902936" cy="276999"/>
            </a:xfrm>
            <a:prstGeom prst="rect">
              <a:avLst/>
            </a:prstGeom>
            <a:noFill/>
          </p:spPr>
          <p:txBody>
            <a:bodyPr wrap="none" rtlCol="0">
              <a:spAutoFit/>
            </a:bodyPr>
            <a:lstStyle/>
            <a:p>
              <a:r>
                <a:rPr lang="en-US" sz="1200" b="1" dirty="0" smtClean="0"/>
                <a:t>Shadow 2</a:t>
              </a:r>
              <a:endParaRPr lang="en-US" sz="1200" b="1" dirty="0"/>
            </a:p>
          </p:txBody>
        </p:sp>
      </p:grpSp>
      <p:grpSp>
        <p:nvGrpSpPr>
          <p:cNvPr id="59" name="Group 58"/>
          <p:cNvGrpSpPr/>
          <p:nvPr/>
        </p:nvGrpSpPr>
        <p:grpSpPr>
          <a:xfrm>
            <a:off x="1599032" y="4224047"/>
            <a:ext cx="3735389" cy="1956494"/>
            <a:chOff x="3354816" y="4052469"/>
            <a:chExt cx="3735389" cy="1956494"/>
          </a:xfrm>
        </p:grpSpPr>
        <p:grpSp>
          <p:nvGrpSpPr>
            <p:cNvPr id="60" name="Group 40"/>
            <p:cNvGrpSpPr/>
            <p:nvPr/>
          </p:nvGrpSpPr>
          <p:grpSpPr>
            <a:xfrm>
              <a:off x="3367449" y="4052469"/>
              <a:ext cx="3674855" cy="302462"/>
              <a:chOff x="3594033" y="4176405"/>
              <a:chExt cx="3674855" cy="302462"/>
            </a:xfrm>
          </p:grpSpPr>
          <p:sp>
            <p:nvSpPr>
              <p:cNvPr id="70" name="Rectangle 69"/>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71" name="TextBox 70"/>
              <p:cNvSpPr txBox="1"/>
              <p:nvPr/>
            </p:nvSpPr>
            <p:spPr>
              <a:xfrm>
                <a:off x="6579877" y="4176405"/>
                <a:ext cx="689011" cy="276999"/>
              </a:xfrm>
              <a:prstGeom prst="rect">
                <a:avLst/>
              </a:prstGeom>
              <a:noFill/>
            </p:spPr>
            <p:txBody>
              <a:bodyPr wrap="none" rtlCol="0">
                <a:spAutoFit/>
              </a:bodyPr>
              <a:lstStyle/>
              <a:p>
                <a:r>
                  <a:rPr lang="en-US" sz="1200" b="1" dirty="0" smtClean="0"/>
                  <a:t>Light 4</a:t>
                </a:r>
                <a:endParaRPr lang="en-US" sz="1200" b="1" dirty="0"/>
              </a:p>
            </p:txBody>
          </p:sp>
        </p:grpSp>
        <p:grpSp>
          <p:nvGrpSpPr>
            <p:cNvPr id="61" name="Group 49"/>
            <p:cNvGrpSpPr/>
            <p:nvPr/>
          </p:nvGrpSpPr>
          <p:grpSpPr>
            <a:xfrm>
              <a:off x="3354816" y="5722013"/>
              <a:ext cx="3735389" cy="286950"/>
              <a:chOff x="3581400" y="5302250"/>
              <a:chExt cx="3735389" cy="286950"/>
            </a:xfrm>
          </p:grpSpPr>
          <p:sp>
            <p:nvSpPr>
              <p:cNvPr id="68" name="Rectangle 67"/>
              <p:cNvSpPr/>
              <p:nvPr/>
            </p:nvSpPr>
            <p:spPr bwMode="auto">
              <a:xfrm>
                <a:off x="3581400" y="5302250"/>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9" name="TextBox 68"/>
              <p:cNvSpPr txBox="1"/>
              <p:nvPr/>
            </p:nvSpPr>
            <p:spPr>
              <a:xfrm>
                <a:off x="6627778" y="5312201"/>
                <a:ext cx="689011" cy="276999"/>
              </a:xfrm>
              <a:prstGeom prst="rect">
                <a:avLst/>
              </a:prstGeom>
              <a:noFill/>
            </p:spPr>
            <p:txBody>
              <a:bodyPr wrap="none" rtlCol="0">
                <a:spAutoFit/>
              </a:bodyPr>
              <a:lstStyle/>
              <a:p>
                <a:r>
                  <a:rPr lang="en-US" sz="1200" b="1" dirty="0" smtClean="0"/>
                  <a:t>Light 1</a:t>
                </a:r>
                <a:endParaRPr lang="en-US" sz="1200" b="1" dirty="0"/>
              </a:p>
            </p:txBody>
          </p:sp>
        </p:grpSp>
        <p:grpSp>
          <p:nvGrpSpPr>
            <p:cNvPr id="62" name="Group 58"/>
            <p:cNvGrpSpPr/>
            <p:nvPr/>
          </p:nvGrpSpPr>
          <p:grpSpPr>
            <a:xfrm>
              <a:off x="3367449" y="5164065"/>
              <a:ext cx="3698595" cy="280949"/>
              <a:chOff x="3594033" y="4744302"/>
              <a:chExt cx="3698595" cy="280949"/>
            </a:xfrm>
          </p:grpSpPr>
          <p:sp>
            <p:nvSpPr>
              <p:cNvPr id="66" name="Rectangle 65"/>
              <p:cNvSpPr/>
              <p:nvPr/>
            </p:nvSpPr>
            <p:spPr bwMode="auto">
              <a:xfrm>
                <a:off x="3594033" y="4744302"/>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7" name="TextBox 66"/>
              <p:cNvSpPr txBox="1"/>
              <p:nvPr/>
            </p:nvSpPr>
            <p:spPr>
              <a:xfrm>
                <a:off x="6603617" y="4744303"/>
                <a:ext cx="689011" cy="276999"/>
              </a:xfrm>
              <a:prstGeom prst="rect">
                <a:avLst/>
              </a:prstGeom>
              <a:noFill/>
            </p:spPr>
            <p:txBody>
              <a:bodyPr wrap="none" rtlCol="0">
                <a:spAutoFit/>
              </a:bodyPr>
              <a:lstStyle/>
              <a:p>
                <a:r>
                  <a:rPr lang="en-US" sz="1200" b="1" dirty="0" smtClean="0"/>
                  <a:t>Light 2</a:t>
                </a:r>
                <a:endParaRPr lang="en-US" sz="1200" b="1" dirty="0"/>
              </a:p>
            </p:txBody>
          </p:sp>
        </p:grpSp>
        <p:grpSp>
          <p:nvGrpSpPr>
            <p:cNvPr id="63" name="Group 67"/>
            <p:cNvGrpSpPr/>
            <p:nvPr/>
          </p:nvGrpSpPr>
          <p:grpSpPr>
            <a:xfrm>
              <a:off x="3367449" y="4596168"/>
              <a:ext cx="3686725" cy="302462"/>
              <a:chOff x="3594033" y="4176405"/>
              <a:chExt cx="3686725" cy="302462"/>
            </a:xfrm>
          </p:grpSpPr>
          <p:sp>
            <p:nvSpPr>
              <p:cNvPr id="64" name="Rectangle 63"/>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5" name="TextBox 64"/>
              <p:cNvSpPr txBox="1"/>
              <p:nvPr/>
            </p:nvSpPr>
            <p:spPr>
              <a:xfrm>
                <a:off x="6591747" y="4176405"/>
                <a:ext cx="689011" cy="276999"/>
              </a:xfrm>
              <a:prstGeom prst="rect">
                <a:avLst/>
              </a:prstGeom>
              <a:noFill/>
            </p:spPr>
            <p:txBody>
              <a:bodyPr wrap="none" rtlCol="0">
                <a:spAutoFit/>
              </a:bodyPr>
              <a:lstStyle/>
              <a:p>
                <a:r>
                  <a:rPr lang="en-US" sz="1200" b="1" dirty="0" smtClean="0"/>
                  <a:t>Light 3</a:t>
                </a:r>
                <a:endParaRPr lang="en-US" sz="1200" b="1" dirty="0"/>
              </a:p>
            </p:txBody>
          </p:sp>
        </p:grpSp>
      </p:grpSp>
      <p:graphicFrame>
        <p:nvGraphicFramePr>
          <p:cNvPr id="72" name="Table 71"/>
          <p:cNvGraphicFramePr>
            <a:graphicFrameLocks noGrp="1"/>
          </p:cNvGraphicFramePr>
          <p:nvPr/>
        </p:nvGraphicFramePr>
        <p:xfrm>
          <a:off x="1599032" y="4245131"/>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r>
                        <a:rPr lang="en-US" sz="100" dirty="0" err="1" smtClean="0"/>
                        <a:t>b</a:t>
                      </a: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
        <p:nvSpPr>
          <p:cNvPr id="73" name="TextBox 72"/>
          <p:cNvSpPr txBox="1"/>
          <p:nvPr/>
        </p:nvSpPr>
        <p:spPr>
          <a:xfrm>
            <a:off x="2574627" y="6439691"/>
            <a:ext cx="777877" cy="338554"/>
          </a:xfrm>
          <a:prstGeom prst="rect">
            <a:avLst/>
          </a:prstGeom>
          <a:noFill/>
        </p:spPr>
        <p:txBody>
          <a:bodyPr wrap="none" rtlCol="0">
            <a:spAutoFit/>
          </a:bodyPr>
          <a:lstStyle/>
          <a:p>
            <a:r>
              <a:rPr lang="en-US" b="1" dirty="0" smtClean="0"/>
              <a:t>Pixels</a:t>
            </a:r>
            <a:endParaRPr lang="en-US" b="1" dirty="0"/>
          </a:p>
        </p:txBody>
      </p:sp>
      <p:sp>
        <p:nvSpPr>
          <p:cNvPr id="74" name="TextBox 73"/>
          <p:cNvSpPr txBox="1"/>
          <p:nvPr/>
        </p:nvSpPr>
        <p:spPr>
          <a:xfrm rot="16200000">
            <a:off x="458864" y="5163343"/>
            <a:ext cx="1856899" cy="338554"/>
          </a:xfrm>
          <a:prstGeom prst="rect">
            <a:avLst/>
          </a:prstGeom>
          <a:noFill/>
        </p:spPr>
        <p:txBody>
          <a:bodyPr wrap="none" rtlCol="0">
            <a:spAutoFit/>
          </a:bodyPr>
          <a:lstStyle/>
          <a:p>
            <a:r>
              <a:rPr lang="en-US" b="1" dirty="0" smtClean="0"/>
              <a:t>Rendering Terms</a:t>
            </a:r>
            <a:endParaRPr lang="en-US" b="1" dirty="0"/>
          </a:p>
        </p:txBody>
      </p:sp>
      <p:grpSp>
        <p:nvGrpSpPr>
          <p:cNvPr id="133" name="Group 132"/>
          <p:cNvGrpSpPr/>
          <p:nvPr/>
        </p:nvGrpSpPr>
        <p:grpSpPr>
          <a:xfrm>
            <a:off x="5626167" y="5897146"/>
            <a:ext cx="2743201" cy="546100"/>
            <a:chOff x="5626167" y="5820946"/>
            <a:chExt cx="2743201" cy="546100"/>
          </a:xfrm>
        </p:grpSpPr>
        <p:grpSp>
          <p:nvGrpSpPr>
            <p:cNvPr id="103" name="Group 102"/>
            <p:cNvGrpSpPr/>
            <p:nvPr/>
          </p:nvGrpSpPr>
          <p:grpSpPr>
            <a:xfrm>
              <a:off x="5626167" y="6093996"/>
              <a:ext cx="2743201" cy="273050"/>
              <a:chOff x="3581400" y="5575300"/>
              <a:chExt cx="2743201" cy="273050"/>
            </a:xfrm>
          </p:grpSpPr>
          <p:sp>
            <p:nvSpPr>
              <p:cNvPr id="104" name="Rectangle 103"/>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5" name="Rectangle 104"/>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6" name="Rectangle 105"/>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7" name="Rectangle 106"/>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sp>
          <p:nvSpPr>
            <p:cNvPr id="124" name="Rectangle 123"/>
            <p:cNvSpPr/>
            <p:nvPr/>
          </p:nvSpPr>
          <p:spPr bwMode="auto">
            <a:xfrm>
              <a:off x="5626167" y="5820946"/>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nvGrpSpPr>
          <p:cNvPr id="134" name="Group 133"/>
          <p:cNvGrpSpPr/>
          <p:nvPr/>
        </p:nvGrpSpPr>
        <p:grpSpPr>
          <a:xfrm>
            <a:off x="5626166" y="5339198"/>
            <a:ext cx="2755834" cy="567898"/>
            <a:chOff x="5626166" y="5262998"/>
            <a:chExt cx="2755834" cy="567898"/>
          </a:xfrm>
        </p:grpSpPr>
        <p:grpSp>
          <p:nvGrpSpPr>
            <p:cNvPr id="109" name="Group 108"/>
            <p:cNvGrpSpPr/>
            <p:nvPr/>
          </p:nvGrpSpPr>
          <p:grpSpPr>
            <a:xfrm>
              <a:off x="5626166" y="5539997"/>
              <a:ext cx="2741083" cy="290899"/>
              <a:chOff x="3581399" y="5021301"/>
              <a:chExt cx="2741083" cy="290899"/>
            </a:xfrm>
          </p:grpSpPr>
          <p:sp>
            <p:nvSpPr>
              <p:cNvPr id="110" name="Rectangle 109"/>
              <p:cNvSpPr/>
              <p:nvPr/>
            </p:nvSpPr>
            <p:spPr bwMode="auto">
              <a:xfrm>
                <a:off x="3581399" y="5021301"/>
                <a:ext cx="546101"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1" name="Rectangle 110"/>
              <p:cNvSpPr/>
              <p:nvPr/>
            </p:nvSpPr>
            <p:spPr bwMode="auto">
              <a:xfrm>
                <a:off x="4127500" y="5021301"/>
                <a:ext cx="1100667"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2" name="Rectangle 111"/>
              <p:cNvSpPr/>
              <p:nvPr/>
            </p:nvSpPr>
            <p:spPr bwMode="auto">
              <a:xfrm>
                <a:off x="6049432" y="5021302"/>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3" name="Rectangle 112"/>
              <p:cNvSpPr/>
              <p:nvPr/>
            </p:nvSpPr>
            <p:spPr bwMode="auto">
              <a:xfrm>
                <a:off x="5228167" y="5021301"/>
                <a:ext cx="821265"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sp>
          <p:nvSpPr>
            <p:cNvPr id="122" name="Rectangle 121"/>
            <p:cNvSpPr/>
            <p:nvPr/>
          </p:nvSpPr>
          <p:spPr bwMode="auto">
            <a:xfrm>
              <a:off x="5638800" y="5262998"/>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aphicFrame>
        <p:nvGraphicFramePr>
          <p:cNvPr id="128" name="Table 127"/>
          <p:cNvGraphicFramePr>
            <a:graphicFrameLocks noGrp="1"/>
          </p:cNvGraphicFramePr>
          <p:nvPr/>
        </p:nvGraphicFramePr>
        <p:xfrm>
          <a:off x="5626167" y="4248686"/>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r>
                        <a:rPr lang="en-US" sz="100" dirty="0" err="1" smtClean="0"/>
                        <a:t>b</a:t>
                      </a: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sp>
        <p:nvSpPr>
          <p:cNvPr id="129" name="TextBox 128"/>
          <p:cNvSpPr txBox="1"/>
          <p:nvPr/>
        </p:nvSpPr>
        <p:spPr>
          <a:xfrm>
            <a:off x="6601762" y="6443246"/>
            <a:ext cx="777877" cy="338554"/>
          </a:xfrm>
          <a:prstGeom prst="rect">
            <a:avLst/>
          </a:prstGeom>
          <a:noFill/>
        </p:spPr>
        <p:txBody>
          <a:bodyPr wrap="none" rtlCol="0">
            <a:spAutoFit/>
          </a:bodyPr>
          <a:lstStyle/>
          <a:p>
            <a:r>
              <a:rPr lang="en-US" b="1" dirty="0" smtClean="0"/>
              <a:t>Pixels</a:t>
            </a:r>
            <a:endParaRPr lang="en-US" b="1" dirty="0"/>
          </a:p>
        </p:txBody>
      </p:sp>
      <p:sp>
        <p:nvSpPr>
          <p:cNvPr id="131" name="TextBox 130"/>
          <p:cNvSpPr txBox="1"/>
          <p:nvPr/>
        </p:nvSpPr>
        <p:spPr>
          <a:xfrm>
            <a:off x="1342880" y="3810000"/>
            <a:ext cx="3274354" cy="338554"/>
          </a:xfrm>
          <a:prstGeom prst="rect">
            <a:avLst/>
          </a:prstGeom>
          <a:noFill/>
        </p:spPr>
        <p:txBody>
          <a:bodyPr wrap="none" rtlCol="0">
            <a:spAutoFit/>
          </a:bodyPr>
          <a:lstStyle/>
          <a:p>
            <a:r>
              <a:rPr lang="en-US" b="1" u="sng" dirty="0" smtClean="0"/>
              <a:t>Subtractive (2 shadowed lights)</a:t>
            </a:r>
            <a:endParaRPr lang="en-US" b="1" u="sng" dirty="0"/>
          </a:p>
        </p:txBody>
      </p:sp>
      <p:sp>
        <p:nvSpPr>
          <p:cNvPr id="132" name="TextBox 131"/>
          <p:cNvSpPr txBox="1"/>
          <p:nvPr/>
        </p:nvSpPr>
        <p:spPr>
          <a:xfrm>
            <a:off x="5510716" y="3810000"/>
            <a:ext cx="3023684" cy="338554"/>
          </a:xfrm>
          <a:prstGeom prst="rect">
            <a:avLst/>
          </a:prstGeom>
          <a:noFill/>
        </p:spPr>
        <p:txBody>
          <a:bodyPr wrap="none" rtlCol="0">
            <a:spAutoFit/>
          </a:bodyPr>
          <a:lstStyle/>
          <a:p>
            <a:r>
              <a:rPr lang="en-US" b="1" u="sng" dirty="0" smtClean="0"/>
              <a:t>Additive (2 lights, same cost)</a:t>
            </a: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1000"/>
                                        <p:tgtEl>
                                          <p:spTgt spid="13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childTnLst>
                                </p:cTn>
                              </p:par>
                              <p:par>
                                <p:cTn id="15" presetID="10" presetClass="entr" presetSubtype="0" fill="hold" nodeType="with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fade">
                                      <p:cBhvr>
                                        <p:cTn id="1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733425" y="293688"/>
            <a:ext cx="8105775" cy="585787"/>
          </a:xfrm>
        </p:spPr>
        <p:txBody>
          <a:bodyPr/>
          <a:lstStyle/>
          <a:p>
            <a:pPr>
              <a:defRPr/>
            </a:pPr>
            <a:r>
              <a:rPr lang="en-US" dirty="0" smtClean="0"/>
              <a:t>Results: Varying Illumination Detail</a:t>
            </a:r>
            <a:endParaRPr lang="en-US" dirty="0"/>
          </a:p>
        </p:txBody>
      </p:sp>
      <p:grpSp>
        <p:nvGrpSpPr>
          <p:cNvPr id="14" name="Group 13"/>
          <p:cNvGrpSpPr/>
          <p:nvPr/>
        </p:nvGrpSpPr>
        <p:grpSpPr>
          <a:xfrm>
            <a:off x="1887727" y="1117600"/>
            <a:ext cx="2728533" cy="2713038"/>
            <a:chOff x="1887727" y="1117600"/>
            <a:chExt cx="2728533" cy="2713038"/>
          </a:xfrm>
        </p:grpSpPr>
        <p:sp>
          <p:nvSpPr>
            <p:cNvPr id="33795" name="TextBox 10"/>
            <p:cNvSpPr txBox="1">
              <a:spLocks noChangeArrowheads="1"/>
            </p:cNvSpPr>
            <p:nvPr/>
          </p:nvSpPr>
          <p:spPr bwMode="auto">
            <a:xfrm>
              <a:off x="2197100" y="3492500"/>
              <a:ext cx="2146300" cy="338138"/>
            </a:xfrm>
            <a:prstGeom prst="rect">
              <a:avLst/>
            </a:prstGeom>
            <a:noFill/>
            <a:ln w="9525">
              <a:noFill/>
              <a:miter lim="800000"/>
              <a:headEnd/>
              <a:tailEnd/>
            </a:ln>
          </p:spPr>
          <p:txBody>
            <a:bodyPr wrap="none">
              <a:prstTxWarp prst="textNoShape">
                <a:avLst/>
              </a:prstTxWarp>
              <a:spAutoFit/>
            </a:bodyPr>
            <a:lstStyle/>
            <a:p>
              <a:r>
                <a:rPr lang="en-US"/>
                <a:t>1000 Light Reference</a:t>
              </a:r>
            </a:p>
          </p:txBody>
        </p:sp>
        <p:pic>
          <p:nvPicPr>
            <p:cNvPr id="33799" name="Picture 14" descr="trico-reference-1000.eps"/>
            <p:cNvPicPr>
              <a:picLocks noChangeAspect="1"/>
            </p:cNvPicPr>
            <p:nvPr/>
          </p:nvPicPr>
          <p:blipFill>
            <a:blip r:embed="rId3"/>
            <a:stretch>
              <a:fillRect/>
            </a:stretch>
          </p:blipFill>
          <p:spPr bwMode="auto">
            <a:xfrm>
              <a:off x="1887727" y="1117600"/>
              <a:ext cx="2728533" cy="2425700"/>
            </a:xfrm>
            <a:prstGeom prst="rect">
              <a:avLst/>
            </a:prstGeom>
            <a:noFill/>
            <a:ln w="9525">
              <a:noFill/>
              <a:miter lim="800000"/>
              <a:headEnd/>
              <a:tailEnd/>
            </a:ln>
          </p:spPr>
        </p:pic>
      </p:grpSp>
      <p:grpSp>
        <p:nvGrpSpPr>
          <p:cNvPr id="13" name="Group 12"/>
          <p:cNvGrpSpPr/>
          <p:nvPr/>
        </p:nvGrpSpPr>
        <p:grpSpPr>
          <a:xfrm>
            <a:off x="4824413" y="3962400"/>
            <a:ext cx="3138487" cy="2725738"/>
            <a:chOff x="4824413" y="3962400"/>
            <a:chExt cx="3138487" cy="2725738"/>
          </a:xfrm>
        </p:grpSpPr>
        <p:sp>
          <p:nvSpPr>
            <p:cNvPr id="33798" name="TextBox 13"/>
            <p:cNvSpPr txBox="1">
              <a:spLocks noChangeArrowheads="1"/>
            </p:cNvSpPr>
            <p:nvPr/>
          </p:nvSpPr>
          <p:spPr bwMode="auto">
            <a:xfrm>
              <a:off x="4824413" y="6350000"/>
              <a:ext cx="3138487" cy="338138"/>
            </a:xfrm>
            <a:prstGeom prst="rect">
              <a:avLst/>
            </a:prstGeom>
            <a:noFill/>
            <a:ln w="9525">
              <a:noFill/>
              <a:miter lim="800000"/>
              <a:headEnd/>
              <a:tailEnd/>
            </a:ln>
          </p:spPr>
          <p:txBody>
            <a:bodyPr wrap="none">
              <a:prstTxWarp prst="textNoShape">
                <a:avLst/>
              </a:prstTxWarp>
              <a:spAutoFit/>
            </a:bodyPr>
            <a:lstStyle/>
            <a:p>
              <a:r>
                <a:rPr lang="en-US" dirty="0"/>
                <a:t>Subtractive, 20L, </a:t>
              </a:r>
              <a:r>
                <a:rPr lang="en-US" dirty="0">
                  <a:solidFill>
                    <a:srgbClr val="00FF00"/>
                  </a:solidFill>
                </a:rPr>
                <a:t>56fps</a:t>
              </a:r>
              <a:r>
                <a:rPr lang="en-US" dirty="0"/>
                <a:t>, .043rms</a:t>
              </a:r>
            </a:p>
          </p:txBody>
        </p:sp>
        <p:pic>
          <p:nvPicPr>
            <p:cNvPr id="33800" name="Picture 15" descr="trico-subtractive-20.eps"/>
            <p:cNvPicPr>
              <a:picLocks noChangeAspect="1"/>
            </p:cNvPicPr>
            <p:nvPr/>
          </p:nvPicPr>
          <p:blipFill>
            <a:blip r:embed="rId4"/>
            <a:stretch>
              <a:fillRect/>
            </a:stretch>
          </p:blipFill>
          <p:spPr bwMode="auto">
            <a:xfrm>
              <a:off x="5018277" y="3962400"/>
              <a:ext cx="2728533" cy="2425700"/>
            </a:xfrm>
            <a:prstGeom prst="rect">
              <a:avLst/>
            </a:prstGeom>
            <a:noFill/>
            <a:ln w="9525">
              <a:noFill/>
              <a:miter lim="800000"/>
              <a:headEnd/>
              <a:tailEnd/>
            </a:ln>
          </p:spPr>
        </p:pic>
      </p:grpSp>
      <p:grpSp>
        <p:nvGrpSpPr>
          <p:cNvPr id="11" name="Group 10"/>
          <p:cNvGrpSpPr/>
          <p:nvPr/>
        </p:nvGrpSpPr>
        <p:grpSpPr>
          <a:xfrm>
            <a:off x="4916488" y="1117600"/>
            <a:ext cx="2955925" cy="2725738"/>
            <a:chOff x="4916488" y="1117600"/>
            <a:chExt cx="2955925" cy="2725738"/>
          </a:xfrm>
        </p:grpSpPr>
        <p:sp>
          <p:nvSpPr>
            <p:cNvPr id="33796" name="TextBox 11"/>
            <p:cNvSpPr txBox="1">
              <a:spLocks noChangeArrowheads="1"/>
            </p:cNvSpPr>
            <p:nvPr/>
          </p:nvSpPr>
          <p:spPr bwMode="auto">
            <a:xfrm>
              <a:off x="4916488" y="3505200"/>
              <a:ext cx="2955925" cy="338138"/>
            </a:xfrm>
            <a:prstGeom prst="rect">
              <a:avLst/>
            </a:prstGeom>
            <a:noFill/>
            <a:ln w="9525">
              <a:noFill/>
              <a:miter lim="800000"/>
              <a:headEnd/>
              <a:tailEnd/>
            </a:ln>
          </p:spPr>
          <p:txBody>
            <a:bodyPr wrap="none">
              <a:prstTxWarp prst="textNoShape">
                <a:avLst/>
              </a:prstTxWarp>
              <a:spAutoFit/>
            </a:bodyPr>
            <a:lstStyle/>
            <a:p>
              <a:r>
                <a:rPr lang="en-US" dirty="0"/>
                <a:t>Additive, 100L, 20fps, </a:t>
              </a:r>
              <a:r>
                <a:rPr lang="en-US" dirty="0">
                  <a:solidFill>
                    <a:srgbClr val="FF0000"/>
                  </a:solidFill>
                </a:rPr>
                <a:t>.093rms</a:t>
              </a:r>
            </a:p>
          </p:txBody>
        </p:sp>
        <p:pic>
          <p:nvPicPr>
            <p:cNvPr id="33801" name="Picture 16" descr="trico-additive-100.eps"/>
            <p:cNvPicPr>
              <a:picLocks noChangeAspect="1"/>
            </p:cNvPicPr>
            <p:nvPr/>
          </p:nvPicPr>
          <p:blipFill>
            <a:blip r:embed="rId5"/>
            <a:stretch>
              <a:fillRect/>
            </a:stretch>
          </p:blipFill>
          <p:spPr bwMode="auto">
            <a:xfrm>
              <a:off x="5018277" y="1117600"/>
              <a:ext cx="2728533" cy="2425700"/>
            </a:xfrm>
            <a:prstGeom prst="rect">
              <a:avLst/>
            </a:prstGeom>
            <a:noFill/>
            <a:ln w="9525">
              <a:noFill/>
              <a:miter lim="800000"/>
              <a:headEnd/>
              <a:tailEnd/>
            </a:ln>
          </p:spPr>
        </p:pic>
      </p:grpSp>
      <p:grpSp>
        <p:nvGrpSpPr>
          <p:cNvPr id="12" name="Group 11"/>
          <p:cNvGrpSpPr/>
          <p:nvPr/>
        </p:nvGrpSpPr>
        <p:grpSpPr>
          <a:xfrm>
            <a:off x="1622425" y="3962408"/>
            <a:ext cx="3252788" cy="2725730"/>
            <a:chOff x="1622425" y="3962408"/>
            <a:chExt cx="3252788" cy="2725730"/>
          </a:xfrm>
        </p:grpSpPr>
        <p:sp>
          <p:nvSpPr>
            <p:cNvPr id="33797" name="TextBox 12"/>
            <p:cNvSpPr txBox="1">
              <a:spLocks noChangeArrowheads="1"/>
            </p:cNvSpPr>
            <p:nvPr/>
          </p:nvSpPr>
          <p:spPr bwMode="auto">
            <a:xfrm>
              <a:off x="1622425" y="6350000"/>
              <a:ext cx="3252788" cy="338138"/>
            </a:xfrm>
            <a:prstGeom prst="rect">
              <a:avLst/>
            </a:prstGeom>
            <a:noFill/>
            <a:ln w="9525">
              <a:noFill/>
              <a:miter lim="800000"/>
              <a:headEnd/>
              <a:tailEnd/>
            </a:ln>
          </p:spPr>
          <p:txBody>
            <a:bodyPr wrap="none">
              <a:prstTxWarp prst="textNoShape">
                <a:avLst/>
              </a:prstTxWarp>
              <a:spAutoFit/>
            </a:bodyPr>
            <a:lstStyle/>
            <a:p>
              <a:r>
                <a:rPr lang="en-US"/>
                <a:t>Subtractive, 100L, 18fps, .039rms</a:t>
              </a:r>
            </a:p>
          </p:txBody>
        </p:sp>
        <p:pic>
          <p:nvPicPr>
            <p:cNvPr id="33802" name="Picture 17" descr="trico-subtractive-100.eps"/>
            <p:cNvPicPr>
              <a:picLocks noChangeAspect="1"/>
            </p:cNvPicPr>
            <p:nvPr/>
          </p:nvPicPr>
          <p:blipFill>
            <a:blip r:embed="rId6"/>
            <a:stretch>
              <a:fillRect/>
            </a:stretch>
          </p:blipFill>
          <p:spPr bwMode="auto">
            <a:xfrm>
              <a:off x="1884363" y="3962408"/>
              <a:ext cx="2732087" cy="242885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733425" y="293688"/>
            <a:ext cx="8105775" cy="585787"/>
          </a:xfrm>
        </p:spPr>
        <p:txBody>
          <a:bodyPr/>
          <a:lstStyle/>
          <a:p>
            <a:pPr>
              <a:defRPr/>
            </a:pPr>
            <a:r>
              <a:rPr lang="en-US" dirty="0" smtClean="0"/>
              <a:t>Results: Varying Illumination Detail</a:t>
            </a:r>
            <a:endParaRPr lang="en-US" dirty="0"/>
          </a:p>
        </p:txBody>
      </p:sp>
      <p:grpSp>
        <p:nvGrpSpPr>
          <p:cNvPr id="15" name="Group 14"/>
          <p:cNvGrpSpPr/>
          <p:nvPr/>
        </p:nvGrpSpPr>
        <p:grpSpPr>
          <a:xfrm>
            <a:off x="1887727" y="1117600"/>
            <a:ext cx="2728533" cy="2713038"/>
            <a:chOff x="1887727" y="1117600"/>
            <a:chExt cx="2728533" cy="2713038"/>
          </a:xfrm>
        </p:grpSpPr>
        <p:pic>
          <p:nvPicPr>
            <p:cNvPr id="31748" name="Picture 7" descr="bunny-reference.eps"/>
            <p:cNvPicPr>
              <a:picLocks noChangeAspect="1"/>
            </p:cNvPicPr>
            <p:nvPr/>
          </p:nvPicPr>
          <p:blipFill>
            <a:blip r:embed="rId3"/>
            <a:stretch>
              <a:fillRect/>
            </a:stretch>
          </p:blipFill>
          <p:spPr bwMode="auto">
            <a:xfrm>
              <a:off x="1887727" y="1117600"/>
              <a:ext cx="2728533" cy="2425700"/>
            </a:xfrm>
            <a:prstGeom prst="rect">
              <a:avLst/>
            </a:prstGeom>
            <a:noFill/>
            <a:ln w="9525">
              <a:noFill/>
              <a:miter lim="800000"/>
              <a:headEnd/>
              <a:tailEnd/>
            </a:ln>
          </p:spPr>
        </p:pic>
        <p:sp>
          <p:nvSpPr>
            <p:cNvPr id="31751" name="TextBox 10"/>
            <p:cNvSpPr txBox="1">
              <a:spLocks noChangeArrowheads="1"/>
            </p:cNvSpPr>
            <p:nvPr/>
          </p:nvSpPr>
          <p:spPr bwMode="auto">
            <a:xfrm>
              <a:off x="2197100" y="3492500"/>
              <a:ext cx="2146300" cy="338138"/>
            </a:xfrm>
            <a:prstGeom prst="rect">
              <a:avLst/>
            </a:prstGeom>
            <a:noFill/>
            <a:ln w="9525">
              <a:noFill/>
              <a:miter lim="800000"/>
              <a:headEnd/>
              <a:tailEnd/>
            </a:ln>
          </p:spPr>
          <p:txBody>
            <a:bodyPr wrap="none">
              <a:prstTxWarp prst="textNoShape">
                <a:avLst/>
              </a:prstTxWarp>
              <a:spAutoFit/>
            </a:bodyPr>
            <a:lstStyle/>
            <a:p>
              <a:r>
                <a:rPr lang="en-US"/>
                <a:t>1000 Light Reference</a:t>
              </a:r>
            </a:p>
          </p:txBody>
        </p:sp>
      </p:grpSp>
      <p:grpSp>
        <p:nvGrpSpPr>
          <p:cNvPr id="12" name="Group 11"/>
          <p:cNvGrpSpPr/>
          <p:nvPr/>
        </p:nvGrpSpPr>
        <p:grpSpPr>
          <a:xfrm>
            <a:off x="4979988" y="1117600"/>
            <a:ext cx="2841625" cy="2725738"/>
            <a:chOff x="4979988" y="1117600"/>
            <a:chExt cx="2841625" cy="2725738"/>
          </a:xfrm>
        </p:grpSpPr>
        <p:pic>
          <p:nvPicPr>
            <p:cNvPr id="31747" name="Picture 6" descr="bunny-additive-40.eps"/>
            <p:cNvPicPr>
              <a:picLocks noChangeAspect="1"/>
            </p:cNvPicPr>
            <p:nvPr/>
          </p:nvPicPr>
          <p:blipFill>
            <a:blip r:embed="rId4"/>
            <a:stretch>
              <a:fillRect/>
            </a:stretch>
          </p:blipFill>
          <p:spPr bwMode="auto">
            <a:xfrm>
              <a:off x="5018277" y="1117600"/>
              <a:ext cx="2728533" cy="2425700"/>
            </a:xfrm>
            <a:prstGeom prst="rect">
              <a:avLst/>
            </a:prstGeom>
            <a:noFill/>
            <a:ln w="9525">
              <a:noFill/>
              <a:miter lim="800000"/>
              <a:headEnd/>
              <a:tailEnd/>
            </a:ln>
          </p:spPr>
        </p:pic>
        <p:sp>
          <p:nvSpPr>
            <p:cNvPr id="31752" name="TextBox 11"/>
            <p:cNvSpPr txBox="1">
              <a:spLocks noChangeArrowheads="1"/>
            </p:cNvSpPr>
            <p:nvPr/>
          </p:nvSpPr>
          <p:spPr bwMode="auto">
            <a:xfrm>
              <a:off x="4979988" y="3505200"/>
              <a:ext cx="2841625" cy="338138"/>
            </a:xfrm>
            <a:prstGeom prst="rect">
              <a:avLst/>
            </a:prstGeom>
            <a:noFill/>
            <a:ln w="9525">
              <a:noFill/>
              <a:miter lim="800000"/>
              <a:headEnd/>
              <a:tailEnd/>
            </a:ln>
          </p:spPr>
          <p:txBody>
            <a:bodyPr wrap="none">
              <a:prstTxWarp prst="textNoShape">
                <a:avLst/>
              </a:prstTxWarp>
              <a:spAutoFit/>
            </a:bodyPr>
            <a:lstStyle/>
            <a:p>
              <a:r>
                <a:rPr lang="en-US" dirty="0"/>
                <a:t>Additive, 40L, 28fps, </a:t>
              </a:r>
              <a:r>
                <a:rPr lang="en-US" dirty="0">
                  <a:solidFill>
                    <a:srgbClr val="FF0000"/>
                  </a:solidFill>
                </a:rPr>
                <a:t>.069rms</a:t>
              </a:r>
            </a:p>
          </p:txBody>
        </p:sp>
      </p:grpSp>
      <p:grpSp>
        <p:nvGrpSpPr>
          <p:cNvPr id="14" name="Group 13"/>
          <p:cNvGrpSpPr/>
          <p:nvPr/>
        </p:nvGrpSpPr>
        <p:grpSpPr>
          <a:xfrm>
            <a:off x="1660525" y="3962400"/>
            <a:ext cx="3138488" cy="2725738"/>
            <a:chOff x="1660525" y="3962400"/>
            <a:chExt cx="3138488" cy="2725738"/>
          </a:xfrm>
        </p:grpSpPr>
        <p:pic>
          <p:nvPicPr>
            <p:cNvPr id="31750" name="Picture 9" descr="bunny-subtractive-40.eps"/>
            <p:cNvPicPr>
              <a:picLocks noChangeAspect="1"/>
            </p:cNvPicPr>
            <p:nvPr/>
          </p:nvPicPr>
          <p:blipFill>
            <a:blip r:embed="rId5"/>
            <a:stretch>
              <a:fillRect/>
            </a:stretch>
          </p:blipFill>
          <p:spPr bwMode="auto">
            <a:xfrm>
              <a:off x="1887727" y="3962400"/>
              <a:ext cx="2728533" cy="2425700"/>
            </a:xfrm>
            <a:prstGeom prst="rect">
              <a:avLst/>
            </a:prstGeom>
            <a:noFill/>
            <a:ln w="9525">
              <a:noFill/>
              <a:miter lim="800000"/>
              <a:headEnd/>
              <a:tailEnd/>
            </a:ln>
          </p:spPr>
        </p:pic>
        <p:sp>
          <p:nvSpPr>
            <p:cNvPr id="31753" name="TextBox 12"/>
            <p:cNvSpPr txBox="1">
              <a:spLocks noChangeArrowheads="1"/>
            </p:cNvSpPr>
            <p:nvPr/>
          </p:nvSpPr>
          <p:spPr bwMode="auto">
            <a:xfrm>
              <a:off x="1660525" y="6350000"/>
              <a:ext cx="3138488" cy="338138"/>
            </a:xfrm>
            <a:prstGeom prst="rect">
              <a:avLst/>
            </a:prstGeom>
            <a:noFill/>
            <a:ln w="9525">
              <a:noFill/>
              <a:miter lim="800000"/>
              <a:headEnd/>
              <a:tailEnd/>
            </a:ln>
          </p:spPr>
          <p:txBody>
            <a:bodyPr wrap="none">
              <a:prstTxWarp prst="textNoShape">
                <a:avLst/>
              </a:prstTxWarp>
              <a:spAutoFit/>
            </a:bodyPr>
            <a:lstStyle/>
            <a:p>
              <a:r>
                <a:rPr lang="en-US" dirty="0"/>
                <a:t>Subtractive, 40L, 23fps, .026rms</a:t>
              </a:r>
            </a:p>
          </p:txBody>
        </p:sp>
      </p:grpSp>
      <p:grpSp>
        <p:nvGrpSpPr>
          <p:cNvPr id="13" name="Group 12"/>
          <p:cNvGrpSpPr/>
          <p:nvPr/>
        </p:nvGrpSpPr>
        <p:grpSpPr>
          <a:xfrm>
            <a:off x="4799013" y="3962400"/>
            <a:ext cx="3138487" cy="2725738"/>
            <a:chOff x="4799013" y="3962400"/>
            <a:chExt cx="3138487" cy="2725738"/>
          </a:xfrm>
        </p:grpSpPr>
        <p:pic>
          <p:nvPicPr>
            <p:cNvPr id="31749" name="Picture 8" descr="bunny-subtractive-15.eps"/>
            <p:cNvPicPr>
              <a:picLocks noChangeAspect="1"/>
            </p:cNvPicPr>
            <p:nvPr/>
          </p:nvPicPr>
          <p:blipFill>
            <a:blip r:embed="rId6"/>
            <a:stretch>
              <a:fillRect/>
            </a:stretch>
          </p:blipFill>
          <p:spPr bwMode="auto">
            <a:xfrm>
              <a:off x="5018277" y="3962400"/>
              <a:ext cx="2728533" cy="2425700"/>
            </a:xfrm>
            <a:prstGeom prst="rect">
              <a:avLst/>
            </a:prstGeom>
            <a:noFill/>
            <a:ln w="9525">
              <a:noFill/>
              <a:miter lim="800000"/>
              <a:headEnd/>
              <a:tailEnd/>
            </a:ln>
          </p:spPr>
        </p:pic>
        <p:sp>
          <p:nvSpPr>
            <p:cNvPr id="31754" name="TextBox 13"/>
            <p:cNvSpPr txBox="1">
              <a:spLocks noChangeArrowheads="1"/>
            </p:cNvSpPr>
            <p:nvPr/>
          </p:nvSpPr>
          <p:spPr bwMode="auto">
            <a:xfrm>
              <a:off x="4799013" y="6350000"/>
              <a:ext cx="3138487" cy="338138"/>
            </a:xfrm>
            <a:prstGeom prst="rect">
              <a:avLst/>
            </a:prstGeom>
            <a:noFill/>
            <a:ln w="9525">
              <a:noFill/>
              <a:miter lim="800000"/>
              <a:headEnd/>
              <a:tailEnd/>
            </a:ln>
          </p:spPr>
          <p:txBody>
            <a:bodyPr wrap="none">
              <a:prstTxWarp prst="textNoShape">
                <a:avLst/>
              </a:prstTxWarp>
              <a:spAutoFit/>
            </a:bodyPr>
            <a:lstStyle/>
            <a:p>
              <a:r>
                <a:rPr lang="en-US" dirty="0"/>
                <a:t>Subtractive, 15L, </a:t>
              </a:r>
              <a:r>
                <a:rPr lang="en-US" dirty="0">
                  <a:solidFill>
                    <a:srgbClr val="00FF00"/>
                  </a:solidFill>
                </a:rPr>
                <a:t>40fps</a:t>
              </a:r>
              <a:r>
                <a:rPr lang="en-US" dirty="0"/>
                <a:t>, .043rms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2" name="Group 91"/>
          <p:cNvGrpSpPr/>
          <p:nvPr/>
        </p:nvGrpSpPr>
        <p:grpSpPr>
          <a:xfrm>
            <a:off x="1450778" y="3899299"/>
            <a:ext cx="4031298" cy="2554198"/>
            <a:chOff x="1446611" y="3376684"/>
            <a:chExt cx="4031298" cy="2554198"/>
          </a:xfrm>
        </p:grpSpPr>
        <p:sp>
          <p:nvSpPr>
            <p:cNvPr id="49" name="Rectangle 48"/>
            <p:cNvSpPr/>
            <p:nvPr/>
          </p:nvSpPr>
          <p:spPr bwMode="auto">
            <a:xfrm>
              <a:off x="1823307" y="3678293"/>
              <a:ext cx="279467"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0" name="Rectangle 49"/>
            <p:cNvSpPr/>
            <p:nvPr/>
          </p:nvSpPr>
          <p:spPr bwMode="auto">
            <a:xfrm>
              <a:off x="4295637" y="3678292"/>
              <a:ext cx="268751"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2" name="TextBox 51"/>
            <p:cNvSpPr txBox="1"/>
            <p:nvPr/>
          </p:nvSpPr>
          <p:spPr>
            <a:xfrm>
              <a:off x="4574973" y="3656779"/>
              <a:ext cx="902936" cy="276999"/>
            </a:xfrm>
            <a:prstGeom prst="rect">
              <a:avLst/>
            </a:prstGeom>
            <a:noFill/>
          </p:spPr>
          <p:txBody>
            <a:bodyPr wrap="none" rtlCol="0">
              <a:spAutoFit/>
            </a:bodyPr>
            <a:lstStyle/>
            <a:p>
              <a:r>
                <a:rPr lang="en-US" sz="1200" b="1" dirty="0" smtClean="0"/>
                <a:t>Shadow 4</a:t>
              </a:r>
              <a:endParaRPr lang="en-US" sz="1200" b="1" dirty="0"/>
            </a:p>
          </p:txBody>
        </p:sp>
        <p:sp>
          <p:nvSpPr>
            <p:cNvPr id="54" name="Rectangle 53"/>
            <p:cNvSpPr/>
            <p:nvPr/>
          </p:nvSpPr>
          <p:spPr bwMode="auto">
            <a:xfrm>
              <a:off x="4297757" y="5319278"/>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5" name="Rectangle 54"/>
            <p:cNvSpPr/>
            <p:nvPr/>
          </p:nvSpPr>
          <p:spPr bwMode="auto">
            <a:xfrm>
              <a:off x="2642795" y="5311265"/>
              <a:ext cx="278205"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6" name="Rectangle 55"/>
            <p:cNvSpPr/>
            <p:nvPr/>
          </p:nvSpPr>
          <p:spPr bwMode="auto">
            <a:xfrm>
              <a:off x="3474374" y="5319278"/>
              <a:ext cx="275166"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7" name="Rectangle 56"/>
            <p:cNvSpPr/>
            <p:nvPr/>
          </p:nvSpPr>
          <p:spPr bwMode="auto">
            <a:xfrm>
              <a:off x="1827606" y="5311265"/>
              <a:ext cx="270869" cy="281063"/>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8" name="TextBox 57"/>
            <p:cNvSpPr txBox="1"/>
            <p:nvPr/>
          </p:nvSpPr>
          <p:spPr>
            <a:xfrm>
              <a:off x="4570806" y="5319278"/>
              <a:ext cx="902936" cy="276999"/>
            </a:xfrm>
            <a:prstGeom prst="rect">
              <a:avLst/>
            </a:prstGeom>
            <a:noFill/>
          </p:spPr>
          <p:txBody>
            <a:bodyPr wrap="none" rtlCol="0">
              <a:spAutoFit/>
            </a:bodyPr>
            <a:lstStyle/>
            <a:p>
              <a:r>
                <a:rPr lang="en-US" sz="1200" b="1" dirty="0" smtClean="0"/>
                <a:t>Shadow 1</a:t>
              </a:r>
              <a:endParaRPr lang="en-US" sz="1200" b="1" dirty="0"/>
            </a:p>
          </p:txBody>
        </p:sp>
        <p:sp>
          <p:nvSpPr>
            <p:cNvPr id="60" name="Rectangle 59"/>
            <p:cNvSpPr/>
            <p:nvPr/>
          </p:nvSpPr>
          <p:spPr bwMode="auto">
            <a:xfrm>
              <a:off x="1827606" y="4765279"/>
              <a:ext cx="270870"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1" name="Rectangle 60"/>
            <p:cNvSpPr/>
            <p:nvPr/>
          </p:nvSpPr>
          <p:spPr bwMode="auto">
            <a:xfrm>
              <a:off x="2642795" y="4765279"/>
              <a:ext cx="278205"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2" name="Rectangle 61"/>
            <p:cNvSpPr/>
            <p:nvPr/>
          </p:nvSpPr>
          <p:spPr bwMode="auto">
            <a:xfrm>
              <a:off x="4295638" y="4765280"/>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3" name="Rectangle 62"/>
            <p:cNvSpPr/>
            <p:nvPr/>
          </p:nvSpPr>
          <p:spPr bwMode="auto">
            <a:xfrm>
              <a:off x="3474373" y="4765279"/>
              <a:ext cx="270867"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4" name="TextBox 63"/>
            <p:cNvSpPr txBox="1"/>
            <p:nvPr/>
          </p:nvSpPr>
          <p:spPr>
            <a:xfrm>
              <a:off x="4570806" y="4769229"/>
              <a:ext cx="902936" cy="276999"/>
            </a:xfrm>
            <a:prstGeom prst="rect">
              <a:avLst/>
            </a:prstGeom>
            <a:noFill/>
          </p:spPr>
          <p:txBody>
            <a:bodyPr wrap="none" rtlCol="0">
              <a:spAutoFit/>
            </a:bodyPr>
            <a:lstStyle/>
            <a:p>
              <a:r>
                <a:rPr lang="en-US" sz="1200" b="1" dirty="0" smtClean="0"/>
                <a:t>Shadow 2</a:t>
              </a:r>
              <a:endParaRPr lang="en-US" sz="1200" b="1" dirty="0"/>
            </a:p>
          </p:txBody>
        </p:sp>
        <p:sp>
          <p:nvSpPr>
            <p:cNvPr id="66" name="Rectangle 65"/>
            <p:cNvSpPr/>
            <p:nvPr/>
          </p:nvSpPr>
          <p:spPr bwMode="auto">
            <a:xfrm>
              <a:off x="1827606" y="4222845"/>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7" name="Rectangle 66"/>
            <p:cNvSpPr/>
            <p:nvPr/>
          </p:nvSpPr>
          <p:spPr bwMode="auto">
            <a:xfrm>
              <a:off x="2642795" y="4222845"/>
              <a:ext cx="27820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68" name="Rectangle 67"/>
            <p:cNvSpPr/>
            <p:nvPr/>
          </p:nvSpPr>
          <p:spPr bwMode="auto">
            <a:xfrm>
              <a:off x="4297756" y="4222844"/>
              <a:ext cx="270931"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70" name="TextBox 69"/>
            <p:cNvSpPr txBox="1"/>
            <p:nvPr/>
          </p:nvSpPr>
          <p:spPr>
            <a:xfrm>
              <a:off x="4570806" y="4201331"/>
              <a:ext cx="902936" cy="276999"/>
            </a:xfrm>
            <a:prstGeom prst="rect">
              <a:avLst/>
            </a:prstGeom>
            <a:noFill/>
          </p:spPr>
          <p:txBody>
            <a:bodyPr wrap="none" rtlCol="0">
              <a:spAutoFit/>
            </a:bodyPr>
            <a:lstStyle/>
            <a:p>
              <a:r>
                <a:rPr lang="en-US" sz="1200" b="1" dirty="0" smtClean="0"/>
                <a:t>Shadow 3</a:t>
              </a:r>
              <a:endParaRPr lang="en-US" sz="1200" b="1" dirty="0"/>
            </a:p>
          </p:txBody>
        </p:sp>
        <p:grpSp>
          <p:nvGrpSpPr>
            <p:cNvPr id="9" name="Group 70"/>
            <p:cNvGrpSpPr/>
            <p:nvPr/>
          </p:nvGrpSpPr>
          <p:grpSpPr>
            <a:xfrm>
              <a:off x="1827606" y="3376684"/>
              <a:ext cx="3444844" cy="1956494"/>
              <a:chOff x="3354816" y="4052469"/>
              <a:chExt cx="3444844" cy="1956494"/>
            </a:xfrm>
          </p:grpSpPr>
          <p:grpSp>
            <p:nvGrpSpPr>
              <p:cNvPr id="10" name="Group 40"/>
              <p:cNvGrpSpPr/>
              <p:nvPr/>
            </p:nvGrpSpPr>
            <p:grpSpPr>
              <a:xfrm>
                <a:off x="3367449" y="4052469"/>
                <a:ext cx="3432211" cy="302462"/>
                <a:chOff x="3594033" y="4176405"/>
                <a:chExt cx="3432211" cy="302462"/>
              </a:xfrm>
            </p:grpSpPr>
            <p:sp>
              <p:nvSpPr>
                <p:cNvPr id="82" name="Rectangle 81"/>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83" name="TextBox 82"/>
                <p:cNvSpPr txBox="1"/>
                <p:nvPr/>
              </p:nvSpPr>
              <p:spPr>
                <a:xfrm>
                  <a:off x="6337233" y="4176405"/>
                  <a:ext cx="689011" cy="276999"/>
                </a:xfrm>
                <a:prstGeom prst="rect">
                  <a:avLst/>
                </a:prstGeom>
                <a:noFill/>
              </p:spPr>
              <p:txBody>
                <a:bodyPr wrap="none" rtlCol="0">
                  <a:spAutoFit/>
                </a:bodyPr>
                <a:lstStyle/>
                <a:p>
                  <a:r>
                    <a:rPr lang="en-US" sz="1200" b="1" dirty="0" smtClean="0"/>
                    <a:t>Light 4</a:t>
                  </a:r>
                  <a:endParaRPr lang="en-US" sz="1200" b="1" dirty="0"/>
                </a:p>
              </p:txBody>
            </p:sp>
          </p:grpSp>
          <p:grpSp>
            <p:nvGrpSpPr>
              <p:cNvPr id="11" name="Group 49"/>
              <p:cNvGrpSpPr/>
              <p:nvPr/>
            </p:nvGrpSpPr>
            <p:grpSpPr>
              <a:xfrm>
                <a:off x="3354816" y="5722013"/>
                <a:ext cx="3432211" cy="286950"/>
                <a:chOff x="3581400" y="5302250"/>
                <a:chExt cx="3432211" cy="286950"/>
              </a:xfrm>
            </p:grpSpPr>
            <p:sp>
              <p:nvSpPr>
                <p:cNvPr id="80" name="Rectangle 79"/>
                <p:cNvSpPr/>
                <p:nvPr/>
              </p:nvSpPr>
              <p:spPr bwMode="auto">
                <a:xfrm>
                  <a:off x="3581400" y="5302250"/>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81" name="TextBox 80"/>
                <p:cNvSpPr txBox="1"/>
                <p:nvPr/>
              </p:nvSpPr>
              <p:spPr>
                <a:xfrm>
                  <a:off x="6324600" y="5312201"/>
                  <a:ext cx="689011" cy="276999"/>
                </a:xfrm>
                <a:prstGeom prst="rect">
                  <a:avLst/>
                </a:prstGeom>
                <a:noFill/>
              </p:spPr>
              <p:txBody>
                <a:bodyPr wrap="none" rtlCol="0">
                  <a:spAutoFit/>
                </a:bodyPr>
                <a:lstStyle/>
                <a:p>
                  <a:r>
                    <a:rPr lang="en-US" sz="1200" b="1" dirty="0" smtClean="0"/>
                    <a:t>Light 1</a:t>
                  </a:r>
                  <a:endParaRPr lang="en-US" sz="1200" b="1" dirty="0"/>
                </a:p>
              </p:txBody>
            </p:sp>
          </p:grpSp>
          <p:grpSp>
            <p:nvGrpSpPr>
              <p:cNvPr id="12" name="Group 58"/>
              <p:cNvGrpSpPr/>
              <p:nvPr/>
            </p:nvGrpSpPr>
            <p:grpSpPr>
              <a:xfrm>
                <a:off x="3367449" y="5164065"/>
                <a:ext cx="3432211" cy="280949"/>
                <a:chOff x="3594033" y="4744302"/>
                <a:chExt cx="3432211" cy="280949"/>
              </a:xfrm>
            </p:grpSpPr>
            <p:sp>
              <p:nvSpPr>
                <p:cNvPr id="78" name="Rectangle 77"/>
                <p:cNvSpPr/>
                <p:nvPr/>
              </p:nvSpPr>
              <p:spPr bwMode="auto">
                <a:xfrm>
                  <a:off x="3594033" y="4744302"/>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79" name="TextBox 78"/>
                <p:cNvSpPr txBox="1"/>
                <p:nvPr/>
              </p:nvSpPr>
              <p:spPr>
                <a:xfrm>
                  <a:off x="6337233" y="4744303"/>
                  <a:ext cx="689011" cy="276999"/>
                </a:xfrm>
                <a:prstGeom prst="rect">
                  <a:avLst/>
                </a:prstGeom>
                <a:noFill/>
              </p:spPr>
              <p:txBody>
                <a:bodyPr wrap="none" rtlCol="0">
                  <a:spAutoFit/>
                </a:bodyPr>
                <a:lstStyle/>
                <a:p>
                  <a:r>
                    <a:rPr lang="en-US" sz="1200" b="1" dirty="0" smtClean="0"/>
                    <a:t>Light 2</a:t>
                  </a:r>
                  <a:endParaRPr lang="en-US" sz="1200" b="1" dirty="0"/>
                </a:p>
              </p:txBody>
            </p:sp>
          </p:grpSp>
          <p:grpSp>
            <p:nvGrpSpPr>
              <p:cNvPr id="14" name="Group 67"/>
              <p:cNvGrpSpPr/>
              <p:nvPr/>
            </p:nvGrpSpPr>
            <p:grpSpPr>
              <a:xfrm>
                <a:off x="3367449" y="4596168"/>
                <a:ext cx="3432211" cy="302462"/>
                <a:chOff x="3594033" y="4176405"/>
                <a:chExt cx="3432211" cy="302462"/>
              </a:xfrm>
            </p:grpSpPr>
            <p:sp>
              <p:nvSpPr>
                <p:cNvPr id="76" name="Rectangle 75"/>
                <p:cNvSpPr/>
                <p:nvPr/>
              </p:nvSpPr>
              <p:spPr bwMode="auto">
                <a:xfrm>
                  <a:off x="3594033" y="4203700"/>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77" name="TextBox 76"/>
                <p:cNvSpPr txBox="1"/>
                <p:nvPr/>
              </p:nvSpPr>
              <p:spPr>
                <a:xfrm>
                  <a:off x="6337233" y="4176405"/>
                  <a:ext cx="689011" cy="276999"/>
                </a:xfrm>
                <a:prstGeom prst="rect">
                  <a:avLst/>
                </a:prstGeom>
                <a:noFill/>
              </p:spPr>
              <p:txBody>
                <a:bodyPr wrap="none" rtlCol="0">
                  <a:spAutoFit/>
                </a:bodyPr>
                <a:lstStyle/>
                <a:p>
                  <a:r>
                    <a:rPr lang="en-US" sz="1200" b="1" dirty="0" smtClean="0"/>
                    <a:t>Light 3</a:t>
                  </a:r>
                  <a:endParaRPr lang="en-US" sz="1200" b="1" dirty="0"/>
                </a:p>
              </p:txBody>
            </p:sp>
          </p:grpSp>
        </p:grpSp>
        <p:sp>
          <p:nvSpPr>
            <p:cNvPr id="85" name="TextBox 84"/>
            <p:cNvSpPr txBox="1"/>
            <p:nvPr/>
          </p:nvSpPr>
          <p:spPr>
            <a:xfrm>
              <a:off x="2803201" y="5592328"/>
              <a:ext cx="777877" cy="338554"/>
            </a:xfrm>
            <a:prstGeom prst="rect">
              <a:avLst/>
            </a:prstGeom>
            <a:noFill/>
          </p:spPr>
          <p:txBody>
            <a:bodyPr wrap="none" rtlCol="0">
              <a:spAutoFit/>
            </a:bodyPr>
            <a:lstStyle/>
            <a:p>
              <a:r>
                <a:rPr lang="en-US" b="1" dirty="0" smtClean="0"/>
                <a:t>Pixels</a:t>
              </a:r>
              <a:endParaRPr lang="en-US" b="1" dirty="0"/>
            </a:p>
          </p:txBody>
        </p:sp>
        <p:sp>
          <p:nvSpPr>
            <p:cNvPr id="86" name="TextBox 85"/>
            <p:cNvSpPr txBox="1"/>
            <p:nvPr/>
          </p:nvSpPr>
          <p:spPr>
            <a:xfrm rot="16200000">
              <a:off x="687438" y="4315980"/>
              <a:ext cx="1856899" cy="338554"/>
            </a:xfrm>
            <a:prstGeom prst="rect">
              <a:avLst/>
            </a:prstGeom>
            <a:noFill/>
          </p:spPr>
          <p:txBody>
            <a:bodyPr wrap="none" rtlCol="0">
              <a:spAutoFit/>
            </a:bodyPr>
            <a:lstStyle/>
            <a:p>
              <a:r>
                <a:rPr lang="en-US" b="1" dirty="0" smtClean="0"/>
                <a:t>Rendering Terms</a:t>
              </a:r>
              <a:endParaRPr lang="en-US" b="1" dirty="0"/>
            </a:p>
          </p:txBody>
        </p:sp>
        <p:sp>
          <p:nvSpPr>
            <p:cNvPr id="46" name="Rectangle 45"/>
            <p:cNvSpPr/>
            <p:nvPr/>
          </p:nvSpPr>
          <p:spPr bwMode="auto">
            <a:xfrm>
              <a:off x="3471335" y="4226795"/>
              <a:ext cx="27820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47" name="Rectangle 46"/>
            <p:cNvSpPr/>
            <p:nvPr/>
          </p:nvSpPr>
          <p:spPr bwMode="auto">
            <a:xfrm>
              <a:off x="2642795" y="3679146"/>
              <a:ext cx="279467"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53" name="Rectangle 52"/>
            <p:cNvSpPr/>
            <p:nvPr/>
          </p:nvSpPr>
          <p:spPr bwMode="auto">
            <a:xfrm>
              <a:off x="3470073" y="3679146"/>
              <a:ext cx="279467"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sp>
        <p:nvSpPr>
          <p:cNvPr id="3" name="Text Placeholder 2"/>
          <p:cNvSpPr>
            <a:spLocks noGrp="1"/>
          </p:cNvSpPr>
          <p:nvPr>
            <p:ph idx="1"/>
          </p:nvPr>
        </p:nvSpPr>
        <p:spPr>
          <a:xfrm>
            <a:off x="989012" y="1295400"/>
            <a:ext cx="5564188" cy="2286000"/>
          </a:xfrm>
        </p:spPr>
        <p:txBody>
          <a:bodyPr/>
          <a:lstStyle/>
          <a:p>
            <a:r>
              <a:rPr lang="en-US" sz="2000" dirty="0" smtClean="0"/>
              <a:t>Fewer pixel samples per frame</a:t>
            </a:r>
          </a:p>
          <a:p>
            <a:pPr lvl="1"/>
            <a:r>
              <a:rPr sz="1600" dirty="0"/>
              <a:t>Shadows can be computed</a:t>
            </a:r>
            <a:r>
              <a:rPr sz="1600" dirty="0" smtClean="0"/>
              <a:t> low-res; </a:t>
            </a:r>
            <a:r>
              <a:rPr sz="1600" dirty="0"/>
              <a:t>direct cannot</a:t>
            </a:r>
            <a:endParaRPr sz="1600" dirty="0" smtClean="0"/>
          </a:p>
          <a:p>
            <a:pPr lvl="1"/>
            <a:r>
              <a:rPr sz="1600" dirty="0" smtClean="0"/>
              <a:t>Shadows can be meaningfully blurred</a:t>
            </a:r>
          </a:p>
          <a:p>
            <a:pPr lvl="1"/>
            <a:endParaRPr sz="1600" dirty="0" smtClean="0"/>
          </a:p>
          <a:p>
            <a:r>
              <a:rPr sz="2000" dirty="0" smtClean="0"/>
              <a:t>Separation allows for greater efficiency</a:t>
            </a:r>
            <a:r>
              <a:rPr lang="en-US" sz="2000" dirty="0" smtClean="0"/>
              <a:t> than previously possible</a:t>
            </a:r>
            <a:endParaRPr sz="2000" dirty="0" smtClean="0"/>
          </a:p>
          <a:p>
            <a:pPr lvl="1"/>
            <a:endParaRPr lang="en-US" sz="1600" dirty="0" smtClean="0"/>
          </a:p>
          <a:p>
            <a:pPr lvl="1"/>
            <a:endParaRPr lang="en-US" sz="1600" dirty="0" smtClean="0"/>
          </a:p>
          <a:p>
            <a:pPr lvl="1"/>
            <a:endParaRPr lang="en-US" sz="1600" dirty="0"/>
          </a:p>
        </p:txBody>
      </p:sp>
      <p:sp>
        <p:nvSpPr>
          <p:cNvPr id="2" name="Title 1"/>
          <p:cNvSpPr>
            <a:spLocks noGrp="1"/>
          </p:cNvSpPr>
          <p:nvPr>
            <p:ph type="title"/>
          </p:nvPr>
        </p:nvSpPr>
        <p:spPr/>
        <p:txBody>
          <a:bodyPr/>
          <a:lstStyle/>
          <a:p>
            <a:r>
              <a:rPr lang="en-US" dirty="0" smtClean="0"/>
              <a:t>Reduced Pixel Sampling Detail</a:t>
            </a:r>
            <a:endParaRPr lang="en-US" dirty="0"/>
          </a:p>
        </p:txBody>
      </p:sp>
      <p:grpSp>
        <p:nvGrpSpPr>
          <p:cNvPr id="65" name="Group 22"/>
          <p:cNvGrpSpPr/>
          <p:nvPr/>
        </p:nvGrpSpPr>
        <p:grpSpPr>
          <a:xfrm>
            <a:off x="6553200" y="1295400"/>
            <a:ext cx="2356299" cy="2579737"/>
            <a:chOff x="3657600" y="4028010"/>
            <a:chExt cx="2356299" cy="2579737"/>
          </a:xfrm>
        </p:grpSpPr>
        <p:pic>
          <p:nvPicPr>
            <p:cNvPr id="72" name="Picture 71" descr="color.bmp"/>
            <p:cNvPicPr>
              <a:picLocks noChangeAspect="1"/>
            </p:cNvPicPr>
            <p:nvPr/>
          </p:nvPicPr>
          <p:blipFill>
            <a:blip r:embed="rId3">
              <a:clrChange>
                <a:clrFrom>
                  <a:srgbClr val="69F336"/>
                </a:clrFrom>
                <a:clrTo>
                  <a:srgbClr val="69F336">
                    <a:alpha val="0"/>
                  </a:srgbClr>
                </a:clrTo>
              </a:clrChange>
            </a:blip>
            <a:stretch>
              <a:fillRect/>
            </a:stretch>
          </p:blipFill>
          <p:spPr>
            <a:xfrm>
              <a:off x="3657600" y="4028010"/>
              <a:ext cx="2356299" cy="2067990"/>
            </a:xfrm>
            <a:prstGeom prst="rect">
              <a:avLst/>
            </a:prstGeom>
          </p:spPr>
        </p:pic>
        <p:sp>
          <p:nvSpPr>
            <p:cNvPr id="73" name="TextBox 7"/>
            <p:cNvSpPr txBox="1">
              <a:spLocks noChangeArrowheads="1"/>
            </p:cNvSpPr>
            <p:nvPr/>
          </p:nvSpPr>
          <p:spPr bwMode="auto">
            <a:xfrm>
              <a:off x="3810000" y="6084527"/>
              <a:ext cx="1981200"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t>Direct Illumination</a:t>
              </a:r>
            </a:p>
            <a:p>
              <a:pPr algn="ctr"/>
              <a:r>
                <a:rPr lang="en-US" sz="1400" dirty="0" smtClean="0"/>
                <a:t>(High Frequency)</a:t>
              </a:r>
              <a:endParaRPr lang="en-US" sz="1400" dirty="0"/>
            </a:p>
          </p:txBody>
        </p:sp>
      </p:grpSp>
      <p:grpSp>
        <p:nvGrpSpPr>
          <p:cNvPr id="93" name="Group 92"/>
          <p:cNvGrpSpPr/>
          <p:nvPr/>
        </p:nvGrpSpPr>
        <p:grpSpPr>
          <a:xfrm>
            <a:off x="1825785" y="3930322"/>
            <a:ext cx="2760132" cy="2188349"/>
            <a:chOff x="1823307" y="3403979"/>
            <a:chExt cx="2760132" cy="2188349"/>
          </a:xfrm>
        </p:grpSpPr>
        <p:grpSp>
          <p:nvGrpSpPr>
            <p:cNvPr id="94" name="Group 44"/>
            <p:cNvGrpSpPr/>
            <p:nvPr/>
          </p:nvGrpSpPr>
          <p:grpSpPr>
            <a:xfrm>
              <a:off x="1823307" y="3678292"/>
              <a:ext cx="2741082" cy="269386"/>
              <a:chOff x="3581400" y="4478866"/>
              <a:chExt cx="2741082" cy="269386"/>
            </a:xfrm>
          </p:grpSpPr>
          <p:sp>
            <p:nvSpPr>
              <p:cNvPr id="128" name="Rectangle 127"/>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9" name="Rectangle 128"/>
              <p:cNvSpPr/>
              <p:nvPr/>
            </p:nvSpPr>
            <p:spPr bwMode="auto">
              <a:xfrm>
                <a:off x="3581400" y="4478867"/>
                <a:ext cx="1921933"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30" name="Rectangle 129"/>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31" name="Rectangle 130"/>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nvGrpSpPr>
            <p:cNvPr id="95" name="Group 70"/>
            <p:cNvGrpSpPr/>
            <p:nvPr/>
          </p:nvGrpSpPr>
          <p:grpSpPr>
            <a:xfrm>
              <a:off x="1827606" y="5319278"/>
              <a:ext cx="2743201" cy="273050"/>
              <a:chOff x="3581400" y="5575300"/>
              <a:chExt cx="2743201" cy="273050"/>
            </a:xfrm>
          </p:grpSpPr>
          <p:sp>
            <p:nvSpPr>
              <p:cNvPr id="123" name="Rectangle 122"/>
              <p:cNvSpPr/>
              <p:nvPr/>
            </p:nvSpPr>
            <p:spPr bwMode="auto">
              <a:xfrm>
                <a:off x="6051551" y="5575300"/>
                <a:ext cx="273050"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4" name="Rectangle 123"/>
              <p:cNvSpPr/>
              <p:nvPr/>
            </p:nvSpPr>
            <p:spPr bwMode="auto">
              <a:xfrm>
                <a:off x="4406900" y="5575300"/>
                <a:ext cx="546099" cy="273050"/>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5" name="Rectangle 124"/>
              <p:cNvSpPr/>
              <p:nvPr/>
            </p:nvSpPr>
            <p:spPr bwMode="auto">
              <a:xfrm>
                <a:off x="4952999" y="5575300"/>
                <a:ext cx="1096433"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6" name="Rectangle 125"/>
              <p:cNvSpPr/>
              <p:nvPr/>
            </p:nvSpPr>
            <p:spPr bwMode="auto">
              <a:xfrm>
                <a:off x="3581400" y="5575300"/>
                <a:ext cx="825500" cy="273050"/>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nvGrpSpPr>
            <p:cNvPr id="96" name="Group 90"/>
            <p:cNvGrpSpPr/>
            <p:nvPr/>
          </p:nvGrpSpPr>
          <p:grpSpPr>
            <a:xfrm>
              <a:off x="1827605" y="4765279"/>
              <a:ext cx="2741083" cy="290899"/>
              <a:chOff x="3581399" y="5021301"/>
              <a:chExt cx="2741083" cy="290899"/>
            </a:xfrm>
          </p:grpSpPr>
          <p:sp>
            <p:nvSpPr>
              <p:cNvPr id="118" name="Rectangle 117"/>
              <p:cNvSpPr/>
              <p:nvPr/>
            </p:nvSpPr>
            <p:spPr bwMode="auto">
              <a:xfrm>
                <a:off x="3581399" y="5021301"/>
                <a:ext cx="546101"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9" name="Rectangle 118"/>
              <p:cNvSpPr/>
              <p:nvPr/>
            </p:nvSpPr>
            <p:spPr bwMode="auto">
              <a:xfrm>
                <a:off x="4127500" y="5021301"/>
                <a:ext cx="1100667" cy="290899"/>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0" name="Rectangle 119"/>
              <p:cNvSpPr/>
              <p:nvPr/>
            </p:nvSpPr>
            <p:spPr bwMode="auto">
              <a:xfrm>
                <a:off x="6049432" y="5021302"/>
                <a:ext cx="273050" cy="290898"/>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21" name="Rectangle 120"/>
              <p:cNvSpPr/>
              <p:nvPr/>
            </p:nvSpPr>
            <p:spPr bwMode="auto">
              <a:xfrm>
                <a:off x="5228167" y="5021301"/>
                <a:ext cx="821265" cy="290899"/>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nvGrpSpPr>
            <p:cNvPr id="97" name="Group 96"/>
            <p:cNvGrpSpPr/>
            <p:nvPr/>
          </p:nvGrpSpPr>
          <p:grpSpPr>
            <a:xfrm>
              <a:off x="1827606" y="4222844"/>
              <a:ext cx="2741082" cy="269386"/>
              <a:chOff x="3581400" y="4478866"/>
              <a:chExt cx="2741082" cy="269386"/>
            </a:xfrm>
          </p:grpSpPr>
          <p:sp>
            <p:nvSpPr>
              <p:cNvPr id="113" name="Rectangle 112"/>
              <p:cNvSpPr/>
              <p:nvPr/>
            </p:nvSpPr>
            <p:spPr bwMode="auto">
              <a:xfrm>
                <a:off x="3581400" y="4478867"/>
                <a:ext cx="275168" cy="26938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4" name="Rectangle 113"/>
              <p:cNvSpPr/>
              <p:nvPr/>
            </p:nvSpPr>
            <p:spPr bwMode="auto">
              <a:xfrm>
                <a:off x="3856568" y="4478867"/>
                <a:ext cx="1646765"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5" name="Rectangle 114"/>
              <p:cNvSpPr/>
              <p:nvPr/>
            </p:nvSpPr>
            <p:spPr bwMode="auto">
              <a:xfrm>
                <a:off x="5778500" y="4478866"/>
                <a:ext cx="543982" cy="265435"/>
              </a:xfrm>
              <a:prstGeom prst="rect">
                <a:avLst/>
              </a:prstGeom>
              <a:solidFill>
                <a:schemeClr val="bg2">
                  <a:lumMod val="95000"/>
                  <a:lumOff val="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16" name="Rectangle 115"/>
              <p:cNvSpPr/>
              <p:nvPr/>
            </p:nvSpPr>
            <p:spPr bwMode="auto">
              <a:xfrm>
                <a:off x="5503333" y="4478867"/>
                <a:ext cx="275167" cy="265435"/>
              </a:xfrm>
              <a:prstGeom prst="rect">
                <a:avLst/>
              </a:prstGeom>
              <a:solidFill>
                <a:schemeClr val="tx1">
                  <a:lumMod val="85000"/>
                </a:schemeClr>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nvGrpSpPr>
            <p:cNvPr id="98" name="Group 102"/>
            <p:cNvGrpSpPr/>
            <p:nvPr/>
          </p:nvGrpSpPr>
          <p:grpSpPr>
            <a:xfrm>
              <a:off x="1827606" y="3403979"/>
              <a:ext cx="2755833" cy="1915299"/>
              <a:chOff x="3354816" y="4079764"/>
              <a:chExt cx="2755833" cy="1915299"/>
            </a:xfrm>
          </p:grpSpPr>
          <p:sp>
            <p:nvSpPr>
              <p:cNvPr id="111" name="Rectangle 110"/>
              <p:cNvSpPr/>
              <p:nvPr/>
            </p:nvSpPr>
            <p:spPr bwMode="auto">
              <a:xfrm>
                <a:off x="3367449" y="4079764"/>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9" name="Rectangle 108"/>
              <p:cNvSpPr/>
              <p:nvPr/>
            </p:nvSpPr>
            <p:spPr bwMode="auto">
              <a:xfrm>
                <a:off x="3354816" y="5722013"/>
                <a:ext cx="2743200"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7" name="Rectangle 106"/>
              <p:cNvSpPr/>
              <p:nvPr/>
            </p:nvSpPr>
            <p:spPr bwMode="auto">
              <a:xfrm>
                <a:off x="3367449" y="5164065"/>
                <a:ext cx="2743200" cy="2809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sp>
            <p:nvSpPr>
              <p:cNvPr id="105" name="Rectangle 104"/>
              <p:cNvSpPr/>
              <p:nvPr/>
            </p:nvSpPr>
            <p:spPr bwMode="auto">
              <a:xfrm>
                <a:off x="3367449" y="4623463"/>
                <a:ext cx="2743200" cy="275167"/>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b="1" dirty="0">
                  <a:solidFill>
                    <a:schemeClr val="tx1"/>
                  </a:solidFill>
                  <a:effectLst>
                    <a:outerShdw blurRad="38100" dist="38100" dir="2700000" algn="tl">
                      <a:srgbClr val="000000"/>
                    </a:outerShdw>
                  </a:effectLst>
                </a:endParaRPr>
              </a:p>
            </p:txBody>
          </p:sp>
        </p:grpSp>
      </p:grpSp>
      <p:sp>
        <p:nvSpPr>
          <p:cNvPr id="74" name="TextBox 7"/>
          <p:cNvSpPr txBox="1">
            <a:spLocks noChangeArrowheads="1"/>
          </p:cNvSpPr>
          <p:nvPr/>
        </p:nvSpPr>
        <p:spPr bwMode="auto">
          <a:xfrm>
            <a:off x="6705600" y="6139190"/>
            <a:ext cx="1981200"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t>Indirect Shadows</a:t>
            </a:r>
          </a:p>
          <a:p>
            <a:pPr algn="ctr"/>
            <a:r>
              <a:rPr lang="en-US" sz="1400" dirty="0" smtClean="0"/>
              <a:t>(Low Frequency)</a:t>
            </a:r>
            <a:endParaRPr lang="en-US" sz="1400" dirty="0"/>
          </a:p>
        </p:txBody>
      </p:sp>
      <p:pic>
        <p:nvPicPr>
          <p:cNvPr id="91" name="Picture 90" descr="subbuffer_lowres.tiff"/>
          <p:cNvPicPr>
            <a:picLocks noChangeAspect="1"/>
          </p:cNvPicPr>
          <p:nvPr/>
        </p:nvPicPr>
        <p:blipFill>
          <a:blip r:embed="rId4">
            <a:clrChange>
              <a:clrFrom>
                <a:srgbClr val="6AF833"/>
              </a:clrFrom>
              <a:clrTo>
                <a:srgbClr val="6AF833">
                  <a:alpha val="0"/>
                </a:srgbClr>
              </a:clrTo>
            </a:clrChange>
          </a:blip>
          <a:stretch>
            <a:fillRect/>
          </a:stretch>
        </p:blipFill>
        <p:spPr>
          <a:xfrm>
            <a:off x="6635303" y="4104212"/>
            <a:ext cx="2356297" cy="2067988"/>
          </a:xfrm>
          <a:prstGeom prst="rect">
            <a:avLst/>
          </a:prstGeom>
        </p:spPr>
      </p:pic>
      <p:graphicFrame>
        <p:nvGraphicFramePr>
          <p:cNvPr id="84" name="Table 83"/>
          <p:cNvGraphicFramePr>
            <a:graphicFrameLocks noGrp="1"/>
          </p:cNvGraphicFramePr>
          <p:nvPr/>
        </p:nvGraphicFramePr>
        <p:xfrm>
          <a:off x="1831773" y="3920383"/>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r>
                        <a:rPr lang="en-US" sz="100" dirty="0" smtClean="0"/>
                        <a:t>a</a:t>
                      </a: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r>
                        <a:rPr lang="en-US" sz="100" dirty="0" err="1" smtClean="0"/>
                        <a:t>b</a:t>
                      </a: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pic>
        <p:nvPicPr>
          <p:cNvPr id="133" name="Picture 132" descr="subbuffer.tiff"/>
          <p:cNvPicPr>
            <a:picLocks noChangeAspect="1"/>
          </p:cNvPicPr>
          <p:nvPr/>
        </p:nvPicPr>
        <p:blipFill>
          <a:blip r:embed="rId5">
            <a:clrChange>
              <a:clrFrom>
                <a:srgbClr val="6AF833"/>
              </a:clrFrom>
              <a:clrTo>
                <a:srgbClr val="6AF833">
                  <a:alpha val="0"/>
                </a:srgbClr>
              </a:clrTo>
            </a:clrChange>
          </a:blip>
          <a:stretch>
            <a:fillRect/>
          </a:stretch>
        </p:blipFill>
        <p:spPr>
          <a:xfrm>
            <a:off x="6635304" y="4104212"/>
            <a:ext cx="2356296" cy="2067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strVal val="#ppt_w*0.70"/>
                                          </p:val>
                                        </p:tav>
                                        <p:tav tm="100000">
                                          <p:val>
                                            <p:strVal val="#ppt_w"/>
                                          </p:val>
                                        </p:tav>
                                      </p:tavLst>
                                    </p:anim>
                                    <p:anim calcmode="lin" valueType="num">
                                      <p:cBhvr>
                                        <p:cTn id="8" dur="1000" fill="hold"/>
                                        <p:tgtEl>
                                          <p:spTgt spid="93"/>
                                        </p:tgtEl>
                                        <p:attrNameLst>
                                          <p:attrName>ppt_h</p:attrName>
                                        </p:attrNameLst>
                                      </p:cBhvr>
                                      <p:tavLst>
                                        <p:tav tm="0">
                                          <p:val>
                                            <p:strVal val="#ppt_h"/>
                                          </p:val>
                                        </p:tav>
                                        <p:tav tm="100000">
                                          <p:val>
                                            <p:strVal val="#ppt_h"/>
                                          </p:val>
                                        </p:tav>
                                      </p:tavLst>
                                    </p:anim>
                                    <p:animEffect transition="in" filter="fade">
                                      <p:cBhvr>
                                        <p:cTn id="9" dur="1000"/>
                                        <p:tgtEl>
                                          <p:spTgt spid="93"/>
                                        </p:tgtEl>
                                      </p:cBhvr>
                                    </p:animEffect>
                                  </p:childTnLst>
                                </p:cTn>
                              </p:par>
                              <p:par>
                                <p:cTn id="10" presetID="10" presetClass="entr" presetSubtype="0" fill="hold" nodeType="with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733425" y="293688"/>
            <a:ext cx="8105775" cy="585787"/>
          </a:xfrm>
        </p:spPr>
        <p:txBody>
          <a:bodyPr/>
          <a:lstStyle/>
          <a:p>
            <a:pPr>
              <a:defRPr/>
            </a:pPr>
            <a:r>
              <a:rPr lang="en-US" dirty="0" smtClean="0"/>
              <a:t>Results: Pixel Sampling Detail</a:t>
            </a:r>
            <a:endParaRPr lang="en-US" dirty="0"/>
          </a:p>
        </p:txBody>
      </p:sp>
      <p:sp>
        <p:nvSpPr>
          <p:cNvPr id="35843" name="TextBox 10"/>
          <p:cNvSpPr txBox="1">
            <a:spLocks noChangeArrowheads="1"/>
          </p:cNvSpPr>
          <p:nvPr/>
        </p:nvSpPr>
        <p:spPr bwMode="auto">
          <a:xfrm>
            <a:off x="2197100" y="3492500"/>
            <a:ext cx="2146300" cy="338138"/>
          </a:xfrm>
          <a:prstGeom prst="rect">
            <a:avLst/>
          </a:prstGeom>
          <a:noFill/>
          <a:ln w="9525">
            <a:noFill/>
            <a:miter lim="800000"/>
            <a:headEnd/>
            <a:tailEnd/>
          </a:ln>
        </p:spPr>
        <p:txBody>
          <a:bodyPr wrap="none">
            <a:prstTxWarp prst="textNoShape">
              <a:avLst/>
            </a:prstTxWarp>
            <a:spAutoFit/>
          </a:bodyPr>
          <a:lstStyle/>
          <a:p>
            <a:r>
              <a:rPr lang="en-US"/>
              <a:t>1000 Light Reference</a:t>
            </a:r>
          </a:p>
        </p:txBody>
      </p:sp>
      <p:pic>
        <p:nvPicPr>
          <p:cNvPr id="35847" name="Picture 19" descr="horse-reference.eps"/>
          <p:cNvPicPr>
            <a:picLocks noChangeAspect="1"/>
          </p:cNvPicPr>
          <p:nvPr/>
        </p:nvPicPr>
        <p:blipFill>
          <a:blip r:embed="rId3"/>
          <a:stretch>
            <a:fillRect/>
          </a:stretch>
        </p:blipFill>
        <p:spPr bwMode="auto">
          <a:xfrm>
            <a:off x="1884363" y="1117600"/>
            <a:ext cx="2725737" cy="2425700"/>
          </a:xfrm>
          <a:prstGeom prst="rect">
            <a:avLst/>
          </a:prstGeom>
          <a:noFill/>
          <a:ln w="9525">
            <a:noFill/>
            <a:miter lim="800000"/>
            <a:headEnd/>
            <a:tailEnd/>
          </a:ln>
        </p:spPr>
      </p:pic>
      <p:grpSp>
        <p:nvGrpSpPr>
          <p:cNvPr id="11" name="Group 10"/>
          <p:cNvGrpSpPr/>
          <p:nvPr/>
        </p:nvGrpSpPr>
        <p:grpSpPr>
          <a:xfrm>
            <a:off x="5018088" y="1117600"/>
            <a:ext cx="2728912" cy="2725738"/>
            <a:chOff x="5018088" y="1117600"/>
            <a:chExt cx="2728912" cy="2725738"/>
          </a:xfrm>
        </p:grpSpPr>
        <p:sp>
          <p:nvSpPr>
            <p:cNvPr id="35844" name="TextBox 11"/>
            <p:cNvSpPr txBox="1">
              <a:spLocks noChangeArrowheads="1"/>
            </p:cNvSpPr>
            <p:nvPr/>
          </p:nvSpPr>
          <p:spPr bwMode="auto">
            <a:xfrm>
              <a:off x="5360988" y="3505200"/>
              <a:ext cx="2044700" cy="338138"/>
            </a:xfrm>
            <a:prstGeom prst="rect">
              <a:avLst/>
            </a:prstGeom>
            <a:noFill/>
            <a:ln w="9525">
              <a:noFill/>
              <a:miter lim="800000"/>
              <a:headEnd/>
              <a:tailEnd/>
            </a:ln>
          </p:spPr>
          <p:txBody>
            <a:bodyPr wrap="none">
              <a:prstTxWarp prst="textNoShape">
                <a:avLst/>
              </a:prstTxWarp>
              <a:spAutoFit/>
            </a:bodyPr>
            <a:lstStyle/>
            <a:p>
              <a:pPr algn="ctr"/>
              <a:r>
                <a:rPr lang="en-US" dirty="0"/>
                <a:t>Additive, 30L, 19fps</a:t>
              </a:r>
            </a:p>
          </p:txBody>
        </p:sp>
        <p:pic>
          <p:nvPicPr>
            <p:cNvPr id="35848" name="Picture 20" descr="horse-additive.eps"/>
            <p:cNvPicPr>
              <a:picLocks noChangeAspect="1"/>
            </p:cNvPicPr>
            <p:nvPr/>
          </p:nvPicPr>
          <p:blipFill>
            <a:blip r:embed="rId4"/>
            <a:stretch>
              <a:fillRect/>
            </a:stretch>
          </p:blipFill>
          <p:spPr bwMode="auto">
            <a:xfrm>
              <a:off x="5018088" y="1117600"/>
              <a:ext cx="2728912" cy="2425700"/>
            </a:xfrm>
            <a:prstGeom prst="rect">
              <a:avLst/>
            </a:prstGeom>
            <a:noFill/>
            <a:ln w="9525">
              <a:noFill/>
              <a:miter lim="800000"/>
              <a:headEnd/>
              <a:tailEnd/>
            </a:ln>
          </p:spPr>
        </p:pic>
      </p:grpSp>
      <p:grpSp>
        <p:nvGrpSpPr>
          <p:cNvPr id="12" name="Group 11"/>
          <p:cNvGrpSpPr/>
          <p:nvPr/>
        </p:nvGrpSpPr>
        <p:grpSpPr>
          <a:xfrm>
            <a:off x="1812925" y="3962400"/>
            <a:ext cx="2797175" cy="2725738"/>
            <a:chOff x="1812925" y="3962400"/>
            <a:chExt cx="2797175" cy="2725738"/>
          </a:xfrm>
        </p:grpSpPr>
        <p:sp>
          <p:nvSpPr>
            <p:cNvPr id="35845" name="TextBox 12"/>
            <p:cNvSpPr txBox="1">
              <a:spLocks noChangeArrowheads="1"/>
            </p:cNvSpPr>
            <p:nvPr/>
          </p:nvSpPr>
          <p:spPr bwMode="auto">
            <a:xfrm>
              <a:off x="1812925" y="6350000"/>
              <a:ext cx="2797175" cy="338138"/>
            </a:xfrm>
            <a:prstGeom prst="rect">
              <a:avLst/>
            </a:prstGeom>
            <a:noFill/>
            <a:ln w="9525">
              <a:noFill/>
              <a:miter lim="800000"/>
              <a:headEnd/>
              <a:tailEnd/>
            </a:ln>
          </p:spPr>
          <p:txBody>
            <a:bodyPr wrap="none">
              <a:prstTxWarp prst="textNoShape">
                <a:avLst/>
              </a:prstTxWarp>
              <a:spAutoFit/>
            </a:bodyPr>
            <a:lstStyle/>
            <a:p>
              <a:pPr algn="ctr"/>
              <a:r>
                <a:rPr lang="en-US" dirty="0"/>
                <a:t>1/16 Subtractive, 30L, </a:t>
              </a:r>
              <a:r>
                <a:rPr lang="en-US" dirty="0">
                  <a:solidFill>
                    <a:srgbClr val="00FF00"/>
                  </a:solidFill>
                </a:rPr>
                <a:t>30fps </a:t>
              </a:r>
            </a:p>
          </p:txBody>
        </p:sp>
        <p:pic>
          <p:nvPicPr>
            <p:cNvPr id="35849" name="Picture 21" descr="horse-subtractive4x.eps"/>
            <p:cNvPicPr>
              <a:picLocks noChangeAspect="1"/>
            </p:cNvPicPr>
            <p:nvPr/>
          </p:nvPicPr>
          <p:blipFill>
            <a:blip r:embed="rId5"/>
            <a:stretch>
              <a:fillRect/>
            </a:stretch>
          </p:blipFill>
          <p:spPr bwMode="auto">
            <a:xfrm>
              <a:off x="1884363" y="3962400"/>
              <a:ext cx="2725737" cy="2425700"/>
            </a:xfrm>
            <a:prstGeom prst="rect">
              <a:avLst/>
            </a:prstGeom>
            <a:noFill/>
            <a:ln w="9525">
              <a:noFill/>
              <a:miter lim="800000"/>
              <a:headEnd/>
              <a:tailEnd/>
            </a:ln>
          </p:spPr>
        </p:pic>
      </p:grpSp>
      <p:grpSp>
        <p:nvGrpSpPr>
          <p:cNvPr id="13" name="Group 12"/>
          <p:cNvGrpSpPr/>
          <p:nvPr/>
        </p:nvGrpSpPr>
        <p:grpSpPr>
          <a:xfrm>
            <a:off x="4875213" y="3962400"/>
            <a:ext cx="3025775" cy="2725738"/>
            <a:chOff x="4875213" y="3962400"/>
            <a:chExt cx="3025775" cy="2725738"/>
          </a:xfrm>
        </p:grpSpPr>
        <p:sp>
          <p:nvSpPr>
            <p:cNvPr id="35846" name="TextBox 13"/>
            <p:cNvSpPr txBox="1">
              <a:spLocks noChangeArrowheads="1"/>
            </p:cNvSpPr>
            <p:nvPr/>
          </p:nvSpPr>
          <p:spPr bwMode="auto">
            <a:xfrm>
              <a:off x="4875213" y="6350000"/>
              <a:ext cx="3025775" cy="338138"/>
            </a:xfrm>
            <a:prstGeom prst="rect">
              <a:avLst/>
            </a:prstGeom>
            <a:noFill/>
            <a:ln w="9525">
              <a:noFill/>
              <a:miter lim="800000"/>
              <a:headEnd/>
              <a:tailEnd/>
            </a:ln>
          </p:spPr>
          <p:txBody>
            <a:bodyPr wrap="none">
              <a:prstTxWarp prst="textNoShape">
                <a:avLst/>
              </a:prstTxWarp>
              <a:spAutoFit/>
            </a:bodyPr>
            <a:lstStyle/>
            <a:p>
              <a:pPr algn="ctr"/>
              <a:r>
                <a:rPr lang="en-US" dirty="0"/>
                <a:t>1/1024 Subtractive, 30L, 30 fps</a:t>
              </a:r>
            </a:p>
          </p:txBody>
        </p:sp>
        <p:pic>
          <p:nvPicPr>
            <p:cNvPr id="35850" name="Picture 22" descr="horse-subtractive32x.eps"/>
            <p:cNvPicPr>
              <a:picLocks noChangeAspect="1"/>
            </p:cNvPicPr>
            <p:nvPr/>
          </p:nvPicPr>
          <p:blipFill>
            <a:blip r:embed="rId6"/>
            <a:stretch>
              <a:fillRect/>
            </a:stretch>
          </p:blipFill>
          <p:spPr bwMode="auto">
            <a:xfrm>
              <a:off x="5018088" y="3962400"/>
              <a:ext cx="2728912" cy="24257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989013" y="293688"/>
            <a:ext cx="7926387" cy="585787"/>
          </a:xfrm>
        </p:spPr>
        <p:txBody>
          <a:bodyPr/>
          <a:lstStyle/>
          <a:p>
            <a:pPr>
              <a:defRPr/>
            </a:pPr>
            <a:r>
              <a:rPr lang="en-US" smtClean="0"/>
              <a:t>Quality / Performance Tradeoff</a:t>
            </a:r>
            <a:endParaRPr lang="en-US" dirty="0"/>
          </a:p>
        </p:txBody>
      </p:sp>
      <p:pic>
        <p:nvPicPr>
          <p:cNvPr id="37891" name="Picture 5" descr="david-subtractive-2000.eps"/>
          <p:cNvPicPr>
            <a:picLocks noChangeAspect="1"/>
          </p:cNvPicPr>
          <p:nvPr/>
        </p:nvPicPr>
        <p:blipFill>
          <a:blip r:embed="rId3"/>
          <a:stretch>
            <a:fillRect/>
          </a:stretch>
        </p:blipFill>
        <p:spPr bwMode="auto">
          <a:xfrm>
            <a:off x="4751423" y="4114800"/>
            <a:ext cx="3541641" cy="2214563"/>
          </a:xfrm>
          <a:prstGeom prst="rect">
            <a:avLst/>
          </a:prstGeom>
          <a:noFill/>
          <a:ln w="9525">
            <a:noFill/>
            <a:miter lim="800000"/>
            <a:headEnd/>
            <a:tailEnd/>
          </a:ln>
        </p:spPr>
      </p:pic>
      <p:pic>
        <p:nvPicPr>
          <p:cNvPr id="37894" name="Picture 8" descr="david-subtractive-0025.eps"/>
          <p:cNvPicPr>
            <a:picLocks noChangeAspect="1"/>
          </p:cNvPicPr>
          <p:nvPr/>
        </p:nvPicPr>
        <p:blipFill>
          <a:blip r:embed="rId4"/>
          <a:stretch>
            <a:fillRect/>
          </a:stretch>
        </p:blipFill>
        <p:spPr bwMode="auto">
          <a:xfrm>
            <a:off x="989013" y="1219475"/>
            <a:ext cx="3543300" cy="2215599"/>
          </a:xfrm>
          <a:prstGeom prst="rect">
            <a:avLst/>
          </a:prstGeom>
          <a:noFill/>
          <a:ln w="9525">
            <a:noFill/>
            <a:miter lim="800000"/>
            <a:headEnd/>
            <a:tailEnd/>
          </a:ln>
        </p:spPr>
      </p:pic>
      <p:sp>
        <p:nvSpPr>
          <p:cNvPr id="37895" name="TextBox 10"/>
          <p:cNvSpPr txBox="1">
            <a:spLocks noChangeArrowheads="1"/>
          </p:cNvSpPr>
          <p:nvPr/>
        </p:nvSpPr>
        <p:spPr bwMode="auto">
          <a:xfrm>
            <a:off x="927100" y="3433763"/>
            <a:ext cx="3697446" cy="338554"/>
          </a:xfrm>
          <a:prstGeom prst="rect">
            <a:avLst/>
          </a:prstGeom>
          <a:noFill/>
          <a:ln w="9525">
            <a:noFill/>
            <a:miter lim="800000"/>
            <a:headEnd/>
            <a:tailEnd/>
          </a:ln>
        </p:spPr>
        <p:txBody>
          <a:bodyPr wrap="none">
            <a:prstTxWarp prst="textNoShape">
              <a:avLst/>
            </a:prstTxWarp>
            <a:spAutoFit/>
          </a:bodyPr>
          <a:lstStyle/>
          <a:p>
            <a:r>
              <a:rPr lang="en-US" dirty="0" smtClean="0"/>
              <a:t>Subtractive</a:t>
            </a:r>
            <a:r>
              <a:rPr lang="en-US" dirty="0"/>
              <a:t>, </a:t>
            </a:r>
            <a:r>
              <a:rPr lang="en-US" u="sng" dirty="0"/>
              <a:t>25L</a:t>
            </a:r>
            <a:r>
              <a:rPr lang="en-US" dirty="0"/>
              <a:t>, 15 </a:t>
            </a:r>
            <a:r>
              <a:rPr lang="en-US" dirty="0" smtClean="0"/>
              <a:t>fps (1/4 sampling)</a:t>
            </a:r>
            <a:endParaRPr lang="en-US" dirty="0"/>
          </a:p>
        </p:txBody>
      </p:sp>
      <p:grpSp>
        <p:nvGrpSpPr>
          <p:cNvPr id="12" name="Group 11"/>
          <p:cNvGrpSpPr/>
          <p:nvPr/>
        </p:nvGrpSpPr>
        <p:grpSpPr>
          <a:xfrm>
            <a:off x="4751388" y="1219972"/>
            <a:ext cx="3541712" cy="2553516"/>
            <a:chOff x="4751388" y="1219972"/>
            <a:chExt cx="3541712" cy="2553516"/>
          </a:xfrm>
        </p:grpSpPr>
        <p:pic>
          <p:nvPicPr>
            <p:cNvPr id="37893" name="Picture 7" descr="david-additive-0070.eps"/>
            <p:cNvPicPr>
              <a:picLocks noChangeAspect="1"/>
            </p:cNvPicPr>
            <p:nvPr/>
          </p:nvPicPr>
          <p:blipFill>
            <a:blip r:embed="rId5"/>
            <a:stretch>
              <a:fillRect/>
            </a:stretch>
          </p:blipFill>
          <p:spPr bwMode="auto">
            <a:xfrm>
              <a:off x="4751388" y="1219972"/>
              <a:ext cx="3541712" cy="2214606"/>
            </a:xfrm>
            <a:prstGeom prst="rect">
              <a:avLst/>
            </a:prstGeom>
            <a:noFill/>
            <a:ln w="9525">
              <a:noFill/>
              <a:miter lim="800000"/>
              <a:headEnd/>
              <a:tailEnd/>
            </a:ln>
          </p:spPr>
        </p:pic>
        <p:sp>
          <p:nvSpPr>
            <p:cNvPr id="37896" name="TextBox 11"/>
            <p:cNvSpPr txBox="1">
              <a:spLocks noChangeArrowheads="1"/>
            </p:cNvSpPr>
            <p:nvPr/>
          </p:nvSpPr>
          <p:spPr bwMode="auto">
            <a:xfrm>
              <a:off x="4946650" y="3435350"/>
              <a:ext cx="3206750" cy="338138"/>
            </a:xfrm>
            <a:prstGeom prst="rect">
              <a:avLst/>
            </a:prstGeom>
            <a:noFill/>
            <a:ln w="9525">
              <a:noFill/>
              <a:miter lim="800000"/>
              <a:headEnd/>
              <a:tailEnd/>
            </a:ln>
          </p:spPr>
          <p:txBody>
            <a:bodyPr wrap="none">
              <a:prstTxWarp prst="textNoShape">
                <a:avLst/>
              </a:prstTxWarp>
              <a:spAutoFit/>
            </a:bodyPr>
            <a:lstStyle/>
            <a:p>
              <a:pPr algn="ctr"/>
              <a:r>
                <a:rPr lang="en-US" dirty="0"/>
                <a:t>Equal-Quality Additive, </a:t>
              </a:r>
              <a:r>
                <a:rPr lang="en-US" u="sng" dirty="0"/>
                <a:t>70L</a:t>
              </a:r>
              <a:r>
                <a:rPr lang="en-US" dirty="0"/>
                <a:t>, 4 fps</a:t>
              </a:r>
            </a:p>
          </p:txBody>
        </p:sp>
      </p:grpSp>
      <p:grpSp>
        <p:nvGrpSpPr>
          <p:cNvPr id="11" name="Group 10"/>
          <p:cNvGrpSpPr/>
          <p:nvPr/>
        </p:nvGrpSpPr>
        <p:grpSpPr>
          <a:xfrm>
            <a:off x="989842" y="4114800"/>
            <a:ext cx="3541641" cy="2552700"/>
            <a:chOff x="989842" y="4114800"/>
            <a:chExt cx="3541641" cy="2552700"/>
          </a:xfrm>
        </p:grpSpPr>
        <p:pic>
          <p:nvPicPr>
            <p:cNvPr id="37892" name="Picture 6" descr="david-additive-0015.eps"/>
            <p:cNvPicPr>
              <a:picLocks noChangeAspect="1"/>
            </p:cNvPicPr>
            <p:nvPr/>
          </p:nvPicPr>
          <p:blipFill>
            <a:blip r:embed="rId6"/>
            <a:stretch>
              <a:fillRect/>
            </a:stretch>
          </p:blipFill>
          <p:spPr bwMode="auto">
            <a:xfrm>
              <a:off x="989842" y="4114800"/>
              <a:ext cx="3541641" cy="2214563"/>
            </a:xfrm>
            <a:prstGeom prst="rect">
              <a:avLst/>
            </a:prstGeom>
            <a:noFill/>
            <a:ln w="9525">
              <a:noFill/>
              <a:miter lim="800000"/>
              <a:headEnd/>
              <a:tailEnd/>
            </a:ln>
          </p:spPr>
        </p:pic>
        <p:sp>
          <p:nvSpPr>
            <p:cNvPr id="37897" name="TextBox 12"/>
            <p:cNvSpPr txBox="1">
              <a:spLocks noChangeArrowheads="1"/>
            </p:cNvSpPr>
            <p:nvPr/>
          </p:nvSpPr>
          <p:spPr bwMode="auto">
            <a:xfrm>
              <a:off x="1162050" y="6329363"/>
              <a:ext cx="3219450" cy="338137"/>
            </a:xfrm>
            <a:prstGeom prst="rect">
              <a:avLst/>
            </a:prstGeom>
            <a:noFill/>
            <a:ln w="9525">
              <a:noFill/>
              <a:miter lim="800000"/>
              <a:headEnd/>
              <a:tailEnd/>
            </a:ln>
          </p:spPr>
          <p:txBody>
            <a:bodyPr wrap="none">
              <a:prstTxWarp prst="textNoShape">
                <a:avLst/>
              </a:prstTxWarp>
              <a:spAutoFit/>
            </a:bodyPr>
            <a:lstStyle/>
            <a:p>
              <a:pPr algn="ctr"/>
              <a:r>
                <a:rPr lang="en-US" dirty="0"/>
                <a:t>Equal-Speed Additive, </a:t>
              </a:r>
              <a:r>
                <a:rPr lang="en-US" u="sng" dirty="0"/>
                <a:t>15L</a:t>
              </a:r>
              <a:r>
                <a:rPr lang="en-US" dirty="0"/>
                <a:t>, 15fps</a:t>
              </a:r>
            </a:p>
          </p:txBody>
        </p:sp>
      </p:grpSp>
      <p:sp>
        <p:nvSpPr>
          <p:cNvPr id="37898" name="TextBox 13"/>
          <p:cNvSpPr txBox="1">
            <a:spLocks noChangeArrowheads="1"/>
          </p:cNvSpPr>
          <p:nvPr/>
        </p:nvSpPr>
        <p:spPr bwMode="auto">
          <a:xfrm>
            <a:off x="5257800" y="6329363"/>
            <a:ext cx="2546350" cy="338137"/>
          </a:xfrm>
          <a:prstGeom prst="rect">
            <a:avLst/>
          </a:prstGeom>
          <a:noFill/>
          <a:ln w="9525">
            <a:noFill/>
            <a:miter lim="800000"/>
            <a:headEnd/>
            <a:tailEnd/>
          </a:ln>
        </p:spPr>
        <p:txBody>
          <a:bodyPr wrap="none">
            <a:prstTxWarp prst="textNoShape">
              <a:avLst/>
            </a:prstTxWarp>
            <a:spAutoFit/>
          </a:bodyPr>
          <a:lstStyle/>
          <a:p>
            <a:pPr algn="ctr"/>
            <a:r>
              <a:rPr lang="en-US"/>
              <a:t>Reference, 1000L, 0.2 fps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lstStyle/>
          <a:p>
            <a:pPr>
              <a:defRPr/>
            </a:pPr>
            <a:r>
              <a:rPr lang="en-US" sz="3300" dirty="0" smtClean="0">
                <a:solidFill>
                  <a:schemeClr val="tx1"/>
                </a:solidFill>
              </a:rPr>
              <a:t>Quality / Performance Tradeoff</a:t>
            </a:r>
            <a:endParaRPr lang="en-US" sz="3300" dirty="0">
              <a:solidFill>
                <a:schemeClr val="tx1"/>
              </a:solidFill>
            </a:endParaRPr>
          </a:p>
        </p:txBody>
      </p:sp>
      <p:sp>
        <p:nvSpPr>
          <p:cNvPr id="504835" name="Rectangle 3"/>
          <p:cNvSpPr>
            <a:spLocks noGrp="1" noChangeArrowheads="1"/>
          </p:cNvSpPr>
          <p:nvPr>
            <p:ph sz="quarter" idx="10"/>
          </p:nvPr>
        </p:nvSpPr>
        <p:spPr>
          <a:xfrm>
            <a:off x="990600" y="1143000"/>
            <a:ext cx="4067175" cy="5257800"/>
          </a:xfrm>
        </p:spPr>
        <p:txBody>
          <a:bodyPr/>
          <a:lstStyle/>
          <a:p>
            <a:pPr>
              <a:spcAft>
                <a:spcPts val="0"/>
              </a:spcAft>
              <a:defRPr/>
            </a:pPr>
            <a:r>
              <a:rPr lang="en-US" sz="2400" dirty="0" smtClean="0"/>
              <a:t>Evaluated on two metrics:</a:t>
            </a:r>
          </a:p>
          <a:p>
            <a:pPr lvl="1">
              <a:spcAft>
                <a:spcPts val="0"/>
              </a:spcAft>
              <a:defRPr/>
            </a:pPr>
            <a:r>
              <a:rPr lang="en-US" sz="1800" dirty="0" smtClean="0"/>
              <a:t>Error relative to reference</a:t>
            </a:r>
          </a:p>
          <a:p>
            <a:pPr lvl="1">
              <a:spcAft>
                <a:spcPts val="0"/>
              </a:spcAft>
              <a:defRPr/>
            </a:pPr>
            <a:r>
              <a:rPr lang="en-US" sz="1800" dirty="0" smtClean="0"/>
              <a:t>Frames per second</a:t>
            </a:r>
          </a:p>
          <a:p>
            <a:pPr lvl="1">
              <a:spcAft>
                <a:spcPts val="0"/>
              </a:spcAft>
              <a:defRPr/>
            </a:pPr>
            <a:endParaRPr lang="en-US" sz="1800" dirty="0" smtClean="0"/>
          </a:p>
          <a:p>
            <a:pPr>
              <a:spcAft>
                <a:spcPts val="0"/>
              </a:spcAft>
              <a:defRPr/>
            </a:pPr>
            <a:r>
              <a:rPr lang="en-US" sz="2400" dirty="0" smtClean="0"/>
              <a:t>Subtractive better on both</a:t>
            </a:r>
          </a:p>
          <a:p>
            <a:pPr lvl="1">
              <a:spcAft>
                <a:spcPts val="0"/>
              </a:spcAft>
              <a:defRPr/>
            </a:pPr>
            <a:r>
              <a:rPr lang="en-US" sz="1800" dirty="0" smtClean="0"/>
              <a:t>Dataset from previous slide</a:t>
            </a:r>
          </a:p>
          <a:p>
            <a:pPr lvl="1">
              <a:spcAft>
                <a:spcPts val="0"/>
              </a:spcAft>
              <a:defRPr/>
            </a:pPr>
            <a:r>
              <a:rPr lang="en-US" sz="1800" dirty="0" smtClean="0"/>
              <a:t># of Lights is x-axis</a:t>
            </a:r>
          </a:p>
          <a:p>
            <a:pPr lvl="1">
              <a:spcAft>
                <a:spcPts val="0"/>
              </a:spcAft>
              <a:defRPr/>
            </a:pPr>
            <a:endParaRPr lang="en-US" sz="1800" dirty="0" smtClean="0"/>
          </a:p>
          <a:p>
            <a:pPr>
              <a:spcAft>
                <a:spcPts val="0"/>
              </a:spcAft>
              <a:defRPr/>
            </a:pPr>
            <a:r>
              <a:rPr lang="en-US" sz="2400" dirty="0" smtClean="0"/>
              <a:t>In summary:</a:t>
            </a:r>
          </a:p>
          <a:p>
            <a:pPr lvl="1">
              <a:spcAft>
                <a:spcPts val="0"/>
              </a:spcAft>
              <a:defRPr/>
            </a:pPr>
            <a:r>
              <a:rPr lang="en-US" sz="1800" dirty="0" smtClean="0"/>
              <a:t>Subtractive approach is a flexible method to improve performance</a:t>
            </a:r>
          </a:p>
          <a:p>
            <a:pPr>
              <a:spcAft>
                <a:spcPts val="0"/>
              </a:spcAft>
              <a:defRPr/>
            </a:pPr>
            <a:endParaRPr lang="en-US" sz="2400" dirty="0" smtClean="0"/>
          </a:p>
        </p:txBody>
      </p:sp>
      <p:pic>
        <p:nvPicPr>
          <p:cNvPr id="39940" name="Picture 9" descr="errorplot.eps"/>
          <p:cNvPicPr>
            <a:picLocks noChangeAspect="1"/>
          </p:cNvPicPr>
          <p:nvPr/>
        </p:nvPicPr>
        <p:blipFill>
          <a:blip r:embed="rId3"/>
          <a:srcRect/>
          <a:stretch>
            <a:fillRect/>
          </a:stretch>
        </p:blipFill>
        <p:spPr bwMode="auto">
          <a:xfrm>
            <a:off x="5057775" y="850900"/>
            <a:ext cx="4010025" cy="2806700"/>
          </a:xfrm>
          <a:prstGeom prst="rect">
            <a:avLst/>
          </a:prstGeom>
          <a:noFill/>
          <a:ln w="9525">
            <a:noFill/>
            <a:miter lim="800000"/>
            <a:headEnd/>
            <a:tailEnd/>
          </a:ln>
          <a:effectLst>
            <a:outerShdw blurRad="50800" dist="38100" dir="2700000">
              <a:srgbClr val="000000">
                <a:alpha val="43000"/>
              </a:srgbClr>
            </a:outerShdw>
          </a:effectLst>
        </p:spPr>
      </p:pic>
      <p:pic>
        <p:nvPicPr>
          <p:cNvPr id="39941" name="Picture 10" descr="fpsplot.eps"/>
          <p:cNvPicPr>
            <a:picLocks noChangeAspect="1"/>
          </p:cNvPicPr>
          <p:nvPr/>
        </p:nvPicPr>
        <p:blipFill>
          <a:blip r:embed="rId4"/>
          <a:srcRect/>
          <a:stretch>
            <a:fillRect/>
          </a:stretch>
        </p:blipFill>
        <p:spPr bwMode="auto">
          <a:xfrm>
            <a:off x="5057775" y="3822700"/>
            <a:ext cx="4010025" cy="2806700"/>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1" name="Rectangle 3"/>
          <p:cNvSpPr>
            <a:spLocks noGrp="1" noChangeArrowheads="1"/>
          </p:cNvSpPr>
          <p:nvPr>
            <p:ph type="ctrTitle"/>
          </p:nvPr>
        </p:nvSpPr>
        <p:spPr>
          <a:xfrm>
            <a:off x="977900" y="76200"/>
            <a:ext cx="8166100" cy="830263"/>
          </a:xfrm>
        </p:spPr>
        <p:txBody>
          <a:bodyPr/>
          <a:lstStyle/>
          <a:p>
            <a:pPr>
              <a:defRPr/>
            </a:pPr>
            <a:r>
              <a:rPr lang="en-US" dirty="0" smtClean="0">
                <a:ea typeface="+mj-ea"/>
                <a:cs typeface="+mj-cs"/>
              </a:rPr>
              <a:t>Part III: Path-space Outlier Rejection</a:t>
            </a:r>
            <a:endParaRPr lang="en-US" dirty="0">
              <a:ea typeface="+mj-ea"/>
              <a:cs typeface="+mj-cs"/>
            </a:endParaRPr>
          </a:p>
        </p:txBody>
      </p:sp>
      <p:pic>
        <p:nvPicPr>
          <p:cNvPr id="7" name="Picture 6" descr="killeroo_noise.png"/>
          <p:cNvPicPr>
            <a:picLocks noChangeAspect="1"/>
          </p:cNvPicPr>
          <p:nvPr/>
        </p:nvPicPr>
        <p:blipFill>
          <a:blip r:embed="rId3"/>
          <a:stretch>
            <a:fillRect/>
          </a:stretch>
        </p:blipFill>
        <p:spPr>
          <a:xfrm>
            <a:off x="4572000" y="838200"/>
            <a:ext cx="3886200" cy="2914650"/>
          </a:xfrm>
          <a:prstGeom prst="rect">
            <a:avLst/>
          </a:prstGeom>
        </p:spPr>
      </p:pic>
      <p:pic>
        <p:nvPicPr>
          <p:cNvPr id="8" name="Picture 7" descr="killeroo_filtered.png"/>
          <p:cNvPicPr>
            <a:picLocks noChangeAspect="1"/>
          </p:cNvPicPr>
          <p:nvPr/>
        </p:nvPicPr>
        <p:blipFill>
          <a:blip r:embed="rId4"/>
          <a:stretch>
            <a:fillRect/>
          </a:stretch>
        </p:blipFill>
        <p:spPr>
          <a:xfrm>
            <a:off x="4572000" y="3810000"/>
            <a:ext cx="3886200" cy="2914650"/>
          </a:xfrm>
          <a:prstGeom prst="rect">
            <a:avLst/>
          </a:prstGeom>
        </p:spPr>
      </p:pic>
      <p:pic>
        <p:nvPicPr>
          <p:cNvPr id="9" name="Picture 8" descr="teaser_cornell_filtered.png"/>
          <p:cNvPicPr>
            <a:picLocks noChangeAspect="1"/>
          </p:cNvPicPr>
          <p:nvPr/>
        </p:nvPicPr>
        <p:blipFill>
          <a:blip r:embed="rId5"/>
          <a:stretch>
            <a:fillRect/>
          </a:stretch>
        </p:blipFill>
        <p:spPr>
          <a:xfrm>
            <a:off x="1435100" y="3810000"/>
            <a:ext cx="2984500" cy="2910599"/>
          </a:xfrm>
          <a:prstGeom prst="rect">
            <a:avLst/>
          </a:prstGeom>
        </p:spPr>
      </p:pic>
      <p:pic>
        <p:nvPicPr>
          <p:cNvPr id="10" name="Picture 9" descr="teaser_cornell_noise.png"/>
          <p:cNvPicPr>
            <a:picLocks noChangeAspect="1"/>
          </p:cNvPicPr>
          <p:nvPr/>
        </p:nvPicPr>
        <p:blipFill>
          <a:blip r:embed="rId6"/>
          <a:stretch>
            <a:fillRect/>
          </a:stretch>
        </p:blipFill>
        <p:spPr>
          <a:xfrm>
            <a:off x="1447800" y="838200"/>
            <a:ext cx="2984500" cy="2910599"/>
          </a:xfrm>
          <a:prstGeom prst="rect">
            <a:avLst/>
          </a:prstGeom>
        </p:spPr>
      </p:pic>
    </p:spTree>
  </p:cSld>
  <p:clrMapOvr>
    <a:masterClrMapping/>
  </p:clrMapOvr>
  <mc:AlternateContent xmlns:mp="http://schemas.microsoft.com/office/mac/powerpoint/2008/main">
    <mc:Choice Requires="mp">
      <mp:transition spd="slow">
        <mp:flip/>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newsflash/>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Real-world lighting has infinite lighting paths</a:t>
            </a:r>
          </a:p>
          <a:p>
            <a:pPr lvl="1">
              <a:defRPr/>
            </a:pPr>
            <a:r>
              <a:rPr dirty="0"/>
              <a:t>Light can be bounced off one object to another</a:t>
            </a:r>
            <a:endParaRPr dirty="0" smtClean="0"/>
          </a:p>
          <a:p>
            <a:pPr lvl="1">
              <a:defRPr/>
            </a:pPr>
            <a:endParaRPr dirty="0" smtClean="0"/>
          </a:p>
          <a:p>
            <a:pPr indent="-402336">
              <a:defRPr/>
            </a:pPr>
            <a:r>
              <a:rPr lang="en-US" dirty="0" smtClean="0"/>
              <a:t>Monte Carlo Methods are used to solve</a:t>
            </a:r>
          </a:p>
          <a:p>
            <a:pPr lvl="1">
              <a:defRPr/>
            </a:pPr>
            <a:r>
              <a:rPr dirty="0" smtClean="0"/>
              <a:t>No good deterministic solution, instead take a random solution</a:t>
            </a:r>
          </a:p>
          <a:p>
            <a:pPr lvl="1">
              <a:defRPr/>
            </a:pPr>
            <a:r>
              <a:rPr dirty="0" smtClean="0"/>
              <a:t>Randomly </a:t>
            </a:r>
            <a:r>
              <a:rPr dirty="0"/>
              <a:t>trace </a:t>
            </a:r>
            <a:r>
              <a:rPr dirty="0" smtClean="0"/>
              <a:t>paths (rays), </a:t>
            </a:r>
            <a:r>
              <a:rPr dirty="0"/>
              <a:t>compute average</a:t>
            </a:r>
          </a:p>
          <a:p>
            <a:pPr lvl="1">
              <a:defRPr/>
            </a:pPr>
            <a:r>
              <a:rPr dirty="0"/>
              <a:t>Tradeoff between efficiency and noise caused by variance</a:t>
            </a:r>
          </a:p>
          <a:p>
            <a:pPr lvl="1">
              <a:defRPr/>
            </a:pPr>
            <a:endParaRPr dirty="0"/>
          </a:p>
          <a:p>
            <a:pPr lvl="1">
              <a:defRPr/>
            </a:pPr>
            <a:endParaRPr dirty="0"/>
          </a:p>
          <a:p>
            <a:pPr indent="-402336">
              <a:defRPr/>
            </a:pPr>
            <a:r>
              <a:rPr lang="en-US" dirty="0" smtClean="0"/>
              <a:t>Reducing the effects of this variance is one of the primary goals of research</a:t>
            </a:r>
            <a:endParaRPr lang="en-US" dirty="0"/>
          </a:p>
        </p:txBody>
      </p:sp>
      <p:sp>
        <p:nvSpPr>
          <p:cNvPr id="5" name="Title 4"/>
          <p:cNvSpPr>
            <a:spLocks noGrp="1"/>
          </p:cNvSpPr>
          <p:nvPr>
            <p:ph type="title"/>
          </p:nvPr>
        </p:nvSpPr>
        <p:spPr>
          <a:xfrm>
            <a:off x="989013" y="293688"/>
            <a:ext cx="7926387" cy="585787"/>
          </a:xfrm>
        </p:spPr>
        <p:txBody>
          <a:bodyPr/>
          <a:lstStyle/>
          <a:p>
            <a:pPr>
              <a:defRPr/>
            </a:pPr>
            <a:r>
              <a:rPr lang="en-US" dirty="0" smtClean="0"/>
              <a:t>Monte-Carlo Ray Tracing</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2" y="1143000"/>
            <a:ext cx="7926388" cy="5105400"/>
          </a:xfrm>
        </p:spPr>
        <p:txBody>
          <a:bodyPr/>
          <a:lstStyle/>
          <a:p>
            <a:r>
              <a:rPr lang="en-US" sz="2400" dirty="0" smtClean="0"/>
              <a:t>Image filtering extremely common in use</a:t>
            </a:r>
            <a:endParaRPr sz="2400" dirty="0" smtClean="0"/>
          </a:p>
          <a:p>
            <a:r>
              <a:rPr lang="en-US" sz="2400" dirty="0" smtClean="0"/>
              <a:t>Color shifting/correction, over/underexposure</a:t>
            </a:r>
          </a:p>
          <a:p>
            <a:r>
              <a:rPr lang="en-US" sz="2400" dirty="0" smtClean="0"/>
              <a:t>Noise removal, smoothing and blurring</a:t>
            </a:r>
          </a:p>
          <a:p>
            <a:r>
              <a:rPr lang="en-US" sz="2400" b="1" dirty="0" smtClean="0"/>
              <a:t>Stylistic filters*</a:t>
            </a:r>
            <a:r>
              <a:rPr lang="en-US" sz="2400" dirty="0" smtClean="0"/>
              <a:t> of all kinds</a:t>
            </a:r>
          </a:p>
          <a:p>
            <a:pPr lvl="1"/>
            <a:endParaRPr lang="en-US" sz="1800" dirty="0" smtClean="0"/>
          </a:p>
        </p:txBody>
      </p:sp>
      <p:sp>
        <p:nvSpPr>
          <p:cNvPr id="5" name="Title 4"/>
          <p:cNvSpPr>
            <a:spLocks noGrp="1"/>
          </p:cNvSpPr>
          <p:nvPr>
            <p:ph type="title"/>
          </p:nvPr>
        </p:nvSpPr>
        <p:spPr/>
        <p:txBody>
          <a:bodyPr/>
          <a:lstStyle/>
          <a:p>
            <a:r>
              <a:rPr lang="en-US" dirty="0" smtClean="0"/>
              <a:t>Example: Image Filters</a:t>
            </a:r>
            <a:endParaRPr lang="en-US" dirty="0"/>
          </a:p>
        </p:txBody>
      </p:sp>
      <p:pic>
        <p:nvPicPr>
          <p:cNvPr id="8" name="Picture 7" descr="dft2d_dandelion_filtered_time_color.png"/>
          <p:cNvPicPr>
            <a:picLocks noChangeAspect="1"/>
          </p:cNvPicPr>
          <p:nvPr/>
        </p:nvPicPr>
        <p:blipFill>
          <a:blip r:embed="rId3"/>
          <a:srcRect l="9091" r="9091"/>
          <a:stretch>
            <a:fillRect/>
          </a:stretch>
        </p:blipFill>
        <p:spPr>
          <a:xfrm>
            <a:off x="3657600" y="3852446"/>
            <a:ext cx="2536180" cy="2324832"/>
          </a:xfrm>
          <a:prstGeom prst="rect">
            <a:avLst/>
          </a:prstGeom>
        </p:spPr>
      </p:pic>
      <p:pic>
        <p:nvPicPr>
          <p:cNvPr id="9" name="Picture 8" descr="dandelion.png"/>
          <p:cNvPicPr>
            <a:picLocks noChangeAspect="1"/>
          </p:cNvPicPr>
          <p:nvPr/>
        </p:nvPicPr>
        <p:blipFill>
          <a:blip r:embed="rId4"/>
          <a:srcRect l="9091" r="9091"/>
          <a:stretch>
            <a:fillRect/>
          </a:stretch>
        </p:blipFill>
        <p:spPr>
          <a:xfrm>
            <a:off x="914400" y="3852446"/>
            <a:ext cx="2536180" cy="2324832"/>
          </a:xfrm>
          <a:prstGeom prst="rect">
            <a:avLst/>
          </a:prstGeom>
        </p:spPr>
      </p:pic>
      <p:pic>
        <p:nvPicPr>
          <p:cNvPr id="10" name="Picture 9" descr="dft2d_dandelion_sharpen_time_color.png"/>
          <p:cNvPicPr>
            <a:picLocks noChangeAspect="1"/>
          </p:cNvPicPr>
          <p:nvPr/>
        </p:nvPicPr>
        <p:blipFill>
          <a:blip r:embed="rId5"/>
          <a:srcRect l="12121" r="3030"/>
          <a:stretch>
            <a:fillRect/>
          </a:stretch>
        </p:blipFill>
        <p:spPr>
          <a:xfrm>
            <a:off x="6361487" y="3852446"/>
            <a:ext cx="2630113" cy="2324832"/>
          </a:xfrm>
          <a:prstGeom prst="rect">
            <a:avLst/>
          </a:prstGeom>
        </p:spPr>
      </p:pic>
      <p:sp>
        <p:nvSpPr>
          <p:cNvPr id="11" name="TextBox 10"/>
          <p:cNvSpPr txBox="1"/>
          <p:nvPr/>
        </p:nvSpPr>
        <p:spPr>
          <a:xfrm>
            <a:off x="1571084" y="6214646"/>
            <a:ext cx="1518965" cy="338554"/>
          </a:xfrm>
          <a:prstGeom prst="rect">
            <a:avLst/>
          </a:prstGeom>
          <a:noFill/>
        </p:spPr>
        <p:txBody>
          <a:bodyPr wrap="none" rtlCol="0">
            <a:spAutoFit/>
          </a:bodyPr>
          <a:lstStyle/>
          <a:p>
            <a:r>
              <a:rPr lang="en-US" dirty="0" smtClean="0"/>
              <a:t>Original Image</a:t>
            </a:r>
            <a:endParaRPr lang="en-US" dirty="0"/>
          </a:p>
        </p:txBody>
      </p:sp>
      <p:sp>
        <p:nvSpPr>
          <p:cNvPr id="12" name="TextBox 11"/>
          <p:cNvSpPr txBox="1"/>
          <p:nvPr/>
        </p:nvSpPr>
        <p:spPr>
          <a:xfrm>
            <a:off x="4343400" y="6214646"/>
            <a:ext cx="1416574" cy="338554"/>
          </a:xfrm>
          <a:prstGeom prst="rect">
            <a:avLst/>
          </a:prstGeom>
          <a:noFill/>
        </p:spPr>
        <p:txBody>
          <a:bodyPr wrap="none" rtlCol="0">
            <a:spAutoFit/>
          </a:bodyPr>
          <a:lstStyle/>
          <a:p>
            <a:pPr algn="ctr"/>
            <a:r>
              <a:rPr lang="en-US" dirty="0" smtClean="0"/>
              <a:t>Added Bloom</a:t>
            </a:r>
            <a:endParaRPr lang="en-US" dirty="0"/>
          </a:p>
        </p:txBody>
      </p:sp>
      <p:sp>
        <p:nvSpPr>
          <p:cNvPr id="13" name="TextBox 12"/>
          <p:cNvSpPr txBox="1"/>
          <p:nvPr/>
        </p:nvSpPr>
        <p:spPr>
          <a:xfrm>
            <a:off x="7162800" y="6214646"/>
            <a:ext cx="1267995" cy="338554"/>
          </a:xfrm>
          <a:prstGeom prst="rect">
            <a:avLst/>
          </a:prstGeom>
          <a:noFill/>
        </p:spPr>
        <p:txBody>
          <a:bodyPr wrap="none" rtlCol="0">
            <a:spAutoFit/>
          </a:bodyPr>
          <a:lstStyle/>
          <a:p>
            <a:pPr algn="ctr"/>
            <a:r>
              <a:rPr lang="en-US" dirty="0" smtClean="0"/>
              <a:t>Final Result</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524000"/>
            <a:ext cx="7926387" cy="5105400"/>
          </a:xfrm>
        </p:spPr>
        <p:txBody>
          <a:bodyPr/>
          <a:lstStyle/>
          <a:p>
            <a:pPr indent="-402336">
              <a:defRPr/>
            </a:pPr>
            <a:endParaRPr dirty="0" smtClean="0"/>
          </a:p>
          <a:p>
            <a:pPr lvl="1" indent="-402336">
              <a:buNone/>
              <a:defRPr/>
            </a:pPr>
            <a:endParaRPr dirty="0" smtClean="0"/>
          </a:p>
          <a:p>
            <a:pPr indent="-402336">
              <a:defRPr/>
            </a:pPr>
            <a:r>
              <a:rPr lang="en-US" dirty="0" smtClean="0"/>
              <a:t>Reconstruction of radiance falling on a sensor </a:t>
            </a:r>
          </a:p>
          <a:p>
            <a:pPr lvl="1" indent="-402336">
              <a:defRPr/>
            </a:pPr>
            <a:r>
              <a:rPr dirty="0" smtClean="0"/>
              <a:t>Sensor assumed to be 2d region (image plane), eg. </a:t>
            </a:r>
            <a:r>
              <a:rPr dirty="0"/>
              <a:t>f</a:t>
            </a:r>
            <a:r>
              <a:rPr dirty="0" smtClean="0"/>
              <a:t>ilm/retina</a:t>
            </a:r>
          </a:p>
          <a:p>
            <a:pPr lvl="1" indent="-402336">
              <a:defRPr/>
            </a:pPr>
            <a:endParaRPr dirty="0" smtClean="0"/>
          </a:p>
          <a:p>
            <a:pPr indent="-402336">
              <a:defRPr/>
            </a:pPr>
            <a:r>
              <a:rPr lang="en-US" dirty="0" smtClean="0"/>
              <a:t>Regular samples of </a:t>
            </a:r>
            <a:r>
              <a:rPr lang="en-US" i="1" dirty="0" err="1" smtClean="0"/>
              <a:t>I(x</a:t>
            </a:r>
            <a:r>
              <a:rPr lang="en-US" i="1" dirty="0" smtClean="0"/>
              <a:t>)</a:t>
            </a:r>
            <a:r>
              <a:rPr lang="en-US" dirty="0" smtClean="0"/>
              <a:t> computed and stored</a:t>
            </a:r>
          </a:p>
          <a:p>
            <a:pPr lvl="1" indent="-402336">
              <a:defRPr/>
            </a:pPr>
            <a:r>
              <a:rPr dirty="0" smtClean="0"/>
              <a:t>Redisplayed on output device (monitor, print, etc.)</a:t>
            </a:r>
          </a:p>
          <a:p>
            <a:pPr lvl="1" indent="-402336">
              <a:defRPr/>
            </a:pPr>
            <a:endParaRPr baseline="-25000" dirty="0" smtClean="0"/>
          </a:p>
          <a:p>
            <a:pPr indent="-402336">
              <a:defRPr/>
            </a:pPr>
            <a:r>
              <a:rPr lang="en-US" dirty="0" smtClean="0"/>
              <a:t>Each pixel location influenced by nearby samples</a:t>
            </a:r>
          </a:p>
          <a:p>
            <a:pPr lvl="1" indent="-402336">
              <a:defRPr/>
            </a:pPr>
            <a:r>
              <a:rPr lang="en-US" dirty="0" smtClean="0"/>
              <a:t>Continuous function from discrete samples by convolution</a:t>
            </a:r>
          </a:p>
          <a:p>
            <a:pPr lvl="1" indent="-402336">
              <a:defRPr/>
            </a:pPr>
            <a:endParaRPr baseline="-25000" dirty="0" smtClean="0"/>
          </a:p>
          <a:p>
            <a:pPr lvl="1"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lang="en-US" dirty="0"/>
          </a:p>
        </p:txBody>
      </p:sp>
      <p:sp>
        <p:nvSpPr>
          <p:cNvPr id="5" name="Title 4"/>
          <p:cNvSpPr>
            <a:spLocks noGrp="1"/>
          </p:cNvSpPr>
          <p:nvPr>
            <p:ph type="title"/>
          </p:nvPr>
        </p:nvSpPr>
        <p:spPr>
          <a:xfrm>
            <a:off x="989013" y="293688"/>
            <a:ext cx="7926387" cy="585787"/>
          </a:xfrm>
        </p:spPr>
        <p:txBody>
          <a:bodyPr/>
          <a:lstStyle/>
          <a:p>
            <a:pPr>
              <a:defRPr/>
            </a:pPr>
            <a:r>
              <a:rPr lang="en-US" dirty="0" smtClean="0"/>
              <a:t>Image Reconstruction Equation</a:t>
            </a:r>
            <a:endParaRPr lang="en-US" dirty="0"/>
          </a:p>
        </p:txBody>
      </p:sp>
      <p:pic>
        <p:nvPicPr>
          <p:cNvPr id="14" name="Picture 13" descr="latex-image-1.pdf"/>
          <p:cNvPicPr>
            <a:picLocks noChangeAspect="1"/>
          </p:cNvPicPr>
          <p:nvPr/>
        </p:nvPicPr>
        <mc:AlternateContent>
          <mc:Choice xmlns:ma="http://schemas.microsoft.com/office/mac/drawingml/2008/main" Requires="ma">
            <p:blipFill>
              <a:blip r:embed="rId3">
                <a:duotone>
                  <a:schemeClr val="tx1"/>
                  <a:srgbClr val="FFF1C1"/>
                </a:duotone>
              </a:blip>
              <a:stretch>
                <a:fillRect/>
              </a:stretch>
            </p:blipFill>
          </mc:Choice>
          <mc:Fallback>
            <p:blipFill>
              <a:blip r:embed="rId4">
                <a:duotone>
                  <a:schemeClr val="tx1"/>
                  <a:srgbClr val="FFF1C1"/>
                </a:duotone>
              </a:blip>
              <a:stretch>
                <a:fillRect/>
              </a:stretch>
            </p:blipFill>
          </mc:Fallback>
        </mc:AlternateContent>
        <p:spPr>
          <a:xfrm>
            <a:off x="2055813" y="1143000"/>
            <a:ext cx="5335587" cy="718252"/>
          </a:xfrm>
          <a:prstGeom prst="rect">
            <a:avLst/>
          </a:prstGeom>
        </p:spPr>
      </p:pic>
      <p:grpSp>
        <p:nvGrpSpPr>
          <p:cNvPr id="20" name="Group 19"/>
          <p:cNvGrpSpPr/>
          <p:nvPr/>
        </p:nvGrpSpPr>
        <p:grpSpPr>
          <a:xfrm>
            <a:off x="3884613" y="1722997"/>
            <a:ext cx="1373187" cy="246221"/>
            <a:chOff x="3884613" y="1722997"/>
            <a:chExt cx="1373187" cy="246221"/>
          </a:xfrm>
        </p:grpSpPr>
        <p:cxnSp>
          <p:nvCxnSpPr>
            <p:cNvPr id="16" name="Straight Connector 15"/>
            <p:cNvCxnSpPr/>
            <p:nvPr/>
          </p:nvCxnSpPr>
          <p:spPr bwMode="auto">
            <a:xfrm>
              <a:off x="3884613" y="1751269"/>
              <a:ext cx="13731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1" name="TextBox 20"/>
            <p:cNvSpPr txBox="1"/>
            <p:nvPr/>
          </p:nvSpPr>
          <p:spPr>
            <a:xfrm>
              <a:off x="3991864" y="1722997"/>
              <a:ext cx="1204076" cy="246221"/>
            </a:xfrm>
            <a:prstGeom prst="rect">
              <a:avLst/>
            </a:prstGeom>
            <a:noFill/>
          </p:spPr>
          <p:txBody>
            <a:bodyPr wrap="none" rtlCol="0">
              <a:spAutoFit/>
            </a:bodyPr>
            <a:lstStyle/>
            <a:p>
              <a:r>
                <a:rPr lang="en-US" sz="1000" dirty="0" smtClean="0"/>
                <a:t>Sensor Response</a:t>
              </a:r>
            </a:p>
          </p:txBody>
        </p:sp>
      </p:grpSp>
      <p:grpSp>
        <p:nvGrpSpPr>
          <p:cNvPr id="22" name="Group 21"/>
          <p:cNvGrpSpPr/>
          <p:nvPr/>
        </p:nvGrpSpPr>
        <p:grpSpPr>
          <a:xfrm>
            <a:off x="5334000" y="1711015"/>
            <a:ext cx="1600200" cy="246221"/>
            <a:chOff x="5334000" y="1711015"/>
            <a:chExt cx="1600200" cy="246221"/>
          </a:xfrm>
        </p:grpSpPr>
        <p:cxnSp>
          <p:nvCxnSpPr>
            <p:cNvPr id="18" name="Straight Connector 17"/>
            <p:cNvCxnSpPr/>
            <p:nvPr/>
          </p:nvCxnSpPr>
          <p:spPr bwMode="auto">
            <a:xfrm>
              <a:off x="5334000" y="1749681"/>
              <a:ext cx="1600200" cy="3176"/>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3" name="TextBox 22"/>
            <p:cNvSpPr txBox="1"/>
            <p:nvPr/>
          </p:nvSpPr>
          <p:spPr>
            <a:xfrm>
              <a:off x="5486400" y="1711015"/>
              <a:ext cx="1282473" cy="246221"/>
            </a:xfrm>
            <a:prstGeom prst="rect">
              <a:avLst/>
            </a:prstGeom>
            <a:noFill/>
          </p:spPr>
          <p:txBody>
            <a:bodyPr wrap="none" rtlCol="0">
              <a:spAutoFit/>
            </a:bodyPr>
            <a:lstStyle/>
            <a:p>
              <a:r>
                <a:rPr lang="en-US" sz="1000" dirty="0" smtClean="0"/>
                <a:t>Incoming Radiance</a:t>
              </a:r>
            </a:p>
          </p:txBody>
        </p:sp>
      </p:grpSp>
      <p:grpSp>
        <p:nvGrpSpPr>
          <p:cNvPr id="19" name="Group 18"/>
          <p:cNvGrpSpPr/>
          <p:nvPr/>
        </p:nvGrpSpPr>
        <p:grpSpPr>
          <a:xfrm>
            <a:off x="3434975" y="1969218"/>
            <a:ext cx="3956425" cy="246221"/>
            <a:chOff x="3434975" y="1969218"/>
            <a:chExt cx="3956425" cy="246221"/>
          </a:xfrm>
        </p:grpSpPr>
        <p:cxnSp>
          <p:nvCxnSpPr>
            <p:cNvPr id="9" name="Straight Connector 8"/>
            <p:cNvCxnSpPr/>
            <p:nvPr/>
          </p:nvCxnSpPr>
          <p:spPr bwMode="auto">
            <a:xfrm>
              <a:off x="3434975" y="1997490"/>
              <a:ext cx="3956425"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0" name="TextBox 9"/>
            <p:cNvSpPr txBox="1"/>
            <p:nvPr/>
          </p:nvSpPr>
          <p:spPr>
            <a:xfrm>
              <a:off x="4419600" y="1969218"/>
              <a:ext cx="2172774" cy="246221"/>
            </a:xfrm>
            <a:prstGeom prst="rect">
              <a:avLst/>
            </a:prstGeom>
            <a:noFill/>
          </p:spPr>
          <p:txBody>
            <a:bodyPr wrap="square" rtlCol="0">
              <a:spAutoFit/>
            </a:bodyPr>
            <a:lstStyle/>
            <a:p>
              <a:pPr algn="ctr"/>
              <a:r>
                <a:rPr lang="en-US" sz="1000" dirty="0" smtClean="0"/>
                <a:t>Integral over image plane</a:t>
              </a:r>
            </a:p>
          </p:txBody>
        </p:sp>
      </p:grpSp>
      <p:grpSp>
        <p:nvGrpSpPr>
          <p:cNvPr id="13" name="Group 12"/>
          <p:cNvGrpSpPr/>
          <p:nvPr/>
        </p:nvGrpSpPr>
        <p:grpSpPr>
          <a:xfrm>
            <a:off x="1917699" y="1711015"/>
            <a:ext cx="829549" cy="400110"/>
            <a:chOff x="1917699" y="1711015"/>
            <a:chExt cx="829549" cy="400110"/>
          </a:xfrm>
        </p:grpSpPr>
        <p:cxnSp>
          <p:nvCxnSpPr>
            <p:cNvPr id="15" name="Straight Connector 14"/>
            <p:cNvCxnSpPr/>
            <p:nvPr/>
          </p:nvCxnSpPr>
          <p:spPr bwMode="auto">
            <a:xfrm>
              <a:off x="1981200" y="1739287"/>
              <a:ext cx="685800"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7" name="TextBox 16"/>
            <p:cNvSpPr txBox="1"/>
            <p:nvPr/>
          </p:nvSpPr>
          <p:spPr>
            <a:xfrm>
              <a:off x="1917699" y="1711015"/>
              <a:ext cx="829549" cy="400110"/>
            </a:xfrm>
            <a:prstGeom prst="rect">
              <a:avLst/>
            </a:prstGeom>
            <a:noFill/>
          </p:spPr>
          <p:txBody>
            <a:bodyPr wrap="none" rtlCol="0">
              <a:spAutoFit/>
            </a:bodyPr>
            <a:lstStyle/>
            <a:p>
              <a:pPr algn="ctr"/>
              <a:r>
                <a:rPr lang="en-US" sz="1000" dirty="0" smtClean="0"/>
                <a:t>Pixel Value</a:t>
              </a:r>
            </a:p>
            <a:p>
              <a:pPr algn="ctr"/>
              <a:r>
                <a:rPr lang="en-US" sz="1000" dirty="0" smtClean="0"/>
                <a:t>(</a:t>
              </a:r>
              <a:r>
                <a:rPr lang="en-US" sz="1000" i="1" dirty="0" err="1" smtClean="0"/>
                <a:t>x</a:t>
              </a:r>
              <a:r>
                <a:rPr lang="en-US" sz="1000" dirty="0" smtClean="0"/>
                <a:t> is 2D)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2362200"/>
            <a:ext cx="7926387" cy="4419600"/>
          </a:xfrm>
        </p:spPr>
        <p:txBody>
          <a:bodyPr/>
          <a:lstStyle/>
          <a:p>
            <a:pPr indent="-402336">
              <a:defRPr/>
            </a:pPr>
            <a:r>
              <a:rPr lang="en-US" dirty="0" smtClean="0"/>
              <a:t>Integral can be written as sum of random samples</a:t>
            </a:r>
          </a:p>
          <a:p>
            <a:pPr lvl="1" indent="-402336">
              <a:defRPr/>
            </a:pPr>
            <a:r>
              <a:rPr dirty="0" smtClean="0"/>
              <a:t>Points </a:t>
            </a:r>
            <a:r>
              <a:rPr i="1" dirty="0" smtClean="0"/>
              <a:t>x'</a:t>
            </a:r>
            <a:r>
              <a:rPr i="1" baseline="-25000" dirty="0" smtClean="0"/>
              <a:t>j</a:t>
            </a:r>
            <a:r>
              <a:rPr dirty="0" smtClean="0"/>
              <a:t> are drawn uniformly randomly across image plane</a:t>
            </a:r>
          </a:p>
          <a:p>
            <a:pPr lvl="1" indent="-402336">
              <a:defRPr/>
            </a:pPr>
            <a:r>
              <a:rPr dirty="0" smtClean="0"/>
              <a:t>Integral estimated as weighted sum</a:t>
            </a:r>
          </a:p>
          <a:p>
            <a:pPr lvl="2" indent="-402336">
              <a:defRPr/>
            </a:pPr>
            <a:endParaRPr lang="en-US" sz="2000" kern="1200" dirty="0" smtClean="0">
              <a:solidFill>
                <a:schemeClr val="tx1"/>
              </a:solidFill>
              <a:latin typeface="Arial" charset="0"/>
              <a:cs typeface="+mn-cs"/>
            </a:endParaRPr>
          </a:p>
          <a:p>
            <a:pPr indent="-402336">
              <a:defRPr/>
            </a:pPr>
            <a:r>
              <a:rPr lang="en-US" sz="2400" kern="1200" dirty="0" smtClean="0">
                <a:solidFill>
                  <a:schemeClr val="tx1"/>
                </a:solidFill>
                <a:latin typeface="Arial" charset="0"/>
                <a:cs typeface="+mn-cs"/>
              </a:rPr>
              <a:t>Pixel estimate </a:t>
            </a:r>
            <a:r>
              <a:rPr lang="en-US" sz="2400" i="1" kern="1200" dirty="0" err="1" smtClean="0">
                <a:solidFill>
                  <a:schemeClr val="tx1"/>
                </a:solidFill>
                <a:latin typeface="Arial" charset="0"/>
                <a:cs typeface="+mn-cs"/>
              </a:rPr>
              <a:t>I</a:t>
            </a:r>
            <a:r>
              <a:rPr lang="en-US" sz="2400" i="1" kern="1200" baseline="-25000" dirty="0" err="1" smtClean="0">
                <a:solidFill>
                  <a:schemeClr val="tx1"/>
                </a:solidFill>
                <a:latin typeface="Arial" charset="0"/>
                <a:cs typeface="+mn-cs"/>
              </a:rPr>
              <a:t>n</a:t>
            </a:r>
            <a:r>
              <a:rPr lang="en-US" sz="2400" i="1" kern="1200" dirty="0" err="1" smtClean="0">
                <a:solidFill>
                  <a:schemeClr val="tx1"/>
                </a:solidFill>
                <a:latin typeface="Arial" charset="0"/>
                <a:cs typeface="+mn-cs"/>
              </a:rPr>
              <a:t>(x</a:t>
            </a:r>
            <a:r>
              <a:rPr lang="en-US" sz="2400" i="1" kern="1200" dirty="0" smtClean="0">
                <a:solidFill>
                  <a:schemeClr val="tx1"/>
                </a:solidFill>
                <a:latin typeface="Arial" charset="0"/>
                <a:cs typeface="+mn-cs"/>
              </a:rPr>
              <a:t>)</a:t>
            </a:r>
            <a:r>
              <a:rPr lang="en-US" sz="2400" kern="1200" dirty="0" smtClean="0">
                <a:solidFill>
                  <a:schemeClr val="tx1"/>
                </a:solidFill>
                <a:latin typeface="Arial" charset="0"/>
                <a:cs typeface="+mn-cs"/>
              </a:rPr>
              <a:t> is a random variable</a:t>
            </a:r>
          </a:p>
          <a:p>
            <a:pPr lvl="1" indent="-402336">
              <a:defRPr/>
            </a:pPr>
            <a:r>
              <a:rPr lang="en-US" sz="1800" dirty="0" smtClean="0"/>
              <a:t>Expected value is </a:t>
            </a:r>
            <a:r>
              <a:rPr lang="en-US" sz="1800" i="1" dirty="0" err="1" smtClean="0"/>
              <a:t>I(x</a:t>
            </a:r>
            <a:r>
              <a:rPr lang="en-US" sz="1800" i="1" dirty="0" smtClean="0"/>
              <a:t>)</a:t>
            </a:r>
            <a:r>
              <a:rPr sz="1800" dirty="0" smtClean="0"/>
              <a:t>, the true value of the pixel </a:t>
            </a:r>
          </a:p>
          <a:p>
            <a:pPr lvl="1" indent="-402336">
              <a:defRPr/>
            </a:pPr>
            <a:r>
              <a:rPr sz="1800" dirty="0" smtClean="0"/>
              <a:t>Variance decreases with increasing n</a:t>
            </a:r>
            <a:endParaRPr lang="en-US" sz="1800" kern="1200" dirty="0" smtClean="0">
              <a:solidFill>
                <a:schemeClr val="tx1"/>
              </a:solidFill>
              <a:latin typeface="Arial" charset="0"/>
              <a:cs typeface="+mn-cs"/>
            </a:endParaRPr>
          </a:p>
          <a:p>
            <a:pPr lvl="1" indent="-402336">
              <a:defRPr/>
            </a:pPr>
            <a:endParaRPr lang="en-US" dirty="0" smtClean="0"/>
          </a:p>
          <a:p>
            <a:pPr indent="-402336">
              <a:defRPr/>
            </a:pPr>
            <a:r>
              <a:rPr lang="en-US" sz="2400" kern="1200" dirty="0" smtClean="0">
                <a:solidFill>
                  <a:schemeClr val="tx1"/>
                </a:solidFill>
                <a:latin typeface="Arial" charset="0"/>
                <a:cs typeface="+mn-cs"/>
              </a:rPr>
              <a:t>With large </a:t>
            </a:r>
            <a:r>
              <a:rPr lang="en-US" sz="2400" i="1" kern="1200" dirty="0" err="1" smtClean="0">
                <a:solidFill>
                  <a:schemeClr val="tx1"/>
                </a:solidFill>
                <a:latin typeface="Arial" charset="0"/>
                <a:cs typeface="+mn-cs"/>
              </a:rPr>
              <a:t>n</a:t>
            </a:r>
            <a:r>
              <a:rPr lang="en-US" sz="2400" kern="1200" dirty="0" smtClean="0">
                <a:solidFill>
                  <a:schemeClr val="tx1"/>
                </a:solidFill>
                <a:latin typeface="Arial" charset="0"/>
                <a:cs typeface="+mn-cs"/>
              </a:rPr>
              <a:t>, we have increasingly greater confidence in </a:t>
            </a:r>
            <a:r>
              <a:rPr lang="en-US" sz="2400" i="1" kern="1200" dirty="0" err="1" smtClean="0">
                <a:solidFill>
                  <a:schemeClr val="tx1"/>
                </a:solidFill>
                <a:latin typeface="Arial" charset="0"/>
              </a:rPr>
              <a:t>I</a:t>
            </a:r>
            <a:r>
              <a:rPr lang="en-US" sz="2400" i="1" kern="1200" baseline="-25000" dirty="0" err="1" smtClean="0">
                <a:solidFill>
                  <a:schemeClr val="tx1"/>
                </a:solidFill>
                <a:latin typeface="Arial" charset="0"/>
              </a:rPr>
              <a:t>n</a:t>
            </a:r>
            <a:r>
              <a:rPr lang="en-US" sz="2400" i="1" kern="1200" dirty="0" err="1" smtClean="0">
                <a:solidFill>
                  <a:schemeClr val="tx1"/>
                </a:solidFill>
                <a:latin typeface="Arial" charset="0"/>
              </a:rPr>
              <a:t>(x</a:t>
            </a:r>
            <a:r>
              <a:rPr lang="en-US" sz="2400" i="1" kern="1200" dirty="0" smtClean="0">
                <a:solidFill>
                  <a:schemeClr val="tx1"/>
                </a:solidFill>
                <a:latin typeface="Arial" charset="0"/>
              </a:rPr>
              <a:t>)</a:t>
            </a:r>
            <a:r>
              <a:rPr lang="en-US" sz="1800" i="1" kern="1200" dirty="0" smtClean="0">
                <a:solidFill>
                  <a:schemeClr val="tx1"/>
                </a:solidFill>
                <a:latin typeface="Arial" charset="0"/>
              </a:rPr>
              <a:t> </a:t>
            </a:r>
            <a:r>
              <a:rPr lang="en-US" sz="2400" kern="1200" dirty="0" smtClean="0">
                <a:solidFill>
                  <a:schemeClr val="tx1"/>
                </a:solidFill>
                <a:latin typeface="Arial" charset="0"/>
              </a:rPr>
              <a:t>as an estimate of true value </a:t>
            </a:r>
            <a:r>
              <a:rPr lang="en-US" sz="2400" i="1" kern="1200" dirty="0" err="1" smtClean="0">
                <a:solidFill>
                  <a:schemeClr val="tx1"/>
                </a:solidFill>
                <a:latin typeface="Arial" charset="0"/>
              </a:rPr>
              <a:t>I(x</a:t>
            </a:r>
            <a:r>
              <a:rPr lang="en-US" sz="2400" i="1" kern="1200" dirty="0" smtClean="0">
                <a:solidFill>
                  <a:schemeClr val="tx1"/>
                </a:solidFill>
                <a:latin typeface="Arial" charset="0"/>
              </a:rPr>
              <a:t>)</a:t>
            </a:r>
            <a:endParaRPr sz="2400" i="1" dirty="0" smtClean="0"/>
          </a:p>
          <a:p>
            <a:pPr lvl="1" indent="-402336">
              <a:defRPr/>
            </a:pPr>
            <a:endParaRPr lang="en-US" sz="1800" kern="1200" dirty="0" smtClean="0">
              <a:solidFill>
                <a:schemeClr val="tx1"/>
              </a:solidFill>
              <a:latin typeface="Arial" charset="0"/>
              <a:cs typeface="+mn-cs"/>
            </a:endParaRPr>
          </a:p>
          <a:p>
            <a:pPr indent="-402336">
              <a:defRPr/>
            </a:pPr>
            <a:endParaRPr lang="en-US" sz="2400" kern="1200" dirty="0" smtClean="0">
              <a:solidFill>
                <a:schemeClr val="tx1"/>
              </a:solidFill>
              <a:latin typeface="Arial" charset="0"/>
              <a:cs typeface="+mn-cs"/>
            </a:endParaRPr>
          </a:p>
          <a:p>
            <a:pPr indent="-402336">
              <a:defRPr/>
            </a:pPr>
            <a:endParaRPr dirty="0" smtClean="0"/>
          </a:p>
          <a:p>
            <a:pPr lvl="1" indent="-402336">
              <a:defRPr/>
            </a:pPr>
            <a:endParaRPr dirty="0" smtClean="0"/>
          </a:p>
          <a:p>
            <a:pPr lvl="1" indent="-402336">
              <a:defRPr/>
            </a:pPr>
            <a:endParaRPr dirty="0" smtClean="0"/>
          </a:p>
          <a:p>
            <a:pPr lvl="1" indent="-402336">
              <a:defRPr/>
            </a:pPr>
            <a:endParaRPr dirty="0"/>
          </a:p>
          <a:p>
            <a:pPr indent="-402336">
              <a:defRPr/>
            </a:pPr>
            <a:endParaRPr lang="en-US" dirty="0"/>
          </a:p>
        </p:txBody>
      </p:sp>
      <p:sp>
        <p:nvSpPr>
          <p:cNvPr id="5" name="Title 4"/>
          <p:cNvSpPr>
            <a:spLocks noGrp="1"/>
          </p:cNvSpPr>
          <p:nvPr>
            <p:ph type="title"/>
          </p:nvPr>
        </p:nvSpPr>
        <p:spPr>
          <a:xfrm>
            <a:off x="989013" y="293688"/>
            <a:ext cx="7926387" cy="585787"/>
          </a:xfrm>
        </p:spPr>
        <p:txBody>
          <a:bodyPr/>
          <a:lstStyle/>
          <a:p>
            <a:pPr>
              <a:defRPr/>
            </a:pPr>
            <a:r>
              <a:rPr lang="en-US" dirty="0" smtClean="0"/>
              <a:t>Monte Carlo Approximation</a:t>
            </a:r>
            <a:endParaRPr lang="en-US" dirty="0"/>
          </a:p>
        </p:txBody>
      </p:sp>
      <p:cxnSp>
        <p:nvCxnSpPr>
          <p:cNvPr id="15" name="Straight Connector 14"/>
          <p:cNvCxnSpPr/>
          <p:nvPr/>
        </p:nvCxnSpPr>
        <p:spPr bwMode="auto">
          <a:xfrm>
            <a:off x="2971800" y="1751269"/>
            <a:ext cx="1373187"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432978" y="1749681"/>
            <a:ext cx="1600200" cy="3176"/>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9" name="TextBox 18"/>
          <p:cNvSpPr txBox="1"/>
          <p:nvPr/>
        </p:nvSpPr>
        <p:spPr>
          <a:xfrm>
            <a:off x="3013344" y="1722997"/>
            <a:ext cx="1204076" cy="246221"/>
          </a:xfrm>
          <a:prstGeom prst="rect">
            <a:avLst/>
          </a:prstGeom>
          <a:noFill/>
        </p:spPr>
        <p:txBody>
          <a:bodyPr wrap="none" rtlCol="0">
            <a:spAutoFit/>
          </a:bodyPr>
          <a:lstStyle/>
          <a:p>
            <a:r>
              <a:rPr lang="en-US" sz="1000" dirty="0" smtClean="0"/>
              <a:t>Sensor Response</a:t>
            </a:r>
          </a:p>
        </p:txBody>
      </p:sp>
      <p:sp>
        <p:nvSpPr>
          <p:cNvPr id="20" name="TextBox 19"/>
          <p:cNvSpPr txBox="1"/>
          <p:nvPr/>
        </p:nvSpPr>
        <p:spPr>
          <a:xfrm>
            <a:off x="4637242" y="1734979"/>
            <a:ext cx="1268258" cy="246221"/>
          </a:xfrm>
          <a:prstGeom prst="rect">
            <a:avLst/>
          </a:prstGeom>
          <a:noFill/>
        </p:spPr>
        <p:txBody>
          <a:bodyPr wrap="none" rtlCol="0">
            <a:spAutoFit/>
          </a:bodyPr>
          <a:lstStyle/>
          <a:p>
            <a:r>
              <a:rPr lang="en-US" sz="1000" dirty="0" smtClean="0"/>
              <a:t>Sampled Radiance</a:t>
            </a:r>
          </a:p>
        </p:txBody>
      </p:sp>
      <p:cxnSp>
        <p:nvCxnSpPr>
          <p:cNvPr id="26" name="Straight Connector 25"/>
          <p:cNvCxnSpPr/>
          <p:nvPr/>
        </p:nvCxnSpPr>
        <p:spPr bwMode="auto">
          <a:xfrm flipV="1">
            <a:off x="6400800" y="1981919"/>
            <a:ext cx="1905000" cy="11981"/>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27" name="TextBox 26"/>
          <p:cNvSpPr txBox="1"/>
          <p:nvPr/>
        </p:nvSpPr>
        <p:spPr>
          <a:xfrm>
            <a:off x="6705600" y="1976279"/>
            <a:ext cx="1287532" cy="246221"/>
          </a:xfrm>
          <a:prstGeom prst="rect">
            <a:avLst/>
          </a:prstGeom>
          <a:noFill/>
        </p:spPr>
        <p:txBody>
          <a:bodyPr wrap="none" rtlCol="0">
            <a:spAutoFit/>
          </a:bodyPr>
          <a:lstStyle/>
          <a:p>
            <a:r>
              <a:rPr lang="en-US" sz="1000" dirty="0" smtClean="0"/>
              <a:t>Normalization Term</a:t>
            </a:r>
          </a:p>
        </p:txBody>
      </p:sp>
      <p:cxnSp>
        <p:nvCxnSpPr>
          <p:cNvPr id="11" name="Straight Connector 10"/>
          <p:cNvCxnSpPr/>
          <p:nvPr/>
        </p:nvCxnSpPr>
        <p:spPr bwMode="auto">
          <a:xfrm>
            <a:off x="1415875" y="1740875"/>
            <a:ext cx="825501" cy="1588"/>
          </a:xfrm>
          <a:prstGeom prst="line">
            <a:avLst/>
          </a:prstGeom>
          <a:solidFill>
            <a:schemeClr val="accent1"/>
          </a:solidFill>
          <a:ln w="12699" cap="flat" cmpd="sng" algn="ctr">
            <a:solidFill>
              <a:schemeClr val="tx1"/>
            </a:solidFill>
            <a:prstDash val="solid"/>
            <a:round/>
            <a:headEnd type="none" w="med" len="med"/>
            <a:tailEnd type="none" w="med" len="med"/>
          </a:ln>
          <a:effectLst/>
        </p:spPr>
      </p:cxnSp>
      <p:sp>
        <p:nvSpPr>
          <p:cNvPr id="12" name="TextBox 11"/>
          <p:cNvSpPr txBox="1"/>
          <p:nvPr/>
        </p:nvSpPr>
        <p:spPr>
          <a:xfrm>
            <a:off x="1339675" y="1711015"/>
            <a:ext cx="997125" cy="246221"/>
          </a:xfrm>
          <a:prstGeom prst="rect">
            <a:avLst/>
          </a:prstGeom>
          <a:noFill/>
        </p:spPr>
        <p:txBody>
          <a:bodyPr wrap="none" rtlCol="0">
            <a:spAutoFit/>
          </a:bodyPr>
          <a:lstStyle/>
          <a:p>
            <a:r>
              <a:rPr lang="en-US" sz="1000" dirty="0" smtClean="0"/>
              <a:t>Pixel Estimate</a:t>
            </a:r>
          </a:p>
        </p:txBody>
      </p:sp>
      <p:pic>
        <p:nvPicPr>
          <p:cNvPr id="24" name="Picture 2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60499" y="1041400"/>
            <a:ext cx="6790947" cy="914400"/>
          </a:xfrm>
          <a:prstGeom prst="rect">
            <a:avLst/>
          </a:prstGeo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Noise Resulting From Variance </a:t>
            </a:r>
            <a:endParaRPr lang="en-US" dirty="0"/>
          </a:p>
        </p:txBody>
      </p:sp>
      <p:sp>
        <p:nvSpPr>
          <p:cNvPr id="6" name="Content Placeholder 5"/>
          <p:cNvSpPr>
            <a:spLocks noGrp="1"/>
          </p:cNvSpPr>
          <p:nvPr>
            <p:ph sz="quarter" idx="10"/>
          </p:nvPr>
        </p:nvSpPr>
        <p:spPr>
          <a:xfrm>
            <a:off x="990600" y="1143000"/>
            <a:ext cx="7975600" cy="5257800"/>
          </a:xfrm>
        </p:spPr>
        <p:txBody>
          <a:bodyPr/>
          <a:lstStyle/>
          <a:p>
            <a:pPr>
              <a:spcAft>
                <a:spcPts val="0"/>
              </a:spcAft>
              <a:defRPr/>
            </a:pPr>
            <a:r>
              <a:rPr lang="en-US" dirty="0" smtClean="0"/>
              <a:t>Reference image (&gt; 1024 samples/pixel)</a:t>
            </a:r>
          </a:p>
          <a:p>
            <a:pPr lvl="1">
              <a:spcAft>
                <a:spcPts val="0"/>
              </a:spcAft>
              <a:defRPr/>
            </a:pPr>
            <a:r>
              <a:rPr lang="en-US" dirty="0" smtClean="0"/>
              <a:t>Complex lighting effects (soft shadows, color bleeding, etc)</a:t>
            </a:r>
          </a:p>
          <a:p>
            <a:pPr>
              <a:spcAft>
                <a:spcPts val="0"/>
              </a:spcAft>
              <a:defRPr/>
            </a:pPr>
            <a:r>
              <a:rPr lang="en-US" dirty="0" smtClean="0"/>
              <a:t>Low-sample Approximation (2 samples/pixel)</a:t>
            </a:r>
          </a:p>
          <a:p>
            <a:pPr lvl="1">
              <a:spcAft>
                <a:spcPts val="0"/>
              </a:spcAft>
              <a:defRPr/>
            </a:pPr>
            <a:r>
              <a:rPr lang="en-US" dirty="0" smtClean="0"/>
              <a:t>Significant variance, noise masks smooth regions</a:t>
            </a:r>
          </a:p>
          <a:p>
            <a:pPr lvl="1">
              <a:spcAft>
                <a:spcPts val="0"/>
              </a:spcAft>
              <a:defRPr/>
            </a:pPr>
            <a:r>
              <a:rPr lang="en-US" dirty="0" smtClean="0"/>
              <a:t>Areas with high variation (i.e. ceiling) near-random</a:t>
            </a:r>
          </a:p>
        </p:txBody>
      </p:sp>
      <p:pic>
        <p:nvPicPr>
          <p:cNvPr id="10" name="Picture 9" descr="image0000.tga"/>
          <p:cNvPicPr>
            <a:picLocks noChangeAspect="1"/>
          </p:cNvPicPr>
          <p:nvPr/>
        </p:nvPicPr>
        <p:blipFill>
          <a:blip r:embed="rId3"/>
          <a:srcRect l="4343" r="4463"/>
          <a:stretch>
            <a:fillRect/>
          </a:stretch>
        </p:blipFill>
        <p:spPr>
          <a:xfrm>
            <a:off x="1371600" y="3768725"/>
            <a:ext cx="3200400" cy="2632075"/>
          </a:xfrm>
          <a:prstGeom prst="rect">
            <a:avLst/>
          </a:prstGeom>
        </p:spPr>
      </p:pic>
      <p:pic>
        <p:nvPicPr>
          <p:cNvPr id="11" name="Picture 10" descr="image0000.tga"/>
          <p:cNvPicPr>
            <a:picLocks noChangeAspect="1"/>
          </p:cNvPicPr>
          <p:nvPr/>
        </p:nvPicPr>
        <p:blipFill>
          <a:blip r:embed="rId4"/>
          <a:srcRect l="4343" r="4463"/>
          <a:stretch>
            <a:fillRect/>
          </a:stretch>
        </p:blipFill>
        <p:spPr>
          <a:xfrm>
            <a:off x="5181600" y="3768725"/>
            <a:ext cx="3200400" cy="2632075"/>
          </a:xfrm>
          <a:prstGeom prst="rect">
            <a:avLst/>
          </a:prstGeom>
        </p:spPr>
      </p:pic>
      <p:sp>
        <p:nvSpPr>
          <p:cNvPr id="12" name="Rectangle 25"/>
          <p:cNvSpPr>
            <a:spLocks noChangeArrowheads="1"/>
          </p:cNvSpPr>
          <p:nvPr/>
        </p:nvSpPr>
        <p:spPr bwMode="auto">
          <a:xfrm>
            <a:off x="2112142" y="6375400"/>
            <a:ext cx="1621658" cy="307777"/>
          </a:xfrm>
          <a:prstGeom prst="rect">
            <a:avLst/>
          </a:prstGeom>
          <a:noFill/>
          <a:ln w="9525">
            <a:noFill/>
            <a:miter lim="800000"/>
            <a:headEnd/>
            <a:tailEnd/>
          </a:ln>
        </p:spPr>
        <p:txBody>
          <a:bodyPr wrap="none">
            <a:prstTxWarp prst="textNoShape">
              <a:avLst/>
            </a:prstTxWarp>
            <a:spAutoFit/>
          </a:bodyPr>
          <a:lstStyle/>
          <a:p>
            <a:r>
              <a:rPr lang="en-US" sz="1400" dirty="0" smtClean="0"/>
              <a:t>Reference Image</a:t>
            </a:r>
            <a:endParaRPr lang="en-US" sz="1400" dirty="0"/>
          </a:p>
        </p:txBody>
      </p:sp>
      <p:sp>
        <p:nvSpPr>
          <p:cNvPr id="13" name="Rectangle 25"/>
          <p:cNvSpPr>
            <a:spLocks noChangeArrowheads="1"/>
          </p:cNvSpPr>
          <p:nvPr/>
        </p:nvSpPr>
        <p:spPr bwMode="auto">
          <a:xfrm>
            <a:off x="6121754" y="6375400"/>
            <a:ext cx="1422046" cy="307777"/>
          </a:xfrm>
          <a:prstGeom prst="rect">
            <a:avLst/>
          </a:prstGeom>
          <a:noFill/>
          <a:ln w="9525">
            <a:noFill/>
            <a:miter lim="800000"/>
            <a:headEnd/>
            <a:tailEnd/>
          </a:ln>
        </p:spPr>
        <p:txBody>
          <a:bodyPr wrap="none">
            <a:prstTxWarp prst="textNoShape">
              <a:avLst/>
            </a:prstTxWarp>
            <a:spAutoFit/>
          </a:bodyPr>
          <a:lstStyle/>
          <a:p>
            <a:r>
              <a:rPr lang="en-US" sz="1400" dirty="0" smtClean="0"/>
              <a:t>2 samples/pixel</a:t>
            </a:r>
            <a:endParaRPr lang="en-US" sz="1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Noise Resulting From Variance </a:t>
            </a:r>
            <a:endParaRPr lang="en-US" dirty="0"/>
          </a:p>
        </p:txBody>
      </p:sp>
      <p:pic>
        <p:nvPicPr>
          <p:cNvPr id="7" name="Picture 6" descr="image0000.tga"/>
          <p:cNvPicPr>
            <a:picLocks noChangeAspect="1"/>
          </p:cNvPicPr>
          <p:nvPr/>
        </p:nvPicPr>
        <p:blipFill>
          <a:blip r:embed="rId3"/>
          <a:srcRect l="4343" r="4463"/>
          <a:stretch>
            <a:fillRect/>
          </a:stretch>
        </p:blipFill>
        <p:spPr>
          <a:xfrm>
            <a:off x="1371600" y="990600"/>
            <a:ext cx="3200400" cy="2632075"/>
          </a:xfrm>
          <a:prstGeom prst="rect">
            <a:avLst/>
          </a:prstGeom>
        </p:spPr>
      </p:pic>
      <p:pic>
        <p:nvPicPr>
          <p:cNvPr id="8" name="Picture 7" descr="image0009.tga"/>
          <p:cNvPicPr>
            <a:picLocks noChangeAspect="1"/>
          </p:cNvPicPr>
          <p:nvPr/>
        </p:nvPicPr>
        <p:blipFill>
          <a:blip r:embed="rId4"/>
          <a:srcRect l="4348" r="3985"/>
          <a:stretch>
            <a:fillRect/>
          </a:stretch>
        </p:blipFill>
        <p:spPr>
          <a:xfrm>
            <a:off x="5105400" y="990600"/>
            <a:ext cx="3213100" cy="2628900"/>
          </a:xfrm>
          <a:prstGeom prst="rect">
            <a:avLst/>
          </a:prstGeom>
        </p:spPr>
      </p:pic>
      <p:pic>
        <p:nvPicPr>
          <p:cNvPr id="9" name="Picture 8" descr="image0008.tga"/>
          <p:cNvPicPr>
            <a:picLocks noChangeAspect="1"/>
          </p:cNvPicPr>
          <p:nvPr/>
        </p:nvPicPr>
        <p:blipFill>
          <a:blip r:embed="rId5"/>
          <a:srcRect l="4348" r="4348"/>
          <a:stretch>
            <a:fillRect/>
          </a:stretch>
        </p:blipFill>
        <p:spPr>
          <a:xfrm>
            <a:off x="1371600" y="3924300"/>
            <a:ext cx="3200400" cy="2628900"/>
          </a:xfrm>
          <a:prstGeom prst="rect">
            <a:avLst/>
          </a:prstGeom>
        </p:spPr>
      </p:pic>
      <p:pic>
        <p:nvPicPr>
          <p:cNvPr id="10" name="Picture 9" descr="image0010.tga"/>
          <p:cNvPicPr>
            <a:picLocks noChangeAspect="1"/>
          </p:cNvPicPr>
          <p:nvPr/>
        </p:nvPicPr>
        <p:blipFill>
          <a:blip r:embed="rId6"/>
          <a:srcRect l="4348" r="3985"/>
          <a:stretch>
            <a:fillRect/>
          </a:stretch>
        </p:blipFill>
        <p:spPr>
          <a:xfrm>
            <a:off x="5105400" y="3924300"/>
            <a:ext cx="3213100" cy="2628900"/>
          </a:xfrm>
          <a:prstGeom prst="rect">
            <a:avLst/>
          </a:prstGeom>
        </p:spPr>
      </p:pic>
      <p:sp>
        <p:nvSpPr>
          <p:cNvPr id="11" name="Rectangle 25"/>
          <p:cNvSpPr>
            <a:spLocks noChangeArrowheads="1"/>
          </p:cNvSpPr>
          <p:nvPr/>
        </p:nvSpPr>
        <p:spPr bwMode="auto">
          <a:xfrm>
            <a:off x="2235554" y="3581400"/>
            <a:ext cx="1422046" cy="307777"/>
          </a:xfrm>
          <a:prstGeom prst="rect">
            <a:avLst/>
          </a:prstGeom>
          <a:noFill/>
          <a:ln w="9525">
            <a:noFill/>
            <a:miter lim="800000"/>
            <a:headEnd/>
            <a:tailEnd/>
          </a:ln>
        </p:spPr>
        <p:txBody>
          <a:bodyPr wrap="none">
            <a:prstTxWarp prst="textNoShape">
              <a:avLst/>
            </a:prstTxWarp>
            <a:spAutoFit/>
          </a:bodyPr>
          <a:lstStyle/>
          <a:p>
            <a:r>
              <a:rPr lang="en-US" sz="1400" dirty="0" smtClean="0"/>
              <a:t>2 samples/pixel</a:t>
            </a:r>
            <a:endParaRPr lang="en-US" sz="1400" dirty="0"/>
          </a:p>
        </p:txBody>
      </p:sp>
      <p:sp>
        <p:nvSpPr>
          <p:cNvPr id="12" name="Rectangle 25"/>
          <p:cNvSpPr>
            <a:spLocks noChangeArrowheads="1"/>
          </p:cNvSpPr>
          <p:nvPr/>
        </p:nvSpPr>
        <p:spPr bwMode="auto">
          <a:xfrm>
            <a:off x="5943600" y="3578423"/>
            <a:ext cx="1521896"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a:t>
            </a:r>
            <a:endParaRPr lang="en-US" sz="1400" dirty="0"/>
          </a:p>
        </p:txBody>
      </p:sp>
      <p:sp>
        <p:nvSpPr>
          <p:cNvPr id="13" name="Rectangle 25"/>
          <p:cNvSpPr>
            <a:spLocks noChangeArrowheads="1"/>
          </p:cNvSpPr>
          <p:nvPr/>
        </p:nvSpPr>
        <p:spPr bwMode="auto">
          <a:xfrm>
            <a:off x="2288104" y="6512123"/>
            <a:ext cx="1521896" cy="307777"/>
          </a:xfrm>
          <a:prstGeom prst="rect">
            <a:avLst/>
          </a:prstGeom>
          <a:noFill/>
          <a:ln w="9525">
            <a:noFill/>
            <a:miter lim="800000"/>
            <a:headEnd/>
            <a:tailEnd/>
          </a:ln>
        </p:spPr>
        <p:txBody>
          <a:bodyPr wrap="none">
            <a:prstTxWarp prst="textNoShape">
              <a:avLst/>
            </a:prstTxWarp>
            <a:spAutoFit/>
          </a:bodyPr>
          <a:lstStyle/>
          <a:p>
            <a:r>
              <a:rPr lang="en-US" sz="1400" dirty="0" smtClean="0"/>
              <a:t>64 samples/pixel</a:t>
            </a:r>
            <a:endParaRPr lang="en-US" sz="1400" dirty="0"/>
          </a:p>
        </p:txBody>
      </p:sp>
      <p:sp>
        <p:nvSpPr>
          <p:cNvPr id="14" name="Rectangle 25"/>
          <p:cNvSpPr>
            <a:spLocks noChangeArrowheads="1"/>
          </p:cNvSpPr>
          <p:nvPr/>
        </p:nvSpPr>
        <p:spPr bwMode="auto">
          <a:xfrm>
            <a:off x="5943600" y="6515100"/>
            <a:ext cx="1621746" cy="307777"/>
          </a:xfrm>
          <a:prstGeom prst="rect">
            <a:avLst/>
          </a:prstGeom>
          <a:noFill/>
          <a:ln w="9525">
            <a:noFill/>
            <a:miter lim="800000"/>
            <a:headEnd/>
            <a:tailEnd/>
          </a:ln>
        </p:spPr>
        <p:txBody>
          <a:bodyPr wrap="none">
            <a:prstTxWarp prst="textNoShape">
              <a:avLst/>
            </a:prstTxWarp>
            <a:spAutoFit/>
          </a:bodyPr>
          <a:lstStyle/>
          <a:p>
            <a:r>
              <a:rPr lang="en-US" sz="1400" dirty="0" smtClean="0"/>
              <a:t>256 samples/pixel</a:t>
            </a:r>
            <a:endParaRPr lang="en-US" sz="1400" dirty="0"/>
          </a:p>
        </p:txBody>
      </p:sp>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Importance Sampling of Lights</a:t>
            </a:r>
            <a:endParaRPr lang="en-US" dirty="0"/>
          </a:p>
        </p:txBody>
      </p:sp>
      <p:sp>
        <p:nvSpPr>
          <p:cNvPr id="6" name="Content Placeholder 5"/>
          <p:cNvSpPr>
            <a:spLocks noGrp="1"/>
          </p:cNvSpPr>
          <p:nvPr>
            <p:ph sz="quarter" idx="10"/>
          </p:nvPr>
        </p:nvSpPr>
        <p:spPr>
          <a:xfrm>
            <a:off x="990600" y="1143000"/>
            <a:ext cx="4635500" cy="5257800"/>
          </a:xfrm>
        </p:spPr>
        <p:txBody>
          <a:bodyPr/>
          <a:lstStyle/>
          <a:p>
            <a:pPr>
              <a:spcAft>
                <a:spcPts val="0"/>
              </a:spcAft>
              <a:defRPr/>
            </a:pPr>
            <a:r>
              <a:rPr lang="en-US" dirty="0" smtClean="0"/>
              <a:t>Uniform Random Sampling</a:t>
            </a:r>
          </a:p>
          <a:p>
            <a:pPr lvl="1">
              <a:spcAft>
                <a:spcPts val="0"/>
              </a:spcAft>
              <a:defRPr/>
            </a:pPr>
            <a:r>
              <a:rPr lang="en-US" dirty="0" smtClean="0"/>
              <a:t>Most directions have no light</a:t>
            </a:r>
          </a:p>
          <a:p>
            <a:pPr lvl="1">
              <a:spcAft>
                <a:spcPts val="0"/>
              </a:spcAft>
              <a:defRPr/>
            </a:pPr>
            <a:r>
              <a:rPr lang="en-US" dirty="0" smtClean="0"/>
              <a:t>Few samples contribute energy</a:t>
            </a:r>
          </a:p>
          <a:p>
            <a:pPr lvl="1">
              <a:spcAft>
                <a:spcPts val="0"/>
              </a:spcAft>
              <a:defRPr/>
            </a:pPr>
            <a:r>
              <a:rPr lang="en-US" dirty="0" smtClean="0"/>
              <a:t>High variance (shown previously)</a:t>
            </a:r>
          </a:p>
          <a:p>
            <a:pPr lvl="1">
              <a:spcAft>
                <a:spcPts val="0"/>
              </a:spcAft>
              <a:defRPr/>
            </a:pPr>
            <a:endParaRPr lang="en-US" dirty="0" smtClean="0"/>
          </a:p>
          <a:p>
            <a:pPr lvl="1">
              <a:spcAft>
                <a:spcPts val="0"/>
              </a:spcAft>
              <a:defRPr/>
            </a:pPr>
            <a:endParaRPr lang="en-US" dirty="0" smtClean="0"/>
          </a:p>
          <a:p>
            <a:pPr lvl="1">
              <a:spcAft>
                <a:spcPts val="0"/>
              </a:spcAft>
              <a:defRPr/>
            </a:pPr>
            <a:endParaRPr lang="en-US" dirty="0" smtClean="0"/>
          </a:p>
          <a:p>
            <a:pPr lvl="1">
              <a:spcAft>
                <a:spcPts val="0"/>
              </a:spcAft>
              <a:defRPr/>
            </a:pPr>
            <a:endParaRPr lang="en-US" dirty="0" smtClean="0"/>
          </a:p>
          <a:p>
            <a:pPr>
              <a:spcAft>
                <a:spcPts val="0"/>
              </a:spcAft>
              <a:defRPr/>
            </a:pPr>
            <a:r>
              <a:rPr lang="en-US" dirty="0" smtClean="0"/>
              <a:t>Importance Sampling</a:t>
            </a:r>
          </a:p>
          <a:p>
            <a:pPr lvl="1">
              <a:spcAft>
                <a:spcPts val="0"/>
              </a:spcAft>
              <a:defRPr/>
            </a:pPr>
            <a:r>
              <a:rPr lang="en-US" dirty="0" smtClean="0"/>
              <a:t>Test illumination only in light dir.</a:t>
            </a:r>
          </a:p>
          <a:p>
            <a:pPr lvl="1">
              <a:spcAft>
                <a:spcPts val="0"/>
              </a:spcAft>
              <a:defRPr/>
            </a:pPr>
            <a:r>
              <a:rPr lang="en-US" dirty="0" smtClean="0"/>
              <a:t>Choose a point on the light, determine visibility</a:t>
            </a:r>
          </a:p>
          <a:p>
            <a:pPr lvl="1">
              <a:spcAft>
                <a:spcPts val="0"/>
              </a:spcAft>
              <a:defRPr/>
            </a:pPr>
            <a:r>
              <a:rPr lang="en-US" dirty="0" smtClean="0"/>
              <a:t>Lower variance</a:t>
            </a:r>
          </a:p>
          <a:p>
            <a:pPr lvl="1">
              <a:spcAft>
                <a:spcPts val="0"/>
              </a:spcAft>
              <a:defRPr/>
            </a:pPr>
            <a:endParaRPr lang="en-US" dirty="0" smtClean="0"/>
          </a:p>
          <a:p>
            <a:pPr lvl="1">
              <a:spcAft>
                <a:spcPts val="0"/>
              </a:spcAft>
              <a:defRPr/>
            </a:pPr>
            <a:endParaRPr lang="en-US" dirty="0" smtClean="0"/>
          </a:p>
        </p:txBody>
      </p:sp>
      <p:pic>
        <p:nvPicPr>
          <p:cNvPr id="7" name="Picture 6" descr="image0009.tga"/>
          <p:cNvPicPr>
            <a:picLocks noChangeAspect="1"/>
          </p:cNvPicPr>
          <p:nvPr/>
        </p:nvPicPr>
        <p:blipFill>
          <a:blip r:embed="rId3"/>
          <a:srcRect l="4348" r="3985"/>
          <a:stretch>
            <a:fillRect/>
          </a:stretch>
        </p:blipFill>
        <p:spPr>
          <a:xfrm>
            <a:off x="5626100" y="990600"/>
            <a:ext cx="3213100" cy="2628900"/>
          </a:xfrm>
          <a:prstGeom prst="rect">
            <a:avLst/>
          </a:prstGeom>
        </p:spPr>
      </p:pic>
      <p:sp>
        <p:nvSpPr>
          <p:cNvPr id="8" name="Rectangle 25"/>
          <p:cNvSpPr>
            <a:spLocks noChangeArrowheads="1"/>
          </p:cNvSpPr>
          <p:nvPr/>
        </p:nvSpPr>
        <p:spPr bwMode="auto">
          <a:xfrm>
            <a:off x="6138384" y="3578423"/>
            <a:ext cx="2319816"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 (Uniform)</a:t>
            </a:r>
            <a:endParaRPr lang="en-US" sz="1400" dirty="0"/>
          </a:p>
        </p:txBody>
      </p:sp>
      <p:pic>
        <p:nvPicPr>
          <p:cNvPr id="9" name="Picture 8" descr="image0008.tga"/>
          <p:cNvPicPr>
            <a:picLocks noChangeAspect="1"/>
          </p:cNvPicPr>
          <p:nvPr/>
        </p:nvPicPr>
        <p:blipFill>
          <a:blip r:embed="rId4"/>
          <a:srcRect l="3985" r="4348"/>
          <a:stretch>
            <a:fillRect/>
          </a:stretch>
        </p:blipFill>
        <p:spPr>
          <a:xfrm>
            <a:off x="5626100" y="3924300"/>
            <a:ext cx="3213100" cy="2628900"/>
          </a:xfrm>
          <a:prstGeom prst="rect">
            <a:avLst/>
          </a:prstGeom>
        </p:spPr>
      </p:pic>
      <p:sp>
        <p:nvSpPr>
          <p:cNvPr id="10" name="Rectangle 25"/>
          <p:cNvSpPr>
            <a:spLocks noChangeArrowheads="1"/>
          </p:cNvSpPr>
          <p:nvPr/>
        </p:nvSpPr>
        <p:spPr bwMode="auto">
          <a:xfrm>
            <a:off x="5887724" y="6527800"/>
            <a:ext cx="2799076"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 (Toward Lights)</a:t>
            </a:r>
            <a:endParaRPr lang="en-US" sz="1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Variance From Specularity</a:t>
            </a:r>
            <a:endParaRPr lang="en-US" dirty="0"/>
          </a:p>
        </p:txBody>
      </p:sp>
      <p:sp>
        <p:nvSpPr>
          <p:cNvPr id="6" name="Content Placeholder 5"/>
          <p:cNvSpPr>
            <a:spLocks noGrp="1"/>
          </p:cNvSpPr>
          <p:nvPr>
            <p:ph sz="quarter" idx="10"/>
          </p:nvPr>
        </p:nvSpPr>
        <p:spPr>
          <a:xfrm>
            <a:off x="990600" y="1143000"/>
            <a:ext cx="4635500" cy="5257800"/>
          </a:xfrm>
        </p:spPr>
        <p:txBody>
          <a:bodyPr/>
          <a:lstStyle/>
          <a:p>
            <a:pPr>
              <a:spcAft>
                <a:spcPts val="0"/>
              </a:spcAft>
              <a:defRPr/>
            </a:pPr>
            <a:r>
              <a:rPr lang="en-US" dirty="0" smtClean="0"/>
              <a:t>Light sampling ignores reflections</a:t>
            </a:r>
          </a:p>
          <a:p>
            <a:pPr lvl="1">
              <a:spcAft>
                <a:spcPts val="0"/>
              </a:spcAft>
              <a:defRPr/>
            </a:pPr>
            <a:r>
              <a:rPr lang="en-US" dirty="0" smtClean="0"/>
              <a:t>Works well for diffuse (matte) objects with uniform reflections</a:t>
            </a:r>
          </a:p>
          <a:p>
            <a:pPr lvl="1">
              <a:spcAft>
                <a:spcPts val="0"/>
              </a:spcAft>
              <a:defRPr/>
            </a:pPr>
            <a:r>
              <a:rPr lang="en-US" dirty="0" smtClean="0"/>
              <a:t>Less useful for shiny objects</a:t>
            </a:r>
          </a:p>
          <a:p>
            <a:pPr lvl="1">
              <a:spcAft>
                <a:spcPts val="0"/>
              </a:spcAft>
              <a:defRPr/>
            </a:pPr>
            <a:endParaRPr lang="en-US" dirty="0" smtClean="0"/>
          </a:p>
          <a:p>
            <a:pPr>
              <a:spcAft>
                <a:spcPts val="0"/>
              </a:spcAft>
              <a:defRPr/>
            </a:pPr>
            <a:r>
              <a:rPr lang="en-US" dirty="0" smtClean="0"/>
              <a:t>Specularity adds variance</a:t>
            </a:r>
          </a:p>
          <a:p>
            <a:pPr lvl="1">
              <a:spcAft>
                <a:spcPts val="0"/>
              </a:spcAft>
              <a:defRPr/>
            </a:pPr>
            <a:r>
              <a:rPr lang="en-US" dirty="0" smtClean="0"/>
              <a:t>Reflectance has sharp “peaks” </a:t>
            </a:r>
          </a:p>
          <a:p>
            <a:pPr lvl="1">
              <a:spcAft>
                <a:spcPts val="0"/>
              </a:spcAft>
              <a:defRPr/>
            </a:pPr>
            <a:r>
              <a:rPr lang="en-US" dirty="0" smtClean="0"/>
              <a:t>Unexpected large contribution of light in certain regions</a:t>
            </a:r>
          </a:p>
          <a:p>
            <a:pPr lvl="1">
              <a:spcAft>
                <a:spcPts val="0"/>
              </a:spcAft>
              <a:defRPr/>
            </a:pPr>
            <a:endParaRPr lang="en-US" dirty="0" smtClean="0"/>
          </a:p>
          <a:p>
            <a:pPr lvl="1">
              <a:spcAft>
                <a:spcPts val="0"/>
              </a:spcAft>
              <a:defRPr/>
            </a:pPr>
            <a:endParaRPr lang="en-US" dirty="0" smtClean="0"/>
          </a:p>
          <a:p>
            <a:pPr lvl="1">
              <a:spcAft>
                <a:spcPts val="0"/>
              </a:spcAft>
              <a:defRPr/>
            </a:pPr>
            <a:endParaRPr lang="en-US" dirty="0" smtClean="0"/>
          </a:p>
        </p:txBody>
      </p:sp>
      <p:pic>
        <p:nvPicPr>
          <p:cNvPr id="8" name="Picture 7" descr="image0010.tga"/>
          <p:cNvPicPr>
            <a:picLocks noChangeAspect="1"/>
          </p:cNvPicPr>
          <p:nvPr/>
        </p:nvPicPr>
        <p:blipFill>
          <a:blip r:embed="rId3"/>
          <a:stretch>
            <a:fillRect/>
          </a:stretch>
        </p:blipFill>
        <p:spPr>
          <a:xfrm>
            <a:off x="5626100" y="987453"/>
            <a:ext cx="3213100" cy="2628900"/>
          </a:xfrm>
          <a:prstGeom prst="rect">
            <a:avLst/>
          </a:prstGeom>
        </p:spPr>
      </p:pic>
      <p:pic>
        <p:nvPicPr>
          <p:cNvPr id="9" name="Picture 8" descr="image0011.tga"/>
          <p:cNvPicPr>
            <a:picLocks noChangeAspect="1"/>
          </p:cNvPicPr>
          <p:nvPr/>
        </p:nvPicPr>
        <p:blipFill>
          <a:blip r:embed="rId4"/>
          <a:srcRect l="3985" r="4348"/>
          <a:stretch>
            <a:fillRect/>
          </a:stretch>
        </p:blipFill>
        <p:spPr>
          <a:xfrm>
            <a:off x="5626100" y="3924300"/>
            <a:ext cx="3213100" cy="2628900"/>
          </a:xfrm>
          <a:prstGeom prst="rect">
            <a:avLst/>
          </a:prstGeom>
        </p:spPr>
      </p:pic>
      <p:sp>
        <p:nvSpPr>
          <p:cNvPr id="10" name="Rectangle 25"/>
          <p:cNvSpPr>
            <a:spLocks noChangeArrowheads="1"/>
          </p:cNvSpPr>
          <p:nvPr/>
        </p:nvSpPr>
        <p:spPr bwMode="auto">
          <a:xfrm>
            <a:off x="6362929" y="3581400"/>
            <a:ext cx="1561871" cy="307777"/>
          </a:xfrm>
          <a:prstGeom prst="rect">
            <a:avLst/>
          </a:prstGeom>
          <a:noFill/>
          <a:ln w="9525">
            <a:noFill/>
            <a:miter lim="800000"/>
            <a:headEnd/>
            <a:tailEnd/>
          </a:ln>
        </p:spPr>
        <p:txBody>
          <a:bodyPr wrap="none">
            <a:prstTxWarp prst="textNoShape">
              <a:avLst/>
            </a:prstTxWarp>
            <a:spAutoFit/>
          </a:bodyPr>
          <a:lstStyle/>
          <a:p>
            <a:r>
              <a:rPr lang="en-US" sz="1400" dirty="0" smtClean="0"/>
              <a:t>Reference Image</a:t>
            </a:r>
            <a:endParaRPr lang="en-US" sz="1400" dirty="0"/>
          </a:p>
        </p:txBody>
      </p:sp>
      <p:sp>
        <p:nvSpPr>
          <p:cNvPr id="11" name="Rectangle 25"/>
          <p:cNvSpPr>
            <a:spLocks noChangeArrowheads="1"/>
          </p:cNvSpPr>
          <p:nvPr/>
        </p:nvSpPr>
        <p:spPr bwMode="auto">
          <a:xfrm>
            <a:off x="5887724" y="6527800"/>
            <a:ext cx="2799076"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 (Toward Lights)</a:t>
            </a:r>
            <a:endParaRPr lang="en-US" sz="1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Importance Sampling BRDF</a:t>
            </a:r>
            <a:endParaRPr lang="en-US" dirty="0"/>
          </a:p>
        </p:txBody>
      </p:sp>
      <p:sp>
        <p:nvSpPr>
          <p:cNvPr id="6" name="Content Placeholder 5"/>
          <p:cNvSpPr>
            <a:spLocks noGrp="1"/>
          </p:cNvSpPr>
          <p:nvPr>
            <p:ph sz="quarter" idx="10"/>
          </p:nvPr>
        </p:nvSpPr>
        <p:spPr>
          <a:xfrm>
            <a:off x="990600" y="1143000"/>
            <a:ext cx="4635500" cy="5257800"/>
          </a:xfrm>
        </p:spPr>
        <p:txBody>
          <a:bodyPr/>
          <a:lstStyle/>
          <a:p>
            <a:pPr>
              <a:spcAft>
                <a:spcPts val="0"/>
              </a:spcAft>
              <a:defRPr/>
            </a:pPr>
            <a:r>
              <a:rPr lang="en-US" dirty="0" smtClean="0"/>
              <a:t>Sample BRDF distribution</a:t>
            </a:r>
          </a:p>
          <a:p>
            <a:pPr lvl="1">
              <a:spcAft>
                <a:spcPts val="0"/>
              </a:spcAft>
              <a:defRPr/>
            </a:pPr>
            <a:r>
              <a:rPr lang="en-US" dirty="0" smtClean="0"/>
              <a:t>In shiny objects, near-reflected directions carry most energy</a:t>
            </a:r>
          </a:p>
          <a:p>
            <a:pPr lvl="1">
              <a:spcAft>
                <a:spcPts val="0"/>
              </a:spcAft>
              <a:defRPr/>
            </a:pPr>
            <a:r>
              <a:rPr lang="en-US" dirty="0" smtClean="0"/>
              <a:t>Less useful for diffuse objects, which have uniform reflection</a:t>
            </a:r>
          </a:p>
          <a:p>
            <a:pPr lvl="1">
              <a:spcAft>
                <a:spcPts val="0"/>
              </a:spcAft>
              <a:defRPr/>
            </a:pPr>
            <a:endParaRPr lang="en-US" dirty="0" smtClean="0"/>
          </a:p>
          <a:p>
            <a:pPr lvl="1">
              <a:spcAft>
                <a:spcPts val="0"/>
              </a:spcAft>
              <a:defRPr/>
            </a:pPr>
            <a:endParaRPr lang="en-US" dirty="0" smtClean="0"/>
          </a:p>
          <a:p>
            <a:pPr lvl="1">
              <a:spcAft>
                <a:spcPts val="0"/>
              </a:spcAft>
              <a:defRPr/>
            </a:pPr>
            <a:endParaRPr lang="en-US" dirty="0" smtClean="0"/>
          </a:p>
          <a:p>
            <a:pPr>
              <a:spcAft>
                <a:spcPts val="0"/>
              </a:spcAft>
              <a:defRPr/>
            </a:pPr>
            <a:r>
              <a:rPr lang="en-US" dirty="0" smtClean="0"/>
              <a:t>However, naively combining samples increases noise</a:t>
            </a:r>
          </a:p>
          <a:p>
            <a:pPr lvl="1">
              <a:spcAft>
                <a:spcPts val="0"/>
              </a:spcAft>
              <a:defRPr/>
            </a:pPr>
            <a:r>
              <a:rPr lang="en-US" dirty="0" smtClean="0"/>
              <a:t>Improves specular surfaces, corrupts diffuse surfaces</a:t>
            </a:r>
          </a:p>
          <a:p>
            <a:pPr lvl="1">
              <a:spcAft>
                <a:spcPts val="0"/>
              </a:spcAft>
              <a:defRPr/>
            </a:pPr>
            <a:r>
              <a:rPr lang="en-US" dirty="0" smtClean="0"/>
              <a:t>Var[a+b] = (Var[a] + Var[b]) / 2</a:t>
            </a:r>
          </a:p>
          <a:p>
            <a:pPr lvl="1">
              <a:spcAft>
                <a:spcPts val="0"/>
              </a:spcAft>
              <a:buNone/>
              <a:defRPr/>
            </a:pPr>
            <a:endParaRPr lang="en-US" dirty="0" smtClean="0"/>
          </a:p>
          <a:p>
            <a:pPr lvl="1">
              <a:spcAft>
                <a:spcPts val="0"/>
              </a:spcAft>
              <a:defRPr/>
            </a:pPr>
            <a:endParaRPr lang="en-US" dirty="0" smtClean="0"/>
          </a:p>
          <a:p>
            <a:pPr lvl="1">
              <a:spcAft>
                <a:spcPts val="0"/>
              </a:spcAft>
              <a:defRPr/>
            </a:pPr>
            <a:endParaRPr lang="en-US" dirty="0" smtClean="0"/>
          </a:p>
          <a:p>
            <a:pPr>
              <a:spcAft>
                <a:spcPts val="0"/>
              </a:spcAft>
              <a:defRPr/>
            </a:pPr>
            <a:endParaRPr lang="en-US" dirty="0" smtClean="0"/>
          </a:p>
          <a:p>
            <a:pPr lvl="1">
              <a:spcAft>
                <a:spcPts val="0"/>
              </a:spcAft>
              <a:defRPr/>
            </a:pPr>
            <a:endParaRPr lang="en-US" dirty="0" smtClean="0"/>
          </a:p>
          <a:p>
            <a:pPr lvl="1">
              <a:spcAft>
                <a:spcPts val="0"/>
              </a:spcAft>
              <a:defRPr/>
            </a:pPr>
            <a:endParaRPr lang="en-US" dirty="0" smtClean="0"/>
          </a:p>
          <a:p>
            <a:pPr lvl="1">
              <a:spcAft>
                <a:spcPts val="0"/>
              </a:spcAft>
              <a:defRPr/>
            </a:pPr>
            <a:endParaRPr lang="en-US" dirty="0" smtClean="0"/>
          </a:p>
        </p:txBody>
      </p:sp>
      <p:sp>
        <p:nvSpPr>
          <p:cNvPr id="11" name="Rectangle 25"/>
          <p:cNvSpPr>
            <a:spLocks noChangeArrowheads="1"/>
          </p:cNvSpPr>
          <p:nvPr/>
        </p:nvSpPr>
        <p:spPr bwMode="auto">
          <a:xfrm>
            <a:off x="5791200" y="3581400"/>
            <a:ext cx="2799076"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 (Toward Lights)</a:t>
            </a:r>
            <a:endParaRPr lang="en-US" sz="1400" dirty="0"/>
          </a:p>
        </p:txBody>
      </p:sp>
      <p:sp>
        <p:nvSpPr>
          <p:cNvPr id="12" name="Rectangle 25"/>
          <p:cNvSpPr>
            <a:spLocks noChangeArrowheads="1"/>
          </p:cNvSpPr>
          <p:nvPr/>
        </p:nvSpPr>
        <p:spPr bwMode="auto">
          <a:xfrm>
            <a:off x="5842000" y="6527800"/>
            <a:ext cx="2788907" cy="307777"/>
          </a:xfrm>
          <a:prstGeom prst="rect">
            <a:avLst/>
          </a:prstGeom>
          <a:noFill/>
          <a:ln w="9525">
            <a:noFill/>
            <a:miter lim="800000"/>
            <a:headEnd/>
            <a:tailEnd/>
          </a:ln>
        </p:spPr>
        <p:txBody>
          <a:bodyPr wrap="none">
            <a:prstTxWarp prst="textNoShape">
              <a:avLst/>
            </a:prstTxWarp>
            <a:spAutoFit/>
          </a:bodyPr>
          <a:lstStyle/>
          <a:p>
            <a:r>
              <a:rPr lang="en-US" sz="1400" dirty="0" smtClean="0"/>
              <a:t>16 samples/pixel (Light &amp; BRDF)</a:t>
            </a:r>
            <a:endParaRPr lang="en-US" sz="1400" dirty="0"/>
          </a:p>
        </p:txBody>
      </p:sp>
      <p:pic>
        <p:nvPicPr>
          <p:cNvPr id="13" name="Picture 12" descr="image0011.tga"/>
          <p:cNvPicPr>
            <a:picLocks noChangeAspect="1"/>
          </p:cNvPicPr>
          <p:nvPr/>
        </p:nvPicPr>
        <p:blipFill>
          <a:blip r:embed="rId3"/>
          <a:srcRect l="3985" r="4348"/>
          <a:stretch>
            <a:fillRect/>
          </a:stretch>
        </p:blipFill>
        <p:spPr>
          <a:xfrm>
            <a:off x="5626100" y="990600"/>
            <a:ext cx="3213100" cy="2628900"/>
          </a:xfrm>
          <a:prstGeom prst="rect">
            <a:avLst/>
          </a:prstGeom>
        </p:spPr>
      </p:pic>
      <p:pic>
        <p:nvPicPr>
          <p:cNvPr id="14" name="Picture 13" descr="image0012.tga"/>
          <p:cNvPicPr>
            <a:picLocks noChangeAspect="1"/>
          </p:cNvPicPr>
          <p:nvPr/>
        </p:nvPicPr>
        <p:blipFill>
          <a:blip r:embed="rId4"/>
          <a:srcRect l="3985" r="4348"/>
          <a:stretch>
            <a:fillRect/>
          </a:stretch>
        </p:blipFill>
        <p:spPr>
          <a:xfrm>
            <a:off x="5626100" y="3924300"/>
            <a:ext cx="3213100" cy="26289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93688"/>
            <a:ext cx="8153400" cy="585787"/>
          </a:xfrm>
        </p:spPr>
        <p:txBody>
          <a:bodyPr/>
          <a:lstStyle/>
          <a:p>
            <a:pPr>
              <a:defRPr/>
            </a:pPr>
            <a:r>
              <a:rPr lang="en-US" dirty="0" smtClean="0"/>
              <a:t>Multiple Importance Sampling</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dirty="0" smtClean="0"/>
              <a:t>A good sampling strategy for part of the scene may be poor for other parts</a:t>
            </a:r>
          </a:p>
          <a:p>
            <a:pPr lvl="1">
              <a:spcAft>
                <a:spcPts val="0"/>
              </a:spcAft>
              <a:defRPr/>
            </a:pPr>
            <a:r>
              <a:rPr lang="en-US" dirty="0" smtClean="0"/>
              <a:t>Diffuse: light sampling; shiny: BRDF sampling</a:t>
            </a:r>
          </a:p>
          <a:p>
            <a:pPr>
              <a:spcAft>
                <a:spcPts val="0"/>
              </a:spcAft>
              <a:defRPr/>
            </a:pPr>
            <a:r>
              <a:rPr lang="en-US" dirty="0" smtClean="0"/>
              <a:t>Instead of choosing one or the other, sample both</a:t>
            </a:r>
          </a:p>
          <a:p>
            <a:pPr lvl="1">
              <a:spcAft>
                <a:spcPts val="0"/>
              </a:spcAft>
              <a:defRPr/>
            </a:pPr>
            <a:r>
              <a:rPr lang="en-US" dirty="0" smtClean="0"/>
              <a:t>Combine in such a way as to reduce variance [</a:t>
            </a:r>
            <a:r>
              <a:rPr lang="en-US" dirty="0" err="1" smtClean="0"/>
              <a:t>Veach</a:t>
            </a:r>
            <a:r>
              <a:rPr lang="en-US" dirty="0" smtClean="0"/>
              <a:t> 1997]</a:t>
            </a:r>
          </a:p>
          <a:p>
            <a:pPr lvl="1">
              <a:spcAft>
                <a:spcPts val="0"/>
              </a:spcAft>
              <a:buFontTx/>
              <a:buNone/>
              <a:defRPr/>
            </a:pPr>
            <a:endParaRPr lang="en-US" dirty="0" smtClean="0"/>
          </a:p>
          <a:p>
            <a:pPr lvl="1">
              <a:spcAft>
                <a:spcPts val="0"/>
              </a:spcAft>
              <a:buFontTx/>
              <a:buNone/>
              <a:defRPr/>
            </a:pPr>
            <a:endParaRPr dirty="0" smtClean="0"/>
          </a:p>
          <a:p>
            <a:pPr lvl="1">
              <a:spcAft>
                <a:spcPts val="0"/>
              </a:spcAft>
              <a:defRPr/>
            </a:pPr>
            <a:endParaRPr dirty="0" smtClean="0"/>
          </a:p>
          <a:p>
            <a:pPr lvl="1">
              <a:spcAft>
                <a:spcPts val="0"/>
              </a:spcAft>
              <a:buFontTx/>
              <a:buNone/>
              <a:defRPr/>
            </a:pPr>
            <a:endParaRPr dirty="0" smtClean="0"/>
          </a:p>
          <a:p>
            <a:pPr lvl="1">
              <a:spcAft>
                <a:spcPts val="0"/>
              </a:spcAft>
              <a:buFontTx/>
              <a:buNone/>
              <a:defRPr/>
            </a:pPr>
            <a:endParaRPr dirty="0" smtClean="0"/>
          </a:p>
        </p:txBody>
      </p:sp>
      <p:pic>
        <p:nvPicPr>
          <p:cNvPr id="7" name="Picture 6" descr="image0002.tga"/>
          <p:cNvPicPr>
            <a:picLocks noChangeAspect="1"/>
          </p:cNvPicPr>
          <p:nvPr/>
        </p:nvPicPr>
        <p:blipFill>
          <a:blip r:embed="rId3"/>
          <a:srcRect l="9302" r="18604"/>
          <a:stretch>
            <a:fillRect/>
          </a:stretch>
        </p:blipFill>
        <p:spPr>
          <a:xfrm>
            <a:off x="6400800" y="3462843"/>
            <a:ext cx="2590800" cy="2695268"/>
          </a:xfrm>
          <a:prstGeom prst="rect">
            <a:avLst/>
          </a:prstGeom>
        </p:spPr>
      </p:pic>
      <p:pic>
        <p:nvPicPr>
          <p:cNvPr id="8" name="Picture 7" descr="image0001.tga"/>
          <p:cNvPicPr>
            <a:picLocks noChangeAspect="1"/>
          </p:cNvPicPr>
          <p:nvPr/>
        </p:nvPicPr>
        <p:blipFill>
          <a:blip r:embed="rId4"/>
          <a:srcRect l="9302" r="18605"/>
          <a:stretch>
            <a:fillRect/>
          </a:stretch>
        </p:blipFill>
        <p:spPr>
          <a:xfrm>
            <a:off x="914400" y="3462843"/>
            <a:ext cx="2590800" cy="2695268"/>
          </a:xfrm>
          <a:prstGeom prst="rect">
            <a:avLst/>
          </a:prstGeom>
        </p:spPr>
      </p:pic>
      <p:pic>
        <p:nvPicPr>
          <p:cNvPr id="9" name="Picture 8" descr="image0000.tga"/>
          <p:cNvPicPr>
            <a:picLocks noChangeAspect="1"/>
          </p:cNvPicPr>
          <p:nvPr/>
        </p:nvPicPr>
        <p:blipFill>
          <a:blip r:embed="rId5"/>
          <a:srcRect l="9302" r="18604"/>
          <a:stretch>
            <a:fillRect/>
          </a:stretch>
        </p:blipFill>
        <p:spPr>
          <a:xfrm>
            <a:off x="3657600" y="3462843"/>
            <a:ext cx="2590800" cy="2695268"/>
          </a:xfrm>
          <a:prstGeom prst="rect">
            <a:avLst/>
          </a:prstGeom>
        </p:spPr>
      </p:pic>
      <p:sp>
        <p:nvSpPr>
          <p:cNvPr id="10" name="Rectangle 25"/>
          <p:cNvSpPr>
            <a:spLocks noChangeArrowheads="1"/>
          </p:cNvSpPr>
          <p:nvPr/>
        </p:nvSpPr>
        <p:spPr bwMode="auto">
          <a:xfrm>
            <a:off x="1221115" y="6169223"/>
            <a:ext cx="1903085" cy="307777"/>
          </a:xfrm>
          <a:prstGeom prst="rect">
            <a:avLst/>
          </a:prstGeom>
          <a:noFill/>
          <a:ln w="9525">
            <a:noFill/>
            <a:miter lim="800000"/>
            <a:headEnd/>
            <a:tailEnd/>
          </a:ln>
        </p:spPr>
        <p:txBody>
          <a:bodyPr wrap="none">
            <a:prstTxWarp prst="textNoShape">
              <a:avLst/>
            </a:prstTxWarp>
            <a:spAutoFit/>
          </a:bodyPr>
          <a:lstStyle/>
          <a:p>
            <a:r>
              <a:rPr lang="en-US" sz="1400" dirty="0" smtClean="0"/>
              <a:t>BRDF Sampling Only</a:t>
            </a:r>
            <a:endParaRPr lang="en-US" sz="1400" dirty="0"/>
          </a:p>
        </p:txBody>
      </p:sp>
      <p:sp>
        <p:nvSpPr>
          <p:cNvPr id="11" name="Rectangle 25"/>
          <p:cNvSpPr>
            <a:spLocks noChangeArrowheads="1"/>
          </p:cNvSpPr>
          <p:nvPr/>
        </p:nvSpPr>
        <p:spPr bwMode="auto">
          <a:xfrm>
            <a:off x="3990707" y="6169223"/>
            <a:ext cx="1800493" cy="307777"/>
          </a:xfrm>
          <a:prstGeom prst="rect">
            <a:avLst/>
          </a:prstGeom>
          <a:noFill/>
          <a:ln w="9525">
            <a:noFill/>
            <a:miter lim="800000"/>
            <a:headEnd/>
            <a:tailEnd/>
          </a:ln>
        </p:spPr>
        <p:txBody>
          <a:bodyPr wrap="none">
            <a:prstTxWarp prst="textNoShape">
              <a:avLst/>
            </a:prstTxWarp>
            <a:spAutoFit/>
          </a:bodyPr>
          <a:lstStyle/>
          <a:p>
            <a:r>
              <a:rPr lang="en-US" sz="1400" dirty="0" smtClean="0"/>
              <a:t>Light Sampling Only</a:t>
            </a:r>
            <a:endParaRPr lang="en-US" sz="1400" dirty="0"/>
          </a:p>
        </p:txBody>
      </p:sp>
      <p:sp>
        <p:nvSpPr>
          <p:cNvPr id="12" name="Rectangle 25"/>
          <p:cNvSpPr>
            <a:spLocks noChangeArrowheads="1"/>
          </p:cNvSpPr>
          <p:nvPr/>
        </p:nvSpPr>
        <p:spPr bwMode="auto">
          <a:xfrm>
            <a:off x="6578821" y="6169223"/>
            <a:ext cx="2260379" cy="307777"/>
          </a:xfrm>
          <a:prstGeom prst="rect">
            <a:avLst/>
          </a:prstGeom>
          <a:noFill/>
          <a:ln w="9525">
            <a:noFill/>
            <a:miter lim="800000"/>
            <a:headEnd/>
            <a:tailEnd/>
          </a:ln>
        </p:spPr>
        <p:txBody>
          <a:bodyPr wrap="none">
            <a:prstTxWarp prst="textNoShape">
              <a:avLst/>
            </a:prstTxWarp>
            <a:spAutoFit/>
          </a:bodyPr>
          <a:lstStyle/>
          <a:p>
            <a:r>
              <a:rPr lang="en-US" sz="1400" dirty="0" smtClean="0"/>
              <a:t>Light and BRDF Sampling</a:t>
            </a:r>
            <a:endParaRPr lang="en-US" sz="1400" dirty="0"/>
          </a:p>
        </p:txBody>
      </p:sp>
      <p:sp>
        <p:nvSpPr>
          <p:cNvPr id="13" name="TextBox 12"/>
          <p:cNvSpPr txBox="1"/>
          <p:nvPr/>
        </p:nvSpPr>
        <p:spPr>
          <a:xfrm>
            <a:off x="2942079" y="6553200"/>
            <a:ext cx="6201921" cy="253916"/>
          </a:xfrm>
          <a:prstGeom prst="rect">
            <a:avLst/>
          </a:prstGeom>
          <a:noFill/>
        </p:spPr>
        <p:txBody>
          <a:bodyPr wrap="none" rtlCol="0">
            <a:spAutoFit/>
          </a:bodyPr>
          <a:lstStyle/>
          <a:p>
            <a:r>
              <a:rPr lang="en-US" sz="1050" dirty="0" smtClean="0"/>
              <a:t>Eric </a:t>
            </a:r>
            <a:r>
              <a:rPr lang="en-US" sz="1050" dirty="0" err="1" smtClean="0"/>
              <a:t>Veach</a:t>
            </a:r>
            <a:r>
              <a:rPr lang="en-US" sz="1050" dirty="0" smtClean="0"/>
              <a:t>, </a:t>
            </a:r>
            <a:r>
              <a:rPr lang="en-US" sz="1050" i="1" dirty="0" smtClean="0"/>
              <a:t>Robust Monte Carlo Methods for Light Transport Simulation</a:t>
            </a:r>
            <a:r>
              <a:rPr lang="en-US" sz="1050" dirty="0" smtClean="0"/>
              <a:t>, </a:t>
            </a:r>
            <a:r>
              <a:rPr lang="en-US" sz="1050" dirty="0" err="1" smtClean="0"/>
              <a:t>Ph.D</a:t>
            </a:r>
            <a:r>
              <a:rPr lang="en-US" sz="1050" dirty="0" smtClean="0"/>
              <a:t> Thesis, Stanford, 1997</a:t>
            </a:r>
            <a:endParaRPr lang="en-US" sz="1050" i="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93688"/>
            <a:ext cx="8153400" cy="585787"/>
          </a:xfrm>
        </p:spPr>
        <p:txBody>
          <a:bodyPr/>
          <a:lstStyle/>
          <a:p>
            <a:pPr>
              <a:defRPr/>
            </a:pPr>
            <a:r>
              <a:rPr lang="en-US" dirty="0" smtClean="0"/>
              <a:t>Noise from Gross Outliers</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sz="2400" dirty="0" smtClean="0"/>
              <a:t>Despite MIS, we cannot account for all variation</a:t>
            </a:r>
          </a:p>
          <a:p>
            <a:pPr lvl="1">
              <a:spcAft>
                <a:spcPts val="0"/>
              </a:spcAft>
              <a:defRPr/>
            </a:pPr>
            <a:r>
              <a:rPr lang="en-US" sz="1800" dirty="0" smtClean="0"/>
              <a:t>Shiny reflections, light occlusion cannot be determined in advance</a:t>
            </a:r>
          </a:p>
          <a:p>
            <a:pPr>
              <a:spcAft>
                <a:spcPts val="0"/>
              </a:spcAft>
              <a:defRPr/>
            </a:pPr>
            <a:r>
              <a:rPr lang="en-US" sz="2400" dirty="0" smtClean="0"/>
              <a:t>Leads to “gross outliers” corrupting final image</a:t>
            </a:r>
          </a:p>
          <a:p>
            <a:pPr lvl="1">
              <a:spcAft>
                <a:spcPts val="0"/>
              </a:spcAft>
              <a:defRPr/>
            </a:pPr>
            <a:r>
              <a:rPr lang="en-US" sz="1800" dirty="0" smtClean="0"/>
              <a:t>Not incorrect, but not consistent with expected distribution</a:t>
            </a:r>
          </a:p>
          <a:p>
            <a:pPr lvl="1">
              <a:spcAft>
                <a:spcPts val="0"/>
              </a:spcAft>
              <a:defRPr/>
            </a:pPr>
            <a:r>
              <a:rPr lang="en-US" sz="1800" dirty="0" smtClean="0"/>
              <a:t>Converge in the limit; but we want to use finite samples</a:t>
            </a:r>
            <a:endParaRPr lang="en-US" dirty="0" smtClean="0"/>
          </a:p>
          <a:p>
            <a:pPr lvl="1">
              <a:spcAft>
                <a:spcPts val="0"/>
              </a:spcAft>
              <a:buFontTx/>
              <a:buNone/>
              <a:defRPr/>
            </a:pPr>
            <a:endParaRPr lang="en-US" dirty="0" smtClean="0"/>
          </a:p>
          <a:p>
            <a:pPr lvl="1">
              <a:spcAft>
                <a:spcPts val="0"/>
              </a:spcAft>
              <a:buFontTx/>
              <a:buNone/>
              <a:defRPr/>
            </a:pPr>
            <a:endParaRPr dirty="0" smtClean="0"/>
          </a:p>
          <a:p>
            <a:pPr lvl="1">
              <a:spcAft>
                <a:spcPts val="0"/>
              </a:spcAft>
              <a:defRPr/>
            </a:pPr>
            <a:endParaRPr dirty="0" smtClean="0"/>
          </a:p>
          <a:p>
            <a:pPr lvl="1">
              <a:spcAft>
                <a:spcPts val="0"/>
              </a:spcAft>
              <a:buFontTx/>
              <a:buNone/>
              <a:defRPr/>
            </a:pPr>
            <a:endParaRPr dirty="0" smtClean="0"/>
          </a:p>
          <a:p>
            <a:pPr lvl="1">
              <a:spcAft>
                <a:spcPts val="0"/>
              </a:spcAft>
              <a:buFontTx/>
              <a:buNone/>
              <a:defRPr/>
            </a:pPr>
            <a:endParaRPr dirty="0" smtClean="0"/>
          </a:p>
        </p:txBody>
      </p:sp>
      <p:pic>
        <p:nvPicPr>
          <p:cNvPr id="8" name="Picture 7" descr="image0017.tga"/>
          <p:cNvPicPr>
            <a:picLocks noChangeAspect="1"/>
          </p:cNvPicPr>
          <p:nvPr/>
        </p:nvPicPr>
        <p:blipFill>
          <a:blip r:embed="rId3"/>
          <a:srcRect l="11465" r="11556"/>
          <a:stretch>
            <a:fillRect/>
          </a:stretch>
        </p:blipFill>
        <p:spPr>
          <a:xfrm>
            <a:off x="1153053" y="3444874"/>
            <a:ext cx="3190347" cy="3108326"/>
          </a:xfrm>
          <a:prstGeom prst="rect">
            <a:avLst/>
          </a:prstGeom>
        </p:spPr>
      </p:pic>
      <p:pic>
        <p:nvPicPr>
          <p:cNvPr id="13" name="Picture 12" descr="image0018.tga"/>
          <p:cNvPicPr>
            <a:picLocks noChangeAspect="1"/>
          </p:cNvPicPr>
          <p:nvPr/>
        </p:nvPicPr>
        <p:blipFill>
          <a:blip r:embed="rId4"/>
          <a:stretch>
            <a:fillRect/>
          </a:stretch>
        </p:blipFill>
        <p:spPr>
          <a:xfrm>
            <a:off x="4572000" y="3444874"/>
            <a:ext cx="4144435" cy="3108326"/>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93688"/>
            <a:ext cx="8153400" cy="585787"/>
          </a:xfrm>
        </p:spPr>
        <p:txBody>
          <a:bodyPr/>
          <a:lstStyle/>
          <a:p>
            <a:pPr>
              <a:defRPr/>
            </a:pPr>
            <a:r>
              <a:rPr lang="en-US" dirty="0" smtClean="0"/>
              <a:t>Rejecting Gross Outliers</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sz="2400" dirty="0" smtClean="0"/>
              <a:t>We propose to identify and reject these outliers</a:t>
            </a:r>
          </a:p>
          <a:p>
            <a:pPr lvl="1">
              <a:spcAft>
                <a:spcPts val="0"/>
              </a:spcAft>
              <a:defRPr/>
            </a:pPr>
            <a:r>
              <a:rPr lang="en-US" sz="1800" dirty="0" smtClean="0"/>
              <a:t>Reject (or down-weight) samples statistically</a:t>
            </a:r>
          </a:p>
          <a:p>
            <a:pPr>
              <a:spcAft>
                <a:spcPts val="0"/>
              </a:spcAft>
              <a:defRPr/>
            </a:pPr>
            <a:r>
              <a:rPr lang="en-US" sz="2400" dirty="0" smtClean="0"/>
              <a:t>Significant quality improvement for finite sampling</a:t>
            </a:r>
          </a:p>
          <a:p>
            <a:pPr lvl="1">
              <a:spcAft>
                <a:spcPts val="0"/>
              </a:spcAft>
              <a:defRPr/>
            </a:pPr>
            <a:r>
              <a:rPr lang="en-US" sz="1800" dirty="0" smtClean="0"/>
              <a:t>Not necessarily correct, but consistent and </a:t>
            </a:r>
            <a:r>
              <a:rPr lang="en-US" sz="1800" i="1" dirty="0" smtClean="0"/>
              <a:t>plausible</a:t>
            </a:r>
            <a:endParaRPr lang="en-US" sz="1800" dirty="0" smtClean="0"/>
          </a:p>
          <a:p>
            <a:pPr lvl="1">
              <a:spcAft>
                <a:spcPts val="0"/>
              </a:spcAft>
              <a:defRPr/>
            </a:pPr>
            <a:r>
              <a:rPr lang="en-US" sz="1800" dirty="0" smtClean="0"/>
              <a:t>Consistent in the limit: more samples produce more accuracy</a:t>
            </a:r>
          </a:p>
          <a:p>
            <a:pPr lvl="1">
              <a:spcAft>
                <a:spcPts val="0"/>
              </a:spcAft>
              <a:defRPr/>
            </a:pPr>
            <a:r>
              <a:rPr lang="en-US" sz="1800" dirty="0" smtClean="0"/>
              <a:t>Reasonable at all samples</a:t>
            </a:r>
          </a:p>
          <a:p>
            <a:pPr lvl="1">
              <a:spcAft>
                <a:spcPts val="0"/>
              </a:spcAft>
              <a:buFontTx/>
              <a:buNone/>
              <a:defRPr/>
            </a:pPr>
            <a:endParaRPr lang="en-US" sz="1800" dirty="0" smtClean="0"/>
          </a:p>
          <a:p>
            <a:pPr lvl="1">
              <a:spcAft>
                <a:spcPts val="0"/>
              </a:spcAft>
              <a:buFontTx/>
              <a:buNone/>
              <a:defRPr/>
            </a:pPr>
            <a:endParaRPr sz="1800" dirty="0" smtClean="0"/>
          </a:p>
          <a:p>
            <a:pPr lvl="1">
              <a:spcAft>
                <a:spcPts val="0"/>
              </a:spcAft>
              <a:defRPr/>
            </a:pPr>
            <a:endParaRPr sz="1800" dirty="0" smtClean="0"/>
          </a:p>
          <a:p>
            <a:pPr lvl="1">
              <a:spcAft>
                <a:spcPts val="0"/>
              </a:spcAft>
              <a:buFontTx/>
              <a:buNone/>
              <a:defRPr/>
            </a:pPr>
            <a:endParaRPr sz="1800" dirty="0" smtClean="0"/>
          </a:p>
          <a:p>
            <a:pPr lvl="1">
              <a:spcAft>
                <a:spcPts val="0"/>
              </a:spcAft>
              <a:buFontTx/>
              <a:buNone/>
              <a:defRPr/>
            </a:pPr>
            <a:endParaRPr sz="1800" dirty="0" smtClean="0"/>
          </a:p>
        </p:txBody>
      </p:sp>
      <p:pic>
        <p:nvPicPr>
          <p:cNvPr id="9" name="Picture 8" descr="image0016.tga"/>
          <p:cNvPicPr>
            <a:picLocks noChangeAspect="1"/>
          </p:cNvPicPr>
          <p:nvPr/>
        </p:nvPicPr>
        <p:blipFill>
          <a:blip r:embed="rId3"/>
          <a:srcRect l="11274" r="11747"/>
          <a:stretch>
            <a:fillRect/>
          </a:stretch>
        </p:blipFill>
        <p:spPr>
          <a:xfrm>
            <a:off x="1143000" y="3444874"/>
            <a:ext cx="3190347" cy="3108326"/>
          </a:xfrm>
          <a:prstGeom prst="rect">
            <a:avLst/>
          </a:prstGeom>
        </p:spPr>
      </p:pic>
      <p:pic>
        <p:nvPicPr>
          <p:cNvPr id="10" name="Picture 9" descr="image0022.tga"/>
          <p:cNvPicPr>
            <a:picLocks noChangeAspect="1"/>
          </p:cNvPicPr>
          <p:nvPr/>
        </p:nvPicPr>
        <p:blipFill>
          <a:blip r:embed="rId4"/>
          <a:stretch>
            <a:fillRect/>
          </a:stretch>
        </p:blipFill>
        <p:spPr>
          <a:xfrm>
            <a:off x="4572000" y="3444874"/>
            <a:ext cx="4144435" cy="3108326"/>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Digital geometry processing applies common operations from image processing to meshes</a:t>
            </a:r>
            <a:endParaRPr dirty="0" smtClean="0"/>
          </a:p>
          <a:p>
            <a:r>
              <a:rPr dirty="0" smtClean="0"/>
              <a:t>Noise removal, </a:t>
            </a:r>
            <a:r>
              <a:rPr lang="en-US" dirty="0" smtClean="0"/>
              <a:t>smoothing/blurring</a:t>
            </a:r>
            <a:endParaRPr dirty="0" smtClean="0"/>
          </a:p>
        </p:txBody>
      </p:sp>
      <p:sp>
        <p:nvSpPr>
          <p:cNvPr id="5" name="Title 4"/>
          <p:cNvSpPr>
            <a:spLocks noGrp="1"/>
          </p:cNvSpPr>
          <p:nvPr>
            <p:ph type="title"/>
          </p:nvPr>
        </p:nvSpPr>
        <p:spPr/>
        <p:txBody>
          <a:bodyPr/>
          <a:lstStyle/>
          <a:p>
            <a:r>
              <a:rPr lang="en-US" dirty="0" smtClean="0"/>
              <a:t>Example: Geometry Filters</a:t>
            </a:r>
            <a:endParaRPr lang="en-US" dirty="0"/>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047152" y="3048000"/>
            <a:ext cx="2610448" cy="1645920"/>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057400" y="4373880"/>
            <a:ext cx="2602417" cy="1645920"/>
          </a:xfrm>
          <a:prstGeom prst="rect">
            <a:avLst/>
          </a:prstGeom>
        </p:spPr>
      </p:pic>
      <p:pic>
        <p:nvPicPr>
          <p:cNvPr id="16" name="Picture 15" descr="Untitled-1.bmp"/>
          <p:cNvPicPr>
            <a:picLocks noChangeAspect="1"/>
          </p:cNvPicPr>
          <p:nvPr/>
        </p:nvPicPr>
        <p:blipFill>
          <a:blip r:embed="rId5">
            <a:clrChange>
              <a:clrFrom>
                <a:srgbClr val="6AF833"/>
              </a:clrFrom>
              <a:clrTo>
                <a:srgbClr val="6AF833">
                  <a:alpha val="0"/>
                </a:srgbClr>
              </a:clrTo>
            </a:clrChange>
          </a:blip>
          <a:stretch>
            <a:fillRect/>
          </a:stretch>
        </p:blipFill>
        <p:spPr>
          <a:xfrm>
            <a:off x="4848641" y="3368040"/>
            <a:ext cx="2085559" cy="2194560"/>
          </a:xfrm>
          <a:prstGeom prst="rect">
            <a:avLst/>
          </a:prstGeom>
        </p:spPr>
      </p:pic>
      <p:pic>
        <p:nvPicPr>
          <p:cNvPr id="17" name="Picture 16" descr="Untitled-2.bmp"/>
          <p:cNvPicPr>
            <a:picLocks noChangeAspect="1"/>
          </p:cNvPicPr>
          <p:nvPr/>
        </p:nvPicPr>
        <p:blipFill>
          <a:blip r:embed="rId6">
            <a:clrChange>
              <a:clrFrom>
                <a:srgbClr val="6AF833"/>
              </a:clrFrom>
              <a:clrTo>
                <a:srgbClr val="6AF833">
                  <a:alpha val="0"/>
                </a:srgbClr>
              </a:clrTo>
            </a:clrChange>
          </a:blip>
          <a:stretch>
            <a:fillRect/>
          </a:stretch>
        </p:blipFill>
        <p:spPr>
          <a:xfrm>
            <a:off x="6781800" y="3368040"/>
            <a:ext cx="2129159" cy="2194560"/>
          </a:xfrm>
          <a:prstGeom prst="rect">
            <a:avLst/>
          </a:prstGeom>
        </p:spPr>
      </p:pic>
      <p:sp>
        <p:nvSpPr>
          <p:cNvPr id="18" name="TextBox 17"/>
          <p:cNvSpPr txBox="1"/>
          <p:nvPr/>
        </p:nvSpPr>
        <p:spPr>
          <a:xfrm>
            <a:off x="1776928" y="5986046"/>
            <a:ext cx="1575872" cy="338554"/>
          </a:xfrm>
          <a:prstGeom prst="rect">
            <a:avLst/>
          </a:prstGeom>
          <a:noFill/>
        </p:spPr>
        <p:txBody>
          <a:bodyPr wrap="none" rtlCol="0">
            <a:spAutoFit/>
          </a:bodyPr>
          <a:lstStyle/>
          <a:p>
            <a:r>
              <a:rPr lang="en-US" dirty="0" smtClean="0"/>
              <a:t>Noise Removal</a:t>
            </a:r>
            <a:endParaRPr lang="en-US" dirty="0"/>
          </a:p>
        </p:txBody>
      </p:sp>
      <p:sp>
        <p:nvSpPr>
          <p:cNvPr id="19" name="TextBox 18"/>
          <p:cNvSpPr txBox="1"/>
          <p:nvPr/>
        </p:nvSpPr>
        <p:spPr>
          <a:xfrm>
            <a:off x="6299020" y="5562600"/>
            <a:ext cx="1473380" cy="338554"/>
          </a:xfrm>
          <a:prstGeom prst="rect">
            <a:avLst/>
          </a:prstGeom>
          <a:noFill/>
        </p:spPr>
        <p:txBody>
          <a:bodyPr wrap="none" rtlCol="0">
            <a:spAutoFit/>
          </a:bodyPr>
          <a:lstStyle/>
          <a:p>
            <a:r>
              <a:rPr lang="en-US" dirty="0" smtClean="0"/>
              <a:t>Gaussian Blur</a:t>
            </a:r>
            <a:endParaRPr lang="en-US" dirty="0"/>
          </a:p>
        </p:txBody>
      </p:sp>
      <p:sp>
        <p:nvSpPr>
          <p:cNvPr id="20" name="TextBox 19"/>
          <p:cNvSpPr txBox="1"/>
          <p:nvPr/>
        </p:nvSpPr>
        <p:spPr>
          <a:xfrm>
            <a:off x="4184439" y="6553200"/>
            <a:ext cx="4959561" cy="253916"/>
          </a:xfrm>
          <a:prstGeom prst="rect">
            <a:avLst/>
          </a:prstGeom>
          <a:noFill/>
        </p:spPr>
        <p:txBody>
          <a:bodyPr wrap="none" rtlCol="0">
            <a:spAutoFit/>
          </a:bodyPr>
          <a:lstStyle/>
          <a:p>
            <a:r>
              <a:rPr lang="en-US" sz="1050" dirty="0" smtClean="0"/>
              <a:t>Dragon Images: Jones et al. “Non-Iterative Feature-Preserving Mesh Smoothing”</a:t>
            </a:r>
            <a:endParaRPr lang="en-US" sz="1050"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 name="Rectangle 56"/>
          <p:cNvSpPr/>
          <p:nvPr/>
        </p:nvSpPr>
        <p:spPr bwMode="auto">
          <a:xfrm rot="16200000">
            <a:off x="6476951" y="5275895"/>
            <a:ext cx="280948" cy="2730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 name="Title 4"/>
          <p:cNvSpPr>
            <a:spLocks noGrp="1"/>
          </p:cNvSpPr>
          <p:nvPr>
            <p:ph type="title"/>
          </p:nvPr>
        </p:nvSpPr>
        <p:spPr>
          <a:xfrm>
            <a:off x="990600" y="293688"/>
            <a:ext cx="8153400" cy="585787"/>
          </a:xfrm>
        </p:spPr>
        <p:txBody>
          <a:bodyPr/>
          <a:lstStyle/>
          <a:p>
            <a:pPr>
              <a:defRPr/>
            </a:pPr>
            <a:r>
              <a:rPr lang="en-US" dirty="0" smtClean="0"/>
              <a:t>Understanding Outliers</a:t>
            </a:r>
            <a:endParaRPr lang="en-US" dirty="0"/>
          </a:p>
        </p:txBody>
      </p:sp>
      <p:sp>
        <p:nvSpPr>
          <p:cNvPr id="6" name="Content Placeholder 5"/>
          <p:cNvSpPr>
            <a:spLocks noGrp="1"/>
          </p:cNvSpPr>
          <p:nvPr>
            <p:ph sz="quarter" idx="10"/>
          </p:nvPr>
        </p:nvSpPr>
        <p:spPr>
          <a:xfrm>
            <a:off x="990600" y="1143000"/>
            <a:ext cx="4563204" cy="5257800"/>
          </a:xfrm>
        </p:spPr>
        <p:txBody>
          <a:bodyPr/>
          <a:lstStyle/>
          <a:p>
            <a:pPr>
              <a:spcAft>
                <a:spcPts val="0"/>
              </a:spcAft>
              <a:defRPr/>
            </a:pPr>
            <a:r>
              <a:rPr lang="en-US" sz="2000" dirty="0" smtClean="0"/>
              <a:t>Importance sampling clusters samples near energy peaks</a:t>
            </a:r>
          </a:p>
          <a:p>
            <a:pPr>
              <a:spcAft>
                <a:spcPts val="0"/>
              </a:spcAft>
              <a:defRPr/>
            </a:pPr>
            <a:endParaRPr lang="en-US" sz="2000" dirty="0" smtClean="0"/>
          </a:p>
          <a:p>
            <a:pPr>
              <a:spcAft>
                <a:spcPts val="0"/>
              </a:spcAft>
              <a:defRPr/>
            </a:pPr>
            <a:r>
              <a:rPr lang="en-US" sz="2000" dirty="0" smtClean="0"/>
              <a:t>Some samples will be taken away from peaks, scaled up</a:t>
            </a:r>
          </a:p>
          <a:p>
            <a:pPr>
              <a:spcAft>
                <a:spcPts val="0"/>
              </a:spcAft>
              <a:defRPr/>
            </a:pPr>
            <a:endParaRPr lang="en-US" sz="2000" dirty="0" smtClean="0"/>
          </a:p>
          <a:p>
            <a:pPr>
              <a:spcAft>
                <a:spcPts val="0"/>
              </a:spcAft>
              <a:defRPr/>
            </a:pPr>
            <a:r>
              <a:rPr lang="en-US" sz="2000" dirty="0" smtClean="0"/>
              <a:t>We do not have </a:t>
            </a:r>
            <a:r>
              <a:rPr lang="en-US" sz="2000" i="1" dirty="0" smtClean="0"/>
              <a:t>a priori </a:t>
            </a:r>
            <a:r>
              <a:rPr lang="en-US" sz="2000" dirty="0" smtClean="0"/>
              <a:t>knowledge of the indirect lighting energy</a:t>
            </a:r>
            <a:endParaRPr lang="en-US" sz="2000" i="1" dirty="0" smtClean="0"/>
          </a:p>
          <a:p>
            <a:pPr>
              <a:spcAft>
                <a:spcPts val="0"/>
              </a:spcAft>
              <a:defRPr/>
            </a:pPr>
            <a:endParaRPr lang="en-US" sz="2000" dirty="0" smtClean="0"/>
          </a:p>
          <a:p>
            <a:pPr>
              <a:spcAft>
                <a:spcPts val="0"/>
              </a:spcAft>
              <a:defRPr/>
            </a:pPr>
            <a:r>
              <a:rPr lang="en-US" sz="2000" dirty="0" smtClean="0"/>
              <a:t>If those points were high-energy, the value is made extremely large</a:t>
            </a:r>
          </a:p>
          <a:p>
            <a:pPr>
              <a:spcAft>
                <a:spcPts val="0"/>
              </a:spcAft>
              <a:defRPr/>
            </a:pPr>
            <a:endParaRPr lang="en-US" sz="2000" dirty="0" smtClean="0"/>
          </a:p>
          <a:p>
            <a:pPr>
              <a:spcAft>
                <a:spcPts val="0"/>
              </a:spcAft>
              <a:defRPr/>
            </a:pPr>
            <a:r>
              <a:rPr lang="en-US" sz="2000" dirty="0" smtClean="0"/>
              <a:t>We would like to detect and compensate for these outliers</a:t>
            </a:r>
          </a:p>
          <a:p>
            <a:pPr>
              <a:spcAft>
                <a:spcPts val="0"/>
              </a:spcAft>
              <a:defRPr/>
            </a:pPr>
            <a:endParaRPr lang="en-US" sz="2000" dirty="0" smtClean="0"/>
          </a:p>
          <a:p>
            <a:pPr>
              <a:spcAft>
                <a:spcPts val="0"/>
              </a:spcAft>
              <a:defRPr/>
            </a:pPr>
            <a:endParaRPr lang="en-US" sz="2000" dirty="0" smtClean="0"/>
          </a:p>
          <a:p>
            <a:pPr lvl="1">
              <a:spcAft>
                <a:spcPts val="0"/>
              </a:spcAft>
              <a:buFontTx/>
              <a:buNone/>
              <a:defRPr/>
            </a:pPr>
            <a:endParaRPr sz="1600" dirty="0" smtClean="0"/>
          </a:p>
          <a:p>
            <a:pPr lvl="1">
              <a:spcAft>
                <a:spcPts val="0"/>
              </a:spcAft>
              <a:defRPr/>
            </a:pPr>
            <a:endParaRPr sz="1600" dirty="0" smtClean="0"/>
          </a:p>
          <a:p>
            <a:pPr lvl="1">
              <a:spcAft>
                <a:spcPts val="0"/>
              </a:spcAft>
              <a:buFontTx/>
              <a:buNone/>
              <a:defRPr/>
            </a:pPr>
            <a:endParaRPr sz="1600" dirty="0" smtClean="0"/>
          </a:p>
          <a:p>
            <a:pPr lvl="1">
              <a:spcAft>
                <a:spcPts val="0"/>
              </a:spcAft>
              <a:buFontTx/>
              <a:buNone/>
              <a:defRPr/>
            </a:pPr>
            <a:endParaRPr sz="1600" dirty="0" smtClean="0"/>
          </a:p>
        </p:txBody>
      </p:sp>
      <p:sp>
        <p:nvSpPr>
          <p:cNvPr id="7" name="Rectangle 6"/>
          <p:cNvSpPr/>
          <p:nvPr/>
        </p:nvSpPr>
        <p:spPr bwMode="auto">
          <a:xfrm rot="16200000">
            <a:off x="5958473" y="5260410"/>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8" name="Rectangle 7"/>
          <p:cNvSpPr/>
          <p:nvPr/>
        </p:nvSpPr>
        <p:spPr bwMode="auto">
          <a:xfrm rot="16200000">
            <a:off x="5942951" y="5815253"/>
            <a:ext cx="266700"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9" name="Rectangle 8"/>
          <p:cNvSpPr/>
          <p:nvPr/>
        </p:nvSpPr>
        <p:spPr bwMode="auto">
          <a:xfrm rot="16200000">
            <a:off x="5939675" y="4454562"/>
            <a:ext cx="273253" cy="263101"/>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0" name="Rectangle 9"/>
          <p:cNvSpPr/>
          <p:nvPr/>
        </p:nvSpPr>
        <p:spPr bwMode="auto">
          <a:xfrm rot="16200000">
            <a:off x="6504573" y="5266692"/>
            <a:ext cx="255557" cy="283000"/>
          </a:xfrm>
          <a:prstGeom prst="rect">
            <a:avLst/>
          </a:prstGeom>
          <a:solidFill>
            <a:srgbClr val="FF0000"/>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1" name="Rectangle 10"/>
          <p:cNvSpPr/>
          <p:nvPr/>
        </p:nvSpPr>
        <p:spPr bwMode="auto">
          <a:xfrm rot="16200000">
            <a:off x="6493034" y="6077969"/>
            <a:ext cx="25873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2" name="Rectangle 11"/>
          <p:cNvSpPr/>
          <p:nvPr/>
        </p:nvSpPr>
        <p:spPr bwMode="auto">
          <a:xfrm rot="16200000">
            <a:off x="6493851" y="4169485"/>
            <a:ext cx="276999"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3" name="Rectangle 12"/>
          <p:cNvSpPr/>
          <p:nvPr/>
        </p:nvSpPr>
        <p:spPr bwMode="auto">
          <a:xfrm rot="16200000">
            <a:off x="6203903" y="4997132"/>
            <a:ext cx="280948" cy="2730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4" name="Rectangle 13"/>
          <p:cNvSpPr/>
          <p:nvPr/>
        </p:nvSpPr>
        <p:spPr bwMode="auto">
          <a:xfrm rot="16200000">
            <a:off x="6213079" y="5545631"/>
            <a:ext cx="27254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5" name="Rectangle 14"/>
          <p:cNvSpPr/>
          <p:nvPr/>
        </p:nvSpPr>
        <p:spPr bwMode="auto">
          <a:xfrm rot="16200000">
            <a:off x="6778473" y="5264647"/>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6" name="Rectangle 15"/>
          <p:cNvSpPr/>
          <p:nvPr/>
        </p:nvSpPr>
        <p:spPr bwMode="auto">
          <a:xfrm rot="16200000">
            <a:off x="6753679" y="5535048"/>
            <a:ext cx="285244"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7" name="Rectangle 16"/>
          <p:cNvSpPr/>
          <p:nvPr/>
        </p:nvSpPr>
        <p:spPr bwMode="auto">
          <a:xfrm rot="16200000">
            <a:off x="6770430" y="4710505"/>
            <a:ext cx="271642" cy="283000"/>
          </a:xfrm>
          <a:prstGeom prst="rect">
            <a:avLst/>
          </a:prstGeom>
          <a:solidFill>
            <a:srgbClr val="FF0000"/>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8" name="Rectangle 17"/>
          <p:cNvSpPr/>
          <p:nvPr/>
        </p:nvSpPr>
        <p:spPr bwMode="auto">
          <a:xfrm rot="16200000">
            <a:off x="7050215" y="6086156"/>
            <a:ext cx="248222"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19" name="Rectangle 18"/>
          <p:cNvSpPr/>
          <p:nvPr/>
        </p:nvSpPr>
        <p:spPr bwMode="auto">
          <a:xfrm rot="16200000">
            <a:off x="7037484" y="4442817"/>
            <a:ext cx="273685"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0" name="Rectangle 19"/>
          <p:cNvSpPr/>
          <p:nvPr/>
        </p:nvSpPr>
        <p:spPr bwMode="auto">
          <a:xfrm rot="16200000">
            <a:off x="7325624" y="5258365"/>
            <a:ext cx="255557"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1" name="Rectangle 20"/>
          <p:cNvSpPr/>
          <p:nvPr/>
        </p:nvSpPr>
        <p:spPr bwMode="auto">
          <a:xfrm rot="16200000">
            <a:off x="7310102" y="5813208"/>
            <a:ext cx="266700" cy="283000"/>
          </a:xfrm>
          <a:prstGeom prst="rect">
            <a:avLst/>
          </a:prstGeom>
          <a:solidFill>
            <a:srgbClr val="FF0000"/>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2" name="Rectangle 21"/>
          <p:cNvSpPr/>
          <p:nvPr/>
        </p:nvSpPr>
        <p:spPr bwMode="auto">
          <a:xfrm rot="16200000">
            <a:off x="7306826" y="4452517"/>
            <a:ext cx="273253" cy="263101"/>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3" name="Rectangle 22"/>
          <p:cNvSpPr/>
          <p:nvPr/>
        </p:nvSpPr>
        <p:spPr bwMode="auto">
          <a:xfrm rot="16200000">
            <a:off x="8129297" y="5543514"/>
            <a:ext cx="268311" cy="283000"/>
          </a:xfrm>
          <a:prstGeom prst="rect">
            <a:avLst/>
          </a:prstGeom>
          <a:solidFill>
            <a:srgbClr val="FF0000"/>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4" name="Rectangle 23"/>
          <p:cNvSpPr/>
          <p:nvPr/>
        </p:nvSpPr>
        <p:spPr bwMode="auto">
          <a:xfrm rot="16200000">
            <a:off x="7860185" y="6075924"/>
            <a:ext cx="25873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5" name="Rectangle 24"/>
          <p:cNvSpPr/>
          <p:nvPr/>
        </p:nvSpPr>
        <p:spPr bwMode="auto">
          <a:xfrm rot="16200000">
            <a:off x="7571054" y="4995087"/>
            <a:ext cx="280948" cy="273049"/>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6" name="Rectangle 25"/>
          <p:cNvSpPr/>
          <p:nvPr/>
        </p:nvSpPr>
        <p:spPr bwMode="auto">
          <a:xfrm rot="16200000">
            <a:off x="7580230" y="5543586"/>
            <a:ext cx="272543"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7" name="Rectangle 26"/>
          <p:cNvSpPr/>
          <p:nvPr/>
        </p:nvSpPr>
        <p:spPr bwMode="auto">
          <a:xfrm rot="16200000">
            <a:off x="8402175" y="5542491"/>
            <a:ext cx="270356"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8" name="Rectangle 27"/>
          <p:cNvSpPr/>
          <p:nvPr/>
        </p:nvSpPr>
        <p:spPr bwMode="auto">
          <a:xfrm rot="16200000">
            <a:off x="8403831" y="4443621"/>
            <a:ext cx="285244"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29" name="Rectangle 28"/>
          <p:cNvSpPr/>
          <p:nvPr/>
        </p:nvSpPr>
        <p:spPr bwMode="auto">
          <a:xfrm rot="16200000">
            <a:off x="8410632" y="4991454"/>
            <a:ext cx="271642" cy="28300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0" name="Rectangle 29"/>
          <p:cNvSpPr/>
          <p:nvPr/>
        </p:nvSpPr>
        <p:spPr bwMode="auto">
          <a:xfrm rot="16200000">
            <a:off x="8417366" y="6084111"/>
            <a:ext cx="248222"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31" name="Rectangle 30"/>
          <p:cNvSpPr/>
          <p:nvPr/>
        </p:nvSpPr>
        <p:spPr bwMode="auto">
          <a:xfrm rot="16200000">
            <a:off x="7857684" y="4447326"/>
            <a:ext cx="273685" cy="27305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grpSp>
        <p:nvGrpSpPr>
          <p:cNvPr id="32" name="Group 31"/>
          <p:cNvGrpSpPr/>
          <p:nvPr/>
        </p:nvGrpSpPr>
        <p:grpSpPr>
          <a:xfrm>
            <a:off x="5553804" y="4388332"/>
            <a:ext cx="2088584" cy="2317268"/>
            <a:chOff x="5781251" y="4326312"/>
            <a:chExt cx="2088584" cy="2317268"/>
          </a:xfrm>
        </p:grpSpPr>
        <p:sp>
          <p:nvSpPr>
            <p:cNvPr id="33" name="TextBox 32"/>
            <p:cNvSpPr txBox="1"/>
            <p:nvPr/>
          </p:nvSpPr>
          <p:spPr>
            <a:xfrm>
              <a:off x="7137844" y="6305026"/>
              <a:ext cx="731991" cy="338554"/>
            </a:xfrm>
            <a:prstGeom prst="rect">
              <a:avLst/>
            </a:prstGeom>
            <a:noFill/>
          </p:spPr>
          <p:txBody>
            <a:bodyPr wrap="none" rtlCol="0">
              <a:spAutoFit/>
            </a:bodyPr>
            <a:lstStyle/>
            <a:p>
              <a:r>
                <a:rPr lang="en-US" dirty="0" smtClean="0"/>
                <a:t>Pixels</a:t>
              </a:r>
              <a:endParaRPr lang="en-US" dirty="0"/>
            </a:p>
          </p:txBody>
        </p:sp>
        <p:sp>
          <p:nvSpPr>
            <p:cNvPr id="34" name="TextBox 33"/>
            <p:cNvSpPr txBox="1"/>
            <p:nvPr/>
          </p:nvSpPr>
          <p:spPr>
            <a:xfrm rot="16200000">
              <a:off x="5078885" y="5028678"/>
              <a:ext cx="1743286" cy="338554"/>
            </a:xfrm>
            <a:prstGeom prst="rect">
              <a:avLst/>
            </a:prstGeom>
            <a:noFill/>
          </p:spPr>
          <p:txBody>
            <a:bodyPr wrap="none" rtlCol="0">
              <a:spAutoFit/>
            </a:bodyPr>
            <a:lstStyle/>
            <a:p>
              <a:r>
                <a:rPr lang="en-US" dirty="0" smtClean="0"/>
                <a:t>Rendering Terms</a:t>
              </a:r>
              <a:endParaRPr lang="en-US" dirty="0"/>
            </a:p>
          </p:txBody>
        </p:sp>
      </p:grpSp>
      <p:graphicFrame>
        <p:nvGraphicFramePr>
          <p:cNvPr id="35" name="Table 34"/>
          <p:cNvGraphicFramePr>
            <a:graphicFrameLocks noGrp="1"/>
          </p:cNvGraphicFramePr>
          <p:nvPr/>
        </p:nvGraphicFramePr>
        <p:xfrm>
          <a:off x="5934802" y="4172486"/>
          <a:ext cx="2743200" cy="2194560"/>
        </p:xfrm>
        <a:graphic>
          <a:graphicData uri="http://schemas.openxmlformats.org/drawingml/2006/table">
            <a:tbl>
              <a:tblPr firstRow="1" bandRow="1">
                <a:tableStyleId>{2D5ABB26-0587-4C30-8999-92F81FD0307C}</a:tableStyleId>
              </a:tblPr>
              <a:tblGrid>
                <a:gridCol w="274320"/>
                <a:gridCol w="274320"/>
                <a:gridCol w="274320"/>
                <a:gridCol w="274320"/>
                <a:gridCol w="274320"/>
                <a:gridCol w="274320"/>
                <a:gridCol w="274320"/>
                <a:gridCol w="274320"/>
                <a:gridCol w="274320"/>
                <a:gridCol w="274320"/>
              </a:tblGrid>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19050" cap="flat" cmpd="sng" algn="ctr">
                      <a:solidFill>
                        <a:srgbClr val="FFFFFF"/>
                      </a:solidFill>
                      <a:prstDash val="sysDot"/>
                      <a:round/>
                      <a:headEnd type="none" w="med" len="med"/>
                      <a:tailEnd type="none" w="med" len="med"/>
                    </a:lnB>
                  </a:tcPr>
                </a:tc>
              </a:tr>
              <a:tr h="274320">
                <a:tc>
                  <a:txBody>
                    <a:bodyPr/>
                    <a:lstStyle/>
                    <a:p>
                      <a:pPr>
                        <a:lnSpc>
                          <a:spcPct val="100000"/>
                        </a:lnSpc>
                      </a:pPr>
                      <a:endParaRPr lang="en-US" sz="100" dirty="0"/>
                    </a:p>
                  </a:txBody>
                  <a:tcPr>
                    <a:lnL w="57150" cap="flat" cmpd="sng" algn="ctr">
                      <a:solidFill>
                        <a:srgbClr val="FFFFFF"/>
                      </a:solidFill>
                      <a:prstDash val="solid"/>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19050" cap="flat" cmpd="sng" algn="ctr">
                      <a:solidFill>
                        <a:srgbClr val="FFFFFF"/>
                      </a:solidFill>
                      <a:prstDash val="sysDot"/>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c>
                  <a:txBody>
                    <a:bodyPr/>
                    <a:lstStyle/>
                    <a:p>
                      <a:pPr>
                        <a:lnSpc>
                          <a:spcPct val="100000"/>
                        </a:lnSpc>
                      </a:pPr>
                      <a:endParaRPr lang="en-US" sz="100" dirty="0"/>
                    </a:p>
                  </a:txBody>
                  <a:tcPr>
                    <a:lnL w="19050" cap="flat" cmpd="sng" algn="ctr">
                      <a:solidFill>
                        <a:srgbClr val="FFFFFF"/>
                      </a:solidFill>
                      <a:prstDash val="sysDot"/>
                      <a:round/>
                      <a:headEnd type="none" w="med" len="med"/>
                      <a:tailEnd type="none" w="med" len="med"/>
                    </a:lnL>
                    <a:lnR w="57150" cap="flat" cmpd="sng" algn="ctr">
                      <a:solidFill>
                        <a:srgbClr val="FFFFFF"/>
                      </a:solidFill>
                      <a:prstDash val="solid"/>
                      <a:round/>
                      <a:headEnd type="none" w="med" len="med"/>
                      <a:tailEnd type="none" w="med" len="med"/>
                    </a:lnR>
                    <a:lnT w="19050" cap="flat" cmpd="sng" algn="ctr">
                      <a:solidFill>
                        <a:srgbClr val="FFFFFF"/>
                      </a:solidFill>
                      <a:prstDash val="sysDot"/>
                      <a:round/>
                      <a:headEnd type="none" w="med" len="med"/>
                      <a:tailEnd type="none" w="med" len="med"/>
                    </a:lnT>
                    <a:lnB w="57150" cap="flat" cmpd="sng" algn="ctr">
                      <a:solidFill>
                        <a:srgbClr val="FFFFFF"/>
                      </a:solidFill>
                      <a:prstDash val="solid"/>
                      <a:round/>
                      <a:headEnd type="none" w="med" len="med"/>
                      <a:tailEnd type="none" w="med" len="med"/>
                    </a:lnB>
                  </a:tcPr>
                </a:tc>
              </a:tr>
            </a:tbl>
          </a:graphicData>
        </a:graphic>
      </p:graphicFrame>
      <p:pic>
        <p:nvPicPr>
          <p:cNvPr id="40" name="Picture 39" descr="drawing.pdf"/>
          <p:cNvPicPr>
            <a:picLocks noChangeAspect="1"/>
          </p:cNvPicPr>
          <p:nvPr/>
        </p:nvPicPr>
        <mc:AlternateContent>
          <mc:Choice xmlns:ma="http://schemas.microsoft.com/office/mac/drawingml/2008/main" Requires="ma">
            <p:blipFill>
              <a:blip r:embed="rId3"/>
              <a:srcRect l="13702" t="13261" b="52824"/>
              <a:stretch>
                <a:fillRect/>
              </a:stretch>
            </p:blipFill>
          </mc:Choice>
          <mc:Fallback>
            <p:blipFill>
              <a:blip r:embed="rId4"/>
              <a:srcRect l="13702" t="13261" b="52824"/>
              <a:stretch>
                <a:fillRect/>
              </a:stretch>
            </p:blipFill>
          </mc:Fallback>
        </mc:AlternateContent>
        <p:spPr>
          <a:xfrm>
            <a:off x="5897094" y="1013108"/>
            <a:ext cx="2739303" cy="1548432"/>
          </a:xfrm>
          <a:prstGeom prst="rect">
            <a:avLst/>
          </a:prstGeom>
        </p:spPr>
      </p:pic>
      <p:sp>
        <p:nvSpPr>
          <p:cNvPr id="43" name="TextBox 42"/>
          <p:cNvSpPr txBox="1"/>
          <p:nvPr/>
        </p:nvSpPr>
        <p:spPr>
          <a:xfrm>
            <a:off x="5867400" y="2133600"/>
            <a:ext cx="1095172" cy="307777"/>
          </a:xfrm>
          <a:prstGeom prst="rect">
            <a:avLst/>
          </a:prstGeom>
          <a:noFill/>
        </p:spPr>
        <p:txBody>
          <a:bodyPr wrap="none" rtlCol="0">
            <a:spAutoFit/>
          </a:bodyPr>
          <a:lstStyle/>
          <a:p>
            <a:r>
              <a:rPr lang="en-US" sz="1400" dirty="0" smtClean="0"/>
              <a:t>Direct Light</a:t>
            </a:r>
            <a:endParaRPr lang="en-US" sz="1400" dirty="0"/>
          </a:p>
        </p:txBody>
      </p:sp>
      <p:sp>
        <p:nvSpPr>
          <p:cNvPr id="44" name="TextBox 43"/>
          <p:cNvSpPr txBox="1"/>
          <p:nvPr/>
        </p:nvSpPr>
        <p:spPr>
          <a:xfrm>
            <a:off x="5867400" y="1320885"/>
            <a:ext cx="673394" cy="307777"/>
          </a:xfrm>
          <a:prstGeom prst="rect">
            <a:avLst/>
          </a:prstGeom>
          <a:noFill/>
        </p:spPr>
        <p:txBody>
          <a:bodyPr wrap="none" rtlCol="0">
            <a:spAutoFit/>
          </a:bodyPr>
          <a:lstStyle/>
          <a:p>
            <a:r>
              <a:rPr lang="en-US" sz="1400" dirty="0" smtClean="0"/>
              <a:t>BRDF</a:t>
            </a:r>
            <a:endParaRPr lang="en-US" sz="1400" dirty="0"/>
          </a:p>
        </p:txBody>
      </p:sp>
      <p:grpSp>
        <p:nvGrpSpPr>
          <p:cNvPr id="58" name="Group 57"/>
          <p:cNvGrpSpPr/>
          <p:nvPr/>
        </p:nvGrpSpPr>
        <p:grpSpPr>
          <a:xfrm>
            <a:off x="5715000" y="2929344"/>
            <a:ext cx="3155949" cy="652056"/>
            <a:chOff x="5715000" y="2929344"/>
            <a:chExt cx="3155949" cy="652056"/>
          </a:xfrm>
        </p:grpSpPr>
        <p:pic>
          <p:nvPicPr>
            <p:cNvPr id="41" name="Picture 40" descr="drawing.pdf"/>
            <p:cNvPicPr>
              <a:picLocks noChangeAspect="1"/>
            </p:cNvPicPr>
            <p:nvPr/>
          </p:nvPicPr>
          <mc:AlternateContent>
            <mc:Choice xmlns:ma="http://schemas.microsoft.com/office/mac/drawingml/2008/main" Requires="ma">
              <p:blipFill>
                <a:blip r:embed="rId5"/>
                <a:srcRect t="39078" b="46558"/>
                <a:stretch>
                  <a:fillRect/>
                </a:stretch>
              </p:blipFill>
            </mc:Choice>
            <mc:Fallback>
              <p:blipFill>
                <a:blip r:embed="rId6"/>
                <a:srcRect t="39078" b="46558"/>
                <a:stretch>
                  <a:fillRect/>
                </a:stretch>
              </p:blipFill>
            </mc:Fallback>
          </mc:AlternateContent>
          <p:spPr>
            <a:xfrm>
              <a:off x="5715000" y="2929344"/>
              <a:ext cx="3155949" cy="652056"/>
            </a:xfrm>
            <a:prstGeom prst="rect">
              <a:avLst/>
            </a:prstGeom>
          </p:spPr>
        </p:pic>
        <p:sp>
          <p:nvSpPr>
            <p:cNvPr id="48" name="TextBox 47"/>
            <p:cNvSpPr txBox="1"/>
            <p:nvPr/>
          </p:nvSpPr>
          <p:spPr>
            <a:xfrm>
              <a:off x="5867400" y="3150511"/>
              <a:ext cx="1212617" cy="307777"/>
            </a:xfrm>
            <a:prstGeom prst="rect">
              <a:avLst/>
            </a:prstGeom>
            <a:noFill/>
          </p:spPr>
          <p:txBody>
            <a:bodyPr wrap="none" rtlCol="0">
              <a:spAutoFit/>
            </a:bodyPr>
            <a:lstStyle/>
            <a:p>
              <a:r>
                <a:rPr lang="en-US" sz="1400" dirty="0" smtClean="0"/>
                <a:t>Indirect Light</a:t>
              </a:r>
              <a:endParaRPr lang="en-US" sz="1400" dirty="0"/>
            </a:p>
          </p:txBody>
        </p:sp>
      </p:grpSp>
      <p:sp>
        <p:nvSpPr>
          <p:cNvPr id="49" name="Rectangle 48"/>
          <p:cNvSpPr>
            <a:spLocks noChangeAspect="1"/>
          </p:cNvSpPr>
          <p:nvPr/>
        </p:nvSpPr>
        <p:spPr bwMode="auto">
          <a:xfrm rot="16200000">
            <a:off x="7166246"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0" name="Rectangle 49"/>
          <p:cNvSpPr>
            <a:spLocks noChangeAspect="1"/>
          </p:cNvSpPr>
          <p:nvPr/>
        </p:nvSpPr>
        <p:spPr bwMode="auto">
          <a:xfrm rot="16200000">
            <a:off x="7313356"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1" name="Rectangle 50"/>
          <p:cNvSpPr>
            <a:spLocks noChangeAspect="1"/>
          </p:cNvSpPr>
          <p:nvPr/>
        </p:nvSpPr>
        <p:spPr bwMode="auto">
          <a:xfrm rot="16200000">
            <a:off x="6950894"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2" name="Rectangle 51"/>
          <p:cNvSpPr>
            <a:spLocks noChangeAspect="1"/>
          </p:cNvSpPr>
          <p:nvPr/>
        </p:nvSpPr>
        <p:spPr bwMode="auto">
          <a:xfrm rot="16200000">
            <a:off x="7459197"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3" name="Rectangle 52"/>
          <p:cNvSpPr>
            <a:spLocks noChangeAspect="1"/>
          </p:cNvSpPr>
          <p:nvPr/>
        </p:nvSpPr>
        <p:spPr bwMode="auto">
          <a:xfrm rot="16200000">
            <a:off x="7722296" y="2531293"/>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4" name="Rectangle 53"/>
          <p:cNvSpPr>
            <a:spLocks noChangeAspect="1"/>
          </p:cNvSpPr>
          <p:nvPr/>
        </p:nvSpPr>
        <p:spPr bwMode="auto">
          <a:xfrm rot="16200000">
            <a:off x="6707054"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5" name="Rectangle 54"/>
          <p:cNvSpPr>
            <a:spLocks noChangeAspect="1"/>
          </p:cNvSpPr>
          <p:nvPr/>
        </p:nvSpPr>
        <p:spPr bwMode="auto">
          <a:xfrm rot="16200000">
            <a:off x="6072144"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56" name="Rectangle 55"/>
          <p:cNvSpPr>
            <a:spLocks noChangeAspect="1"/>
          </p:cNvSpPr>
          <p:nvPr/>
        </p:nvSpPr>
        <p:spPr bwMode="auto">
          <a:xfrm rot="16200000">
            <a:off x="8328727" y="2531294"/>
            <a:ext cx="134252" cy="137160"/>
          </a:xfrm>
          <a:prstGeom prst="rect">
            <a:avLst/>
          </a:prstGeom>
          <a:solidFill>
            <a:srgbClr val="FE9B03"/>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
        <p:nvSpPr>
          <p:cNvPr id="47" name="Rectangle 46"/>
          <p:cNvSpPr>
            <a:spLocks noChangeAspect="1"/>
          </p:cNvSpPr>
          <p:nvPr/>
        </p:nvSpPr>
        <p:spPr bwMode="auto">
          <a:xfrm rot="16200000">
            <a:off x="8328727" y="2531292"/>
            <a:ext cx="134252" cy="137160"/>
          </a:xfrm>
          <a:prstGeom prst="rect">
            <a:avLst/>
          </a:prstGeom>
          <a:solidFill>
            <a:srgbClr val="FF0000"/>
          </a:solidFill>
          <a:ln w="12699">
            <a:noFill/>
            <a:miter lim="800000"/>
            <a:headEnd/>
            <a:tailEn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childTnLst>
                                </p:cTn>
                              </p:par>
                              <p:par>
                                <p:cTn id="60" presetID="10"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par>
                          <p:cTn id="63" fill="hold">
                            <p:stCondLst>
                              <p:cond delay="500"/>
                            </p:stCondLst>
                            <p:childTnLst>
                              <p:par>
                                <p:cTn id="64" presetID="10" presetClass="entr" presetSubtype="0" fill="hold" grpId="1" nodeType="after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1000"/>
                                        <p:tgtEl>
                                          <p:spTgt spid="58"/>
                                        </p:tgtEl>
                                      </p:cBhvr>
                                    </p:animEffect>
                                  </p:childTnLst>
                                </p:cTn>
                              </p:par>
                              <p:par>
                                <p:cTn id="75" presetID="1" presetClass="entr" presetSubtype="0" fill="hold" grpId="0" nodeType="with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
                                            <p:txEl>
                                              <p:pRg st="8" end="8"/>
                                            </p:txEl>
                                          </p:spTgt>
                                        </p:tgtEl>
                                        <p:attrNameLst>
                                          <p:attrName>style.visibility</p:attrName>
                                        </p:attrNameLst>
                                      </p:cBhvr>
                                      <p:to>
                                        <p:strVal val="visible"/>
                                      </p:to>
                                    </p:set>
                                  </p:childTnLst>
                                </p:cTn>
                              </p:par>
                              <p:par>
                                <p:cTn id="93" presetID="10" presetClass="entr" presetSubtype="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childTnLst>
                          </p:cTn>
                        </p:par>
                        <p:par>
                          <p:cTn id="104" fill="hold">
                            <p:stCondLst>
                              <p:cond delay="1500"/>
                            </p:stCondLst>
                            <p:childTnLst>
                              <p:par>
                                <p:cTn id="105" presetID="10" presetClass="entr" presetSubtype="0" fill="hold" grpId="0" nodeType="after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childTnLst>
                          </p:cTn>
                        </p:par>
                        <p:par>
                          <p:cTn id="112" fill="hold">
                            <p:stCondLst>
                              <p:cond delay="2500"/>
                            </p:stCondLst>
                            <p:childTnLst>
                              <p:par>
                                <p:cTn id="113" presetID="10" presetClass="entr" presetSubtype="0" fill="hold" grpId="0" nodeType="after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par>
                          <p:cTn id="116" fill="hold">
                            <p:stCondLst>
                              <p:cond delay="3000"/>
                            </p:stCondLst>
                            <p:childTnLst>
                              <p:par>
                                <p:cTn id="117" presetID="10"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cTn>
                              </p:par>
                            </p:childTnLst>
                          </p:cTn>
                        </p:par>
                        <p:par>
                          <p:cTn id="120" fill="hold">
                            <p:stCondLst>
                              <p:cond delay="3500"/>
                            </p:stCondLst>
                            <p:childTnLst>
                              <p:par>
                                <p:cTn id="121" presetID="10" presetClass="entr" presetSubtype="0" fill="hold" grpId="0" nodeType="after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par>
                          <p:cTn id="124" fill="hold">
                            <p:stCondLst>
                              <p:cond delay="4000"/>
                            </p:stCondLst>
                            <p:childTnLst>
                              <p:par>
                                <p:cTn id="125" presetID="10" presetClass="entr" presetSubtype="0"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cTn>
                              </p:par>
                            </p:childTnLst>
                          </p:cTn>
                        </p:par>
                        <p:par>
                          <p:cTn id="128" fill="hold">
                            <p:stCondLst>
                              <p:cond delay="4500"/>
                            </p:stCondLst>
                            <p:childTnLst>
                              <p:par>
                                <p:cTn id="129" presetID="10" presetClass="entr" presetSubtype="0"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500"/>
                                        <p:tgtEl>
                                          <p:spTgt spid="26"/>
                                        </p:tgtEl>
                                      </p:cBhvr>
                                    </p:animEffect>
                                  </p:childTnLst>
                                </p:cTn>
                              </p:par>
                            </p:childTnLst>
                          </p:cTn>
                        </p:par>
                        <p:par>
                          <p:cTn id="132" fill="hold">
                            <p:stCondLst>
                              <p:cond delay="5000"/>
                            </p:stCondLst>
                            <p:childTnLst>
                              <p:par>
                                <p:cTn id="133" presetID="10" presetClass="entr" presetSubtype="0" fill="hold" grpId="0"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500"/>
                                        <p:tgtEl>
                                          <p:spTgt spid="24"/>
                                        </p:tgtEl>
                                      </p:cBhvr>
                                    </p:animEffect>
                                  </p:childTnLst>
                                </p:cTn>
                              </p:par>
                            </p:childTnLst>
                          </p:cTn>
                        </p:par>
                        <p:par>
                          <p:cTn id="136" fill="hold">
                            <p:stCondLst>
                              <p:cond delay="5500"/>
                            </p:stCondLst>
                            <p:childTnLst>
                              <p:par>
                                <p:cTn id="137" presetID="10" presetClass="entr" presetSubtype="0" fill="hold" grpId="0" nodeType="after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500"/>
                                        <p:tgtEl>
                                          <p:spTgt spid="31"/>
                                        </p:tgtEl>
                                      </p:cBhvr>
                                    </p:animEffect>
                                  </p:childTnLst>
                                </p:cTn>
                              </p:par>
                            </p:childTnLst>
                          </p:cTn>
                        </p:par>
                        <p:par>
                          <p:cTn id="140" fill="hold">
                            <p:stCondLst>
                              <p:cond delay="6000"/>
                            </p:stCondLst>
                            <p:childTnLst>
                              <p:par>
                                <p:cTn id="141" presetID="10" presetClass="entr" presetSubtype="0" fill="hold" grpId="0" nodeType="after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childTnLst>
                          </p:cTn>
                        </p:par>
                        <p:par>
                          <p:cTn id="144" fill="hold">
                            <p:stCondLst>
                              <p:cond delay="6500"/>
                            </p:stCondLst>
                            <p:childTnLst>
                              <p:par>
                                <p:cTn id="145" presetID="10" presetClass="entr" presetSubtype="0" fill="hold" grpId="0" nodeType="after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fade">
                                      <p:cBhvr>
                                        <p:cTn id="147" dur="500"/>
                                        <p:tgtEl>
                                          <p:spTgt spid="28"/>
                                        </p:tgtEl>
                                      </p:cBhvr>
                                    </p:animEffect>
                                  </p:childTnLst>
                                </p:cTn>
                              </p:par>
                            </p:childTnLst>
                          </p:cTn>
                        </p:par>
                        <p:par>
                          <p:cTn id="148" fill="hold">
                            <p:stCondLst>
                              <p:cond delay="7000"/>
                            </p:stCondLst>
                            <p:childTnLst>
                              <p:par>
                                <p:cTn id="149" presetID="10" presetClass="entr" presetSubtype="0" fill="hold" grpId="0" nodeType="after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fade">
                                      <p:cBhvr>
                                        <p:cTn id="151" dur="500"/>
                                        <p:tgtEl>
                                          <p:spTgt spid="30"/>
                                        </p:tgtEl>
                                      </p:cBhvr>
                                    </p:animEffect>
                                  </p:childTnLst>
                                </p:cTn>
                              </p:par>
                            </p:childTnLst>
                          </p:cTn>
                        </p:par>
                        <p:par>
                          <p:cTn id="152" fill="hold">
                            <p:stCondLst>
                              <p:cond delay="7500"/>
                            </p:stCondLst>
                            <p:childTnLst>
                              <p:par>
                                <p:cTn id="153" presetID="10" presetClass="entr" presetSubtype="0" fill="hold" grpId="0" nodeType="after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fade">
                                      <p:cBhvr>
                                        <p:cTn id="155" dur="500"/>
                                        <p:tgtEl>
                                          <p:spTgt spid="29"/>
                                        </p:tgtEl>
                                      </p:cBhvr>
                                    </p:animEffect>
                                  </p:childTnLst>
                                </p:cTn>
                              </p:par>
                            </p:childTnLst>
                          </p:cTn>
                        </p:par>
                        <p:par>
                          <p:cTn id="156" fill="hold">
                            <p:stCondLst>
                              <p:cond delay="8000"/>
                            </p:stCondLst>
                            <p:childTnLst>
                              <p:par>
                                <p:cTn id="157" presetID="10" presetClass="entr" presetSubtype="0" fill="hold" grpId="0" nodeType="after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500"/>
                                        <p:tgtEl>
                                          <p:spTgt spid="27"/>
                                        </p:tgtEl>
                                      </p:cBhvr>
                                    </p:animEffect>
                                  </p:childTnLst>
                                </p:cTn>
                              </p:par>
                            </p:childTnLst>
                          </p:cTn>
                        </p:par>
                        <p:par>
                          <p:cTn id="160" fill="hold">
                            <p:stCondLst>
                              <p:cond delay="8500"/>
                            </p:stCondLst>
                            <p:childTnLst>
                              <p:par>
                                <p:cTn id="161" presetID="10" presetClass="entr" presetSubtype="0" fill="hold" grpId="0" nodeType="after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fade">
                                      <p:cBhvr>
                                        <p:cTn id="16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6" grpId="0" build="p"/>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9" grpId="0" animBg="1"/>
      <p:bldP spid="50" grpId="0" animBg="1"/>
      <p:bldP spid="51" grpId="0" animBg="1"/>
      <p:bldP spid="52" grpId="0" animBg="1"/>
      <p:bldP spid="53" grpId="0" animBg="1"/>
      <p:bldP spid="54" grpId="0" animBg="1"/>
      <p:bldP spid="55" grpId="0" animBg="1"/>
      <p:bldP spid="56" grpId="0" animBg="1"/>
      <p:bldP spid="47" grpId="0"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The Median Estimator</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sz="2400" dirty="0" smtClean="0"/>
              <a:t>Compute median of data, instead of mean</a:t>
            </a:r>
          </a:p>
          <a:p>
            <a:pPr lvl="1">
              <a:spcAft>
                <a:spcPts val="0"/>
              </a:spcAft>
              <a:defRPr/>
            </a:pPr>
            <a:r>
              <a:rPr lang="en-US" sz="1800" i="1" dirty="0" smtClean="0"/>
              <a:t>Location estimator </a:t>
            </a:r>
            <a:r>
              <a:rPr lang="en-US" sz="1800" dirty="0" smtClean="0"/>
              <a:t>with highest breakdown point (50% gross outliers)</a:t>
            </a:r>
          </a:p>
          <a:p>
            <a:pPr lvl="1">
              <a:spcAft>
                <a:spcPts val="0"/>
              </a:spcAft>
              <a:defRPr/>
            </a:pPr>
            <a:r>
              <a:rPr lang="en-US" sz="1800" dirty="0" smtClean="0"/>
              <a:t>Significantly reduces visible noise</a:t>
            </a:r>
          </a:p>
          <a:p>
            <a:pPr>
              <a:spcAft>
                <a:spcPts val="0"/>
              </a:spcAft>
              <a:defRPr/>
            </a:pPr>
            <a:r>
              <a:rPr lang="en-US" sz="2400" dirty="0" smtClean="0"/>
              <a:t>While robust, median is inefficient</a:t>
            </a:r>
          </a:p>
          <a:p>
            <a:pPr lvl="1">
              <a:spcAft>
                <a:spcPts val="0"/>
              </a:spcAft>
              <a:defRPr/>
            </a:pPr>
            <a:r>
              <a:rPr lang="en-US" sz="1800" dirty="0" smtClean="0"/>
              <a:t>Efficiency is variance relative to the mean, for normal distribution</a:t>
            </a:r>
          </a:p>
          <a:p>
            <a:pPr lvl="1">
              <a:spcAft>
                <a:spcPts val="0"/>
              </a:spcAft>
              <a:defRPr/>
            </a:pPr>
            <a:r>
              <a:rPr lang="en-US" sz="1800" dirty="0" smtClean="0"/>
              <a:t>Other artifacts increased, especially hard shadows and other edges</a:t>
            </a:r>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p:txBody>
      </p:sp>
      <p:pic>
        <p:nvPicPr>
          <p:cNvPr id="11" name="Picture 10" descr="image0013.tga"/>
          <p:cNvPicPr>
            <a:picLocks noChangeAspect="1"/>
          </p:cNvPicPr>
          <p:nvPr/>
        </p:nvPicPr>
        <p:blipFill>
          <a:blip r:embed="rId3"/>
          <a:srcRect l="11342" r="11679"/>
          <a:stretch>
            <a:fillRect/>
          </a:stretch>
        </p:blipFill>
        <p:spPr>
          <a:xfrm>
            <a:off x="1143000" y="3444874"/>
            <a:ext cx="3190347" cy="3108326"/>
          </a:xfrm>
          <a:prstGeom prst="rect">
            <a:avLst/>
          </a:prstGeom>
        </p:spPr>
      </p:pic>
      <p:pic>
        <p:nvPicPr>
          <p:cNvPr id="12" name="Picture 11" descr="image0019.tga"/>
          <p:cNvPicPr>
            <a:picLocks noChangeAspect="1"/>
          </p:cNvPicPr>
          <p:nvPr/>
        </p:nvPicPr>
        <p:blipFill>
          <a:blip r:embed="rId4"/>
          <a:stretch>
            <a:fillRect/>
          </a:stretch>
        </p:blipFill>
        <p:spPr>
          <a:xfrm>
            <a:off x="4572001" y="3444874"/>
            <a:ext cx="4144434" cy="3108326"/>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L-Estimators; Trimmed Means</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sz="2400" dirty="0" smtClean="0"/>
              <a:t>Median is a case of an L-estimator of location</a:t>
            </a:r>
          </a:p>
          <a:p>
            <a:pPr lvl="1">
              <a:spcAft>
                <a:spcPts val="0"/>
              </a:spcAft>
              <a:defRPr/>
            </a:pPr>
            <a:r>
              <a:rPr lang="en-US" sz="1800" u="sng" dirty="0" smtClean="0"/>
              <a:t>L</a:t>
            </a:r>
            <a:r>
              <a:rPr lang="en-US" sz="1800" dirty="0" smtClean="0"/>
              <a:t>inear Combination of Order Statistics</a:t>
            </a:r>
          </a:p>
          <a:p>
            <a:pPr lvl="1">
              <a:spcAft>
                <a:spcPts val="0"/>
              </a:spcAft>
              <a:defRPr/>
            </a:pPr>
            <a:r>
              <a:rPr lang="en-US" sz="1800" dirty="0" smtClean="0"/>
              <a:t>Can generalize by considering other order statistics</a:t>
            </a:r>
          </a:p>
          <a:p>
            <a:pPr>
              <a:spcAft>
                <a:spcPts val="0"/>
              </a:spcAft>
              <a:defRPr/>
            </a:pPr>
            <a:r>
              <a:rPr lang="en-US" sz="2400" dirty="0" smtClean="0"/>
              <a:t>Trimmed means generalize the median</a:t>
            </a:r>
          </a:p>
          <a:p>
            <a:pPr lvl="1">
              <a:spcAft>
                <a:spcPts val="0"/>
              </a:spcAft>
              <a:defRPr/>
            </a:pPr>
            <a:r>
              <a:rPr lang="en-US" sz="1800" dirty="0" smtClean="0"/>
              <a:t>Remove highest and lowest order statistics, average rest</a:t>
            </a:r>
          </a:p>
          <a:p>
            <a:pPr lvl="1">
              <a:spcAft>
                <a:spcPts val="0"/>
              </a:spcAft>
              <a:defRPr/>
            </a:pPr>
            <a:r>
              <a:rPr lang="en-US" sz="1800" dirty="0" smtClean="0"/>
              <a:t>E.g. “trim” 1st and 4th quartile, taking mean of IQR (25% TM)</a:t>
            </a:r>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a:p>
            <a:pPr lvl="1">
              <a:spcAft>
                <a:spcPts val="0"/>
              </a:spcAft>
              <a:defRPr/>
            </a:pPr>
            <a:endParaRPr lang="en-US" sz="1800" dirty="0" smtClean="0"/>
          </a:p>
        </p:txBody>
      </p:sp>
      <p:pic>
        <p:nvPicPr>
          <p:cNvPr id="9" name="Picture 8" descr="image0014.tga"/>
          <p:cNvPicPr>
            <a:picLocks noChangeAspect="1"/>
          </p:cNvPicPr>
          <p:nvPr/>
        </p:nvPicPr>
        <p:blipFill>
          <a:blip r:embed="rId3"/>
          <a:srcRect l="9756" r="7317"/>
          <a:stretch>
            <a:fillRect/>
          </a:stretch>
        </p:blipFill>
        <p:spPr>
          <a:xfrm>
            <a:off x="1219200" y="3456612"/>
            <a:ext cx="3370146" cy="3048000"/>
          </a:xfrm>
          <a:prstGeom prst="rect">
            <a:avLst/>
          </a:prstGeom>
        </p:spPr>
      </p:pic>
      <p:pic>
        <p:nvPicPr>
          <p:cNvPr id="8" name="Picture 7" descr="image0015.tga"/>
          <p:cNvPicPr>
            <a:picLocks noChangeAspect="1"/>
          </p:cNvPicPr>
          <p:nvPr/>
        </p:nvPicPr>
        <p:blipFill>
          <a:blip r:embed="rId4"/>
          <a:srcRect l="10340" r="6734"/>
          <a:stretch>
            <a:fillRect/>
          </a:stretch>
        </p:blipFill>
        <p:spPr>
          <a:xfrm>
            <a:off x="5029200" y="3456612"/>
            <a:ext cx="3370146" cy="3048000"/>
          </a:xfrm>
          <a:prstGeom prst="rect">
            <a:avLst/>
          </a:prstGeom>
        </p:spPr>
      </p:pic>
      <p:sp>
        <p:nvSpPr>
          <p:cNvPr id="10" name="Rectangle 25"/>
          <p:cNvSpPr>
            <a:spLocks noChangeArrowheads="1"/>
          </p:cNvSpPr>
          <p:nvPr/>
        </p:nvSpPr>
        <p:spPr bwMode="auto">
          <a:xfrm>
            <a:off x="1905000" y="6467720"/>
            <a:ext cx="1791113" cy="307777"/>
          </a:xfrm>
          <a:prstGeom prst="rect">
            <a:avLst/>
          </a:prstGeom>
          <a:noFill/>
          <a:ln w="9525">
            <a:noFill/>
            <a:miter lim="800000"/>
            <a:headEnd/>
            <a:tailEnd/>
          </a:ln>
        </p:spPr>
        <p:txBody>
          <a:bodyPr wrap="none">
            <a:prstTxWarp prst="textNoShape">
              <a:avLst/>
            </a:prstTxWarp>
            <a:spAutoFit/>
          </a:bodyPr>
          <a:lstStyle/>
          <a:p>
            <a:r>
              <a:rPr lang="en-US" sz="1400" dirty="0" smtClean="0"/>
              <a:t>10% Trimmed Mean</a:t>
            </a:r>
            <a:endParaRPr lang="en-US" sz="1400" dirty="0"/>
          </a:p>
        </p:txBody>
      </p:sp>
      <p:sp>
        <p:nvSpPr>
          <p:cNvPr id="11" name="Rectangle 25"/>
          <p:cNvSpPr>
            <a:spLocks noChangeArrowheads="1"/>
          </p:cNvSpPr>
          <p:nvPr/>
        </p:nvSpPr>
        <p:spPr bwMode="auto">
          <a:xfrm>
            <a:off x="5852537" y="6467720"/>
            <a:ext cx="1691263" cy="307777"/>
          </a:xfrm>
          <a:prstGeom prst="rect">
            <a:avLst/>
          </a:prstGeom>
          <a:noFill/>
          <a:ln w="9525">
            <a:noFill/>
            <a:miter lim="800000"/>
            <a:headEnd/>
            <a:tailEnd/>
          </a:ln>
        </p:spPr>
        <p:txBody>
          <a:bodyPr wrap="none">
            <a:prstTxWarp prst="textNoShape">
              <a:avLst/>
            </a:prstTxWarp>
            <a:spAutoFit/>
          </a:bodyPr>
          <a:lstStyle/>
          <a:p>
            <a:r>
              <a:rPr lang="en-US" sz="1400" dirty="0" smtClean="0"/>
              <a:t>1% Trimmed Mean</a:t>
            </a:r>
            <a:endParaRPr lang="en-US" sz="1400"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image0038.tga"/>
          <p:cNvPicPr>
            <a:picLocks noChangeAspect="1"/>
          </p:cNvPicPr>
          <p:nvPr/>
        </p:nvPicPr>
        <p:blipFill>
          <a:blip r:embed="rId3"/>
          <a:srcRect l="4464" r="4018"/>
          <a:stretch>
            <a:fillRect/>
          </a:stretch>
        </p:blipFill>
        <p:spPr>
          <a:xfrm>
            <a:off x="1524000" y="917268"/>
            <a:ext cx="3124200" cy="2560320"/>
          </a:xfrm>
          <a:prstGeom prst="rect">
            <a:avLst/>
          </a:prstGeom>
        </p:spPr>
      </p:pic>
      <p:sp>
        <p:nvSpPr>
          <p:cNvPr id="5" name="Title 4"/>
          <p:cNvSpPr>
            <a:spLocks noGrp="1"/>
          </p:cNvSpPr>
          <p:nvPr>
            <p:ph type="title"/>
          </p:nvPr>
        </p:nvSpPr>
        <p:spPr>
          <a:xfrm>
            <a:off x="990600" y="152400"/>
            <a:ext cx="7848600" cy="585787"/>
          </a:xfrm>
        </p:spPr>
        <p:txBody>
          <a:bodyPr/>
          <a:lstStyle/>
          <a:p>
            <a:pPr>
              <a:defRPr/>
            </a:pPr>
            <a:r>
              <a:rPr lang="en-US" dirty="0" smtClean="0"/>
              <a:t>Comparisons</a:t>
            </a:r>
            <a:endParaRPr lang="en-US" dirty="0"/>
          </a:p>
        </p:txBody>
      </p:sp>
      <p:sp>
        <p:nvSpPr>
          <p:cNvPr id="12" name="Rectangle 25"/>
          <p:cNvSpPr>
            <a:spLocks noChangeArrowheads="1"/>
          </p:cNvSpPr>
          <p:nvPr/>
        </p:nvSpPr>
        <p:spPr bwMode="auto">
          <a:xfrm>
            <a:off x="1752600" y="6467720"/>
            <a:ext cx="2589296" cy="307777"/>
          </a:xfrm>
          <a:prstGeom prst="rect">
            <a:avLst/>
          </a:prstGeom>
          <a:noFill/>
          <a:ln w="9525">
            <a:noFill/>
            <a:miter lim="800000"/>
            <a:headEnd/>
            <a:tailEnd/>
          </a:ln>
        </p:spPr>
        <p:txBody>
          <a:bodyPr wrap="none">
            <a:prstTxWarp prst="textNoShape">
              <a:avLst/>
            </a:prstTxWarp>
            <a:spAutoFit/>
          </a:bodyPr>
          <a:lstStyle/>
          <a:p>
            <a:pPr algn="ctr"/>
            <a:r>
              <a:rPr lang="en-US" sz="1400" dirty="0" smtClean="0"/>
              <a:t>10% Trimmed Mean, .072 </a:t>
            </a:r>
            <a:r>
              <a:rPr lang="en-US" sz="1400" dirty="0" err="1" smtClean="0"/>
              <a:t>rms</a:t>
            </a:r>
            <a:endParaRPr lang="en-US" sz="1400" dirty="0"/>
          </a:p>
        </p:txBody>
      </p:sp>
      <p:sp>
        <p:nvSpPr>
          <p:cNvPr id="13" name="Rectangle 25"/>
          <p:cNvSpPr>
            <a:spLocks noChangeArrowheads="1"/>
          </p:cNvSpPr>
          <p:nvPr/>
        </p:nvSpPr>
        <p:spPr bwMode="auto">
          <a:xfrm>
            <a:off x="5562600" y="6467720"/>
            <a:ext cx="2489446" cy="307777"/>
          </a:xfrm>
          <a:prstGeom prst="rect">
            <a:avLst/>
          </a:prstGeom>
          <a:noFill/>
          <a:ln w="9525">
            <a:noFill/>
            <a:miter lim="800000"/>
            <a:headEnd/>
            <a:tailEnd/>
          </a:ln>
        </p:spPr>
        <p:txBody>
          <a:bodyPr wrap="none">
            <a:prstTxWarp prst="textNoShape">
              <a:avLst/>
            </a:prstTxWarp>
            <a:spAutoFit/>
          </a:bodyPr>
          <a:lstStyle/>
          <a:p>
            <a:pPr algn="ctr"/>
            <a:r>
              <a:rPr lang="en-US" sz="1400" dirty="0" smtClean="0"/>
              <a:t>1% Trimmed Mean, .051 </a:t>
            </a:r>
            <a:r>
              <a:rPr lang="en-US" sz="1400" dirty="0" err="1" smtClean="0"/>
              <a:t>rms</a:t>
            </a:r>
            <a:endParaRPr lang="en-US" sz="1400" dirty="0"/>
          </a:p>
        </p:txBody>
      </p:sp>
      <p:sp>
        <p:nvSpPr>
          <p:cNvPr id="14" name="Rectangle 25"/>
          <p:cNvSpPr>
            <a:spLocks noChangeArrowheads="1"/>
          </p:cNvSpPr>
          <p:nvPr/>
        </p:nvSpPr>
        <p:spPr bwMode="auto">
          <a:xfrm>
            <a:off x="2133600" y="3477588"/>
            <a:ext cx="1930850" cy="307777"/>
          </a:xfrm>
          <a:prstGeom prst="rect">
            <a:avLst/>
          </a:prstGeom>
          <a:noFill/>
          <a:ln w="9525">
            <a:noFill/>
            <a:miter lim="800000"/>
            <a:headEnd/>
            <a:tailEnd/>
          </a:ln>
        </p:spPr>
        <p:txBody>
          <a:bodyPr wrap="none">
            <a:prstTxWarp prst="textNoShape">
              <a:avLst/>
            </a:prstTxWarp>
            <a:spAutoFit/>
          </a:bodyPr>
          <a:lstStyle/>
          <a:p>
            <a:pPr algn="ctr"/>
            <a:r>
              <a:rPr lang="en-US" sz="1400" dirty="0" smtClean="0"/>
              <a:t>Our Method, </a:t>
            </a:r>
            <a:r>
              <a:rPr lang="en-US" sz="1400" dirty="0" smtClean="0">
                <a:solidFill>
                  <a:srgbClr val="00FF00"/>
                </a:solidFill>
              </a:rPr>
              <a:t>.041 </a:t>
            </a:r>
            <a:r>
              <a:rPr lang="en-US" sz="1400" dirty="0" err="1" smtClean="0">
                <a:solidFill>
                  <a:srgbClr val="00FF00"/>
                </a:solidFill>
              </a:rPr>
              <a:t>rms</a:t>
            </a:r>
            <a:endParaRPr lang="en-US" sz="1400" dirty="0">
              <a:solidFill>
                <a:srgbClr val="00FF00"/>
              </a:solidFill>
            </a:endParaRPr>
          </a:p>
        </p:txBody>
      </p:sp>
      <p:sp>
        <p:nvSpPr>
          <p:cNvPr id="15" name="Rectangle 25"/>
          <p:cNvSpPr>
            <a:spLocks noChangeArrowheads="1"/>
          </p:cNvSpPr>
          <p:nvPr/>
        </p:nvSpPr>
        <p:spPr bwMode="auto">
          <a:xfrm>
            <a:off x="6019800" y="3477588"/>
            <a:ext cx="1571689" cy="307777"/>
          </a:xfrm>
          <a:prstGeom prst="rect">
            <a:avLst/>
          </a:prstGeom>
          <a:noFill/>
          <a:ln w="9525">
            <a:noFill/>
            <a:miter lim="800000"/>
            <a:headEnd/>
            <a:tailEnd/>
          </a:ln>
        </p:spPr>
        <p:txBody>
          <a:bodyPr wrap="none">
            <a:prstTxWarp prst="textNoShape">
              <a:avLst/>
            </a:prstTxWarp>
            <a:spAutoFit/>
          </a:bodyPr>
          <a:lstStyle/>
          <a:p>
            <a:pPr algn="ctr"/>
            <a:r>
              <a:rPr lang="en-US" sz="1400" dirty="0" smtClean="0"/>
              <a:t>Median, .093 </a:t>
            </a:r>
            <a:r>
              <a:rPr lang="en-US" sz="1400" dirty="0" err="1" smtClean="0"/>
              <a:t>rms</a:t>
            </a:r>
            <a:endParaRPr lang="en-US" sz="1400" dirty="0"/>
          </a:p>
        </p:txBody>
      </p:sp>
      <p:pic>
        <p:nvPicPr>
          <p:cNvPr id="16" name="Picture 15" descr="image0036.png"/>
          <p:cNvPicPr>
            <a:picLocks noChangeAspect="1"/>
          </p:cNvPicPr>
          <p:nvPr/>
        </p:nvPicPr>
        <p:blipFill>
          <a:blip r:embed="rId4"/>
          <a:srcRect l="4464" r="4026"/>
          <a:stretch>
            <a:fillRect/>
          </a:stretch>
        </p:blipFill>
        <p:spPr>
          <a:xfrm>
            <a:off x="1524000" y="917044"/>
            <a:ext cx="3124200" cy="2560544"/>
          </a:xfrm>
          <a:prstGeom prst="rect">
            <a:avLst/>
          </a:prstGeom>
        </p:spPr>
      </p:pic>
      <p:pic>
        <p:nvPicPr>
          <p:cNvPr id="17" name="Picture 16" descr="image0031.png"/>
          <p:cNvPicPr>
            <a:picLocks noChangeAspect="1"/>
          </p:cNvPicPr>
          <p:nvPr/>
        </p:nvPicPr>
        <p:blipFill>
          <a:blip r:embed="rId5"/>
          <a:srcRect l="4464" r="4018"/>
          <a:stretch>
            <a:fillRect/>
          </a:stretch>
        </p:blipFill>
        <p:spPr>
          <a:xfrm>
            <a:off x="5257800" y="917268"/>
            <a:ext cx="3124200" cy="2560320"/>
          </a:xfrm>
          <a:prstGeom prst="rect">
            <a:avLst/>
          </a:prstGeom>
        </p:spPr>
      </p:pic>
      <p:pic>
        <p:nvPicPr>
          <p:cNvPr id="18" name="Picture 17" descr="image0032.png"/>
          <p:cNvPicPr>
            <a:picLocks noChangeAspect="1"/>
          </p:cNvPicPr>
          <p:nvPr/>
        </p:nvPicPr>
        <p:blipFill>
          <a:blip r:embed="rId6"/>
          <a:srcRect l="4464" r="4018"/>
          <a:stretch>
            <a:fillRect/>
          </a:stretch>
        </p:blipFill>
        <p:spPr>
          <a:xfrm>
            <a:off x="1524000" y="3907400"/>
            <a:ext cx="3124200" cy="2560320"/>
          </a:xfrm>
          <a:prstGeom prst="rect">
            <a:avLst/>
          </a:prstGeom>
        </p:spPr>
      </p:pic>
      <p:pic>
        <p:nvPicPr>
          <p:cNvPr id="19" name="Picture 18" descr="image0033.png"/>
          <p:cNvPicPr>
            <a:picLocks noChangeAspect="1"/>
          </p:cNvPicPr>
          <p:nvPr/>
        </p:nvPicPr>
        <p:blipFill>
          <a:blip r:embed="rId7"/>
          <a:srcRect l="4464" r="4018"/>
          <a:stretch>
            <a:fillRect/>
          </a:stretch>
        </p:blipFill>
        <p:spPr>
          <a:xfrm>
            <a:off x="5257800" y="3907400"/>
            <a:ext cx="3124200" cy="2560320"/>
          </a:xfrm>
          <a:prstGeom prst="rect">
            <a:avLst/>
          </a:prstGeom>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152400"/>
            <a:ext cx="7848600" cy="585787"/>
          </a:xfrm>
        </p:spPr>
        <p:txBody>
          <a:bodyPr/>
          <a:lstStyle/>
          <a:p>
            <a:pPr>
              <a:defRPr/>
            </a:pPr>
            <a:r>
              <a:rPr lang="en-US" dirty="0" smtClean="0"/>
              <a:t>Comparisons</a:t>
            </a:r>
            <a:endParaRPr lang="en-US" dirty="0"/>
          </a:p>
        </p:txBody>
      </p:sp>
      <p:sp>
        <p:nvSpPr>
          <p:cNvPr id="12" name="Rectangle 25"/>
          <p:cNvSpPr>
            <a:spLocks noChangeArrowheads="1"/>
          </p:cNvSpPr>
          <p:nvPr/>
        </p:nvSpPr>
        <p:spPr bwMode="auto">
          <a:xfrm>
            <a:off x="2579598" y="6467720"/>
            <a:ext cx="1013005" cy="307777"/>
          </a:xfrm>
          <a:prstGeom prst="rect">
            <a:avLst/>
          </a:prstGeom>
          <a:noFill/>
          <a:ln w="9525">
            <a:noFill/>
            <a:miter lim="800000"/>
            <a:headEnd/>
            <a:tailEnd/>
          </a:ln>
        </p:spPr>
        <p:txBody>
          <a:bodyPr wrap="none">
            <a:prstTxWarp prst="textNoShape">
              <a:avLst/>
            </a:prstTxWarp>
            <a:spAutoFit/>
          </a:bodyPr>
          <a:lstStyle/>
          <a:p>
            <a:r>
              <a:rPr lang="en-US" sz="1400" dirty="0" smtClean="0"/>
              <a:t>Reference</a:t>
            </a:r>
            <a:endParaRPr lang="en-US" sz="1400" dirty="0"/>
          </a:p>
        </p:txBody>
      </p:sp>
      <p:sp>
        <p:nvSpPr>
          <p:cNvPr id="13" name="Rectangle 25"/>
          <p:cNvSpPr>
            <a:spLocks noChangeArrowheads="1"/>
          </p:cNvSpPr>
          <p:nvPr/>
        </p:nvSpPr>
        <p:spPr bwMode="auto">
          <a:xfrm>
            <a:off x="6313398" y="6467720"/>
            <a:ext cx="1013005" cy="307777"/>
          </a:xfrm>
          <a:prstGeom prst="rect">
            <a:avLst/>
          </a:prstGeom>
          <a:noFill/>
          <a:ln w="9525">
            <a:noFill/>
            <a:miter lim="800000"/>
            <a:headEnd/>
            <a:tailEnd/>
          </a:ln>
        </p:spPr>
        <p:txBody>
          <a:bodyPr wrap="none">
            <a:prstTxWarp prst="textNoShape">
              <a:avLst/>
            </a:prstTxWarp>
            <a:spAutoFit/>
          </a:bodyPr>
          <a:lstStyle/>
          <a:p>
            <a:r>
              <a:rPr lang="en-US" sz="1400" dirty="0" smtClean="0"/>
              <a:t>Reference</a:t>
            </a:r>
            <a:endParaRPr lang="en-US" sz="1400" dirty="0"/>
          </a:p>
        </p:txBody>
      </p:sp>
      <p:sp>
        <p:nvSpPr>
          <p:cNvPr id="14" name="Rectangle 25"/>
          <p:cNvSpPr>
            <a:spLocks noChangeArrowheads="1"/>
          </p:cNvSpPr>
          <p:nvPr/>
        </p:nvSpPr>
        <p:spPr bwMode="auto">
          <a:xfrm>
            <a:off x="2579598" y="3477588"/>
            <a:ext cx="1013005" cy="307777"/>
          </a:xfrm>
          <a:prstGeom prst="rect">
            <a:avLst/>
          </a:prstGeom>
          <a:noFill/>
          <a:ln w="9525">
            <a:noFill/>
            <a:miter lim="800000"/>
            <a:headEnd/>
            <a:tailEnd/>
          </a:ln>
        </p:spPr>
        <p:txBody>
          <a:bodyPr wrap="none">
            <a:prstTxWarp prst="textNoShape">
              <a:avLst/>
            </a:prstTxWarp>
            <a:spAutoFit/>
          </a:bodyPr>
          <a:lstStyle/>
          <a:p>
            <a:r>
              <a:rPr lang="en-US" sz="1400" dirty="0" smtClean="0"/>
              <a:t>Reference</a:t>
            </a:r>
            <a:endParaRPr lang="en-US" sz="1400" dirty="0"/>
          </a:p>
        </p:txBody>
      </p:sp>
      <p:sp>
        <p:nvSpPr>
          <p:cNvPr id="15" name="Rectangle 25"/>
          <p:cNvSpPr>
            <a:spLocks noChangeArrowheads="1"/>
          </p:cNvSpPr>
          <p:nvPr/>
        </p:nvSpPr>
        <p:spPr bwMode="auto">
          <a:xfrm>
            <a:off x="6313398" y="3477588"/>
            <a:ext cx="1013005" cy="307777"/>
          </a:xfrm>
          <a:prstGeom prst="rect">
            <a:avLst/>
          </a:prstGeom>
          <a:noFill/>
          <a:ln w="9525">
            <a:noFill/>
            <a:miter lim="800000"/>
            <a:headEnd/>
            <a:tailEnd/>
          </a:ln>
        </p:spPr>
        <p:txBody>
          <a:bodyPr wrap="none">
            <a:prstTxWarp prst="textNoShape">
              <a:avLst/>
            </a:prstTxWarp>
            <a:spAutoFit/>
          </a:bodyPr>
          <a:lstStyle/>
          <a:p>
            <a:r>
              <a:rPr lang="en-US" sz="1400" dirty="0" smtClean="0"/>
              <a:t>Reference</a:t>
            </a:r>
            <a:endParaRPr lang="en-US" sz="1400" dirty="0"/>
          </a:p>
        </p:txBody>
      </p:sp>
      <p:pic>
        <p:nvPicPr>
          <p:cNvPr id="11" name="Picture 10" descr="image0035.png"/>
          <p:cNvPicPr>
            <a:picLocks noChangeAspect="1"/>
          </p:cNvPicPr>
          <p:nvPr/>
        </p:nvPicPr>
        <p:blipFill>
          <a:blip r:embed="rId3"/>
          <a:srcRect l="4464" r="4018"/>
          <a:stretch>
            <a:fillRect/>
          </a:stretch>
        </p:blipFill>
        <p:spPr>
          <a:xfrm>
            <a:off x="1524000" y="917044"/>
            <a:ext cx="3124200" cy="2560320"/>
          </a:xfrm>
          <a:prstGeom prst="rect">
            <a:avLst/>
          </a:prstGeom>
        </p:spPr>
      </p:pic>
      <p:pic>
        <p:nvPicPr>
          <p:cNvPr id="20" name="Picture 19" descr="image0035.png"/>
          <p:cNvPicPr>
            <a:picLocks noChangeAspect="1"/>
          </p:cNvPicPr>
          <p:nvPr/>
        </p:nvPicPr>
        <p:blipFill>
          <a:blip r:embed="rId3"/>
          <a:srcRect l="4464" r="4018"/>
          <a:stretch>
            <a:fillRect/>
          </a:stretch>
        </p:blipFill>
        <p:spPr>
          <a:xfrm>
            <a:off x="1524000" y="3907400"/>
            <a:ext cx="3124200" cy="2560320"/>
          </a:xfrm>
          <a:prstGeom prst="rect">
            <a:avLst/>
          </a:prstGeom>
        </p:spPr>
      </p:pic>
      <p:pic>
        <p:nvPicPr>
          <p:cNvPr id="21" name="Picture 20" descr="image0035.png"/>
          <p:cNvPicPr>
            <a:picLocks noChangeAspect="1"/>
          </p:cNvPicPr>
          <p:nvPr/>
        </p:nvPicPr>
        <p:blipFill>
          <a:blip r:embed="rId3"/>
          <a:srcRect l="4464" r="4018"/>
          <a:stretch>
            <a:fillRect/>
          </a:stretch>
        </p:blipFill>
        <p:spPr>
          <a:xfrm>
            <a:off x="5257800" y="917268"/>
            <a:ext cx="3124200" cy="2560320"/>
          </a:xfrm>
          <a:prstGeom prst="rect">
            <a:avLst/>
          </a:prstGeom>
        </p:spPr>
      </p:pic>
      <p:pic>
        <p:nvPicPr>
          <p:cNvPr id="22" name="Picture 21" descr="image0035.png"/>
          <p:cNvPicPr>
            <a:picLocks noChangeAspect="1"/>
          </p:cNvPicPr>
          <p:nvPr/>
        </p:nvPicPr>
        <p:blipFill>
          <a:blip r:embed="rId3"/>
          <a:srcRect l="4464" r="4018"/>
          <a:stretch>
            <a:fillRect/>
          </a:stretch>
        </p:blipFill>
        <p:spPr>
          <a:xfrm>
            <a:off x="5257800" y="3907400"/>
            <a:ext cx="3124200" cy="2560320"/>
          </a:xfrm>
          <a:prstGeom prst="rect">
            <a:avLst/>
          </a:prstGeom>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sz="2400" dirty="0" smtClean="0"/>
              <a:t>Must perform rejection before reconstruction</a:t>
            </a:r>
          </a:p>
          <a:p>
            <a:pPr lvl="1">
              <a:defRPr/>
            </a:pPr>
            <a:r>
              <a:rPr sz="1800" dirty="0"/>
              <a:t>Outliers will dominate reconstruction, corruputng good </a:t>
            </a:r>
            <a:r>
              <a:rPr sz="1800" dirty="0" smtClean="0"/>
              <a:t>data</a:t>
            </a:r>
            <a:endParaRPr lang="en-US" sz="1800" dirty="0" smtClean="0"/>
          </a:p>
          <a:p>
            <a:pPr indent="-402336">
              <a:defRPr/>
            </a:pPr>
            <a:r>
              <a:rPr lang="en-US" sz="2400" dirty="0" smtClean="0"/>
              <a:t>Image-space useful only in limited cases</a:t>
            </a:r>
          </a:p>
          <a:p>
            <a:pPr lvl="1">
              <a:defRPr/>
            </a:pPr>
            <a:r>
              <a:rPr sz="1800" dirty="0" smtClean="0"/>
              <a:t>Noise withstands extreme blurring, in part due to large magnitude</a:t>
            </a:r>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Render-space vs. Image-space</a:t>
            </a:r>
            <a:endParaRPr lang="en-US" dirty="0"/>
          </a:p>
        </p:txBody>
      </p:sp>
      <p:pic>
        <p:nvPicPr>
          <p:cNvPr id="7" name="Picture 6" descr="image0024.tga"/>
          <p:cNvPicPr>
            <a:picLocks noChangeAspect="1"/>
          </p:cNvPicPr>
          <p:nvPr/>
        </p:nvPicPr>
        <p:blipFill>
          <a:blip r:embed="rId3"/>
          <a:srcRect l="10748" r="10710"/>
          <a:stretch>
            <a:fillRect/>
          </a:stretch>
        </p:blipFill>
        <p:spPr>
          <a:xfrm>
            <a:off x="1066800" y="3200400"/>
            <a:ext cx="3352800" cy="3201590"/>
          </a:xfrm>
          <a:prstGeom prst="rect">
            <a:avLst/>
          </a:prstGeom>
        </p:spPr>
      </p:pic>
      <p:sp>
        <p:nvSpPr>
          <p:cNvPr id="8" name="Rectangle 25"/>
          <p:cNvSpPr>
            <a:spLocks noChangeArrowheads="1"/>
          </p:cNvSpPr>
          <p:nvPr/>
        </p:nvSpPr>
        <p:spPr bwMode="auto">
          <a:xfrm>
            <a:off x="990600" y="6400800"/>
            <a:ext cx="3457785" cy="307777"/>
          </a:xfrm>
          <a:prstGeom prst="rect">
            <a:avLst/>
          </a:prstGeom>
          <a:noFill/>
          <a:ln w="9525">
            <a:noFill/>
            <a:miter lim="800000"/>
            <a:headEnd/>
            <a:tailEnd/>
          </a:ln>
        </p:spPr>
        <p:txBody>
          <a:bodyPr wrap="none">
            <a:prstTxWarp prst="textNoShape">
              <a:avLst/>
            </a:prstTxWarp>
            <a:spAutoFit/>
          </a:bodyPr>
          <a:lstStyle/>
          <a:p>
            <a:r>
              <a:rPr lang="en-US" sz="1400" dirty="0" smtClean="0"/>
              <a:t>Image-space Median Filter, 3 pixel radius</a:t>
            </a:r>
            <a:endParaRPr lang="en-US" sz="1400" dirty="0"/>
          </a:p>
        </p:txBody>
      </p:sp>
      <p:pic>
        <p:nvPicPr>
          <p:cNvPr id="9" name="Picture 8" descr="image0025.tga"/>
          <p:cNvPicPr>
            <a:picLocks noChangeAspect="1"/>
          </p:cNvPicPr>
          <p:nvPr/>
        </p:nvPicPr>
        <p:blipFill>
          <a:blip r:embed="rId4"/>
          <a:stretch>
            <a:fillRect/>
          </a:stretch>
        </p:blipFill>
        <p:spPr>
          <a:xfrm>
            <a:off x="4572000" y="3200400"/>
            <a:ext cx="4267200" cy="3200400"/>
          </a:xfrm>
          <a:prstGeom prst="rect">
            <a:avLst/>
          </a:prstGeom>
        </p:spPr>
      </p:pic>
      <p:sp>
        <p:nvSpPr>
          <p:cNvPr id="10" name="Rectangle 25"/>
          <p:cNvSpPr>
            <a:spLocks noChangeArrowheads="1"/>
          </p:cNvSpPr>
          <p:nvPr/>
        </p:nvSpPr>
        <p:spPr bwMode="auto">
          <a:xfrm>
            <a:off x="4572000" y="6401990"/>
            <a:ext cx="4166286" cy="307777"/>
          </a:xfrm>
          <a:prstGeom prst="rect">
            <a:avLst/>
          </a:prstGeom>
          <a:noFill/>
          <a:ln w="9525">
            <a:noFill/>
            <a:miter lim="800000"/>
            <a:headEnd/>
            <a:tailEnd/>
          </a:ln>
        </p:spPr>
        <p:txBody>
          <a:bodyPr wrap="none">
            <a:prstTxWarp prst="textNoShape">
              <a:avLst/>
            </a:prstTxWarp>
            <a:spAutoFit/>
          </a:bodyPr>
          <a:lstStyle/>
          <a:p>
            <a:r>
              <a:rPr lang="en-US" sz="1400" dirty="0" smtClean="0"/>
              <a:t>Image-space Bilateral Filter, 10 </a:t>
            </a:r>
            <a:r>
              <a:rPr lang="en-US" sz="1400" dirty="0" smtClean="0">
                <a:latin typeface="Book Antiqua" pitchFamily="-65" charset="0"/>
                <a:ea typeface="ＭＳ Ｐゴシック" pitchFamily="-65" charset="-128"/>
                <a:cs typeface="ＭＳ Ｐゴシック" pitchFamily="-65" charset="-128"/>
              </a:rPr>
              <a:t>σ</a:t>
            </a:r>
            <a:r>
              <a:rPr lang="en-US" sz="1400" baseline="-25000" dirty="0" smtClean="0"/>
              <a:t>domain</a:t>
            </a:r>
            <a:r>
              <a:rPr lang="en-US" sz="1400" dirty="0" smtClean="0"/>
              <a:t>, 0.1 </a:t>
            </a:r>
            <a:r>
              <a:rPr lang="en-US" sz="1400" dirty="0" smtClean="0">
                <a:latin typeface="Book Antiqua" pitchFamily="-65" charset="0"/>
                <a:ea typeface="ＭＳ Ｐゴシック" pitchFamily="-65" charset="-128"/>
                <a:cs typeface="ＭＳ Ｐゴシック" pitchFamily="-65" charset="-128"/>
              </a:rPr>
              <a:t>σ</a:t>
            </a:r>
            <a:r>
              <a:rPr lang="en-US" sz="1400" baseline="-25000" dirty="0" smtClean="0"/>
              <a:t>range</a:t>
            </a:r>
            <a:endParaRPr lang="en-US" sz="14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19200"/>
            <a:ext cx="7926387" cy="5105400"/>
          </a:xfrm>
        </p:spPr>
        <p:txBody>
          <a:bodyPr/>
          <a:lstStyle/>
          <a:p>
            <a:pPr indent="-402336">
              <a:defRPr/>
            </a:pPr>
            <a:r>
              <a:rPr lang="en-US" sz="2400" dirty="0" smtClean="0"/>
              <a:t>Inconsistent variance across image (heteroskedastic)</a:t>
            </a:r>
          </a:p>
          <a:p>
            <a:pPr lvl="1" indent="-402336">
              <a:defRPr/>
            </a:pPr>
            <a:r>
              <a:rPr sz="1800" dirty="0" smtClean="0"/>
              <a:t>Threshold to remove noise in one region may remove data elsewhere</a:t>
            </a:r>
          </a:p>
          <a:p>
            <a:pPr lvl="1" indent="-402336">
              <a:defRPr/>
            </a:pPr>
            <a:r>
              <a:rPr sz="1800" dirty="0" smtClean="0"/>
              <a:t>Single choice of parameter not useful, seen previously</a:t>
            </a:r>
          </a:p>
          <a:p>
            <a:pPr indent="-402336">
              <a:buNone/>
              <a:defRPr/>
            </a:pPr>
            <a:endParaRPr lang="en-US" sz="2400" dirty="0" smtClean="0"/>
          </a:p>
          <a:p>
            <a:pPr indent="-402336">
              <a:defRPr/>
            </a:pPr>
            <a:r>
              <a:rPr lang="en-US" sz="2400" dirty="0" smtClean="0"/>
              <a:t> Multiple modes per pixel</a:t>
            </a:r>
          </a:p>
          <a:p>
            <a:pPr lvl="1" indent="-402336">
              <a:defRPr/>
            </a:pPr>
            <a:r>
              <a:rPr sz="1800" dirty="0" smtClean="0"/>
              <a:t>Caused by multiple lights, reflectance lobes, indirect, etc.</a:t>
            </a:r>
            <a:endParaRPr lang="en-US" sz="1800" dirty="0" smtClean="0"/>
          </a:p>
          <a:p>
            <a:pPr lvl="1" indent="-402336">
              <a:defRPr/>
            </a:pPr>
            <a:r>
              <a:rPr lang="en-US" sz="1800" dirty="0" smtClean="0"/>
              <a:t>Location estimates assume single mode</a:t>
            </a:r>
            <a:r>
              <a:rPr sz="1800" dirty="0" smtClean="0"/>
              <a:t>; multiple estimators required</a:t>
            </a:r>
            <a:endParaRPr lang="en-US" sz="1800" dirty="0" smtClean="0"/>
          </a:p>
          <a:p>
            <a:pPr lvl="1" indent="-402336">
              <a:defRPr/>
            </a:pPr>
            <a:r>
              <a:rPr sz="1800" dirty="0" smtClean="0"/>
              <a:t>Each may be heteroskedastic relative to each other</a:t>
            </a:r>
          </a:p>
          <a:p>
            <a:pPr lvl="1" indent="-402336">
              <a:defRPr/>
            </a:pPr>
            <a:endParaRPr sz="1800" dirty="0" smtClean="0"/>
          </a:p>
          <a:p>
            <a:pPr>
              <a:defRPr/>
            </a:pPr>
            <a:r>
              <a:rPr lang="en-US" sz="2400" dirty="0" smtClean="0"/>
              <a:t>Our method addresses both issues</a:t>
            </a: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Issues with Location Estimates</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93688"/>
            <a:ext cx="8153400" cy="585787"/>
          </a:xfrm>
        </p:spPr>
        <p:txBody>
          <a:bodyPr/>
          <a:lstStyle/>
          <a:p>
            <a:pPr>
              <a:defRPr/>
            </a:pPr>
            <a:r>
              <a:rPr lang="en-US" dirty="0" smtClean="0"/>
              <a:t>Example of Multi-modal Data</a:t>
            </a:r>
            <a:endParaRPr lang="en-US" dirty="0"/>
          </a:p>
        </p:txBody>
      </p:sp>
      <p:sp>
        <p:nvSpPr>
          <p:cNvPr id="6" name="Content Placeholder 5"/>
          <p:cNvSpPr>
            <a:spLocks noGrp="1"/>
          </p:cNvSpPr>
          <p:nvPr>
            <p:ph sz="quarter" idx="10"/>
          </p:nvPr>
        </p:nvSpPr>
        <p:spPr>
          <a:xfrm>
            <a:off x="990600" y="1143000"/>
            <a:ext cx="7848600" cy="5257800"/>
          </a:xfrm>
        </p:spPr>
        <p:txBody>
          <a:bodyPr/>
          <a:lstStyle/>
          <a:p>
            <a:pPr>
              <a:spcAft>
                <a:spcPts val="0"/>
              </a:spcAft>
              <a:defRPr/>
            </a:pPr>
            <a:r>
              <a:rPr lang="en-US" sz="2400" dirty="0" smtClean="0"/>
              <a:t>Trimmed mean rejects blue as outliers to yellow</a:t>
            </a:r>
          </a:p>
          <a:p>
            <a:pPr>
              <a:spcAft>
                <a:spcPts val="0"/>
              </a:spcAft>
              <a:defRPr/>
            </a:pPr>
            <a:r>
              <a:rPr lang="en-US" sz="2400" dirty="0" smtClean="0"/>
              <a:t>Removes useful data in the process</a:t>
            </a:r>
          </a:p>
          <a:p>
            <a:pPr>
              <a:spcAft>
                <a:spcPts val="0"/>
              </a:spcAft>
              <a:defRPr/>
            </a:pPr>
            <a:r>
              <a:rPr lang="en-US" sz="2400" dirty="0" smtClean="0"/>
              <a:t>Want integral, not location – reject away from modes</a:t>
            </a:r>
          </a:p>
          <a:p>
            <a:pPr lvl="1">
              <a:spcAft>
                <a:spcPts val="0"/>
              </a:spcAft>
              <a:buFontTx/>
              <a:buNone/>
              <a:defRPr/>
            </a:pPr>
            <a:endParaRPr lang="en-US" sz="1800" dirty="0" smtClean="0"/>
          </a:p>
          <a:p>
            <a:pPr lvl="1">
              <a:spcAft>
                <a:spcPts val="0"/>
              </a:spcAft>
              <a:buFontTx/>
              <a:buNone/>
              <a:defRPr/>
            </a:pPr>
            <a:endParaRPr sz="1800" dirty="0" smtClean="0"/>
          </a:p>
          <a:p>
            <a:pPr lvl="1">
              <a:spcAft>
                <a:spcPts val="0"/>
              </a:spcAft>
              <a:defRPr/>
            </a:pPr>
            <a:endParaRPr sz="1800" dirty="0" smtClean="0"/>
          </a:p>
          <a:p>
            <a:pPr lvl="1">
              <a:spcAft>
                <a:spcPts val="0"/>
              </a:spcAft>
              <a:buFontTx/>
              <a:buNone/>
              <a:defRPr/>
            </a:pPr>
            <a:endParaRPr sz="1800" dirty="0" smtClean="0"/>
          </a:p>
          <a:p>
            <a:pPr lvl="1">
              <a:spcAft>
                <a:spcPts val="0"/>
              </a:spcAft>
              <a:buFontTx/>
              <a:buNone/>
              <a:defRPr/>
            </a:pPr>
            <a:endParaRPr sz="1800" dirty="0" smtClean="0"/>
          </a:p>
        </p:txBody>
      </p:sp>
      <p:pic>
        <p:nvPicPr>
          <p:cNvPr id="7" name="Picture 6" descr="image0002.tga"/>
          <p:cNvPicPr>
            <a:picLocks noChangeAspect="1"/>
          </p:cNvPicPr>
          <p:nvPr/>
        </p:nvPicPr>
        <p:blipFill>
          <a:blip r:embed="rId3"/>
          <a:stretch>
            <a:fillRect/>
          </a:stretch>
        </p:blipFill>
        <p:spPr>
          <a:xfrm>
            <a:off x="6400800" y="3048000"/>
            <a:ext cx="2514600" cy="3352800"/>
          </a:xfrm>
          <a:prstGeom prst="rect">
            <a:avLst/>
          </a:prstGeom>
        </p:spPr>
      </p:pic>
      <p:pic>
        <p:nvPicPr>
          <p:cNvPr id="8" name="Picture 7" descr="image0001.tga"/>
          <p:cNvPicPr>
            <a:picLocks noChangeAspect="1"/>
          </p:cNvPicPr>
          <p:nvPr/>
        </p:nvPicPr>
        <p:blipFill>
          <a:blip r:embed="rId4"/>
          <a:stretch>
            <a:fillRect/>
          </a:stretch>
        </p:blipFill>
        <p:spPr>
          <a:xfrm>
            <a:off x="914400" y="3048000"/>
            <a:ext cx="2514600" cy="3352800"/>
          </a:xfrm>
          <a:prstGeom prst="rect">
            <a:avLst/>
          </a:prstGeom>
        </p:spPr>
      </p:pic>
      <p:pic>
        <p:nvPicPr>
          <p:cNvPr id="9" name="Picture 8" descr="image0000.tga"/>
          <p:cNvPicPr>
            <a:picLocks noChangeAspect="1"/>
          </p:cNvPicPr>
          <p:nvPr/>
        </p:nvPicPr>
        <p:blipFill>
          <a:blip r:embed="rId5"/>
          <a:stretch>
            <a:fillRect/>
          </a:stretch>
        </p:blipFill>
        <p:spPr>
          <a:xfrm>
            <a:off x="3657600" y="3048000"/>
            <a:ext cx="2514600" cy="3352800"/>
          </a:xfrm>
          <a:prstGeom prst="rect">
            <a:avLst/>
          </a:prstGeom>
        </p:spPr>
      </p:pic>
      <p:sp>
        <p:nvSpPr>
          <p:cNvPr id="10" name="Rectangle 25"/>
          <p:cNvSpPr>
            <a:spLocks noChangeArrowheads="1"/>
          </p:cNvSpPr>
          <p:nvPr/>
        </p:nvSpPr>
        <p:spPr bwMode="auto">
          <a:xfrm>
            <a:off x="1676400" y="6397823"/>
            <a:ext cx="953043" cy="307777"/>
          </a:xfrm>
          <a:prstGeom prst="rect">
            <a:avLst/>
          </a:prstGeom>
          <a:noFill/>
          <a:ln w="9525">
            <a:noFill/>
            <a:miter lim="800000"/>
            <a:headEnd/>
            <a:tailEnd/>
          </a:ln>
        </p:spPr>
        <p:txBody>
          <a:bodyPr wrap="none">
            <a:prstTxWarp prst="textNoShape">
              <a:avLst/>
            </a:prstTxWarp>
            <a:spAutoFit/>
          </a:bodyPr>
          <a:lstStyle/>
          <a:p>
            <a:r>
              <a:rPr lang="en-US" sz="1400" dirty="0" smtClean="0"/>
              <a:t>Unfiltered </a:t>
            </a:r>
            <a:endParaRPr lang="en-US" sz="1400" dirty="0"/>
          </a:p>
        </p:txBody>
      </p:sp>
      <p:sp>
        <p:nvSpPr>
          <p:cNvPr id="11" name="Rectangle 25"/>
          <p:cNvSpPr>
            <a:spLocks noChangeArrowheads="1"/>
          </p:cNvSpPr>
          <p:nvPr/>
        </p:nvSpPr>
        <p:spPr bwMode="auto">
          <a:xfrm>
            <a:off x="4038600" y="6397823"/>
            <a:ext cx="1691263" cy="307777"/>
          </a:xfrm>
          <a:prstGeom prst="rect">
            <a:avLst/>
          </a:prstGeom>
          <a:noFill/>
          <a:ln w="9525">
            <a:noFill/>
            <a:miter lim="800000"/>
            <a:headEnd/>
            <a:tailEnd/>
          </a:ln>
        </p:spPr>
        <p:txBody>
          <a:bodyPr wrap="none">
            <a:prstTxWarp prst="textNoShape">
              <a:avLst/>
            </a:prstTxWarp>
            <a:spAutoFit/>
          </a:bodyPr>
          <a:lstStyle/>
          <a:p>
            <a:r>
              <a:rPr lang="en-US" sz="1400" dirty="0" smtClean="0"/>
              <a:t>5% Trimmed Mean</a:t>
            </a:r>
            <a:endParaRPr lang="en-US" sz="1400" dirty="0"/>
          </a:p>
        </p:txBody>
      </p:sp>
      <p:sp>
        <p:nvSpPr>
          <p:cNvPr id="12" name="Rectangle 25"/>
          <p:cNvSpPr>
            <a:spLocks noChangeArrowheads="1"/>
          </p:cNvSpPr>
          <p:nvPr/>
        </p:nvSpPr>
        <p:spPr bwMode="auto">
          <a:xfrm>
            <a:off x="7096933" y="6397823"/>
            <a:ext cx="1132667" cy="307777"/>
          </a:xfrm>
          <a:prstGeom prst="rect">
            <a:avLst/>
          </a:prstGeom>
          <a:noFill/>
          <a:ln w="9525">
            <a:noFill/>
            <a:miter lim="800000"/>
            <a:headEnd/>
            <a:tailEnd/>
          </a:ln>
        </p:spPr>
        <p:txBody>
          <a:bodyPr wrap="none">
            <a:prstTxWarp prst="textNoShape">
              <a:avLst/>
            </a:prstTxWarp>
            <a:spAutoFit/>
          </a:bodyPr>
          <a:lstStyle/>
          <a:p>
            <a:r>
              <a:rPr lang="en-US" sz="1400" dirty="0" smtClean="0"/>
              <a:t>Our Method</a:t>
            </a:r>
            <a:endParaRPr lang="en-US" sz="1400" dirty="0"/>
          </a:p>
        </p:txBody>
      </p:sp>
      <p:sp>
        <p:nvSpPr>
          <p:cNvPr id="15" name="Oval 14"/>
          <p:cNvSpPr/>
          <p:nvPr/>
        </p:nvSpPr>
        <p:spPr bwMode="auto">
          <a:xfrm rot="1596828">
            <a:off x="1706110" y="5330797"/>
            <a:ext cx="589807" cy="1115815"/>
          </a:xfrm>
          <a:prstGeom prst="ellipse">
            <a:avLst/>
          </a:prstGeom>
          <a:noFill/>
          <a:ln w="34924" cap="flat" cmpd="sng" algn="ctr">
            <a:solidFill>
              <a:srgbClr val="FF0000"/>
            </a:solidFill>
            <a:prstDash val="solid"/>
            <a:miter lim="800000"/>
            <a:headEnd type="none" w="med" len="med"/>
            <a:tailEnd type="none" w="med" len="med"/>
          </a:ln>
          <a:effectLst/>
        </p:spPr>
        <p:txBody>
          <a:bodyPr lIns="82435" tIns="40494" rIns="82435" bIns="40494" rtlCol="0" anchor="ctr">
            <a:prstTxWarp prst="textNoShape">
              <a:avLst/>
            </a:prstTxWarp>
          </a:bodyPr>
          <a:lstStyle/>
          <a:p>
            <a:pPr marL="312738" indent="-312738" algn="ctr" defTabSz="833438">
              <a:spcBef>
                <a:spcPct val="20000"/>
              </a:spcBef>
              <a:buClr>
                <a:srgbClr val="FC0128"/>
              </a:buClr>
              <a:buSzPct val="100000"/>
              <a:buFontTx/>
              <a:buChar char="•"/>
            </a:pPr>
            <a:endParaRPr lang="en-US" sz="2400" dirty="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4802187" cy="5105400"/>
          </a:xfrm>
        </p:spPr>
        <p:txBody>
          <a:bodyPr/>
          <a:lstStyle/>
          <a:p>
            <a:pPr indent="-402336">
              <a:defRPr/>
            </a:pPr>
            <a:r>
              <a:rPr lang="en-US" sz="2400" dirty="0" smtClean="0"/>
              <a:t>Slice of image with outliers</a:t>
            </a:r>
          </a:p>
          <a:p>
            <a:pPr lvl="1" indent="-402336">
              <a:defRPr/>
            </a:pPr>
            <a:r>
              <a:rPr sz="1800" dirty="0" smtClean="0"/>
              <a:t>x-position of sample vs. intensity </a:t>
            </a:r>
          </a:p>
          <a:p>
            <a:pPr lvl="1" indent="-402336">
              <a:defRPr/>
            </a:pPr>
            <a:r>
              <a:rPr sz="1800" dirty="0" smtClean="0"/>
              <a:t>Individial RGB samples shown  </a:t>
            </a:r>
          </a:p>
          <a:p>
            <a:pPr lvl="1" indent="-402336">
              <a:defRPr/>
            </a:pPr>
            <a:endParaRPr sz="1800" dirty="0" smtClean="0"/>
          </a:p>
          <a:p>
            <a:pPr indent="-402336">
              <a:defRPr/>
            </a:pPr>
            <a:r>
              <a:rPr lang="en-US" sz="2400" dirty="0" smtClean="0"/>
              <a:t>Intensity spikes are isolated</a:t>
            </a:r>
          </a:p>
          <a:p>
            <a:pPr lvl="1" indent="-402336">
              <a:defRPr/>
            </a:pPr>
            <a:r>
              <a:rPr sz="1800" dirty="0" smtClean="0"/>
              <a:t>Distinguised by lack of redundancy</a:t>
            </a:r>
          </a:p>
          <a:p>
            <a:pPr lvl="1" indent="-402336">
              <a:defRPr/>
            </a:pPr>
            <a:endParaRPr lang="en-US" sz="2400" dirty="0" smtClean="0"/>
          </a:p>
          <a:p>
            <a:pPr indent="-402336">
              <a:defRPr/>
            </a:pPr>
            <a:r>
              <a:rPr lang="en-US" sz="2400" dirty="0" smtClean="0"/>
              <a:t>Specular peak consistent</a:t>
            </a:r>
          </a:p>
          <a:p>
            <a:pPr lvl="1" indent="-402336">
              <a:defRPr/>
            </a:pPr>
            <a:r>
              <a:rPr sz="1800" dirty="0" smtClean="0"/>
              <a:t>Confirmed by multiple similar samples</a:t>
            </a:r>
          </a:p>
          <a:p>
            <a:pPr lvl="1" indent="-402336">
              <a:defRPr/>
            </a:pPr>
            <a:r>
              <a:rPr sz="1800" dirty="0" smtClean="0"/>
              <a:t>Value significantly higher than outliers</a:t>
            </a:r>
            <a:endParaRPr lang="en-US" sz="1800" dirty="0" smtClean="0"/>
          </a:p>
          <a:p>
            <a:pPr lvl="1" indent="-402336">
              <a:defRPr/>
            </a:pPr>
            <a:endParaRPr lang="en-US" sz="1800" dirty="0" smtClean="0"/>
          </a:p>
          <a:p>
            <a:pPr lvl="1">
              <a:defRPr/>
            </a:pPr>
            <a:endParaRPr sz="1800" dirty="0" smtClean="0"/>
          </a:p>
          <a:p>
            <a:pPr indent="-402336">
              <a:buFontTx/>
              <a:buNone/>
              <a:defRPr/>
            </a:pPr>
            <a:endParaRPr sz="2400" dirty="0" smtClean="0"/>
          </a:p>
          <a:p>
            <a:pPr indent="-402336">
              <a:defRPr/>
            </a:pPr>
            <a:endParaRPr lang="en-US" sz="2400" dirty="0" smtClean="0"/>
          </a:p>
          <a:p>
            <a:pPr indent="-402336">
              <a:defRPr/>
            </a:pPr>
            <a:endParaRPr sz="2400" dirty="0" smtClean="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a:p>
            <a:pPr lvl="1">
              <a:defRPr/>
            </a:pPr>
            <a:endParaRPr sz="1800" dirty="0"/>
          </a:p>
        </p:txBody>
      </p:sp>
      <p:sp>
        <p:nvSpPr>
          <p:cNvPr id="5" name="Title 4"/>
          <p:cNvSpPr>
            <a:spLocks noGrp="1"/>
          </p:cNvSpPr>
          <p:nvPr>
            <p:ph type="title"/>
          </p:nvPr>
        </p:nvSpPr>
        <p:spPr>
          <a:xfrm>
            <a:off x="989013" y="293688"/>
            <a:ext cx="7926387" cy="585787"/>
          </a:xfrm>
        </p:spPr>
        <p:txBody>
          <a:bodyPr/>
          <a:lstStyle/>
          <a:p>
            <a:pPr>
              <a:defRPr/>
            </a:pPr>
            <a:r>
              <a:rPr lang="en-US" dirty="0" smtClean="0"/>
              <a:t>Visualizing Outliers</a:t>
            </a:r>
            <a:endParaRPr lang="en-US" dirty="0"/>
          </a:p>
        </p:txBody>
      </p:sp>
      <p:pic>
        <p:nvPicPr>
          <p:cNvPr id="10" name="Picture 9" descr="image0011.tga"/>
          <p:cNvPicPr>
            <a:picLocks noChangeAspect="1"/>
          </p:cNvPicPr>
          <p:nvPr/>
        </p:nvPicPr>
        <p:blipFill>
          <a:blip r:embed="rId3"/>
          <a:srcRect l="3985" t="32401" r="4348" b="-437"/>
          <a:stretch>
            <a:fillRect/>
          </a:stretch>
        </p:blipFill>
        <p:spPr>
          <a:xfrm>
            <a:off x="5766887" y="1295400"/>
            <a:ext cx="3148513" cy="1752600"/>
          </a:xfrm>
          <a:prstGeom prst="rect">
            <a:avLst/>
          </a:prstGeom>
        </p:spPr>
      </p:pic>
      <p:cxnSp>
        <p:nvCxnSpPr>
          <p:cNvPr id="12" name="Straight Arrow Connector 11"/>
          <p:cNvCxnSpPr/>
          <p:nvPr/>
        </p:nvCxnSpPr>
        <p:spPr bwMode="auto">
          <a:xfrm>
            <a:off x="5578287" y="2030412"/>
            <a:ext cx="188600" cy="1588"/>
          </a:xfrm>
          <a:prstGeom prst="straightConnector1">
            <a:avLst/>
          </a:prstGeom>
          <a:solidFill>
            <a:schemeClr val="accent1"/>
          </a:solidFill>
          <a:ln w="12699" cap="flat" cmpd="sng" algn="ctr">
            <a:solidFill>
              <a:schemeClr val="tx1"/>
            </a:solidFill>
            <a:prstDash val="solid"/>
            <a:round/>
            <a:headEnd type="none" w="med" len="med"/>
            <a:tailEnd type="arrow"/>
          </a:ln>
          <a:effectLst/>
        </p:spPr>
      </p:cxnSp>
      <p:cxnSp>
        <p:nvCxnSpPr>
          <p:cNvPr id="16" name="Straight Connector 15"/>
          <p:cNvCxnSpPr/>
          <p:nvPr/>
        </p:nvCxnSpPr>
        <p:spPr bwMode="auto">
          <a:xfrm>
            <a:off x="5766887" y="2032000"/>
            <a:ext cx="3148513" cy="1588"/>
          </a:xfrm>
          <a:prstGeom prst="line">
            <a:avLst/>
          </a:prstGeom>
          <a:solidFill>
            <a:schemeClr val="accent1"/>
          </a:solidFill>
          <a:ln w="12699" cap="flat" cmpd="sng" algn="ctr">
            <a:solidFill>
              <a:srgbClr val="FF0000"/>
            </a:solidFill>
            <a:prstDash val="solid"/>
            <a:round/>
            <a:headEnd type="none" w="med" len="med"/>
            <a:tailEnd type="none" w="med" len="med"/>
          </a:ln>
          <a:effectLst/>
        </p:spPr>
      </p:cxnSp>
      <p:sp>
        <p:nvSpPr>
          <p:cNvPr id="21" name="Rectangle 25"/>
          <p:cNvSpPr>
            <a:spLocks noChangeArrowheads="1"/>
          </p:cNvSpPr>
          <p:nvPr/>
        </p:nvSpPr>
        <p:spPr bwMode="auto">
          <a:xfrm>
            <a:off x="6331629" y="3045023"/>
            <a:ext cx="2010887" cy="307777"/>
          </a:xfrm>
          <a:prstGeom prst="rect">
            <a:avLst/>
          </a:prstGeom>
          <a:noFill/>
          <a:ln w="9525">
            <a:noFill/>
            <a:miter lim="800000"/>
            <a:headEnd/>
            <a:tailEnd/>
          </a:ln>
        </p:spPr>
        <p:txBody>
          <a:bodyPr wrap="none">
            <a:prstTxWarp prst="textNoShape">
              <a:avLst/>
            </a:prstTxWarp>
            <a:spAutoFit/>
          </a:bodyPr>
          <a:lstStyle/>
          <a:p>
            <a:r>
              <a:rPr lang="en-US" sz="1400" dirty="0" smtClean="0"/>
              <a:t>Red line indicates slice</a:t>
            </a:r>
            <a:endParaRPr lang="en-US" sz="1400" dirty="0"/>
          </a:p>
        </p:txBody>
      </p:sp>
      <p:grpSp>
        <p:nvGrpSpPr>
          <p:cNvPr id="13" name="Group 12"/>
          <p:cNvGrpSpPr/>
          <p:nvPr/>
        </p:nvGrpSpPr>
        <p:grpSpPr>
          <a:xfrm>
            <a:off x="5766887" y="3586889"/>
            <a:ext cx="3224713" cy="2051911"/>
            <a:chOff x="5766887" y="3586889"/>
            <a:chExt cx="3224713" cy="2051911"/>
          </a:xfrm>
        </p:grpSpPr>
        <p:sp>
          <p:nvSpPr>
            <p:cNvPr id="19" name="Rectangle 25"/>
            <p:cNvSpPr>
              <a:spLocks noChangeArrowheads="1"/>
            </p:cNvSpPr>
            <p:nvPr/>
          </p:nvSpPr>
          <p:spPr bwMode="auto">
            <a:xfrm>
              <a:off x="6240237" y="5331023"/>
              <a:ext cx="2250473" cy="307777"/>
            </a:xfrm>
            <a:prstGeom prst="rect">
              <a:avLst/>
            </a:prstGeom>
            <a:noFill/>
            <a:ln w="9525">
              <a:noFill/>
              <a:miter lim="800000"/>
              <a:headEnd/>
              <a:tailEnd/>
            </a:ln>
          </p:spPr>
          <p:txBody>
            <a:bodyPr wrap="none">
              <a:prstTxWarp prst="textNoShape">
                <a:avLst/>
              </a:prstTxWarp>
              <a:spAutoFit/>
            </a:bodyPr>
            <a:lstStyle/>
            <a:p>
              <a:r>
                <a:rPr lang="en-US" sz="1400" dirty="0" smtClean="0"/>
                <a:t>Plot of Individual Samples</a:t>
              </a:r>
              <a:endParaRPr lang="en-US" sz="1400" dirty="0"/>
            </a:p>
          </p:txBody>
        </p:sp>
        <p:pic>
          <p:nvPicPr>
            <p:cNvPr id="22" name="Picture 21" descr="sample_plot.pdf"/>
            <p:cNvPicPr>
              <a:picLocks noChangeAspect="1"/>
            </p:cNvPicPr>
            <p:nvPr/>
          </p:nvPicPr>
          <mc:AlternateContent>
            <mc:Choice xmlns:ma="http://schemas.microsoft.com/office/mac/drawingml/2008/main" Requires="ma">
              <p:blipFill>
                <a:blip r:embed="rId4"/>
                <a:srcRect l="15691" t="13101" r="6663" b="15957"/>
                <a:stretch>
                  <a:fillRect/>
                </a:stretch>
              </p:blipFill>
            </mc:Choice>
            <mc:Fallback>
              <p:blipFill>
                <a:blip r:embed="rId5"/>
                <a:srcRect l="15691" t="13101" r="6663" b="15957"/>
                <a:stretch>
                  <a:fillRect/>
                </a:stretch>
              </p:blipFill>
            </mc:Fallback>
          </mc:AlternateContent>
          <p:spPr>
            <a:xfrm>
              <a:off x="5766887" y="3586889"/>
              <a:ext cx="3224713" cy="1744134"/>
            </a:xfrm>
            <a:prstGeom prst="rect">
              <a:avLst/>
            </a:prstGeom>
          </p:spPr>
        </p:pic>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89013" y="1295400"/>
            <a:ext cx="7926387" cy="5105400"/>
          </a:xfrm>
        </p:spPr>
        <p:txBody>
          <a:bodyPr/>
          <a:lstStyle/>
          <a:p>
            <a:pPr indent="-402336">
              <a:defRPr/>
            </a:pPr>
            <a:r>
              <a:rPr lang="en-US" dirty="0" smtClean="0"/>
              <a:t>Estimate density </a:t>
            </a:r>
            <a:r>
              <a:rPr lang="en-US" i="1" dirty="0" err="1" smtClean="0"/>
              <a:t>ρ(x,L(x</a:t>
            </a:r>
            <a:r>
              <a:rPr lang="en-US" i="1" dirty="0" smtClean="0"/>
              <a:t>))</a:t>
            </a:r>
            <a:r>
              <a:rPr lang="en-US" dirty="0" smtClean="0"/>
              <a:t> given samples</a:t>
            </a:r>
          </a:p>
          <a:p>
            <a:pPr lvl="1">
              <a:defRPr/>
            </a:pPr>
            <a:r>
              <a:rPr dirty="0" smtClean="0"/>
              <a:t>One method: % of total points within fixed distance</a:t>
            </a:r>
          </a:p>
          <a:p>
            <a:pPr lvl="1">
              <a:defRPr/>
            </a:pPr>
            <a:r>
              <a:rPr dirty="0" smtClean="0"/>
              <a:t>Alternate: Volume of region containing nearest </a:t>
            </a:r>
            <a:r>
              <a:rPr i="1" dirty="0" smtClean="0"/>
              <a:t>k</a:t>
            </a:r>
            <a:r>
              <a:rPr dirty="0" smtClean="0"/>
              <a:t> points</a:t>
            </a:r>
          </a:p>
          <a:p>
            <a:pPr lvl="1">
              <a:defRPr/>
            </a:pPr>
            <a:r>
              <a:rPr dirty="0" smtClean="0"/>
              <a:t>Equivalent to finding </a:t>
            </a:r>
            <a:r>
              <a:rPr i="1" dirty="0" smtClean="0"/>
              <a:t>k</a:t>
            </a:r>
            <a:r>
              <a:rPr dirty="0" smtClean="0"/>
              <a:t>-th nearest neighbor</a:t>
            </a:r>
          </a:p>
          <a:p>
            <a:pPr lvl="1">
              <a:buFontTx/>
              <a:buNone/>
              <a:defRPr/>
            </a:pPr>
            <a:endParaRPr dirty="0" smtClean="0"/>
          </a:p>
          <a:p>
            <a:pPr indent="-402336">
              <a:defRPr/>
            </a:pPr>
            <a:r>
              <a:rPr lang="en-US" i="1" dirty="0" smtClean="0"/>
              <a:t>k</a:t>
            </a:r>
            <a:r>
              <a:rPr lang="en-US" dirty="0" smtClean="0"/>
              <a:t>NN supports heteroskedastic data</a:t>
            </a:r>
          </a:p>
          <a:p>
            <a:pPr lvl="1" indent="-402336">
              <a:defRPr/>
            </a:pPr>
            <a:r>
              <a:rPr dirty="0" smtClean="0"/>
              <a:t>Neighborhood adjusts automatically to more/less data</a:t>
            </a:r>
          </a:p>
          <a:p>
            <a:pPr lvl="1" indent="-402336">
              <a:defRPr/>
            </a:pPr>
            <a:r>
              <a:rPr dirty="0" smtClean="0"/>
              <a:t>Requires choice of </a:t>
            </a:r>
            <a:r>
              <a:rPr i="1" dirty="0" smtClean="0"/>
              <a:t>k</a:t>
            </a:r>
            <a:r>
              <a:rPr dirty="0" smtClean="0"/>
              <a:t>, acts as smoothing parameter</a:t>
            </a:r>
          </a:p>
          <a:p>
            <a:pPr lvl="1" indent="-402336">
              <a:defRPr/>
            </a:pPr>
            <a:r>
              <a:rPr dirty="0" smtClean="0"/>
              <a:t>Also requires distance metric in joint space</a:t>
            </a:r>
          </a:p>
          <a:p>
            <a:pPr lvl="1" indent="-402336">
              <a:defRPr/>
            </a:pPr>
            <a:endParaRPr dirty="0" smtClean="0"/>
          </a:p>
          <a:p>
            <a:pPr indent="-402336">
              <a:defRPr/>
            </a:pPr>
            <a:endParaRPr lang="en-US" dirty="0" smtClean="0"/>
          </a:p>
          <a:p>
            <a:pPr indent="-402336">
              <a:defRPr/>
            </a:pPr>
            <a:endParaRPr dirty="0" smtClean="0"/>
          </a:p>
          <a:p>
            <a:pPr lvl="1">
              <a:defRPr/>
            </a:pPr>
            <a:endParaRPr dirty="0"/>
          </a:p>
          <a:p>
            <a:pPr lvl="1">
              <a:defRPr/>
            </a:pPr>
            <a:endParaRPr dirty="0"/>
          </a:p>
          <a:p>
            <a:pPr lvl="1">
              <a:defRPr/>
            </a:pPr>
            <a:endParaRPr dirty="0"/>
          </a:p>
          <a:p>
            <a:pPr lvl="1">
              <a:defRPr/>
            </a:pPr>
            <a:endParaRPr dirty="0"/>
          </a:p>
          <a:p>
            <a:pPr lvl="1">
              <a:defRPr/>
            </a:pPr>
            <a:endParaRPr dirty="0"/>
          </a:p>
          <a:p>
            <a:pPr lvl="1">
              <a:defRPr/>
            </a:pPr>
            <a:endParaRPr dirty="0"/>
          </a:p>
        </p:txBody>
      </p:sp>
      <p:sp>
        <p:nvSpPr>
          <p:cNvPr id="5" name="Title 4"/>
          <p:cNvSpPr>
            <a:spLocks noGrp="1"/>
          </p:cNvSpPr>
          <p:nvPr>
            <p:ph type="title"/>
          </p:nvPr>
        </p:nvSpPr>
        <p:spPr>
          <a:xfrm>
            <a:off x="989013" y="293688"/>
            <a:ext cx="7926387" cy="585787"/>
          </a:xfrm>
        </p:spPr>
        <p:txBody>
          <a:bodyPr/>
          <a:lstStyle/>
          <a:p>
            <a:pPr>
              <a:defRPr/>
            </a:pPr>
            <a:r>
              <a:rPr lang="en-US" sz="3200" i="1" dirty="0" err="1" smtClean="0"/>
              <a:t>k</a:t>
            </a:r>
            <a:r>
              <a:rPr lang="en-US" sz="3200" dirty="0" smtClean="0"/>
              <a:t>-Nearest-Neighbor Density </a:t>
            </a:r>
            <a:r>
              <a:rPr lang="en-US" sz="3400" dirty="0" smtClean="0"/>
              <a:t>Estimation</a:t>
            </a:r>
            <a:endParaRPr lang="en-US" sz="3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annerb.ppt - Spru">
  <a:themeElements>
    <a:clrScheme name="">
      <a:dk1>
        <a:srgbClr val="000000"/>
      </a:dk1>
      <a:lt1>
        <a:srgbClr val="FFFFFF"/>
      </a:lt1>
      <a:dk2>
        <a:srgbClr val="2C2C2C"/>
      </a:dk2>
      <a:lt2>
        <a:srgbClr val="FFFFFF"/>
      </a:lt2>
      <a:accent1>
        <a:srgbClr val="FFD798"/>
      </a:accent1>
      <a:accent2>
        <a:srgbClr val="FE9B03"/>
      </a:accent2>
      <a:accent3>
        <a:srgbClr val="ACACAC"/>
      </a:accent3>
      <a:accent4>
        <a:srgbClr val="DADADA"/>
      </a:accent4>
      <a:accent5>
        <a:srgbClr val="FFE8CA"/>
      </a:accent5>
      <a:accent6>
        <a:srgbClr val="E68C02"/>
      </a:accent6>
      <a:hlink>
        <a:srgbClr val="F57B49"/>
      </a:hlink>
      <a:folHlink>
        <a:srgbClr val="00DFCA"/>
      </a:folHlink>
    </a:clrScheme>
    <a:fontScheme name="bannerb.ppt - Spr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699">
          <a:noFill/>
          <a:miter lim="800000"/>
          <a:headEnd/>
          <a:tailEnd/>
        </a:ln>
        <a:effectLst/>
      </a:spPr>
      <a:bodyPr lIns="82435" tIns="40494" rIns="82435" bIns="40494">
        <a:prstTxWarp prst="textNoShape">
          <a:avLst/>
        </a:prstTxWarp>
      </a:bodyPr>
      <a:lstStyle>
        <a:defPPr marL="312738" indent="-312738" defTabSz="833438">
          <a:spcBef>
            <a:spcPct val="20000"/>
          </a:spcBef>
          <a:buClr>
            <a:srgbClr val="FC0128"/>
          </a:buClr>
          <a:buSzPct val="100000"/>
          <a:buFontTx/>
          <a:buChar char="•"/>
          <a:defRPr sz="2400" dirty="0">
            <a:solidFill>
              <a:schemeClr val="tx1"/>
            </a:solidFill>
            <a:effectLst>
              <a:outerShdw blurRad="38100" dist="38100" dir="2700000" algn="tl">
                <a:srgbClr val="000000"/>
              </a:outerShdw>
            </a:effectLst>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2"/>
            </a:solidFill>
            <a:effectLst/>
            <a:latin typeface="Arial" charset="0"/>
          </a:defRPr>
        </a:defPPr>
      </a:lstStyle>
    </a:lnDef>
  </a:objectDefaults>
  <a:extraClrSchemeLst>
    <a:extraClrScheme>
      <a:clrScheme name="bannerb.ppt - Spru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nnerb.ppt - Spru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nnerb.ppt - Spru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nnerb.ppt - Spru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nnerb.ppt - Spr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nnerb.ppt - Spr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nnerb.ppt - Spr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annerb.ppt - Spru 8">
        <a:dk1>
          <a:srgbClr val="004E47"/>
        </a:dk1>
        <a:lt1>
          <a:srgbClr val="FFFFFF"/>
        </a:lt1>
        <a:dk2>
          <a:srgbClr val="2C2C2C"/>
        </a:dk2>
        <a:lt2>
          <a:srgbClr val="FFFFFF"/>
        </a:lt2>
        <a:accent1>
          <a:srgbClr val="FFD798"/>
        </a:accent1>
        <a:accent2>
          <a:srgbClr val="FE9B03"/>
        </a:accent2>
        <a:accent3>
          <a:srgbClr val="ACACAC"/>
        </a:accent3>
        <a:accent4>
          <a:srgbClr val="DADADA"/>
        </a:accent4>
        <a:accent5>
          <a:srgbClr val="FFE8CA"/>
        </a:accent5>
        <a:accent6>
          <a:srgbClr val="E68C02"/>
        </a:accent6>
        <a:hlink>
          <a:srgbClr val="F57B49"/>
        </a:hlink>
        <a:folHlink>
          <a:srgbClr val="00DFC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71387</TotalTime>
  <Pages>18</Pages>
  <Words>12061</Words>
  <Application>Microsoft PowerPoint 4.0</Application>
  <PresentationFormat>Letter Paper (8.5x11 in)</PresentationFormat>
  <Paragraphs>1322</Paragraphs>
  <Slides>118</Slides>
  <Notes>118</Notes>
  <HiddenSlides>10</HiddenSlides>
  <MMClips>7</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118</vt:i4>
      </vt:variant>
    </vt:vector>
  </HeadingPairs>
  <TitlesOfParts>
    <vt:vector size="120" baseType="lpstr">
      <vt:lpstr>bannerb.ppt - Spru</vt:lpstr>
      <vt:lpstr>Image</vt:lpstr>
      <vt:lpstr>Rendering Filters for  Controlling Detail and Creating Effects</vt:lpstr>
      <vt:lpstr>The Filter as Unifying Theme</vt:lpstr>
      <vt:lpstr>What is a filter?</vt:lpstr>
      <vt:lpstr>What is a [digital] filter?</vt:lpstr>
      <vt:lpstr>Example: Image Filters</vt:lpstr>
      <vt:lpstr>Example: Image Filters</vt:lpstr>
      <vt:lpstr>Example: Image Filters</vt:lpstr>
      <vt:lpstr>Example: Image Filters</vt:lpstr>
      <vt:lpstr>Example: Geometry Filters</vt:lpstr>
      <vt:lpstr>Example: Geometry Filters</vt:lpstr>
      <vt:lpstr>Example: Geometry Filters</vt:lpstr>
      <vt:lpstr>A Unique Challenge: Rendering</vt:lpstr>
      <vt:lpstr>The Light Transport Equation (1)</vt:lpstr>
      <vt:lpstr>The Light Transport Equation (2)</vt:lpstr>
      <vt:lpstr>Render Frameworks: Rasterization</vt:lpstr>
      <vt:lpstr>Render Frameworks: Ray Tracing</vt:lpstr>
      <vt:lpstr>Comparison of Frameworks</vt:lpstr>
      <vt:lpstr>Rendering Filter: A Definition</vt:lpstr>
      <vt:lpstr>Our Contributed Rendering Filters </vt:lpstr>
      <vt:lpstr>Part I: Stylized Shadows</vt:lpstr>
      <vt:lpstr>Recreating an Artistic Example</vt:lpstr>
      <vt:lpstr>Recreating an Artistic Example</vt:lpstr>
      <vt:lpstr>Recreating an Artistic Example</vt:lpstr>
      <vt:lpstr>Recreating an Artistic Example</vt:lpstr>
      <vt:lpstr>Examples of Stylized Shadows</vt:lpstr>
      <vt:lpstr>Our Contributions</vt:lpstr>
      <vt:lpstr>Slide 27</vt:lpstr>
      <vt:lpstr>Stylization Parameters</vt:lpstr>
      <vt:lpstr>Stylization Parameters</vt:lpstr>
      <vt:lpstr>Stylization Parameters</vt:lpstr>
      <vt:lpstr>Stylization Parameters</vt:lpstr>
      <vt:lpstr>Stylized Rendering Filter</vt:lpstr>
      <vt:lpstr>Algorithm Description</vt:lpstr>
      <vt:lpstr>Algorithm Description</vt:lpstr>
      <vt:lpstr>Algorithm Description</vt:lpstr>
      <vt:lpstr>Algorithm Description</vt:lpstr>
      <vt:lpstr>Algorithm Description</vt:lpstr>
      <vt:lpstr>Inflation and Deflation</vt:lpstr>
      <vt:lpstr>Inflation Examples</vt:lpstr>
      <vt:lpstr>World-space &amp; Averaged Distance</vt:lpstr>
      <vt:lpstr>World-space &amp; Averaged Distance</vt:lpstr>
      <vt:lpstr>World-space &amp; Averaged Distance</vt:lpstr>
      <vt:lpstr>World-space &amp; Averaged Distance</vt:lpstr>
      <vt:lpstr>World-space &amp; Averaged Distance</vt:lpstr>
      <vt:lpstr>Lp-averaged Distance Metric</vt:lpstr>
      <vt:lpstr>Softness &amp; Brightness</vt:lpstr>
      <vt:lpstr>Softness &amp; Brightness Examples</vt:lpstr>
      <vt:lpstr>Abstraction</vt:lpstr>
      <vt:lpstr>Abstraction Examples</vt:lpstr>
      <vt:lpstr>Variable Stylization Parameters</vt:lpstr>
      <vt:lpstr>Monte-Carlo Filtering</vt:lpstr>
      <vt:lpstr>More Examples</vt:lpstr>
      <vt:lpstr>Challenges </vt:lpstr>
      <vt:lpstr>Stylized Illumination Summary</vt:lpstr>
      <vt:lpstr>Part II: Subtractive Shadow Filter</vt:lpstr>
      <vt:lpstr>Subtractive Shadows Motivation</vt:lpstr>
      <vt:lpstr>Sampling Theorem</vt:lpstr>
      <vt:lpstr>Decomposition of Render Terms</vt:lpstr>
      <vt:lpstr>Decomposition of Render Terms</vt:lpstr>
      <vt:lpstr>Continuous Lighting &amp; Sampling</vt:lpstr>
      <vt:lpstr>Standard: Additive Shadows</vt:lpstr>
      <vt:lpstr>Slide 62</vt:lpstr>
      <vt:lpstr>Challenge: Complex Reflectance</vt:lpstr>
      <vt:lpstr>Prefiltered Illumination</vt:lpstr>
      <vt:lpstr>Comparisons</vt:lpstr>
      <vt:lpstr>Algorithm Overview</vt:lpstr>
      <vt:lpstr>Alternative: Subtractive Shadows</vt:lpstr>
      <vt:lpstr>Slide 68</vt:lpstr>
      <vt:lpstr>Subtractive vs. Additive</vt:lpstr>
      <vt:lpstr>Fast Illumination with Shadows</vt:lpstr>
      <vt:lpstr>Shadow Optimizations</vt:lpstr>
      <vt:lpstr>Results: Varying Illumination Detail</vt:lpstr>
      <vt:lpstr>Results: Varying Illumination Detail</vt:lpstr>
      <vt:lpstr>Reduced Pixel Sampling Detail</vt:lpstr>
      <vt:lpstr>Results: Pixel Sampling Detail</vt:lpstr>
      <vt:lpstr>Quality / Performance Tradeoff</vt:lpstr>
      <vt:lpstr>Quality / Performance Tradeoff</vt:lpstr>
      <vt:lpstr>Part III: Path-space Outlier Rejection</vt:lpstr>
      <vt:lpstr>Monte-Carlo Ray Tracing</vt:lpstr>
      <vt:lpstr>Image Reconstruction Equation</vt:lpstr>
      <vt:lpstr>Monte Carlo Approximation</vt:lpstr>
      <vt:lpstr>Noise Resulting From Variance </vt:lpstr>
      <vt:lpstr>Noise Resulting From Variance </vt:lpstr>
      <vt:lpstr>Importance Sampling of Lights</vt:lpstr>
      <vt:lpstr>Variance From Specularity</vt:lpstr>
      <vt:lpstr>Importance Sampling BRDF</vt:lpstr>
      <vt:lpstr>Multiple Importance Sampling</vt:lpstr>
      <vt:lpstr>Noise from Gross Outliers</vt:lpstr>
      <vt:lpstr>Rejecting Gross Outliers</vt:lpstr>
      <vt:lpstr>Understanding Outliers</vt:lpstr>
      <vt:lpstr>The Median Estimator</vt:lpstr>
      <vt:lpstr>L-Estimators; Trimmed Means</vt:lpstr>
      <vt:lpstr>Comparisons</vt:lpstr>
      <vt:lpstr>Comparisons</vt:lpstr>
      <vt:lpstr>Render-space vs. Image-space</vt:lpstr>
      <vt:lpstr>Issues with Location Estimates</vt:lpstr>
      <vt:lpstr>Example of Multi-modal Data</vt:lpstr>
      <vt:lpstr>Visualizing Outliers</vt:lpstr>
      <vt:lpstr>k-Nearest-Neighbor Density Estimation</vt:lpstr>
      <vt:lpstr>Example of Image Density</vt:lpstr>
      <vt:lpstr>Example</vt:lpstr>
      <vt:lpstr>Example</vt:lpstr>
      <vt:lpstr>Visualization of Density</vt:lpstr>
      <vt:lpstr>Our Method: Path-space Density Filtering</vt:lpstr>
      <vt:lpstr>Color-space Distance Metric</vt:lpstr>
      <vt:lpstr>Combining Metric Components</vt:lpstr>
      <vt:lpstr>Choosing Neighborhood Size</vt:lpstr>
      <vt:lpstr>Choosing Neighborhood Size</vt:lpstr>
      <vt:lpstr>Choosing Neighborhood Size</vt:lpstr>
      <vt:lpstr>Approximate Nearest Neighbors</vt:lpstr>
      <vt:lpstr>Outlier Rejection Summary</vt:lpstr>
      <vt:lpstr>Summary of Contributions</vt:lpstr>
      <vt:lpstr>Acknowledgements</vt:lpstr>
      <vt:lpstr>Implicit Independent Variables</vt:lpstr>
      <vt:lpstr>Cached Illumination</vt:lpstr>
      <vt:lpstr>Encoding Dependent Variables</vt:lpstr>
      <vt:lpstr>Future Work</vt:lpstr>
      <vt:lpstr>Choosing Neighborhood Size</vt:lpstr>
    </vt:vector>
  </TitlesOfParts>
  <Manager/>
  <Company/>
  <LinksUpToDate>false</LinksUpToDate>
  <SharedDoc>false</SharedDoc>
  <HyperlinkBase/>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FPO Presentation</dc:title>
  <dc:subject/>
  <dc:creator>Christopher DeCoro</dc:creator>
  <cp:keywords/>
  <dc:description/>
  <cp:lastModifiedBy>Christopher DeCoro</cp:lastModifiedBy>
  <cp:revision>2116</cp:revision>
  <cp:lastPrinted>2005-03-28T20:09:29Z</cp:lastPrinted>
  <dcterms:created xsi:type="dcterms:W3CDTF">2009-04-28T15:30:46Z</dcterms:created>
  <dcterms:modified xsi:type="dcterms:W3CDTF">2009-04-28T15:35:40Z</dcterms:modified>
  <cp:category/>
</cp:coreProperties>
</file>