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84" r:id="rId1"/>
  </p:sldMasterIdLst>
  <p:notesMasterIdLst>
    <p:notesMasterId r:id="rId41"/>
  </p:notesMasterIdLst>
  <p:sldIdLst>
    <p:sldId id="256" r:id="rId2"/>
    <p:sldId id="257" r:id="rId3"/>
    <p:sldId id="258" r:id="rId4"/>
    <p:sldId id="260" r:id="rId5"/>
    <p:sldId id="279" r:id="rId6"/>
    <p:sldId id="295" r:id="rId7"/>
    <p:sldId id="259" r:id="rId8"/>
    <p:sldId id="289" r:id="rId9"/>
    <p:sldId id="290" r:id="rId10"/>
    <p:sldId id="262" r:id="rId11"/>
    <p:sldId id="296" r:id="rId12"/>
    <p:sldId id="298" r:id="rId13"/>
    <p:sldId id="268" r:id="rId14"/>
    <p:sldId id="269" r:id="rId15"/>
    <p:sldId id="286" r:id="rId16"/>
    <p:sldId id="283" r:id="rId17"/>
    <p:sldId id="270" r:id="rId18"/>
    <p:sldId id="284" r:id="rId19"/>
    <p:sldId id="299" r:id="rId20"/>
    <p:sldId id="300" r:id="rId21"/>
    <p:sldId id="282" r:id="rId22"/>
    <p:sldId id="301" r:id="rId23"/>
    <p:sldId id="272" r:id="rId24"/>
    <p:sldId id="292" r:id="rId25"/>
    <p:sldId id="265" r:id="rId26"/>
    <p:sldId id="267" r:id="rId27"/>
    <p:sldId id="271" r:id="rId28"/>
    <p:sldId id="273" r:id="rId29"/>
    <p:sldId id="297" r:id="rId30"/>
    <p:sldId id="275" r:id="rId31"/>
    <p:sldId id="293" r:id="rId32"/>
    <p:sldId id="288" r:id="rId33"/>
    <p:sldId id="276" r:id="rId34"/>
    <p:sldId id="277" r:id="rId35"/>
    <p:sldId id="278" r:id="rId36"/>
    <p:sldId id="261" r:id="rId37"/>
    <p:sldId id="280" r:id="rId38"/>
    <p:sldId id="264" r:id="rId39"/>
    <p:sldId id="26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7EDF6"/>
    <a:srgbClr val="E8EDF5"/>
    <a:srgbClr val="CED8E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34589" autoAdjust="0"/>
    <p:restoredTop sz="84184" autoAdjust="0"/>
  </p:normalViewPr>
  <p:slideViewPr>
    <p:cSldViewPr showGuides="1">
      <p:cViewPr>
        <p:scale>
          <a:sx n="100" d="100"/>
          <a:sy n="100" d="100"/>
        </p:scale>
        <p:origin x="-512" y="-192"/>
      </p:cViewPr>
      <p:guideLst>
        <p:guide orient="horz" pos="2160"/>
        <p:guide pos="2880"/>
      </p:guideLst>
    </p:cSldViewPr>
  </p:slideViewPr>
  <p:outlineViewPr>
    <p:cViewPr>
      <p:scale>
        <a:sx n="33" d="100"/>
        <a:sy n="33" d="100"/>
      </p:scale>
      <p:origin x="0" y="1584"/>
    </p:cViewPr>
  </p:outlineViewPr>
  <p:notesTextViewPr>
    <p:cViewPr>
      <p:scale>
        <a:sx n="100" d="100"/>
        <a:sy n="100" d="100"/>
      </p:scale>
      <p:origin x="0" y="0"/>
    </p:cViewPr>
  </p:notesTextViewPr>
  <p:sorterViewPr>
    <p:cViewPr>
      <p:scale>
        <a:sx n="80" d="100"/>
        <a:sy n="80" d="100"/>
      </p:scale>
      <p:origin x="0" y="0"/>
    </p:cViewPr>
  </p:sorterViewPr>
  <p:gridSpacing cx="140452475" cy="140452475"/>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presProps" Target="pres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printerSettings" Target="printerSettings/printerSettings1.bin"/><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viewProps" Target="viewProps.xml"/><Relationship Id="rId4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ABAEA1-5B8E-461A-A6A5-9CB5126A55C3}" type="datetimeFigureOut">
              <a:rPr lang="en-US" smtClean="0"/>
              <a:pPr/>
              <a:t>2/28/09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18B40-A52F-4092-B1EE-32A7451FC1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B18B40-A52F-4092-B1EE-32A7451FC198}"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Fix lengths -&gt;</a:t>
            </a:r>
            <a:r>
              <a:rPr lang="en-US" baseline="0" dirty="0" smtClean="0"/>
              <a:t> integers</a:t>
            </a:r>
          </a:p>
          <a:p>
            <a:r>
              <a:rPr lang="en-US" baseline="0" dirty="0" smtClean="0"/>
              <a:t>Remove last bit of text?</a:t>
            </a:r>
            <a:endParaRPr lang="en-US" dirty="0"/>
          </a:p>
        </p:txBody>
      </p:sp>
      <p:sp>
        <p:nvSpPr>
          <p:cNvPr id="4" name="Slide Number Placeholder 3"/>
          <p:cNvSpPr>
            <a:spLocks noGrp="1"/>
          </p:cNvSpPr>
          <p:nvPr>
            <p:ph type="sldNum" sz="quarter" idx="10"/>
          </p:nvPr>
        </p:nvSpPr>
        <p:spPr/>
        <p:txBody>
          <a:bodyPr/>
          <a:lstStyle/>
          <a:p>
            <a:fld id="{ABB18B40-A52F-4092-B1EE-32A7451FC198}" type="slidenum">
              <a:rPr lang="en-US" smtClean="0"/>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small models,</a:t>
            </a:r>
            <a:r>
              <a:rPr lang="en-US" baseline="0" dirty="0" smtClean="0"/>
              <a:t> both the spine test and segment atlas algorithms are several factors slower than simple </a:t>
            </a:r>
            <a:r>
              <a:rPr lang="en-US" baseline="0" dirty="0" err="1" smtClean="0"/>
              <a:t>gl</a:t>
            </a:r>
            <a:r>
              <a:rPr lang="en-US" baseline="0" dirty="0" smtClean="0"/>
              <a:t> lines, but are still quite fast. For large models the difference is smaller, and the differences between the quality levels is also smaller. As mentioned before, we can extract and draw silhouettes on the </a:t>
            </a:r>
            <a:r>
              <a:rPr lang="en-US" baseline="0" dirty="0" err="1" smtClean="0"/>
              <a:t>gpu</a:t>
            </a:r>
            <a:r>
              <a:rPr lang="en-US" baseline="0" dirty="0" smtClean="0"/>
              <a:t>, and this costs about proportionally to the increase in the number of segments. Both algorithms are faster than the item buffer algorithm by up to a factor of 50. </a:t>
            </a:r>
            <a:endParaRPr lang="en-US" dirty="0"/>
          </a:p>
        </p:txBody>
      </p:sp>
      <p:sp>
        <p:nvSpPr>
          <p:cNvPr id="4" name="Slide Number Placeholder 3"/>
          <p:cNvSpPr>
            <a:spLocks noGrp="1"/>
          </p:cNvSpPr>
          <p:nvPr>
            <p:ph type="sldNum" sz="quarter" idx="10"/>
          </p:nvPr>
        </p:nvSpPr>
        <p:spPr/>
        <p:txBody>
          <a:bodyPr/>
          <a:lstStyle/>
          <a:p>
            <a:fld id="{ABB18B40-A52F-4092-B1EE-32A7451FC198}" type="slidenum">
              <a:rPr lang="en-US" smtClean="0"/>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strokes are made up of multiple segments</a:t>
            </a:r>
          </a:p>
          <a:p>
            <a:r>
              <a:rPr lang="en-US" baseline="0" dirty="0" smtClean="0"/>
              <a:t>Want texture to run smoothly along path</a:t>
            </a:r>
          </a:p>
          <a:p>
            <a:r>
              <a:rPr lang="en-US" baseline="0" dirty="0" smtClean="0"/>
              <a:t>Need arc length along path</a:t>
            </a:r>
          </a:p>
          <a:p>
            <a:endParaRPr lang="en-US" dirty="0"/>
          </a:p>
        </p:txBody>
      </p:sp>
      <p:sp>
        <p:nvSpPr>
          <p:cNvPr id="4" name="Slide Number Placeholder 3"/>
          <p:cNvSpPr>
            <a:spLocks noGrp="1"/>
          </p:cNvSpPr>
          <p:nvPr>
            <p:ph type="sldNum" sz="quarter" idx="10"/>
          </p:nvPr>
        </p:nvSpPr>
        <p:spPr/>
        <p:txBody>
          <a:bodyPr/>
          <a:lstStyle/>
          <a:p>
            <a:fld id="{ABB18B40-A52F-4092-B1EE-32A7451FC198}" type="slidenum">
              <a:rPr lang="en-US" smtClean="0"/>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much slower)</a:t>
            </a:r>
            <a:endParaRPr lang="en-US" dirty="0"/>
          </a:p>
        </p:txBody>
      </p:sp>
      <p:sp>
        <p:nvSpPr>
          <p:cNvPr id="4" name="Slide Number Placeholder 3"/>
          <p:cNvSpPr>
            <a:spLocks noGrp="1"/>
          </p:cNvSpPr>
          <p:nvPr>
            <p:ph type="sldNum" sz="quarter" idx="10"/>
          </p:nvPr>
        </p:nvSpPr>
        <p:spPr/>
        <p:txBody>
          <a:bodyPr/>
          <a:lstStyle/>
          <a:p>
            <a:fld id="{ABB18B40-A52F-4092-B1EE-32A7451FC198}"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much slower)</a:t>
            </a:r>
            <a:endParaRPr lang="en-US" dirty="0"/>
          </a:p>
        </p:txBody>
      </p:sp>
      <p:sp>
        <p:nvSpPr>
          <p:cNvPr id="4" name="Slide Number Placeholder 3"/>
          <p:cNvSpPr>
            <a:spLocks noGrp="1"/>
          </p:cNvSpPr>
          <p:nvPr>
            <p:ph type="sldNum" sz="quarter" idx="10"/>
          </p:nvPr>
        </p:nvSpPr>
        <p:spPr/>
        <p:txBody>
          <a:bodyPr/>
          <a:lstStyle/>
          <a:p>
            <a:fld id="{ABB18B40-A52F-4092-B1EE-32A7451FC198}"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much slower)</a:t>
            </a:r>
            <a:endParaRPr lang="en-US" dirty="0"/>
          </a:p>
        </p:txBody>
      </p:sp>
      <p:sp>
        <p:nvSpPr>
          <p:cNvPr id="4" name="Slide Number Placeholder 3"/>
          <p:cNvSpPr>
            <a:spLocks noGrp="1"/>
          </p:cNvSpPr>
          <p:nvPr>
            <p:ph type="sldNum" sz="quarter" idx="10"/>
          </p:nvPr>
        </p:nvSpPr>
        <p:spPr/>
        <p:txBody>
          <a:bodyPr/>
          <a:lstStyle/>
          <a:p>
            <a:fld id="{ABB18B40-A52F-4092-B1EE-32A7451FC198}"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Single depth test leads to aliasing</a:t>
            </a:r>
          </a:p>
          <a:p>
            <a:r>
              <a:rPr lang="en-US" baseline="0" dirty="0" smtClean="0"/>
              <a:t>Artifacts much more objectionable now that entire line slice depends on one test</a:t>
            </a:r>
          </a:p>
          <a:p>
            <a:endParaRPr lang="en-US" dirty="0"/>
          </a:p>
        </p:txBody>
      </p:sp>
      <p:sp>
        <p:nvSpPr>
          <p:cNvPr id="4" name="Slide Number Placeholder 3"/>
          <p:cNvSpPr>
            <a:spLocks noGrp="1"/>
          </p:cNvSpPr>
          <p:nvPr>
            <p:ph type="sldNum" sz="quarter" idx="10"/>
          </p:nvPr>
        </p:nvSpPr>
        <p:spPr/>
        <p:txBody>
          <a:bodyPr/>
          <a:lstStyle/>
          <a:p>
            <a:fld id="{ABB18B40-A52F-4092-B1EE-32A7451FC198}"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Single depth test leads to aliasing</a:t>
            </a:r>
          </a:p>
          <a:p>
            <a:r>
              <a:rPr lang="en-US" baseline="0" dirty="0" smtClean="0"/>
              <a:t>Artifacts much more objectionable now that entire line slice depends on one test</a:t>
            </a:r>
          </a:p>
          <a:p>
            <a:endParaRPr lang="en-US" dirty="0"/>
          </a:p>
        </p:txBody>
      </p:sp>
      <p:sp>
        <p:nvSpPr>
          <p:cNvPr id="4" name="Slide Number Placeholder 3"/>
          <p:cNvSpPr>
            <a:spLocks noGrp="1"/>
          </p:cNvSpPr>
          <p:nvPr>
            <p:ph type="sldNum" sz="quarter" idx="10"/>
          </p:nvPr>
        </p:nvSpPr>
        <p:spPr/>
        <p:txBody>
          <a:bodyPr/>
          <a:lstStyle/>
          <a:p>
            <a:fld id="{ABB18B40-A52F-4092-B1EE-32A7451FC198}"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Remove blue Replace black</a:t>
            </a:r>
            <a:r>
              <a:rPr lang="en-US" baseline="0" dirty="0" smtClean="0"/>
              <a:t> line with thin red -&gt; pink in occluded areas.</a:t>
            </a:r>
            <a:endParaRPr lang="en-US" dirty="0"/>
          </a:p>
        </p:txBody>
      </p:sp>
      <p:sp>
        <p:nvSpPr>
          <p:cNvPr id="4" name="Slide Number Placeholder 3"/>
          <p:cNvSpPr>
            <a:spLocks noGrp="1"/>
          </p:cNvSpPr>
          <p:nvPr>
            <p:ph type="sldNum" sz="quarter" idx="10"/>
          </p:nvPr>
        </p:nvSpPr>
        <p:spPr/>
        <p:txBody>
          <a:bodyPr/>
          <a:lstStyle/>
          <a:p>
            <a:fld id="{ABB18B40-A52F-4092-B1EE-32A7451FC198}"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Label: 2x resolution</a:t>
            </a:r>
            <a:endParaRPr lang="en-US" dirty="0"/>
          </a:p>
        </p:txBody>
      </p:sp>
      <p:sp>
        <p:nvSpPr>
          <p:cNvPr id="4" name="Slide Number Placeholder 3"/>
          <p:cNvSpPr>
            <a:spLocks noGrp="1"/>
          </p:cNvSpPr>
          <p:nvPr>
            <p:ph type="sldNum" sz="quarter" idx="10"/>
          </p:nvPr>
        </p:nvSpPr>
        <p:spPr/>
        <p:txBody>
          <a:bodyPr/>
          <a:lstStyle/>
          <a:p>
            <a:fld id="{ABB18B40-A52F-4092-B1EE-32A7451FC198}"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Say:</a:t>
            </a:r>
            <a:r>
              <a:rPr lang="en-US" baseline="0" dirty="0" smtClean="0"/>
              <a:t> as a bonus, we can also process silhouette edges at this point. The fragment program can check for the silhouette condition and discard non-silhouette segments.</a:t>
            </a:r>
            <a:endParaRPr lang="en-US" dirty="0"/>
          </a:p>
        </p:txBody>
      </p:sp>
      <p:sp>
        <p:nvSpPr>
          <p:cNvPr id="4" name="Slide Number Placeholder 3"/>
          <p:cNvSpPr>
            <a:spLocks noGrp="1"/>
          </p:cNvSpPr>
          <p:nvPr>
            <p:ph type="sldNum" sz="quarter" idx="10"/>
          </p:nvPr>
        </p:nvSpPr>
        <p:spPr/>
        <p:txBody>
          <a:bodyPr/>
          <a:lstStyle/>
          <a:p>
            <a:fld id="{ABB18B40-A52F-4092-B1EE-32A7451FC198}" type="slidenum">
              <a:rPr lang="en-US" smtClean="0"/>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lumMod val="65000"/>
                    <a:lumOff val="3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5CC11B5-7F63-4547-80DD-20A01A596568}" type="datetimeFigureOut">
              <a:rPr lang="en-US" smtClean="0"/>
              <a:pPr/>
              <a:t>2/28/09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844FE-296D-441B-B1E8-C829D80C73A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CC11B5-7F63-4547-80DD-20A01A596568}" type="datetimeFigureOut">
              <a:rPr lang="en-US" smtClean="0"/>
              <a:pPr/>
              <a:t>2/28/09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844FE-296D-441B-B1E8-C829D80C73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7"/>
            <a:ext cx="2925762" cy="8321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7"/>
            <a:ext cx="8624888" cy="8321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CC11B5-7F63-4547-80DD-20A01A596568}" type="datetimeFigureOut">
              <a:rPr lang="en-US" smtClean="0"/>
              <a:pPr/>
              <a:t>2/28/09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844FE-296D-441B-B1E8-C829D80C73A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Tekton Pro Cond" pitchFamily="34" charset="0"/>
              <a:buChar cha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defRPr>
                <a:solidFill>
                  <a:schemeClr val="tx2">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5CC11B5-7F63-4547-80DD-20A01A596568}" type="datetimeFigureOut">
              <a:rPr lang="en-US" smtClean="0"/>
              <a:pPr/>
              <a:t>2/28/09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844FE-296D-441B-B1E8-C829D80C73A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CC11B5-7F63-4547-80DD-20A01A596568}" type="datetimeFigureOut">
              <a:rPr lang="en-US" smtClean="0"/>
              <a:pPr/>
              <a:t>2/28/09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844FE-296D-441B-B1E8-C829D80C73A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7"/>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1" y="2276477"/>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CC11B5-7F63-4547-80DD-20A01A596568}" type="datetimeFigureOut">
              <a:rPr lang="en-US" smtClean="0"/>
              <a:pPr/>
              <a:t>2/28/09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844FE-296D-441B-B1E8-C829D80C73A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CC11B5-7F63-4547-80DD-20A01A596568}" type="datetimeFigureOut">
              <a:rPr lang="en-US" smtClean="0"/>
              <a:pPr/>
              <a:t>2/28/09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844FE-296D-441B-B1E8-C829D80C73A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CC11B5-7F63-4547-80DD-20A01A596568}" type="datetimeFigureOut">
              <a:rPr lang="en-US" smtClean="0"/>
              <a:pPr/>
              <a:t>2/28/09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844FE-296D-441B-B1E8-C829D80C73A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CC11B5-7F63-4547-80DD-20A01A596568}" type="datetimeFigureOut">
              <a:rPr lang="en-US" smtClean="0"/>
              <a:pPr/>
              <a:t>2/28/09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844FE-296D-441B-B1E8-C829D80C73A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C11B5-7F63-4547-80DD-20A01A596568}" type="datetimeFigureOut">
              <a:rPr lang="en-US" smtClean="0"/>
              <a:pPr/>
              <a:t>2/28/09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844FE-296D-441B-B1E8-C829D80C73A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C11B5-7F63-4547-80DD-20A01A596568}" type="datetimeFigureOut">
              <a:rPr lang="en-US" smtClean="0"/>
              <a:pPr/>
              <a:t>2/28/09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844FE-296D-441B-B1E8-C829D80C73A0}"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pn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alphaModFix amt="7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6" rIns="91430" bIns="4571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200275"/>
            <a:ext cx="8229600" cy="3925890"/>
          </a:xfrm>
          <a:prstGeom prst="rect">
            <a:avLst/>
          </a:prstGeom>
        </p:spPr>
        <p:txBody>
          <a:bodyPr vert="horz" lIns="91430" tIns="45716" rIns="91430"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fld id="{05CC11B5-7F63-4547-80DD-20A01A596568}" type="datetimeFigureOut">
              <a:rPr lang="en-US" smtClean="0"/>
              <a:pPr/>
              <a:t>2/28/09</a:t>
            </a:fld>
            <a:endParaRPr lang="en-US"/>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fld id="{47C844FE-296D-441B-B1E8-C829D80C73A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306" rtl="0" eaLnBrk="1" latinLnBrk="0" hangingPunct="1">
        <a:spcBef>
          <a:spcPct val="0"/>
        </a:spcBef>
        <a:buNone/>
        <a:defRPr sz="4800" kern="1200">
          <a:solidFill>
            <a:schemeClr val="tx1"/>
          </a:solidFill>
          <a:latin typeface="+mj-lt"/>
          <a:ea typeface="+mj-ea"/>
          <a:cs typeface="+mj-cs"/>
        </a:defRPr>
      </a:lvl1pPr>
    </p:titleStyle>
    <p:bodyStyle>
      <a:lvl1pPr marL="342865" indent="-342865" algn="l" defTabSz="914306" rtl="0" eaLnBrk="1" latinLnBrk="0" hangingPunct="1">
        <a:spcBef>
          <a:spcPct val="20000"/>
        </a:spcBef>
        <a:buFont typeface="Tekton Pro Cond" pitchFamily="34" charset="0"/>
        <a:buChar char="–"/>
        <a:defRPr sz="3200" kern="1200">
          <a:solidFill>
            <a:schemeClr val="tx2">
              <a:lumMod val="65000"/>
              <a:lumOff val="35000"/>
            </a:schemeClr>
          </a:solidFill>
          <a:latin typeface="+mn-lt"/>
          <a:ea typeface="+mn-ea"/>
          <a:cs typeface="+mn-cs"/>
        </a:defRPr>
      </a:lvl1pPr>
      <a:lvl2pPr marL="742874" indent="-285722" algn="l" defTabSz="914306" rtl="0" eaLnBrk="1" latinLnBrk="0" hangingPunct="1">
        <a:spcBef>
          <a:spcPct val="20000"/>
        </a:spcBef>
        <a:buFont typeface="Arial" pitchFamily="34" charset="0"/>
        <a:buChar char="–"/>
        <a:defRPr sz="2800" kern="1200">
          <a:solidFill>
            <a:schemeClr val="tx2">
              <a:lumMod val="65000"/>
              <a:lumOff val="35000"/>
            </a:schemeClr>
          </a:solidFill>
          <a:latin typeface="+mn-lt"/>
          <a:ea typeface="+mn-ea"/>
          <a:cs typeface="+mn-cs"/>
        </a:defRPr>
      </a:lvl2pPr>
      <a:lvl3pPr marL="1142883" indent="-228576" algn="l" defTabSz="914306" rtl="0" eaLnBrk="1" latinLnBrk="0" hangingPunct="1">
        <a:spcBef>
          <a:spcPct val="20000"/>
        </a:spcBef>
        <a:buFont typeface="Arial" pitchFamily="34" charset="0"/>
        <a:buChar char="•"/>
        <a:defRPr sz="2400" kern="1200">
          <a:solidFill>
            <a:schemeClr val="tx2">
              <a:lumMod val="65000"/>
              <a:lumOff val="35000"/>
            </a:schemeClr>
          </a:solidFill>
          <a:latin typeface="+mn-lt"/>
          <a:ea typeface="+mn-ea"/>
          <a:cs typeface="+mn-cs"/>
        </a:defRPr>
      </a:lvl3pPr>
      <a:lvl4pPr marL="1600036" indent="-228576" algn="l" defTabSz="914306" rtl="0" eaLnBrk="1" latinLnBrk="0" hangingPunct="1">
        <a:spcBef>
          <a:spcPct val="20000"/>
        </a:spcBef>
        <a:buFont typeface="Arial" pitchFamily="34" charset="0"/>
        <a:buChar char="–"/>
        <a:defRPr sz="2000" kern="1200">
          <a:solidFill>
            <a:schemeClr val="tx2">
              <a:lumMod val="65000"/>
              <a:lumOff val="35000"/>
            </a:schemeClr>
          </a:solidFill>
          <a:latin typeface="+mn-lt"/>
          <a:ea typeface="+mn-ea"/>
          <a:cs typeface="+mn-cs"/>
        </a:defRPr>
      </a:lvl4pPr>
      <a:lvl5pPr marL="2057190" indent="-228576" algn="l" defTabSz="914306" rtl="0" eaLnBrk="1" latinLnBrk="0" hangingPunct="1">
        <a:spcBef>
          <a:spcPct val="20000"/>
        </a:spcBef>
        <a:buFont typeface="Arial" pitchFamily="34" charset="0"/>
        <a:buChar char="»"/>
        <a:defRPr sz="2000" kern="1200">
          <a:solidFill>
            <a:schemeClr val="tx2">
              <a:lumMod val="65000"/>
              <a:lumOff val="35000"/>
            </a:schemeClr>
          </a:solidFill>
          <a:latin typeface="+mn-lt"/>
          <a:ea typeface="+mn-ea"/>
          <a:cs typeface="+mn-cs"/>
        </a:defRPr>
      </a:lvl5pPr>
      <a:lvl6pPr marL="2514343"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22.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 Id="rId6"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26.png"/><Relationship Id="rId1" Type="http://schemas.openxmlformats.org/officeDocument/2006/relationships/video" Target="file://localhost/Users/fcole/Documents/work/fhl_talk/fw_ib/ib1.mpg" TargetMode="Externa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27.png"/><Relationship Id="rId1" Type="http://schemas.openxmlformats.org/officeDocument/2006/relationships/video" Target="file://localhost/Users/fcole/Documents/work/fhl_talk/fw_ib/spine1.mp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 Id="rId5"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27.png"/><Relationship Id="rId1" Type="http://schemas.openxmlformats.org/officeDocument/2006/relationships/video" Target="file://localhost/Users/fcole/Documents/work/fhl_talk/fw_ib/spine1.mpg" TargetMode="External"/></Relationships>
</file>

<file path=ppt/slides/_rels/slide2.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34.png"/><Relationship Id="rId1" Type="http://schemas.openxmlformats.org/officeDocument/2006/relationships/video" Target="file://localhost/Users/fcole/Documents/work/fhl_talk/fw_ib/spine2.mp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3"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png"/><Relationship Id="rId5" Type="http://schemas.openxmlformats.org/officeDocument/2006/relationships/image" Target="../media/image39.png"/></Relationships>
</file>

<file path=ppt/slides/_rels/slide26.xml.rels><?xml version="1.0" encoding="UTF-8" standalone="yes"?>
<Relationships xmlns="http://schemas.openxmlformats.org/package/2006/relationships"><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0.png"/><Relationship Id="rId5" Type="http://schemas.openxmlformats.org/officeDocument/2006/relationships/image" Target="../media/image39.png"/></Relationships>
</file>

<file path=ppt/slides/_rels/slide27.xml.rels><?xml version="1.0" encoding="UTF-8" standalone="yes"?>
<Relationships xmlns="http://schemas.openxmlformats.org/package/2006/relationships"><Relationship Id="rId6" Type="http://schemas.openxmlformats.org/officeDocument/2006/relationships/image" Target="../media/image39.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 Id="rId5" Type="http://schemas.openxmlformats.org/officeDocument/2006/relationships/image" Target="../media/image45.png"/></Relationships>
</file>

<file path=ppt/slides/_rels/slide28.xml.rels><?xml version="1.0" encoding="UTF-8" standalone="yes"?>
<Relationships xmlns="http://schemas.openxmlformats.org/package/2006/relationships"><Relationship Id="rId4" Type="http://schemas.openxmlformats.org/officeDocument/2006/relationships/image" Target="../media/image48.png"/><Relationship Id="rId5" Type="http://schemas.openxmlformats.org/officeDocument/2006/relationships/image" Target="../media/image49.png"/><Relationship Id="rId7"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 Id="rId6" Type="http://schemas.openxmlformats.org/officeDocument/2006/relationships/image" Target="../media/image50.png"/></Relationships>
</file>

<file path=ppt/slides/_rels/slide29.xml.rels><?xml version="1.0" encoding="UTF-8" standalone="yes"?>
<Relationships xmlns="http://schemas.openxmlformats.org/package/2006/relationships"><Relationship Id="rId6" Type="http://schemas.openxmlformats.org/officeDocument/2006/relationships/image" Target="../media/image53.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52.png"/><Relationship Id="rId5" Type="http://schemas.openxmlformats.org/officeDocument/2006/relationships/image" Target="../media/image24.png"/></Relationships>
</file>

<file path=ppt/slides/_rels/slide3.xml.rels><?xml version="1.0" encoding="UTF-8" standalone="yes"?>
<Relationships xmlns="http://schemas.openxmlformats.org/package/2006/relationships"><Relationship Id="rId4" Type="http://schemas.openxmlformats.org/officeDocument/2006/relationships/image" Target="../media/image6.png"/><Relationship Id="rId5" Type="http://schemas.openxmlformats.org/officeDocument/2006/relationships/image" Target="../media/image7.pn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 Id="rId6"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54.png"/><Relationship Id="rId1" Type="http://schemas.openxmlformats.org/officeDocument/2006/relationships/video" Target="file://localhost/Users/fcole/Documents/work/fhl_talk/ship1.mp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55.png"/><Relationship Id="rId5" Type="http://schemas.openxmlformats.org/officeDocument/2006/relationships/image" Target="../media/image20.png"/></Relationships>
</file>

<file path=ppt/slides/_rels/slide37.xml.rels><?xml version="1.0" encoding="UTF-8" standalone="yes"?>
<Relationships xmlns="http://schemas.openxmlformats.org/package/2006/relationships"><Relationship Id="rId6" Type="http://schemas.openxmlformats.org/officeDocument/2006/relationships/image" Target="../media/image24.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7.png"/><Relationship Id="rId5" Type="http://schemas.openxmlformats.org/officeDocument/2006/relationships/image" Target="../media/image59.png"/></Relationships>
</file>

<file path=ppt/slides/_rels/slide38.xml.rels><?xml version="1.0" encoding="UTF-8" standalone="yes"?>
<Relationships xmlns="http://schemas.openxmlformats.org/package/2006/relationships"><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3"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6" Type="http://schemas.openxmlformats.org/officeDocument/2006/relationships/image" Target="../media/image18.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400" dirty="0" smtClean="0"/>
              <a:t>Fast High-Quality </a:t>
            </a:r>
            <a:br>
              <a:rPr lang="en-US" sz="5400" dirty="0" smtClean="0"/>
            </a:br>
            <a:r>
              <a:rPr lang="en-US" sz="5400" dirty="0" smtClean="0"/>
              <a:t>Line Visibility</a:t>
            </a:r>
            <a:endParaRPr lang="en-US" sz="5400" dirty="0"/>
          </a:p>
        </p:txBody>
      </p:sp>
      <p:sp>
        <p:nvSpPr>
          <p:cNvPr id="3" name="Subtitle 2"/>
          <p:cNvSpPr>
            <a:spLocks noGrp="1"/>
          </p:cNvSpPr>
          <p:nvPr>
            <p:ph type="subTitle" idx="1"/>
          </p:nvPr>
        </p:nvSpPr>
        <p:spPr/>
        <p:txBody>
          <a:bodyPr/>
          <a:lstStyle/>
          <a:p>
            <a:r>
              <a:rPr lang="en-US" dirty="0" smtClean="0"/>
              <a:t>Forrester Cole and Adam Finkelstein</a:t>
            </a:r>
          </a:p>
          <a:p>
            <a:r>
              <a:rPr lang="en-US" dirty="0" smtClean="0"/>
              <a:t>Princeton University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7" name="Picture 5" descr="C:\fcole\fhl_talk\stepbox\shaded.png"/>
          <p:cNvPicPr>
            <a:picLocks noChangeAspect="1" noChangeArrowheads="1"/>
          </p:cNvPicPr>
          <p:nvPr/>
        </p:nvPicPr>
        <p:blipFill>
          <a:blip r:embed="rId2"/>
          <a:srcRect/>
          <a:stretch>
            <a:fillRect/>
          </a:stretch>
        </p:blipFill>
        <p:spPr bwMode="auto">
          <a:xfrm>
            <a:off x="3581400" y="1600200"/>
            <a:ext cx="4876800" cy="4876800"/>
          </a:xfrm>
          <a:prstGeom prst="rect">
            <a:avLst/>
          </a:prstGeom>
          <a:noFill/>
          <a:ln>
            <a:solidFill>
              <a:schemeClr val="tx2"/>
            </a:solidFill>
          </a:ln>
        </p:spPr>
      </p:pic>
      <p:pic>
        <p:nvPicPr>
          <p:cNvPr id="11" name="Picture 10" descr="lines_bw.png"/>
          <p:cNvPicPr>
            <a:picLocks noChangeAspect="1"/>
          </p:cNvPicPr>
          <p:nvPr/>
        </p:nvPicPr>
        <p:blipFill>
          <a:blip r:embed="rId3"/>
          <a:stretch>
            <a:fillRect/>
          </a:stretch>
        </p:blipFill>
        <p:spPr>
          <a:xfrm>
            <a:off x="3581400" y="1600200"/>
            <a:ext cx="4876800" cy="4876800"/>
          </a:xfrm>
          <a:prstGeom prst="rect">
            <a:avLst/>
          </a:prstGeom>
          <a:ln>
            <a:solidFill>
              <a:srgbClr val="000000"/>
            </a:solidFill>
          </a:ln>
        </p:spPr>
      </p:pic>
      <p:sp>
        <p:nvSpPr>
          <p:cNvPr id="2" name="Title 1"/>
          <p:cNvSpPr>
            <a:spLocks noGrp="1"/>
          </p:cNvSpPr>
          <p:nvPr>
            <p:ph type="title"/>
          </p:nvPr>
        </p:nvSpPr>
        <p:spPr/>
        <p:txBody>
          <a:bodyPr/>
          <a:lstStyle/>
          <a:p>
            <a:r>
              <a:rPr lang="en-US" dirty="0" smtClean="0"/>
              <a:t>Algorithm 1: Spine Test</a:t>
            </a:r>
            <a:endParaRPr lang="en-US" dirty="0"/>
          </a:p>
        </p:txBody>
      </p:sp>
      <p:pic>
        <p:nvPicPr>
          <p:cNvPr id="8195" name="Picture 3" descr="C:\fcole\fhl_talk\stepbox\quads_notest.png"/>
          <p:cNvPicPr>
            <a:picLocks noChangeAspect="1" noChangeArrowheads="1"/>
          </p:cNvPicPr>
          <p:nvPr/>
        </p:nvPicPr>
        <p:blipFill>
          <a:blip r:embed="rId4"/>
          <a:srcRect/>
          <a:stretch>
            <a:fillRect/>
          </a:stretch>
        </p:blipFill>
        <p:spPr bwMode="auto">
          <a:xfrm>
            <a:off x="3581400" y="1600200"/>
            <a:ext cx="4876800" cy="4876800"/>
          </a:xfrm>
          <a:prstGeom prst="rect">
            <a:avLst/>
          </a:prstGeom>
          <a:noFill/>
          <a:ln>
            <a:solidFill>
              <a:schemeClr val="tx2"/>
            </a:solidFill>
          </a:ln>
        </p:spPr>
      </p:pic>
      <p:pic>
        <p:nvPicPr>
          <p:cNvPr id="1026" name="Picture 2" descr="C:\fcole\fhl_talk\stepbox\final_notest.png"/>
          <p:cNvPicPr>
            <a:picLocks noChangeAspect="1" noChangeArrowheads="1"/>
          </p:cNvPicPr>
          <p:nvPr/>
        </p:nvPicPr>
        <p:blipFill>
          <a:blip r:embed="rId5"/>
          <a:srcRect/>
          <a:stretch>
            <a:fillRect/>
          </a:stretch>
        </p:blipFill>
        <p:spPr bwMode="auto">
          <a:xfrm>
            <a:off x="3581400" y="1600200"/>
            <a:ext cx="4876800" cy="4876800"/>
          </a:xfrm>
          <a:prstGeom prst="rect">
            <a:avLst/>
          </a:prstGeom>
          <a:noFill/>
          <a:ln>
            <a:solidFill>
              <a:schemeClr val="tx2"/>
            </a:solidFill>
          </a:ln>
        </p:spPr>
      </p:pic>
      <p:pic>
        <p:nvPicPr>
          <p:cNvPr id="9" name="Picture 8" descr="yellow_spines_notest.png"/>
          <p:cNvPicPr>
            <a:picLocks noChangeAspect="1"/>
          </p:cNvPicPr>
          <p:nvPr/>
        </p:nvPicPr>
        <p:blipFill>
          <a:blip r:embed="rId6"/>
          <a:stretch>
            <a:fillRect/>
          </a:stretch>
        </p:blipFill>
        <p:spPr>
          <a:xfrm>
            <a:off x="3581400" y="1600200"/>
            <a:ext cx="4876800" cy="4876800"/>
          </a:xfrm>
          <a:prstGeom prst="rect">
            <a:avLst/>
          </a:prstGeom>
        </p:spPr>
      </p:pic>
      <p:pic>
        <p:nvPicPr>
          <p:cNvPr id="8205" name="Picture 13" descr="C:\fcole\fhl_talk\stepbox\final.png"/>
          <p:cNvPicPr>
            <a:picLocks noChangeAspect="1" noChangeArrowheads="1"/>
          </p:cNvPicPr>
          <p:nvPr/>
        </p:nvPicPr>
        <p:blipFill>
          <a:blip r:embed="rId7"/>
          <a:srcRect/>
          <a:stretch>
            <a:fillRect/>
          </a:stretch>
        </p:blipFill>
        <p:spPr bwMode="auto">
          <a:xfrm>
            <a:off x="3581400" y="1600200"/>
            <a:ext cx="4876800" cy="4876800"/>
          </a:xfrm>
          <a:prstGeom prst="rect">
            <a:avLst/>
          </a:prstGeom>
          <a:noFill/>
          <a:ln>
            <a:solidFill>
              <a:schemeClr val="tx2"/>
            </a:solidFill>
          </a:ln>
        </p:spPr>
      </p:pic>
      <p:pic>
        <p:nvPicPr>
          <p:cNvPr id="10" name="Picture 9" descr="yellow_spines.png"/>
          <p:cNvPicPr>
            <a:picLocks noChangeAspect="1"/>
          </p:cNvPicPr>
          <p:nvPr/>
        </p:nvPicPr>
        <p:blipFill>
          <a:blip r:embed="rId8"/>
          <a:stretch>
            <a:fillRect/>
          </a:stretch>
        </p:blipFill>
        <p:spPr>
          <a:xfrm>
            <a:off x="3581400" y="1600200"/>
            <a:ext cx="4876800" cy="4876800"/>
          </a:xfrm>
          <a:prstGeom prst="rect">
            <a:avLst/>
          </a:prstGeom>
        </p:spPr>
      </p:pic>
      <p:sp>
        <p:nvSpPr>
          <p:cNvPr id="12" name="Content Placeholder 2"/>
          <p:cNvSpPr>
            <a:spLocks noGrp="1"/>
          </p:cNvSpPr>
          <p:nvPr>
            <p:ph idx="1"/>
          </p:nvPr>
        </p:nvSpPr>
        <p:spPr>
          <a:xfrm>
            <a:off x="457200" y="2200275"/>
            <a:ext cx="2895600" cy="3925890"/>
          </a:xfrm>
        </p:spPr>
        <p:txBody>
          <a:bodyPr>
            <a:normAutofit/>
          </a:bodyPr>
          <a:lstStyle/>
          <a:p>
            <a:pPr marL="514350" indent="-514350">
              <a:buFont typeface="+mj-lt"/>
              <a:buAutoNum type="arabicPeriod"/>
            </a:pPr>
            <a:r>
              <a:rPr lang="en-US" dirty="0" smtClean="0"/>
              <a:t>Extract Lines</a:t>
            </a:r>
          </a:p>
          <a:p>
            <a:pPr marL="514350" indent="-514350">
              <a:buFont typeface="+mj-lt"/>
              <a:buAutoNum type="arabicPeriod"/>
            </a:pPr>
            <a:r>
              <a:rPr lang="en-US" dirty="0" smtClean="0"/>
              <a:t>Create </a:t>
            </a:r>
            <a:r>
              <a:rPr lang="en-US" dirty="0" smtClean="0"/>
              <a:t>Strokes (geom. </a:t>
            </a:r>
            <a:r>
              <a:rPr lang="en-US" dirty="0" err="1" smtClean="0"/>
              <a:t>s</a:t>
            </a:r>
            <a:r>
              <a:rPr lang="en-US" dirty="0" err="1" smtClean="0"/>
              <a:t>hader</a:t>
            </a:r>
            <a:r>
              <a:rPr lang="en-US" dirty="0" smtClean="0"/>
              <a:t>)</a:t>
            </a:r>
          </a:p>
          <a:p>
            <a:pPr marL="514350" indent="-514350">
              <a:buFont typeface="+mj-lt"/>
              <a:buAutoNum type="arabicPeriod"/>
            </a:pPr>
            <a:r>
              <a:rPr lang="en-US" dirty="0" smtClean="0"/>
              <a:t>Texture Strokes</a:t>
            </a:r>
          </a:p>
          <a:p>
            <a:pPr marL="514350" indent="-514350">
              <a:buFont typeface="+mj-lt"/>
              <a:buAutoNum type="arabicPeriod"/>
            </a:pPr>
            <a:r>
              <a:rPr lang="en-US" dirty="0" smtClean="0"/>
              <a:t>Check Visibility at Spine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20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Spine Test Comparison</a:t>
            </a:r>
            <a:endParaRPr lang="en-US" dirty="0"/>
          </a:p>
        </p:txBody>
      </p:sp>
      <p:pic>
        <p:nvPicPr>
          <p:cNvPr id="5" name="ib1.mpg">
            <a:hlinkClick r:id="" action="ppaction://media"/>
          </p:cNvPr>
          <p:cNvPicPr/>
          <p:nvPr>
            <p:ph idx="1"/>
            <a:videoFile r:link="rId1"/>
          </p:nvPr>
        </p:nvPicPr>
        <p:blipFill>
          <a:blip r:embed="rId3"/>
          <a:stretch>
            <a:fillRect/>
          </a:stretch>
        </p:blipFill>
        <p:spPr>
          <a:xfrm>
            <a:off x="1447800" y="1371600"/>
            <a:ext cx="6400800" cy="4800600"/>
          </a:xfrm>
          <a:ln>
            <a:solidFill>
              <a:srgbClr val="000000"/>
            </a:solidFill>
          </a:ln>
        </p:spPr>
      </p:pic>
      <p:sp>
        <p:nvSpPr>
          <p:cNvPr id="6" name="TextBox 5"/>
          <p:cNvSpPr txBox="1"/>
          <p:nvPr/>
        </p:nvSpPr>
        <p:spPr>
          <a:xfrm>
            <a:off x="3886200" y="6172200"/>
            <a:ext cx="1505694" cy="523220"/>
          </a:xfrm>
          <a:prstGeom prst="rect">
            <a:avLst/>
          </a:prstGeom>
          <a:noFill/>
        </p:spPr>
        <p:txBody>
          <a:bodyPr wrap="none" rtlCol="0">
            <a:spAutoFit/>
          </a:bodyPr>
          <a:lstStyle/>
          <a:p>
            <a:r>
              <a:rPr lang="en-US" sz="2800" dirty="0" smtClean="0"/>
              <a:t>Item Buffer</a:t>
            </a:r>
            <a:endParaRPr lang="en-US" sz="28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spine1.mpg">
            <a:hlinkClick r:id="" action="ppaction://media"/>
          </p:cNvPr>
          <p:cNvPicPr/>
          <p:nvPr>
            <a:videoFile r:link="rId1"/>
          </p:nvPr>
        </p:nvPicPr>
        <p:blipFill>
          <a:blip r:embed="rId3"/>
          <a:stretch>
            <a:fillRect/>
          </a:stretch>
        </p:blipFill>
        <p:spPr>
          <a:xfrm>
            <a:off x="1447800" y="1371600"/>
            <a:ext cx="6400800" cy="4800600"/>
          </a:xfrm>
          <a:prstGeom prst="rect">
            <a:avLst/>
          </a:prstGeom>
          <a:ln>
            <a:solidFill>
              <a:srgbClr val="000000"/>
            </a:solidFill>
          </a:ln>
        </p:spPr>
      </p:pic>
      <p:sp>
        <p:nvSpPr>
          <p:cNvPr id="2" name="Title 1"/>
          <p:cNvSpPr>
            <a:spLocks noGrp="1"/>
          </p:cNvSpPr>
          <p:nvPr>
            <p:ph type="title"/>
          </p:nvPr>
        </p:nvSpPr>
        <p:spPr/>
        <p:txBody>
          <a:bodyPr/>
          <a:lstStyle/>
          <a:p>
            <a:r>
              <a:rPr lang="en-US" dirty="0" smtClean="0"/>
              <a:t>Spine Test Comparison</a:t>
            </a:r>
            <a:endParaRPr lang="en-US" dirty="0"/>
          </a:p>
        </p:txBody>
      </p:sp>
      <p:sp>
        <p:nvSpPr>
          <p:cNvPr id="6" name="TextBox 5"/>
          <p:cNvSpPr txBox="1"/>
          <p:nvPr/>
        </p:nvSpPr>
        <p:spPr>
          <a:xfrm>
            <a:off x="3429000" y="6172200"/>
            <a:ext cx="2326278" cy="523220"/>
          </a:xfrm>
          <a:prstGeom prst="rect">
            <a:avLst/>
          </a:prstGeom>
          <a:noFill/>
        </p:spPr>
        <p:txBody>
          <a:bodyPr wrap="none" rtlCol="0">
            <a:spAutoFit/>
          </a:bodyPr>
          <a:lstStyle/>
          <a:p>
            <a:r>
              <a:rPr lang="en-US" sz="2800" dirty="0" smtClean="0"/>
              <a:t>Spine Test </a:t>
            </a:r>
            <a:r>
              <a:rPr lang="en-US" sz="2800" dirty="0" err="1" smtClean="0"/>
              <a:t>Shader</a:t>
            </a:r>
            <a:endParaRPr lang="en-US" sz="28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Visibility</a:t>
            </a:r>
            <a:r>
              <a:rPr lang="en-US" baseline="0" dirty="0" smtClean="0"/>
              <a:t> Errors</a:t>
            </a:r>
            <a:endParaRPr lang="en-US" dirty="0"/>
          </a:p>
        </p:txBody>
      </p:sp>
      <p:pic>
        <p:nvPicPr>
          <p:cNvPr id="3074" name="Picture 2" descr="C:\fcole\fhl_talk\lineviz\fw1.png"/>
          <p:cNvPicPr>
            <a:picLocks noChangeAspect="1" noChangeArrowheads="1"/>
          </p:cNvPicPr>
          <p:nvPr/>
        </p:nvPicPr>
        <p:blipFill>
          <a:blip r:embed="rId3"/>
          <a:srcRect/>
          <a:stretch>
            <a:fillRect/>
          </a:stretch>
        </p:blipFill>
        <p:spPr bwMode="auto">
          <a:xfrm>
            <a:off x="1704975" y="1654175"/>
            <a:ext cx="6096000" cy="4572000"/>
          </a:xfrm>
          <a:prstGeom prst="rect">
            <a:avLst/>
          </a:prstGeom>
          <a:noFill/>
          <a:ln>
            <a:solidFill>
              <a:schemeClr val="tx2"/>
            </a:solidFill>
          </a:ln>
        </p:spPr>
      </p:pic>
      <p:sp>
        <p:nvSpPr>
          <p:cNvPr id="6" name="Oval 5"/>
          <p:cNvSpPr/>
          <p:nvPr/>
        </p:nvSpPr>
        <p:spPr>
          <a:xfrm>
            <a:off x="5527675" y="2200275"/>
            <a:ext cx="1365250" cy="955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387599" y="2609850"/>
            <a:ext cx="1228725" cy="955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Partial Visibility</a:t>
            </a:r>
            <a:br>
              <a:rPr lang="en-US" dirty="0" smtClean="0"/>
            </a:br>
            <a:r>
              <a:rPr lang="en-US" dirty="0" smtClean="0">
                <a:solidFill>
                  <a:schemeClr val="tx2">
                    <a:lumMod val="65000"/>
                    <a:lumOff val="35000"/>
                  </a:schemeClr>
                </a:solidFill>
              </a:rPr>
              <a:t> </a:t>
            </a:r>
            <a:r>
              <a:rPr lang="en-US" sz="3200" dirty="0" smtClean="0">
                <a:solidFill>
                  <a:schemeClr val="tx2">
                    <a:lumMod val="65000"/>
                    <a:lumOff val="35000"/>
                  </a:schemeClr>
                </a:solidFill>
              </a:rPr>
              <a:t>[Cole 2008]</a:t>
            </a:r>
            <a:endParaRPr lang="en-US" sz="3200" dirty="0"/>
          </a:p>
        </p:txBody>
      </p:sp>
      <p:sp>
        <p:nvSpPr>
          <p:cNvPr id="3" name="Content Placeholder 2"/>
          <p:cNvSpPr>
            <a:spLocks noGrp="1"/>
          </p:cNvSpPr>
          <p:nvPr>
            <p:ph idx="1"/>
          </p:nvPr>
        </p:nvSpPr>
        <p:spPr/>
        <p:txBody>
          <a:bodyPr/>
          <a:lstStyle/>
          <a:p>
            <a:r>
              <a:rPr lang="en-US" dirty="0" smtClean="0"/>
              <a:t>Aliasing inevitable with binary visibility test</a:t>
            </a:r>
          </a:p>
          <a:p>
            <a:r>
              <a:rPr lang="en-US" dirty="0" smtClean="0"/>
              <a:t>Use partial visibility:</a:t>
            </a:r>
          </a:p>
          <a:p>
            <a:pPr lvl="1"/>
            <a:r>
              <a:rPr lang="en-US" dirty="0" smtClean="0"/>
              <a:t>Give</a:t>
            </a:r>
            <a:r>
              <a:rPr lang="en-US" baseline="0" dirty="0" smtClean="0"/>
              <a:t> spine some width</a:t>
            </a:r>
          </a:p>
          <a:p>
            <a:pPr lvl="1"/>
            <a:r>
              <a:rPr lang="en-US" baseline="0" dirty="0" smtClean="0"/>
              <a:t>Compute </a:t>
            </a:r>
            <a:r>
              <a:rPr lang="en-US" dirty="0" smtClean="0"/>
              <a:t>occlusion of spine </a:t>
            </a:r>
            <a:r>
              <a:rPr lang="en-US" baseline="0" dirty="0" smtClean="0"/>
              <a:t>(alpha)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Visibility</a:t>
            </a:r>
            <a:r>
              <a:rPr lang="en-US" baseline="0" dirty="0" smtClean="0"/>
              <a:t> Error Example</a:t>
            </a:r>
            <a:endParaRPr lang="en-US" dirty="0"/>
          </a:p>
        </p:txBody>
      </p:sp>
      <p:pic>
        <p:nvPicPr>
          <p:cNvPr id="3074" name="Picture 2" descr="C:\fcole\fhl_talk\lineviz\fw1.png"/>
          <p:cNvPicPr>
            <a:picLocks noChangeAspect="1" noChangeArrowheads="1"/>
          </p:cNvPicPr>
          <p:nvPr/>
        </p:nvPicPr>
        <p:blipFill>
          <a:blip r:embed="rId3"/>
          <a:srcRect/>
          <a:stretch>
            <a:fillRect/>
          </a:stretch>
        </p:blipFill>
        <p:spPr bwMode="auto">
          <a:xfrm>
            <a:off x="1704975" y="1654175"/>
            <a:ext cx="6096000" cy="4572000"/>
          </a:xfrm>
          <a:prstGeom prst="rect">
            <a:avLst/>
          </a:prstGeom>
          <a:noFill/>
          <a:ln>
            <a:solidFill>
              <a:schemeClr val="tx2"/>
            </a:solidFill>
          </a:ln>
        </p:spPr>
      </p:pic>
      <p:sp>
        <p:nvSpPr>
          <p:cNvPr id="8" name="Rectangle 7"/>
          <p:cNvSpPr/>
          <p:nvPr/>
        </p:nvSpPr>
        <p:spPr>
          <a:xfrm>
            <a:off x="3008668" y="2940050"/>
            <a:ext cx="188557" cy="12775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extBox 13"/>
          <p:cNvSpPr txBox="1"/>
          <p:nvPr/>
        </p:nvSpPr>
        <p:spPr>
          <a:xfrm flipH="1">
            <a:off x="914400" y="4800600"/>
            <a:ext cx="2729360" cy="461665"/>
          </a:xfrm>
          <a:prstGeom prst="rect">
            <a:avLst/>
          </a:prstGeom>
          <a:noFill/>
        </p:spPr>
        <p:txBody>
          <a:bodyPr wrap="none" rtlCol="0">
            <a:spAutoFit/>
          </a:bodyPr>
          <a:lstStyle/>
          <a:p>
            <a:r>
              <a:rPr lang="en-US" sz="2400" dirty="0" smtClean="0"/>
              <a:t>Depth Buffer (frame </a:t>
            </a:r>
            <a:r>
              <a:rPr lang="en-US" sz="2400" i="1" dirty="0" err="1" smtClean="0"/>
              <a:t>i</a:t>
            </a:r>
            <a:r>
              <a:rPr lang="en-US" sz="2400" i="1" dirty="0" smtClean="0"/>
              <a:t> </a:t>
            </a:r>
            <a:r>
              <a:rPr lang="en-US" sz="2400" dirty="0" smtClean="0"/>
              <a:t>+1)</a:t>
            </a:r>
            <a:endParaRPr lang="en-US" sz="2400" dirty="0"/>
          </a:p>
        </p:txBody>
      </p:sp>
      <p:pic>
        <p:nvPicPr>
          <p:cNvPr id="11" name="Picture 10" descr="partialviza.png"/>
          <p:cNvPicPr>
            <a:picLocks noChangeAspect="1"/>
          </p:cNvPicPr>
          <p:nvPr/>
        </p:nvPicPr>
        <p:blipFill>
          <a:blip r:embed="rId3"/>
          <a:stretch>
            <a:fillRect/>
          </a:stretch>
        </p:blipFill>
        <p:spPr>
          <a:xfrm>
            <a:off x="533400" y="2133600"/>
            <a:ext cx="8230029" cy="2496312"/>
          </a:xfrm>
          <a:prstGeom prst="rect">
            <a:avLst/>
          </a:prstGeom>
        </p:spPr>
      </p:pic>
      <p:pic>
        <p:nvPicPr>
          <p:cNvPr id="12" name="Picture 11" descr="partialvizb.png"/>
          <p:cNvPicPr>
            <a:picLocks noChangeAspect="1"/>
          </p:cNvPicPr>
          <p:nvPr/>
        </p:nvPicPr>
        <p:blipFill>
          <a:blip r:embed="rId4"/>
          <a:stretch>
            <a:fillRect/>
          </a:stretch>
        </p:blipFill>
        <p:spPr>
          <a:xfrm>
            <a:off x="533400" y="2133600"/>
            <a:ext cx="8230029" cy="2496312"/>
          </a:xfrm>
          <a:prstGeom prst="rect">
            <a:avLst/>
          </a:prstGeom>
        </p:spPr>
      </p:pic>
      <p:pic>
        <p:nvPicPr>
          <p:cNvPr id="13" name="Picture 12" descr="partialvizc.png"/>
          <p:cNvPicPr>
            <a:picLocks noChangeAspect="1"/>
          </p:cNvPicPr>
          <p:nvPr/>
        </p:nvPicPr>
        <p:blipFill>
          <a:blip r:embed="rId5"/>
          <a:stretch>
            <a:fillRect/>
          </a:stretch>
        </p:blipFill>
        <p:spPr>
          <a:xfrm>
            <a:off x="533400" y="2133600"/>
            <a:ext cx="8230029" cy="2496312"/>
          </a:xfrm>
          <a:prstGeom prst="rect">
            <a:avLst/>
          </a:prstGeom>
        </p:spPr>
      </p:pic>
      <p:sp>
        <p:nvSpPr>
          <p:cNvPr id="2" name="Title 1"/>
          <p:cNvSpPr>
            <a:spLocks noGrp="1"/>
          </p:cNvSpPr>
          <p:nvPr>
            <p:ph type="title"/>
          </p:nvPr>
        </p:nvSpPr>
        <p:spPr/>
        <p:txBody>
          <a:bodyPr/>
          <a:lstStyle/>
          <a:p>
            <a:r>
              <a:rPr lang="en-US" dirty="0" smtClean="0"/>
              <a:t>Partial Visibility Example</a:t>
            </a:r>
            <a:endParaRPr lang="en-US" dirty="0"/>
          </a:p>
        </p:txBody>
      </p:sp>
      <p:sp>
        <p:nvSpPr>
          <p:cNvPr id="7" name="TextBox 6"/>
          <p:cNvSpPr txBox="1"/>
          <p:nvPr/>
        </p:nvSpPr>
        <p:spPr>
          <a:xfrm flipH="1">
            <a:off x="1066800" y="4794250"/>
            <a:ext cx="2408662" cy="461665"/>
          </a:xfrm>
          <a:prstGeom prst="rect">
            <a:avLst/>
          </a:prstGeom>
          <a:noFill/>
        </p:spPr>
        <p:txBody>
          <a:bodyPr wrap="none" rtlCol="0">
            <a:spAutoFit/>
          </a:bodyPr>
          <a:lstStyle/>
          <a:p>
            <a:r>
              <a:rPr lang="en-US" sz="2400" dirty="0" smtClean="0"/>
              <a:t>Depth Buffer (frame </a:t>
            </a:r>
            <a:r>
              <a:rPr lang="en-US" sz="2400" i="1" dirty="0" err="1" smtClean="0"/>
              <a:t>i</a:t>
            </a:r>
            <a:r>
              <a:rPr lang="en-US" sz="2400" i="1" dirty="0" smtClean="0"/>
              <a:t> </a:t>
            </a:r>
            <a:r>
              <a:rPr lang="en-US" sz="2400" dirty="0" smtClean="0"/>
              <a:t>)</a:t>
            </a:r>
            <a:endParaRPr lang="en-US" sz="2400" dirty="0"/>
          </a:p>
        </p:txBody>
      </p:sp>
      <p:sp>
        <p:nvSpPr>
          <p:cNvPr id="8" name="TextBox 7"/>
          <p:cNvSpPr txBox="1"/>
          <p:nvPr/>
        </p:nvSpPr>
        <p:spPr>
          <a:xfrm flipH="1">
            <a:off x="6210300" y="4794250"/>
            <a:ext cx="1379993" cy="461665"/>
          </a:xfrm>
          <a:prstGeom prst="rect">
            <a:avLst/>
          </a:prstGeom>
          <a:noFill/>
        </p:spPr>
        <p:txBody>
          <a:bodyPr wrap="none" rtlCol="0">
            <a:spAutoFit/>
          </a:bodyPr>
          <a:lstStyle/>
          <a:p>
            <a:r>
              <a:rPr lang="en-US" sz="2400" dirty="0" smtClean="0"/>
              <a:t>Final Result</a:t>
            </a:r>
            <a:endParaRPr lang="en-US" sz="2400" dirty="0"/>
          </a:p>
        </p:txBody>
      </p:sp>
      <p:sp>
        <p:nvSpPr>
          <p:cNvPr id="9" name="TextBox 8"/>
          <p:cNvSpPr txBox="1"/>
          <p:nvPr/>
        </p:nvSpPr>
        <p:spPr>
          <a:xfrm flipH="1">
            <a:off x="3054350" y="4035425"/>
            <a:ext cx="795411" cy="461665"/>
          </a:xfrm>
          <a:prstGeom prst="rect">
            <a:avLst/>
          </a:prstGeom>
          <a:noFill/>
        </p:spPr>
        <p:txBody>
          <a:bodyPr wrap="none" rtlCol="0">
            <a:spAutoFit/>
          </a:bodyPr>
          <a:lstStyle/>
          <a:p>
            <a:r>
              <a:rPr lang="en-US" sz="2400" dirty="0" smtClean="0">
                <a:solidFill>
                  <a:schemeClr val="tx2"/>
                </a:solidFill>
              </a:rPr>
              <a:t>(near)</a:t>
            </a:r>
            <a:endParaRPr lang="en-US" sz="2400" dirty="0">
              <a:solidFill>
                <a:schemeClr val="tx2"/>
              </a:solidFill>
            </a:endParaRPr>
          </a:p>
        </p:txBody>
      </p:sp>
      <p:sp>
        <p:nvSpPr>
          <p:cNvPr id="10" name="TextBox 9"/>
          <p:cNvSpPr txBox="1"/>
          <p:nvPr/>
        </p:nvSpPr>
        <p:spPr>
          <a:xfrm flipH="1">
            <a:off x="596900" y="2260600"/>
            <a:ext cx="646331" cy="461665"/>
          </a:xfrm>
          <a:prstGeom prst="rect">
            <a:avLst/>
          </a:prstGeom>
          <a:noFill/>
        </p:spPr>
        <p:txBody>
          <a:bodyPr wrap="none" rtlCol="0">
            <a:spAutoFit/>
          </a:bodyPr>
          <a:lstStyle/>
          <a:p>
            <a:r>
              <a:rPr lang="en-US" sz="2400" dirty="0" smtClean="0">
                <a:solidFill>
                  <a:schemeClr val="tx2"/>
                </a:solidFill>
              </a:rPr>
              <a:t>(far)</a:t>
            </a:r>
            <a:endParaRPr lang="en-US" sz="24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Depth</a:t>
            </a:r>
            <a:r>
              <a:rPr lang="en-US" baseline="0" dirty="0" smtClean="0"/>
              <a:t> </a:t>
            </a:r>
            <a:r>
              <a:rPr lang="en-US" baseline="0" dirty="0" err="1" smtClean="0"/>
              <a:t>Supersampling</a:t>
            </a:r>
            <a:endParaRPr lang="en-US" dirty="0"/>
          </a:p>
        </p:txBody>
      </p:sp>
      <p:sp>
        <p:nvSpPr>
          <p:cNvPr id="3" name="Content Placeholder 2"/>
          <p:cNvSpPr>
            <a:spLocks noGrp="1"/>
          </p:cNvSpPr>
          <p:nvPr>
            <p:ph idx="1"/>
          </p:nvPr>
        </p:nvSpPr>
        <p:spPr/>
        <p:txBody>
          <a:bodyPr/>
          <a:lstStyle/>
          <a:p>
            <a:r>
              <a:rPr lang="en-US" dirty="0" smtClean="0"/>
              <a:t>Partial visibility can’t</a:t>
            </a:r>
            <a:r>
              <a:rPr lang="en-US" baseline="0" dirty="0" smtClean="0"/>
              <a:t> fix depth buffer </a:t>
            </a:r>
            <a:r>
              <a:rPr lang="en-US" baseline="0" dirty="0" err="1" smtClean="0"/>
              <a:t>undersampling</a:t>
            </a:r>
            <a:endParaRPr lang="en-US" baseline="0" dirty="0" smtClean="0"/>
          </a:p>
          <a:p>
            <a:r>
              <a:rPr lang="en-US" baseline="0" dirty="0" smtClean="0"/>
              <a:t>Draw depth buffer at 2x, 3x, 4x target resolution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flipH="1">
            <a:off x="990600" y="4930775"/>
            <a:ext cx="3008206" cy="461665"/>
          </a:xfrm>
          <a:prstGeom prst="rect">
            <a:avLst/>
          </a:prstGeom>
          <a:noFill/>
        </p:spPr>
        <p:txBody>
          <a:bodyPr wrap="none" rtlCol="0">
            <a:spAutoFit/>
          </a:bodyPr>
          <a:lstStyle/>
          <a:p>
            <a:r>
              <a:rPr lang="en-US" sz="2400" dirty="0" smtClean="0"/>
              <a:t>Depth Buffer (2x resolution)</a:t>
            </a:r>
            <a:endParaRPr lang="en-US" sz="2400" dirty="0"/>
          </a:p>
        </p:txBody>
      </p:sp>
      <p:pic>
        <p:nvPicPr>
          <p:cNvPr id="8" name="Picture 5" descr="C:\fcole\fhl_talk\lineviz\partialvizd.png"/>
          <p:cNvPicPr>
            <a:picLocks noChangeAspect="1" noChangeArrowheads="1"/>
          </p:cNvPicPr>
          <p:nvPr/>
        </p:nvPicPr>
        <p:blipFill>
          <a:blip r:embed="rId3"/>
          <a:srcRect/>
          <a:stretch>
            <a:fillRect/>
          </a:stretch>
        </p:blipFill>
        <p:spPr bwMode="auto">
          <a:xfrm rot="10800000" flipH="1">
            <a:off x="533400" y="2133600"/>
            <a:ext cx="8207375" cy="2494304"/>
          </a:xfrm>
          <a:prstGeom prst="rect">
            <a:avLst/>
          </a:prstGeom>
          <a:noFill/>
        </p:spPr>
      </p:pic>
      <p:sp>
        <p:nvSpPr>
          <p:cNvPr id="2" name="Title 1"/>
          <p:cNvSpPr>
            <a:spLocks noGrp="1"/>
          </p:cNvSpPr>
          <p:nvPr>
            <p:ph type="title"/>
          </p:nvPr>
        </p:nvSpPr>
        <p:spPr/>
        <p:txBody>
          <a:bodyPr/>
          <a:lstStyle/>
          <a:p>
            <a:r>
              <a:rPr lang="en-US" dirty="0" smtClean="0"/>
              <a:t>Depth </a:t>
            </a:r>
            <a:r>
              <a:rPr lang="en-US" dirty="0" err="1" smtClean="0"/>
              <a:t>Supersampling</a:t>
            </a:r>
            <a:endParaRPr lang="en-US" dirty="0"/>
          </a:p>
        </p:txBody>
      </p:sp>
      <p:sp>
        <p:nvSpPr>
          <p:cNvPr id="5" name="TextBox 4"/>
          <p:cNvSpPr txBox="1"/>
          <p:nvPr/>
        </p:nvSpPr>
        <p:spPr>
          <a:xfrm flipH="1">
            <a:off x="1568450" y="4930775"/>
            <a:ext cx="1480149" cy="461665"/>
          </a:xfrm>
          <a:prstGeom prst="rect">
            <a:avLst/>
          </a:prstGeom>
          <a:noFill/>
        </p:spPr>
        <p:txBody>
          <a:bodyPr wrap="none" rtlCol="0">
            <a:spAutoFit/>
          </a:bodyPr>
          <a:lstStyle/>
          <a:p>
            <a:r>
              <a:rPr lang="en-US" sz="2400" dirty="0" smtClean="0"/>
              <a:t>Depth Buffer</a:t>
            </a:r>
            <a:endParaRPr lang="en-US" sz="2400" dirty="0"/>
          </a:p>
        </p:txBody>
      </p:sp>
      <p:sp>
        <p:nvSpPr>
          <p:cNvPr id="6" name="TextBox 5"/>
          <p:cNvSpPr txBox="1"/>
          <p:nvPr/>
        </p:nvSpPr>
        <p:spPr>
          <a:xfrm flipH="1">
            <a:off x="6210300" y="4930775"/>
            <a:ext cx="1379993" cy="461665"/>
          </a:xfrm>
          <a:prstGeom prst="rect">
            <a:avLst/>
          </a:prstGeom>
          <a:noFill/>
        </p:spPr>
        <p:txBody>
          <a:bodyPr wrap="none" rtlCol="0">
            <a:spAutoFit/>
          </a:bodyPr>
          <a:lstStyle/>
          <a:p>
            <a:r>
              <a:rPr lang="en-US" sz="2400" dirty="0" smtClean="0"/>
              <a:t>Final Result</a:t>
            </a:r>
            <a:endParaRPr lang="en-US" sz="2400" dirty="0"/>
          </a:p>
        </p:txBody>
      </p:sp>
      <p:pic>
        <p:nvPicPr>
          <p:cNvPr id="7" name="Picture 6" descr="C:\fcole\fhl_talk\lineviz\partialvize.png"/>
          <p:cNvPicPr>
            <a:picLocks noChangeAspect="1" noChangeArrowheads="1"/>
          </p:cNvPicPr>
          <p:nvPr/>
        </p:nvPicPr>
        <p:blipFill>
          <a:blip r:embed="rId4"/>
          <a:srcRect/>
          <a:stretch>
            <a:fillRect/>
          </a:stretch>
        </p:blipFill>
        <p:spPr bwMode="auto">
          <a:xfrm rot="10800000" flipH="1">
            <a:off x="533400" y="2133600"/>
            <a:ext cx="8207375" cy="2494304"/>
          </a:xfrm>
          <a:prstGeom prst="rect">
            <a:avLst/>
          </a:prstGeom>
          <a:noFill/>
        </p:spPr>
      </p:pic>
      <p:sp>
        <p:nvSpPr>
          <p:cNvPr id="10" name="TextBox 9"/>
          <p:cNvSpPr txBox="1"/>
          <p:nvPr/>
        </p:nvSpPr>
        <p:spPr>
          <a:xfrm flipH="1">
            <a:off x="3067050" y="3984625"/>
            <a:ext cx="795411" cy="461665"/>
          </a:xfrm>
          <a:prstGeom prst="rect">
            <a:avLst/>
          </a:prstGeom>
          <a:noFill/>
        </p:spPr>
        <p:txBody>
          <a:bodyPr wrap="none" rtlCol="0">
            <a:spAutoFit/>
          </a:bodyPr>
          <a:lstStyle/>
          <a:p>
            <a:r>
              <a:rPr lang="en-US" sz="2400" dirty="0" smtClean="0">
                <a:solidFill>
                  <a:schemeClr val="tx2"/>
                </a:solidFill>
              </a:rPr>
              <a:t>(near)</a:t>
            </a:r>
            <a:endParaRPr lang="en-US" sz="2400" dirty="0">
              <a:solidFill>
                <a:schemeClr val="tx2"/>
              </a:solidFill>
            </a:endParaRPr>
          </a:p>
        </p:txBody>
      </p:sp>
      <p:sp>
        <p:nvSpPr>
          <p:cNvPr id="11" name="TextBox 10"/>
          <p:cNvSpPr txBox="1"/>
          <p:nvPr/>
        </p:nvSpPr>
        <p:spPr>
          <a:xfrm flipH="1">
            <a:off x="609600" y="2209800"/>
            <a:ext cx="646331" cy="461665"/>
          </a:xfrm>
          <a:prstGeom prst="rect">
            <a:avLst/>
          </a:prstGeom>
          <a:noFill/>
        </p:spPr>
        <p:txBody>
          <a:bodyPr wrap="none" rtlCol="0">
            <a:spAutoFit/>
          </a:bodyPr>
          <a:lstStyle/>
          <a:p>
            <a:r>
              <a:rPr lang="en-US" sz="2400" dirty="0" smtClean="0">
                <a:solidFill>
                  <a:schemeClr val="tx2"/>
                </a:solidFill>
              </a:rPr>
              <a:t>(far)</a:t>
            </a:r>
            <a:endParaRPr lang="en-US" sz="24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spine1.mpg">
            <a:hlinkClick r:id="" action="ppaction://media"/>
          </p:cNvPr>
          <p:cNvPicPr/>
          <p:nvPr>
            <a:videoFile r:link="rId1"/>
          </p:nvPr>
        </p:nvPicPr>
        <p:blipFill>
          <a:blip r:embed="rId3"/>
          <a:stretch>
            <a:fillRect/>
          </a:stretch>
        </p:blipFill>
        <p:spPr>
          <a:xfrm>
            <a:off x="1447800" y="1371600"/>
            <a:ext cx="6400800" cy="4800600"/>
          </a:xfrm>
          <a:prstGeom prst="rect">
            <a:avLst/>
          </a:prstGeom>
          <a:ln>
            <a:solidFill>
              <a:srgbClr val="000000"/>
            </a:solidFill>
          </a:ln>
        </p:spPr>
      </p:pic>
      <p:sp>
        <p:nvSpPr>
          <p:cNvPr id="2" name="Title 1"/>
          <p:cNvSpPr>
            <a:spLocks noGrp="1"/>
          </p:cNvSpPr>
          <p:nvPr>
            <p:ph type="title"/>
          </p:nvPr>
        </p:nvSpPr>
        <p:spPr/>
        <p:txBody>
          <a:bodyPr/>
          <a:lstStyle/>
          <a:p>
            <a:r>
              <a:rPr lang="en-US" dirty="0" err="1" smtClean="0"/>
              <a:t>Supersampling</a:t>
            </a:r>
            <a:r>
              <a:rPr lang="en-US" dirty="0" smtClean="0"/>
              <a:t> Results</a:t>
            </a:r>
            <a:endParaRPr lang="en-US" dirty="0"/>
          </a:p>
        </p:txBody>
      </p:sp>
      <p:sp>
        <p:nvSpPr>
          <p:cNvPr id="6" name="TextBox 5"/>
          <p:cNvSpPr txBox="1"/>
          <p:nvPr/>
        </p:nvSpPr>
        <p:spPr>
          <a:xfrm>
            <a:off x="2738593" y="6172200"/>
            <a:ext cx="3738407" cy="523220"/>
          </a:xfrm>
          <a:prstGeom prst="rect">
            <a:avLst/>
          </a:prstGeom>
          <a:noFill/>
        </p:spPr>
        <p:txBody>
          <a:bodyPr wrap="none" rtlCol="0">
            <a:spAutoFit/>
          </a:bodyPr>
          <a:lstStyle/>
          <a:p>
            <a:r>
              <a:rPr lang="en-US" sz="2800" dirty="0" smtClean="0"/>
              <a:t>1 depth probe, 1x depth buffer</a:t>
            </a:r>
            <a:endParaRPr lang="en-US" sz="28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Lines in 3D Scenes</a:t>
            </a:r>
            <a:endParaRPr lang="en-US" dirty="0"/>
          </a:p>
        </p:txBody>
      </p:sp>
      <p:sp>
        <p:nvSpPr>
          <p:cNvPr id="3" name="Content Placeholder 2"/>
          <p:cNvSpPr>
            <a:spLocks noGrp="1"/>
          </p:cNvSpPr>
          <p:nvPr>
            <p:ph idx="1"/>
          </p:nvPr>
        </p:nvSpPr>
        <p:spPr/>
        <p:txBody>
          <a:bodyPr/>
          <a:lstStyle/>
          <a:p>
            <a:r>
              <a:rPr lang="en-US" dirty="0" smtClean="0"/>
              <a:t>Aid comprehension</a:t>
            </a:r>
          </a:p>
          <a:p>
            <a:r>
              <a:rPr lang="en-US" dirty="0" smtClean="0"/>
              <a:t>Evoke</a:t>
            </a:r>
            <a:r>
              <a:rPr lang="en-US" baseline="0" dirty="0" smtClean="0"/>
              <a:t> hand-drawn style</a:t>
            </a:r>
          </a:p>
          <a:p>
            <a:r>
              <a:rPr lang="en-US" baseline="0" dirty="0" smtClean="0"/>
              <a:t>Allow elision of detail</a:t>
            </a:r>
          </a:p>
        </p:txBody>
      </p:sp>
      <p:pic>
        <p:nvPicPr>
          <p:cNvPr id="1026" name="Picture 2" descr="C:\fcole\dev\papers\samplebuf\images\teaser\engine2.jpg"/>
          <p:cNvPicPr>
            <a:picLocks noChangeAspect="1" noChangeArrowheads="1"/>
          </p:cNvPicPr>
          <p:nvPr/>
        </p:nvPicPr>
        <p:blipFill>
          <a:blip r:embed="rId2"/>
          <a:srcRect/>
          <a:stretch>
            <a:fillRect/>
          </a:stretch>
        </p:blipFill>
        <p:spPr bwMode="auto">
          <a:xfrm>
            <a:off x="4162426" y="2063750"/>
            <a:ext cx="4732867" cy="3549650"/>
          </a:xfrm>
          <a:prstGeom prst="rect">
            <a:avLst/>
          </a:prstGeom>
          <a:noFill/>
          <a:ln w="12700">
            <a:solidFill>
              <a:schemeClr val="tx2"/>
            </a:solidFill>
          </a:ln>
        </p:spPr>
      </p:pic>
      <p:pic>
        <p:nvPicPr>
          <p:cNvPr id="1028" name="Picture 4" descr="C:\fcole\dev\papers\samplebuf\images\teaser\clevispencil.jpg"/>
          <p:cNvPicPr>
            <a:picLocks noChangeAspect="1" noChangeArrowheads="1"/>
          </p:cNvPicPr>
          <p:nvPr/>
        </p:nvPicPr>
        <p:blipFill>
          <a:blip r:embed="rId3"/>
          <a:srcRect/>
          <a:stretch>
            <a:fillRect/>
          </a:stretch>
        </p:blipFill>
        <p:spPr bwMode="auto">
          <a:xfrm>
            <a:off x="4162425" y="2063750"/>
            <a:ext cx="4732867" cy="3549650"/>
          </a:xfrm>
          <a:prstGeom prst="rect">
            <a:avLst/>
          </a:prstGeom>
          <a:noFill/>
          <a:ln w="12700">
            <a:solidFill>
              <a:schemeClr val="tx2"/>
            </a:solidFill>
          </a:ln>
        </p:spPr>
      </p:pic>
      <p:pic>
        <p:nvPicPr>
          <p:cNvPr id="1027" name="Picture 3" descr="C:\fcole\dev\papers\samplebuf\images\teaser\simple_buildings_blue.jpg"/>
          <p:cNvPicPr>
            <a:picLocks noChangeAspect="1" noChangeArrowheads="1"/>
          </p:cNvPicPr>
          <p:nvPr/>
        </p:nvPicPr>
        <p:blipFill>
          <a:blip r:embed="rId4"/>
          <a:srcRect/>
          <a:stretch>
            <a:fillRect/>
          </a:stretch>
        </p:blipFill>
        <p:spPr bwMode="auto">
          <a:xfrm>
            <a:off x="4162425" y="2063750"/>
            <a:ext cx="4732867" cy="3549650"/>
          </a:xfrm>
          <a:prstGeom prst="rect">
            <a:avLst/>
          </a:prstGeom>
          <a:noFill/>
          <a:ln w="12700">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spine2.mpg">
            <a:hlinkClick r:id="" action="ppaction://media"/>
          </p:cNvPr>
          <p:cNvPicPr/>
          <p:nvPr>
            <a:videoFile r:link="rId1"/>
          </p:nvPr>
        </p:nvPicPr>
        <p:blipFill>
          <a:blip r:embed="rId3"/>
          <a:stretch>
            <a:fillRect/>
          </a:stretch>
        </p:blipFill>
        <p:spPr>
          <a:xfrm>
            <a:off x="1447800" y="1371600"/>
            <a:ext cx="6400800" cy="4800600"/>
          </a:xfrm>
          <a:prstGeom prst="rect">
            <a:avLst/>
          </a:prstGeom>
          <a:ln>
            <a:solidFill>
              <a:srgbClr val="000000"/>
            </a:solidFill>
          </a:ln>
        </p:spPr>
      </p:pic>
      <p:sp>
        <p:nvSpPr>
          <p:cNvPr id="2" name="Title 1"/>
          <p:cNvSpPr>
            <a:spLocks noGrp="1"/>
          </p:cNvSpPr>
          <p:nvPr>
            <p:ph type="title"/>
          </p:nvPr>
        </p:nvSpPr>
        <p:spPr/>
        <p:txBody>
          <a:bodyPr/>
          <a:lstStyle/>
          <a:p>
            <a:r>
              <a:rPr lang="en-US" dirty="0" err="1" smtClean="0"/>
              <a:t>Supersampling</a:t>
            </a:r>
            <a:r>
              <a:rPr lang="en-US" dirty="0" smtClean="0"/>
              <a:t> Results</a:t>
            </a:r>
            <a:endParaRPr lang="en-US" dirty="0"/>
          </a:p>
        </p:txBody>
      </p:sp>
      <p:sp>
        <p:nvSpPr>
          <p:cNvPr id="6" name="TextBox 5"/>
          <p:cNvSpPr txBox="1"/>
          <p:nvPr/>
        </p:nvSpPr>
        <p:spPr>
          <a:xfrm>
            <a:off x="2743200" y="6172200"/>
            <a:ext cx="4070345" cy="523220"/>
          </a:xfrm>
          <a:prstGeom prst="rect">
            <a:avLst/>
          </a:prstGeom>
          <a:noFill/>
        </p:spPr>
        <p:txBody>
          <a:bodyPr wrap="none" rtlCol="0">
            <a:spAutoFit/>
          </a:bodyPr>
          <a:lstStyle/>
          <a:p>
            <a:r>
              <a:rPr lang="en-US" sz="2800" dirty="0" smtClean="0"/>
              <a:t>16 depth probes, 3x depth buffer</a:t>
            </a:r>
            <a:endParaRPr lang="en-US" sz="28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Finished?</a:t>
            </a:r>
            <a:endParaRPr lang="en-US" dirty="0"/>
          </a:p>
        </p:txBody>
      </p:sp>
      <p:sp>
        <p:nvSpPr>
          <p:cNvPr id="3" name="Content Placeholder 2"/>
          <p:cNvSpPr>
            <a:spLocks noGrp="1"/>
          </p:cNvSpPr>
          <p:nvPr>
            <p:ph idx="1"/>
          </p:nvPr>
        </p:nvSpPr>
        <p:spPr/>
        <p:txBody>
          <a:bodyPr>
            <a:normAutofit/>
          </a:bodyPr>
          <a:lstStyle/>
          <a:p>
            <a:r>
              <a:rPr lang="en-US" dirty="0" smtClean="0"/>
              <a:t>Yes, in some cases</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 of Alg. 1</a:t>
            </a:r>
            <a:endParaRPr lang="en-US" dirty="0"/>
          </a:p>
        </p:txBody>
      </p:sp>
      <p:sp>
        <p:nvSpPr>
          <p:cNvPr id="3" name="Content Placeholder 2"/>
          <p:cNvSpPr>
            <a:spLocks noGrp="1"/>
          </p:cNvSpPr>
          <p:nvPr>
            <p:ph idx="1"/>
          </p:nvPr>
        </p:nvSpPr>
        <p:spPr/>
        <p:txBody>
          <a:bodyPr>
            <a:normAutofit/>
          </a:bodyPr>
          <a:lstStyle/>
          <a:p>
            <a:r>
              <a:rPr lang="en-US" dirty="0" smtClean="0"/>
              <a:t>Each line segment is independent</a:t>
            </a:r>
          </a:p>
          <a:p>
            <a:pPr lvl="1"/>
            <a:r>
              <a:rPr lang="en-US" dirty="0" smtClean="0"/>
              <a:t>Can’t parameterize multi-segment paths</a:t>
            </a:r>
          </a:p>
          <a:p>
            <a:r>
              <a:rPr lang="en-US" dirty="0" smtClean="0"/>
              <a:t>Each fragment is independent</a:t>
            </a:r>
          </a:p>
          <a:p>
            <a:pPr lvl="1"/>
            <a:r>
              <a:rPr lang="en-US" dirty="0" smtClean="0"/>
              <a:t>Expensive to compute visibility of </a:t>
            </a:r>
            <a:r>
              <a:rPr lang="en-US" dirty="0" smtClean="0"/>
              <a:t>neighbors</a:t>
            </a:r>
          </a:p>
        </p:txBody>
      </p:sp>
      <p:pic>
        <p:nvPicPr>
          <p:cNvPr id="4" name="Picture 3" descr="bolt_dots.png"/>
          <p:cNvPicPr>
            <a:picLocks noChangeAspect="1"/>
          </p:cNvPicPr>
          <p:nvPr/>
        </p:nvPicPr>
        <p:blipFill>
          <a:blip r:embed="rId2"/>
          <a:srcRect l="19000" t="6667" r="21000" b="6667"/>
          <a:stretch>
            <a:fillRect/>
          </a:stretch>
        </p:blipFill>
        <p:spPr>
          <a:xfrm>
            <a:off x="6629400" y="2286000"/>
            <a:ext cx="2110154" cy="2286000"/>
          </a:xfrm>
          <a:prstGeom prst="rect">
            <a:avLst/>
          </a:prstGeom>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Algorithm 2: Segment Atlas</a:t>
            </a:r>
            <a:endParaRPr lang="en-US" dirty="0"/>
          </a:p>
        </p:txBody>
      </p:sp>
      <p:sp>
        <p:nvSpPr>
          <p:cNvPr id="3" name="Content Placeholder 2"/>
          <p:cNvSpPr>
            <a:spLocks noGrp="1"/>
          </p:cNvSpPr>
          <p:nvPr>
            <p:ph idx="1"/>
          </p:nvPr>
        </p:nvSpPr>
        <p:spPr>
          <a:xfrm>
            <a:off x="457200" y="1524000"/>
            <a:ext cx="8229600" cy="3925890"/>
          </a:xfrm>
        </p:spPr>
        <p:txBody>
          <a:bodyPr/>
          <a:lstStyle/>
          <a:p>
            <a:r>
              <a:rPr lang="en-US" dirty="0" smtClean="0"/>
              <a:t>Table of visibility values for all strokes</a:t>
            </a:r>
          </a:p>
          <a:p>
            <a:r>
              <a:rPr lang="en-US" dirty="0" smtClean="0"/>
              <a:t>Allows parameterization of multi-segment paths</a:t>
            </a:r>
          </a:p>
          <a:p>
            <a:r>
              <a:rPr lang="en-US" dirty="0" smtClean="0"/>
              <a:t>Can store any per-sample values (e.g., line density)</a:t>
            </a:r>
          </a:p>
          <a:p>
            <a:endParaRPr lang="en-US" dirty="0"/>
          </a:p>
        </p:txBody>
      </p:sp>
      <p:pic>
        <p:nvPicPr>
          <p:cNvPr id="4098" name="Picture 2" descr="C:\fcole\dev\papers\samplebuf\images\density\low_density.jpg"/>
          <p:cNvPicPr>
            <a:picLocks noChangeAspect="1" noChangeArrowheads="1"/>
          </p:cNvPicPr>
          <p:nvPr/>
        </p:nvPicPr>
        <p:blipFill>
          <a:blip r:embed="rId2"/>
          <a:srcRect/>
          <a:stretch>
            <a:fillRect/>
          </a:stretch>
        </p:blipFill>
        <p:spPr bwMode="auto">
          <a:xfrm>
            <a:off x="4876800" y="3505200"/>
            <a:ext cx="3657600" cy="2743201"/>
          </a:xfrm>
          <a:prstGeom prst="rect">
            <a:avLst/>
          </a:prstGeom>
          <a:noFill/>
          <a:ln>
            <a:solidFill>
              <a:schemeClr val="tx2"/>
            </a:solidFill>
          </a:ln>
        </p:spPr>
      </p:pic>
      <p:pic>
        <p:nvPicPr>
          <p:cNvPr id="4099" name="Picture 3" descr="C:\fcole\dev\papers\samplebuf\images\density\high_density.jpg"/>
          <p:cNvPicPr>
            <a:picLocks noChangeAspect="1" noChangeArrowheads="1"/>
          </p:cNvPicPr>
          <p:nvPr/>
        </p:nvPicPr>
        <p:blipFill>
          <a:blip r:embed="rId3"/>
          <a:srcRect/>
          <a:stretch>
            <a:fillRect/>
          </a:stretch>
        </p:blipFill>
        <p:spPr bwMode="auto">
          <a:xfrm>
            <a:off x="508000" y="3505200"/>
            <a:ext cx="3657600" cy="2743201"/>
          </a:xfrm>
          <a:prstGeom prst="rect">
            <a:avLst/>
          </a:prstGeom>
          <a:noFill/>
          <a:ln>
            <a:solidFill>
              <a:schemeClr val="tx2"/>
            </a:solidFill>
          </a:ln>
        </p:spPr>
      </p:pic>
      <p:sp>
        <p:nvSpPr>
          <p:cNvPr id="6" name="TextBox 5"/>
          <p:cNvSpPr txBox="1"/>
          <p:nvPr/>
        </p:nvSpPr>
        <p:spPr>
          <a:xfrm>
            <a:off x="1489472" y="6248400"/>
            <a:ext cx="1710928" cy="369332"/>
          </a:xfrm>
          <a:prstGeom prst="rect">
            <a:avLst/>
          </a:prstGeom>
          <a:noFill/>
        </p:spPr>
        <p:txBody>
          <a:bodyPr wrap="none" rtlCol="0">
            <a:spAutoFit/>
          </a:bodyPr>
          <a:lstStyle/>
          <a:p>
            <a:r>
              <a:rPr lang="en-US" dirty="0" smtClean="0"/>
              <a:t>Standard Rendering</a:t>
            </a:r>
            <a:endParaRPr lang="en-US" dirty="0"/>
          </a:p>
        </p:txBody>
      </p:sp>
      <p:sp>
        <p:nvSpPr>
          <p:cNvPr id="7" name="TextBox 6"/>
          <p:cNvSpPr txBox="1"/>
          <p:nvPr/>
        </p:nvSpPr>
        <p:spPr>
          <a:xfrm>
            <a:off x="6248400" y="6248400"/>
            <a:ext cx="1082348" cy="369332"/>
          </a:xfrm>
          <a:prstGeom prst="rect">
            <a:avLst/>
          </a:prstGeom>
          <a:noFill/>
        </p:spPr>
        <p:txBody>
          <a:bodyPr wrap="none" rtlCol="0">
            <a:spAutoFit/>
          </a:bodyPr>
          <a:lstStyle/>
          <a:p>
            <a:r>
              <a:rPr lang="en-US" dirty="0" smtClean="0"/>
              <a:t>Lines Elided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2: Segment Atlas</a:t>
            </a:r>
            <a:endParaRPr lang="en-US" dirty="0"/>
          </a:p>
        </p:txBody>
      </p:sp>
      <p:sp>
        <p:nvSpPr>
          <p:cNvPr id="3" name="Content Placeholder 2"/>
          <p:cNvSpPr>
            <a:spLocks noGrp="1"/>
          </p:cNvSpPr>
          <p:nvPr>
            <p:ph idx="1"/>
          </p:nvPr>
        </p:nvSpPr>
        <p:spPr/>
        <p:txBody>
          <a:bodyPr/>
          <a:lstStyle/>
          <a:p>
            <a:r>
              <a:rPr lang="en-US" dirty="0" smtClean="0"/>
              <a:t>Table stores samples at fixed (1-2px) spacing</a:t>
            </a:r>
          </a:p>
          <a:p>
            <a:r>
              <a:rPr lang="en-US" dirty="0" smtClean="0"/>
              <a:t>Created in three steps:</a:t>
            </a:r>
          </a:p>
          <a:p>
            <a:pPr marL="971502" lvl="1" indent="-514350">
              <a:buFont typeface="+mj-lt"/>
              <a:buAutoNum type="arabicPeriod"/>
            </a:pPr>
            <a:r>
              <a:rPr lang="en-US" dirty="0" smtClean="0"/>
              <a:t>Project and clip segments, determine # samples</a:t>
            </a:r>
          </a:p>
          <a:p>
            <a:pPr marL="971502" lvl="1" indent="-514350">
              <a:buFont typeface="+mj-lt"/>
              <a:buAutoNum type="arabicPeriod"/>
            </a:pPr>
            <a:r>
              <a:rPr lang="en-US" dirty="0" smtClean="0"/>
              <a:t>Sum sample counts to determine atlas offset</a:t>
            </a:r>
          </a:p>
          <a:p>
            <a:pPr marL="971502" lvl="1" indent="-514350">
              <a:buFont typeface="+mj-lt"/>
              <a:buAutoNum type="arabicPeriod"/>
            </a:pPr>
            <a:r>
              <a:rPr lang="en-US" dirty="0" smtClean="0"/>
              <a:t>Draw proxy segments into atlas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Project and Clip</a:t>
            </a:r>
            <a:endParaRPr lang="en-US" dirty="0"/>
          </a:p>
        </p:txBody>
      </p:sp>
      <p:grpSp>
        <p:nvGrpSpPr>
          <p:cNvPr id="15" name="Group 14"/>
          <p:cNvGrpSpPr/>
          <p:nvPr/>
        </p:nvGrpSpPr>
        <p:grpSpPr>
          <a:xfrm>
            <a:off x="4953000" y="3079751"/>
            <a:ext cx="1911351" cy="1638300"/>
            <a:chOff x="4800600" y="3079751"/>
            <a:chExt cx="1911351" cy="1638300"/>
          </a:xfrm>
        </p:grpSpPr>
        <p:sp>
          <p:nvSpPr>
            <p:cNvPr id="7" name="Down Arrow 6"/>
            <p:cNvSpPr/>
            <p:nvPr/>
          </p:nvSpPr>
          <p:spPr>
            <a:xfrm>
              <a:off x="5483226" y="3079751"/>
              <a:ext cx="546100" cy="1638300"/>
            </a:xfrm>
            <a:prstGeom prst="downArrow">
              <a:avLst/>
            </a:prstGeom>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ounded Rectangle 5"/>
            <p:cNvSpPr/>
            <p:nvPr/>
          </p:nvSpPr>
          <p:spPr>
            <a:xfrm>
              <a:off x="4800600" y="3352800"/>
              <a:ext cx="1911351" cy="955675"/>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latin typeface="Myriad Pro" pitchFamily="34" charset="0"/>
                </a:rPr>
                <a:t>Fragment Program</a:t>
              </a:r>
              <a:endParaRPr lang="en-US" dirty="0">
                <a:solidFill>
                  <a:schemeClr val="tx2"/>
                </a:solidFill>
                <a:latin typeface="Myriad Pro" pitchFamily="34" charset="0"/>
              </a:endParaRPr>
            </a:p>
          </p:txBody>
        </p:sp>
      </p:grpSp>
      <p:sp>
        <p:nvSpPr>
          <p:cNvPr id="8" name="TextBox 7"/>
          <p:cNvSpPr txBox="1"/>
          <p:nvPr/>
        </p:nvSpPr>
        <p:spPr>
          <a:xfrm>
            <a:off x="1219200" y="1905000"/>
            <a:ext cx="2448053" cy="461665"/>
          </a:xfrm>
          <a:prstGeom prst="rect">
            <a:avLst/>
          </a:prstGeom>
          <a:noFill/>
        </p:spPr>
        <p:txBody>
          <a:bodyPr wrap="none" rtlCol="0">
            <a:spAutoFit/>
          </a:bodyPr>
          <a:lstStyle/>
          <a:p>
            <a:r>
              <a:rPr lang="en-US" sz="2400" dirty="0" smtClean="0"/>
              <a:t>World space segments</a:t>
            </a:r>
            <a:endParaRPr lang="en-US" sz="2400" dirty="0"/>
          </a:p>
        </p:txBody>
      </p:sp>
      <p:sp>
        <p:nvSpPr>
          <p:cNvPr id="10" name="TextBox 9"/>
          <p:cNvSpPr txBox="1"/>
          <p:nvPr/>
        </p:nvSpPr>
        <p:spPr>
          <a:xfrm>
            <a:off x="2333288" y="5334000"/>
            <a:ext cx="1190582" cy="461665"/>
          </a:xfrm>
          <a:prstGeom prst="rect">
            <a:avLst/>
          </a:prstGeom>
          <a:noFill/>
        </p:spPr>
        <p:txBody>
          <a:bodyPr wrap="none" rtlCol="0">
            <a:spAutoFit/>
          </a:bodyPr>
          <a:lstStyle/>
          <a:p>
            <a:r>
              <a:rPr lang="en-US" sz="2400" dirty="0" smtClean="0"/>
              <a:t>Clip space</a:t>
            </a:r>
            <a:endParaRPr lang="en-US" sz="2400" dirty="0"/>
          </a:p>
        </p:txBody>
      </p:sp>
      <p:pic>
        <p:nvPicPr>
          <p:cNvPr id="11" name="Picture 10" descr="gpuclip1b.png"/>
          <p:cNvPicPr>
            <a:picLocks noChangeAspect="1"/>
          </p:cNvPicPr>
          <p:nvPr/>
        </p:nvPicPr>
        <p:blipFill>
          <a:blip r:embed="rId3"/>
          <a:stretch>
            <a:fillRect/>
          </a:stretch>
        </p:blipFill>
        <p:spPr>
          <a:xfrm>
            <a:off x="2860675" y="5029200"/>
            <a:ext cx="5064125" cy="1444625"/>
          </a:xfrm>
          <a:prstGeom prst="rect">
            <a:avLst/>
          </a:prstGeom>
        </p:spPr>
      </p:pic>
      <p:pic>
        <p:nvPicPr>
          <p:cNvPr id="12" name="Picture 11" descr="gpuclip1a.png"/>
          <p:cNvPicPr>
            <a:picLocks noChangeAspect="1"/>
          </p:cNvPicPr>
          <p:nvPr/>
        </p:nvPicPr>
        <p:blipFill>
          <a:blip r:embed="rId4"/>
          <a:stretch>
            <a:fillRect/>
          </a:stretch>
        </p:blipFill>
        <p:spPr>
          <a:xfrm>
            <a:off x="3759200" y="1524000"/>
            <a:ext cx="4165600" cy="1095375"/>
          </a:xfrm>
          <a:prstGeom prst="rect">
            <a:avLst/>
          </a:prstGeom>
        </p:spPr>
      </p:pic>
      <p:pic>
        <p:nvPicPr>
          <p:cNvPr id="13" name="Picture 12" descr="C:\fcole\fhl_talk\stepbox\clipbuffer.png"/>
          <p:cNvPicPr>
            <a:picLocks noChangeAspect="1" noChangeArrowheads="1"/>
          </p:cNvPicPr>
          <p:nvPr/>
        </p:nvPicPr>
        <p:blipFill>
          <a:blip r:embed="rId5" cstate="print"/>
          <a:srcRect/>
          <a:stretch>
            <a:fillRect/>
          </a:stretch>
        </p:blipFill>
        <p:spPr bwMode="auto">
          <a:xfrm>
            <a:off x="361950" y="2809875"/>
            <a:ext cx="1774825" cy="1774825"/>
          </a:xfrm>
          <a:prstGeom prst="rect">
            <a:avLst/>
          </a:prstGeom>
          <a:noFill/>
        </p:spPr>
      </p:pic>
      <p:sp>
        <p:nvSpPr>
          <p:cNvPr id="14" name="TextBox 13"/>
          <p:cNvSpPr txBox="1"/>
          <p:nvPr/>
        </p:nvSpPr>
        <p:spPr>
          <a:xfrm>
            <a:off x="609600" y="4648200"/>
            <a:ext cx="1291636" cy="646331"/>
          </a:xfrm>
          <a:prstGeom prst="rect">
            <a:avLst/>
          </a:prstGeom>
          <a:noFill/>
        </p:spPr>
        <p:txBody>
          <a:bodyPr wrap="none" rtlCol="0">
            <a:spAutoFit/>
          </a:bodyPr>
          <a:lstStyle/>
          <a:p>
            <a:r>
              <a:rPr lang="en-US" dirty="0" smtClean="0"/>
              <a:t>Example shape</a:t>
            </a:r>
          </a:p>
          <a:p>
            <a:r>
              <a:rPr lang="en-US" dirty="0" smtClean="0"/>
              <a:t>22 segments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2: Sum Sample Counts</a:t>
            </a:r>
            <a:endParaRPr lang="en-US" sz="3600" dirty="0">
              <a:solidFill>
                <a:schemeClr val="tx2">
                  <a:lumMod val="65000"/>
                  <a:lumOff val="35000"/>
                </a:schemeClr>
              </a:solidFill>
            </a:endParaRPr>
          </a:p>
        </p:txBody>
      </p:sp>
      <p:grpSp>
        <p:nvGrpSpPr>
          <p:cNvPr id="8" name="Group 7"/>
          <p:cNvGrpSpPr/>
          <p:nvPr/>
        </p:nvGrpSpPr>
        <p:grpSpPr>
          <a:xfrm>
            <a:off x="4994274" y="3124200"/>
            <a:ext cx="1911351" cy="1638300"/>
            <a:chOff x="3616324" y="2882900"/>
            <a:chExt cx="1911351" cy="1638300"/>
          </a:xfrm>
        </p:grpSpPr>
        <p:sp>
          <p:nvSpPr>
            <p:cNvPr id="6" name="Down Arrow 5"/>
            <p:cNvSpPr/>
            <p:nvPr/>
          </p:nvSpPr>
          <p:spPr>
            <a:xfrm>
              <a:off x="4298950" y="2882900"/>
              <a:ext cx="546100" cy="1638300"/>
            </a:xfrm>
            <a:prstGeom prst="downArrow">
              <a:avLst/>
            </a:prstGeom>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ounded Rectangle 6"/>
            <p:cNvSpPr/>
            <p:nvPr/>
          </p:nvSpPr>
          <p:spPr>
            <a:xfrm>
              <a:off x="3616324" y="3155949"/>
              <a:ext cx="1911351" cy="955675"/>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latin typeface="Myriad Pro" pitchFamily="34" charset="0"/>
                </a:rPr>
                <a:t>Exclusive Scan</a:t>
              </a:r>
            </a:p>
            <a:p>
              <a:pPr algn="ctr"/>
              <a:r>
                <a:rPr lang="en-US" dirty="0" smtClean="0">
                  <a:solidFill>
                    <a:schemeClr val="tx2"/>
                  </a:solidFill>
                  <a:latin typeface="Myriad Pro" pitchFamily="34" charset="0"/>
                </a:rPr>
                <a:t>[</a:t>
              </a:r>
              <a:r>
                <a:rPr lang="en-US" dirty="0" err="1" smtClean="0">
                  <a:solidFill>
                    <a:schemeClr val="tx2"/>
                  </a:solidFill>
                  <a:latin typeface="Myriad Pro" pitchFamily="34" charset="0"/>
                </a:rPr>
                <a:t>Sengupta</a:t>
              </a:r>
              <a:r>
                <a:rPr lang="en-US" dirty="0" smtClean="0">
                  <a:solidFill>
                    <a:schemeClr val="tx2"/>
                  </a:solidFill>
                  <a:latin typeface="Myriad Pro" pitchFamily="34" charset="0"/>
                </a:rPr>
                <a:t> 2007]</a:t>
              </a:r>
              <a:endParaRPr lang="en-US" dirty="0">
                <a:solidFill>
                  <a:schemeClr val="tx2"/>
                </a:solidFill>
                <a:latin typeface="Myriad Pro" pitchFamily="34" charset="0"/>
              </a:endParaRPr>
            </a:p>
          </p:txBody>
        </p:sp>
      </p:grpSp>
      <p:pic>
        <p:nvPicPr>
          <p:cNvPr id="9" name="Picture 8" descr="gpusum1a.png"/>
          <p:cNvPicPr>
            <a:picLocks noChangeAspect="1"/>
          </p:cNvPicPr>
          <p:nvPr/>
        </p:nvPicPr>
        <p:blipFill>
          <a:blip r:embed="rId3"/>
          <a:stretch>
            <a:fillRect/>
          </a:stretch>
        </p:blipFill>
        <p:spPr>
          <a:xfrm>
            <a:off x="2978150" y="1981200"/>
            <a:ext cx="4946650" cy="612775"/>
          </a:xfrm>
          <a:prstGeom prst="rect">
            <a:avLst/>
          </a:prstGeom>
        </p:spPr>
      </p:pic>
      <p:pic>
        <p:nvPicPr>
          <p:cNvPr id="10" name="Picture 9" descr="gpusum1b.png"/>
          <p:cNvPicPr>
            <a:picLocks noChangeAspect="1"/>
          </p:cNvPicPr>
          <p:nvPr/>
        </p:nvPicPr>
        <p:blipFill>
          <a:blip r:embed="rId4"/>
          <a:stretch>
            <a:fillRect/>
          </a:stretch>
        </p:blipFill>
        <p:spPr>
          <a:xfrm>
            <a:off x="3435350" y="5105400"/>
            <a:ext cx="4486276" cy="355600"/>
          </a:xfrm>
          <a:prstGeom prst="rect">
            <a:avLst/>
          </a:prstGeom>
        </p:spPr>
      </p:pic>
      <p:pic>
        <p:nvPicPr>
          <p:cNvPr id="11" name="Picture 10" descr="C:\fcole\fhl_talk\stepbox\clipbuffer.png"/>
          <p:cNvPicPr>
            <a:picLocks noChangeAspect="1" noChangeArrowheads="1"/>
          </p:cNvPicPr>
          <p:nvPr/>
        </p:nvPicPr>
        <p:blipFill>
          <a:blip r:embed="rId5" cstate="print"/>
          <a:srcRect/>
          <a:stretch>
            <a:fillRect/>
          </a:stretch>
        </p:blipFill>
        <p:spPr bwMode="auto">
          <a:xfrm>
            <a:off x="361950" y="2809875"/>
            <a:ext cx="1774825" cy="1774825"/>
          </a:xfrm>
          <a:prstGeom prst="rect">
            <a:avLst/>
          </a:prstGeom>
          <a:noFill/>
        </p:spPr>
      </p:pic>
      <p:sp>
        <p:nvSpPr>
          <p:cNvPr id="12" name="TextBox 11"/>
          <p:cNvSpPr txBox="1"/>
          <p:nvPr/>
        </p:nvSpPr>
        <p:spPr>
          <a:xfrm>
            <a:off x="609600" y="4648200"/>
            <a:ext cx="1291636" cy="646331"/>
          </a:xfrm>
          <a:prstGeom prst="rect">
            <a:avLst/>
          </a:prstGeom>
          <a:noFill/>
        </p:spPr>
        <p:txBody>
          <a:bodyPr wrap="none" rtlCol="0">
            <a:spAutoFit/>
          </a:bodyPr>
          <a:lstStyle/>
          <a:p>
            <a:r>
              <a:rPr lang="en-US" dirty="0" smtClean="0"/>
              <a:t>Example shape</a:t>
            </a:r>
          </a:p>
          <a:p>
            <a:r>
              <a:rPr lang="en-US" dirty="0" smtClean="0"/>
              <a:t>22 segments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3: Draw Atlas</a:t>
            </a:r>
            <a:endParaRPr lang="en-US" dirty="0"/>
          </a:p>
        </p:txBody>
      </p:sp>
      <p:pic>
        <p:nvPicPr>
          <p:cNvPr id="15362" name="Picture 2" descr="C:\fcole\fhl_talk\gpu\atlas1a.png"/>
          <p:cNvPicPr>
            <a:picLocks noChangeAspect="1" noChangeArrowheads="1"/>
          </p:cNvPicPr>
          <p:nvPr/>
        </p:nvPicPr>
        <p:blipFill>
          <a:blip r:embed="rId2"/>
          <a:srcRect/>
          <a:stretch>
            <a:fillRect/>
          </a:stretch>
        </p:blipFill>
        <p:spPr bwMode="auto">
          <a:xfrm>
            <a:off x="2387600" y="1517650"/>
            <a:ext cx="5540332" cy="1774825"/>
          </a:xfrm>
          <a:prstGeom prst="rect">
            <a:avLst/>
          </a:prstGeom>
          <a:noFill/>
        </p:spPr>
      </p:pic>
      <p:pic>
        <p:nvPicPr>
          <p:cNvPr id="15364" name="Picture 4" descr="C:\fcole\fhl_talk\gpu\atlas1c.png"/>
          <p:cNvPicPr>
            <a:picLocks noChangeAspect="1" noChangeArrowheads="1"/>
          </p:cNvPicPr>
          <p:nvPr/>
        </p:nvPicPr>
        <p:blipFill>
          <a:blip r:embed="rId3"/>
          <a:srcRect/>
          <a:stretch>
            <a:fillRect/>
          </a:stretch>
        </p:blipFill>
        <p:spPr bwMode="auto">
          <a:xfrm>
            <a:off x="3206750" y="5436286"/>
            <a:ext cx="3750751" cy="723214"/>
          </a:xfrm>
          <a:prstGeom prst="rect">
            <a:avLst/>
          </a:prstGeom>
          <a:noFill/>
        </p:spPr>
      </p:pic>
      <p:pic>
        <p:nvPicPr>
          <p:cNvPr id="15365" name="Picture 5" descr="C:\fcole\fhl_talk\gpu\atlas1d.png"/>
          <p:cNvPicPr>
            <a:picLocks noChangeAspect="1" noChangeArrowheads="1"/>
          </p:cNvPicPr>
          <p:nvPr/>
        </p:nvPicPr>
        <p:blipFill>
          <a:blip r:embed="rId4"/>
          <a:srcRect/>
          <a:stretch>
            <a:fillRect/>
          </a:stretch>
        </p:blipFill>
        <p:spPr bwMode="auto">
          <a:xfrm>
            <a:off x="3206750" y="5436286"/>
            <a:ext cx="3750751" cy="723214"/>
          </a:xfrm>
          <a:prstGeom prst="rect">
            <a:avLst/>
          </a:prstGeom>
          <a:noFill/>
        </p:spPr>
      </p:pic>
      <p:grpSp>
        <p:nvGrpSpPr>
          <p:cNvPr id="13" name="Group 12"/>
          <p:cNvGrpSpPr/>
          <p:nvPr/>
        </p:nvGrpSpPr>
        <p:grpSpPr>
          <a:xfrm>
            <a:off x="4845050" y="3565525"/>
            <a:ext cx="1911351" cy="1638300"/>
            <a:chOff x="4845050" y="3565525"/>
            <a:chExt cx="1911351" cy="1638300"/>
          </a:xfrm>
        </p:grpSpPr>
        <p:sp>
          <p:nvSpPr>
            <p:cNvPr id="11" name="Down Arrow 10"/>
            <p:cNvSpPr/>
            <p:nvPr/>
          </p:nvSpPr>
          <p:spPr>
            <a:xfrm>
              <a:off x="5527676" y="3565525"/>
              <a:ext cx="546100" cy="1638300"/>
            </a:xfrm>
            <a:prstGeom prst="downArrow">
              <a:avLst/>
            </a:prstGeom>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ounded Rectangle 11"/>
            <p:cNvSpPr/>
            <p:nvPr/>
          </p:nvSpPr>
          <p:spPr>
            <a:xfrm>
              <a:off x="4845050" y="3838574"/>
              <a:ext cx="1911351" cy="955675"/>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latin typeface="Myriad Pro" pitchFamily="34" charset="0"/>
                </a:rPr>
                <a:t>GL_POINTS +</a:t>
              </a:r>
            </a:p>
            <a:p>
              <a:pPr algn="ctr"/>
              <a:r>
                <a:rPr lang="en-US" dirty="0" smtClean="0">
                  <a:solidFill>
                    <a:schemeClr val="tx2"/>
                  </a:solidFill>
                  <a:latin typeface="Myriad Pro" pitchFamily="34" charset="0"/>
                </a:rPr>
                <a:t>Geometry Program</a:t>
              </a:r>
            </a:p>
          </p:txBody>
        </p:sp>
      </p:grpSp>
      <p:pic>
        <p:nvPicPr>
          <p:cNvPr id="15367" name="Picture 7" descr="C:\fcole\fhl_talk\gpu\atlas1e.png"/>
          <p:cNvPicPr>
            <a:picLocks noChangeAspect="1" noChangeArrowheads="1"/>
          </p:cNvPicPr>
          <p:nvPr/>
        </p:nvPicPr>
        <p:blipFill>
          <a:blip r:embed="rId5"/>
          <a:srcRect/>
          <a:stretch>
            <a:fillRect/>
          </a:stretch>
        </p:blipFill>
        <p:spPr bwMode="auto">
          <a:xfrm>
            <a:off x="3206750" y="5445970"/>
            <a:ext cx="4828032" cy="577005"/>
          </a:xfrm>
          <a:prstGeom prst="rect">
            <a:avLst/>
          </a:prstGeom>
          <a:noFill/>
        </p:spPr>
      </p:pic>
      <p:pic>
        <p:nvPicPr>
          <p:cNvPr id="14" name="Picture 13" descr="C:\fcole\fhl_talk\stepbox\clipbuffer.png"/>
          <p:cNvPicPr>
            <a:picLocks noChangeAspect="1" noChangeArrowheads="1"/>
          </p:cNvPicPr>
          <p:nvPr/>
        </p:nvPicPr>
        <p:blipFill>
          <a:blip r:embed="rId6" cstate="print"/>
          <a:srcRect/>
          <a:stretch>
            <a:fillRect/>
          </a:stretch>
        </p:blipFill>
        <p:spPr bwMode="auto">
          <a:xfrm>
            <a:off x="361950" y="2809875"/>
            <a:ext cx="1774825" cy="1774825"/>
          </a:xfrm>
          <a:prstGeom prst="rect">
            <a:avLst/>
          </a:prstGeom>
          <a:noFill/>
        </p:spPr>
      </p:pic>
      <p:sp>
        <p:nvSpPr>
          <p:cNvPr id="15" name="TextBox 14"/>
          <p:cNvSpPr txBox="1"/>
          <p:nvPr/>
        </p:nvSpPr>
        <p:spPr>
          <a:xfrm>
            <a:off x="609600" y="4648200"/>
            <a:ext cx="1291636" cy="646331"/>
          </a:xfrm>
          <a:prstGeom prst="rect">
            <a:avLst/>
          </a:prstGeom>
          <a:noFill/>
        </p:spPr>
        <p:txBody>
          <a:bodyPr wrap="none" rtlCol="0">
            <a:spAutoFit/>
          </a:bodyPr>
          <a:lstStyle/>
          <a:p>
            <a:r>
              <a:rPr lang="en-US" dirty="0" smtClean="0"/>
              <a:t>Example shape</a:t>
            </a:r>
          </a:p>
          <a:p>
            <a:r>
              <a:rPr lang="en-US" dirty="0" smtClean="0"/>
              <a:t>22 segments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36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3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36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5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Visibility</a:t>
            </a:r>
            <a:r>
              <a:rPr lang="en-US" baseline="0" dirty="0" smtClean="0"/>
              <a:t> Computation</a:t>
            </a:r>
            <a:endParaRPr lang="en-US" dirty="0"/>
          </a:p>
        </p:txBody>
      </p:sp>
      <p:pic>
        <p:nvPicPr>
          <p:cNvPr id="16386" name="Picture 2" descr="C:\fcole\fhl_talk\gpu\atlas2a-01.png"/>
          <p:cNvPicPr>
            <a:picLocks noChangeAspect="1" noChangeArrowheads="1"/>
          </p:cNvPicPr>
          <p:nvPr/>
        </p:nvPicPr>
        <p:blipFill>
          <a:blip r:embed="rId2"/>
          <a:srcRect/>
          <a:stretch>
            <a:fillRect/>
          </a:stretch>
        </p:blipFill>
        <p:spPr bwMode="auto">
          <a:xfrm>
            <a:off x="1493837" y="1244600"/>
            <a:ext cx="6156325" cy="5386784"/>
          </a:xfrm>
          <a:prstGeom prst="rect">
            <a:avLst/>
          </a:prstGeom>
          <a:noFill/>
        </p:spPr>
      </p:pic>
      <p:pic>
        <p:nvPicPr>
          <p:cNvPr id="16387" name="Picture 3" descr="C:\fcole\fhl_talk\gpu\atlas2b-01.png"/>
          <p:cNvPicPr>
            <a:picLocks noChangeAspect="1" noChangeArrowheads="1"/>
          </p:cNvPicPr>
          <p:nvPr/>
        </p:nvPicPr>
        <p:blipFill>
          <a:blip r:embed="rId3"/>
          <a:srcRect/>
          <a:stretch>
            <a:fillRect/>
          </a:stretch>
        </p:blipFill>
        <p:spPr bwMode="auto">
          <a:xfrm>
            <a:off x="1493837" y="1244600"/>
            <a:ext cx="6156325" cy="5386784"/>
          </a:xfrm>
          <a:prstGeom prst="rect">
            <a:avLst/>
          </a:prstGeom>
          <a:noFill/>
        </p:spPr>
      </p:pic>
      <p:pic>
        <p:nvPicPr>
          <p:cNvPr id="16389" name="Picture 5" descr="C:\fcole\fhl_talk\gpu\atlas2c-01.png"/>
          <p:cNvPicPr>
            <a:picLocks noChangeAspect="1" noChangeArrowheads="1"/>
          </p:cNvPicPr>
          <p:nvPr/>
        </p:nvPicPr>
        <p:blipFill>
          <a:blip r:embed="rId4"/>
          <a:srcRect/>
          <a:stretch>
            <a:fillRect/>
          </a:stretch>
        </p:blipFill>
        <p:spPr bwMode="auto">
          <a:xfrm>
            <a:off x="1493837" y="1244600"/>
            <a:ext cx="6156325" cy="5386784"/>
          </a:xfrm>
          <a:prstGeom prst="rect">
            <a:avLst/>
          </a:prstGeom>
          <a:noFill/>
        </p:spPr>
      </p:pic>
      <p:pic>
        <p:nvPicPr>
          <p:cNvPr id="16390" name="Picture 6" descr="C:\fcole\fhl_talk\gpu\atlas2d-01.png"/>
          <p:cNvPicPr>
            <a:picLocks noChangeAspect="1" noChangeArrowheads="1"/>
          </p:cNvPicPr>
          <p:nvPr/>
        </p:nvPicPr>
        <p:blipFill>
          <a:blip r:embed="rId5"/>
          <a:srcRect/>
          <a:stretch>
            <a:fillRect/>
          </a:stretch>
        </p:blipFill>
        <p:spPr bwMode="auto">
          <a:xfrm>
            <a:off x="1493837" y="1244600"/>
            <a:ext cx="6156325" cy="5386784"/>
          </a:xfrm>
          <a:prstGeom prst="rect">
            <a:avLst/>
          </a:prstGeom>
          <a:noFill/>
        </p:spPr>
      </p:pic>
      <p:pic>
        <p:nvPicPr>
          <p:cNvPr id="16391" name="Picture 7" descr="C:\fcole\fhl_talk\gpu\atlas2e-01.png"/>
          <p:cNvPicPr>
            <a:picLocks noChangeAspect="1" noChangeArrowheads="1"/>
          </p:cNvPicPr>
          <p:nvPr/>
        </p:nvPicPr>
        <p:blipFill>
          <a:blip r:embed="rId6"/>
          <a:srcRect/>
          <a:stretch>
            <a:fillRect/>
          </a:stretch>
        </p:blipFill>
        <p:spPr bwMode="auto">
          <a:xfrm>
            <a:off x="1493837" y="1244600"/>
            <a:ext cx="6156325" cy="5386784"/>
          </a:xfrm>
          <a:prstGeom prst="rect">
            <a:avLst/>
          </a:prstGeom>
          <a:noFill/>
        </p:spPr>
      </p:pic>
      <p:pic>
        <p:nvPicPr>
          <p:cNvPr id="16392" name="Picture 8" descr="C:\fcole\fhl_talk\gpu\atlas2f-01.png"/>
          <p:cNvPicPr>
            <a:picLocks noChangeAspect="1" noChangeArrowheads="1"/>
          </p:cNvPicPr>
          <p:nvPr/>
        </p:nvPicPr>
        <p:blipFill>
          <a:blip r:embed="rId7" cstate="print"/>
          <a:srcRect/>
          <a:stretch>
            <a:fillRect/>
          </a:stretch>
        </p:blipFill>
        <p:spPr bwMode="auto">
          <a:xfrm>
            <a:off x="1493837" y="1244600"/>
            <a:ext cx="6156325" cy="5386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3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Stroke Rendering</a:t>
            </a:r>
            <a:endParaRPr lang="en-US" dirty="0"/>
          </a:p>
        </p:txBody>
      </p:sp>
      <p:pic>
        <p:nvPicPr>
          <p:cNvPr id="9" name="Picture 2" descr="C:\fcole\fhl_talk\gpu\atlas1a.png"/>
          <p:cNvPicPr>
            <a:picLocks noChangeAspect="1" noChangeArrowheads="1"/>
          </p:cNvPicPr>
          <p:nvPr/>
        </p:nvPicPr>
        <p:blipFill>
          <a:blip r:embed="rId2"/>
          <a:srcRect b="-7693"/>
          <a:stretch>
            <a:fillRect/>
          </a:stretch>
        </p:blipFill>
        <p:spPr bwMode="auto">
          <a:xfrm>
            <a:off x="1295400" y="1365250"/>
            <a:ext cx="5540332" cy="1911350"/>
          </a:xfrm>
          <a:prstGeom prst="rect">
            <a:avLst/>
          </a:prstGeom>
          <a:noFill/>
        </p:spPr>
      </p:pic>
      <p:pic>
        <p:nvPicPr>
          <p:cNvPr id="11" name="Picture 10" descr="alpha.png"/>
          <p:cNvPicPr>
            <a:picLocks noChangeAspect="1"/>
          </p:cNvPicPr>
          <p:nvPr/>
        </p:nvPicPr>
        <p:blipFill>
          <a:blip r:embed="rId3"/>
          <a:stretch>
            <a:fillRect/>
          </a:stretch>
        </p:blipFill>
        <p:spPr>
          <a:xfrm>
            <a:off x="1574800" y="3276600"/>
            <a:ext cx="5475159" cy="457200"/>
          </a:xfrm>
          <a:prstGeom prst="rect">
            <a:avLst/>
          </a:prstGeom>
        </p:spPr>
      </p:pic>
      <p:pic>
        <p:nvPicPr>
          <p:cNvPr id="12" name="Picture 11" descr="quads_notest.png"/>
          <p:cNvPicPr>
            <a:picLocks noChangeAspect="1"/>
          </p:cNvPicPr>
          <p:nvPr/>
        </p:nvPicPr>
        <p:blipFill>
          <a:blip r:embed="rId4"/>
          <a:stretch>
            <a:fillRect/>
          </a:stretch>
        </p:blipFill>
        <p:spPr>
          <a:xfrm>
            <a:off x="3200400" y="3962400"/>
            <a:ext cx="2743200" cy="2743200"/>
          </a:xfrm>
          <a:prstGeom prst="rect">
            <a:avLst/>
          </a:prstGeom>
          <a:ln>
            <a:solidFill>
              <a:schemeClr val="tx2"/>
            </a:solidFill>
          </a:ln>
        </p:spPr>
      </p:pic>
      <p:pic>
        <p:nvPicPr>
          <p:cNvPr id="13" name="Picture 12" descr="final.png"/>
          <p:cNvPicPr>
            <a:picLocks noChangeAspect="1"/>
          </p:cNvPicPr>
          <p:nvPr/>
        </p:nvPicPr>
        <p:blipFill>
          <a:blip r:embed="rId5"/>
          <a:stretch>
            <a:fillRect/>
          </a:stretch>
        </p:blipFill>
        <p:spPr>
          <a:xfrm>
            <a:off x="3200400" y="3962400"/>
            <a:ext cx="2743200" cy="2743200"/>
          </a:xfrm>
          <a:prstGeom prst="rect">
            <a:avLst/>
          </a:prstGeom>
          <a:ln>
            <a:solidFill>
              <a:schemeClr val="tx2"/>
            </a:solidFill>
          </a:ln>
        </p:spPr>
      </p:pic>
      <p:pic>
        <p:nvPicPr>
          <p:cNvPr id="15" name="Picture 14" descr="quads_notest_transparent.png"/>
          <p:cNvPicPr>
            <a:picLocks noChangeAspect="1"/>
          </p:cNvPicPr>
          <p:nvPr/>
        </p:nvPicPr>
        <p:blipFill>
          <a:blip r:embed="rId6"/>
          <a:stretch>
            <a:fillRect/>
          </a:stretch>
        </p:blipFill>
        <p:spPr>
          <a:xfrm>
            <a:off x="3200400" y="3962400"/>
            <a:ext cx="27432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9" descr="bolt_dots.png"/>
          <p:cNvPicPr>
            <a:picLocks noChangeAspect="1"/>
          </p:cNvPicPr>
          <p:nvPr/>
        </p:nvPicPr>
        <p:blipFill>
          <a:blip r:embed="rId3"/>
          <a:stretch>
            <a:fillRect/>
          </a:stretch>
        </p:blipFill>
        <p:spPr>
          <a:xfrm>
            <a:off x="1752600" y="1676400"/>
            <a:ext cx="5638800" cy="4229100"/>
          </a:xfrm>
          <a:prstGeom prst="rect">
            <a:avLst/>
          </a:prstGeom>
          <a:ln>
            <a:solidFill>
              <a:schemeClr val="tx2"/>
            </a:solidFill>
          </a:ln>
        </p:spPr>
      </p:pic>
      <p:pic>
        <p:nvPicPr>
          <p:cNvPr id="16" name="Picture 15" descr="bolt_bw_lines.png"/>
          <p:cNvPicPr>
            <a:picLocks noChangeAspect="1"/>
          </p:cNvPicPr>
          <p:nvPr/>
        </p:nvPicPr>
        <p:blipFill>
          <a:blip r:embed="rId4"/>
          <a:stretch>
            <a:fillRect/>
          </a:stretch>
        </p:blipFill>
        <p:spPr>
          <a:xfrm>
            <a:off x="1752600" y="1676400"/>
            <a:ext cx="5638800" cy="4229100"/>
          </a:xfrm>
          <a:prstGeom prst="rect">
            <a:avLst/>
          </a:prstGeom>
          <a:ln>
            <a:solidFill>
              <a:schemeClr val="tx2"/>
            </a:solidFill>
          </a:ln>
        </p:spPr>
      </p:pic>
      <p:sp>
        <p:nvSpPr>
          <p:cNvPr id="2" name="Title 1"/>
          <p:cNvSpPr>
            <a:spLocks noGrp="1"/>
          </p:cNvSpPr>
          <p:nvPr>
            <p:ph type="title"/>
          </p:nvPr>
        </p:nvSpPr>
        <p:spPr/>
        <p:txBody>
          <a:bodyPr/>
          <a:lstStyle/>
          <a:p>
            <a:r>
              <a:rPr lang="en-US" baseline="0" dirty="0" smtClean="0"/>
              <a:t>Drawing with Strokes</a:t>
            </a:r>
            <a:endParaRPr lang="en-US" dirty="0"/>
          </a:p>
        </p:txBody>
      </p:sp>
      <p:pic>
        <p:nvPicPr>
          <p:cNvPr id="9" name="Picture 8" descr="bolt_wireframe_bw.png"/>
          <p:cNvPicPr>
            <a:picLocks noChangeAspect="1"/>
          </p:cNvPicPr>
          <p:nvPr/>
        </p:nvPicPr>
        <p:blipFill>
          <a:blip r:embed="rId5"/>
          <a:stretch>
            <a:fillRect/>
          </a:stretch>
        </p:blipFill>
        <p:spPr>
          <a:xfrm>
            <a:off x="1752600" y="1676400"/>
            <a:ext cx="5638800" cy="4229100"/>
          </a:xfrm>
          <a:prstGeom prst="rect">
            <a:avLst/>
          </a:prstGeom>
          <a:ln>
            <a:solidFill>
              <a:schemeClr val="tx2"/>
            </a:solidFill>
          </a:ln>
        </p:spPr>
      </p:pic>
      <p:pic>
        <p:nvPicPr>
          <p:cNvPr id="17" name="Picture 16" descr="bolt_dots.png"/>
          <p:cNvPicPr>
            <a:picLocks noChangeAspect="1"/>
          </p:cNvPicPr>
          <p:nvPr/>
        </p:nvPicPr>
        <p:blipFill>
          <a:blip r:embed="rId3"/>
          <a:stretch>
            <a:fillRect/>
          </a:stretch>
        </p:blipFill>
        <p:spPr>
          <a:xfrm>
            <a:off x="1752600" y="1676400"/>
            <a:ext cx="5638800" cy="4229100"/>
          </a:xfrm>
          <a:prstGeom prst="rect">
            <a:avLst/>
          </a:prstGeom>
          <a:ln>
            <a:solidFill>
              <a:schemeClr val="tx2"/>
            </a:solidFill>
          </a:ln>
        </p:spPr>
      </p:pic>
      <p:pic>
        <p:nvPicPr>
          <p:cNvPr id="18" name="Picture 17" descr="bolt_wavy.png"/>
          <p:cNvPicPr>
            <a:picLocks noChangeAspect="1"/>
          </p:cNvPicPr>
          <p:nvPr/>
        </p:nvPicPr>
        <p:blipFill>
          <a:blip r:embed="rId6"/>
          <a:stretch>
            <a:fillRect/>
          </a:stretch>
        </p:blipFill>
        <p:spPr>
          <a:xfrm>
            <a:off x="1752600" y="1676400"/>
            <a:ext cx="5638800" cy="4229100"/>
          </a:xfrm>
          <a:prstGeom prst="rect">
            <a:avLst/>
          </a:prstGeom>
          <a:ln>
            <a:solidFill>
              <a:schemeClr val="tx2"/>
            </a:solidFill>
          </a:ln>
        </p:spPr>
      </p:pic>
      <p:pic>
        <p:nvPicPr>
          <p:cNvPr id="19" name="Picture 18" descr="bolt_hairy.png"/>
          <p:cNvPicPr>
            <a:picLocks noChangeAspect="1"/>
          </p:cNvPicPr>
          <p:nvPr/>
        </p:nvPicPr>
        <p:blipFill>
          <a:blip r:embed="rId7"/>
          <a:stretch>
            <a:fillRect/>
          </a:stretch>
        </p:blipFill>
        <p:spPr>
          <a:xfrm>
            <a:off x="1752600" y="1676400"/>
            <a:ext cx="5638800" cy="4229100"/>
          </a:xfrm>
          <a:prstGeom prst="rect">
            <a:avLst/>
          </a:prstGeom>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pic>
        <p:nvPicPr>
          <p:cNvPr id="4" name="ship1.mpg">
            <a:hlinkClick r:id="" action="ppaction://media"/>
          </p:cNvPr>
          <p:cNvPicPr/>
          <p:nvPr>
            <p:ph idx="1"/>
            <a:videoFile r:link="rId1"/>
          </p:nvPr>
        </p:nvPicPr>
        <p:blipFill>
          <a:blip r:embed="rId3"/>
          <a:stretch>
            <a:fillRect/>
          </a:stretch>
        </p:blipFill>
        <p:spPr>
          <a:xfrm>
            <a:off x="1524000" y="1439864"/>
            <a:ext cx="6248400" cy="4686300"/>
          </a:xfrm>
          <a:ln>
            <a:solidFill>
              <a:srgbClr val="000000"/>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(fps)</a:t>
            </a:r>
            <a:endParaRPr lang="en-US" dirty="0"/>
          </a:p>
        </p:txBody>
      </p:sp>
      <p:graphicFrame>
        <p:nvGraphicFramePr>
          <p:cNvPr id="4" name="Content Placeholder 3"/>
          <p:cNvGraphicFramePr>
            <a:graphicFrameLocks noGrp="1"/>
          </p:cNvGraphicFramePr>
          <p:nvPr>
            <p:ph idx="1"/>
          </p:nvPr>
        </p:nvGraphicFramePr>
        <p:xfrm>
          <a:off x="1697265" y="1574800"/>
          <a:ext cx="5878285" cy="3708400"/>
        </p:xfrm>
        <a:graphic>
          <a:graphicData uri="http://schemas.openxmlformats.org/drawingml/2006/table">
            <a:tbl>
              <a:tblPr firstRow="1" bandRow="1">
                <a:tableStyleId>{5C22544A-7EE6-4342-B048-85BDC9FD1C3A}</a:tableStyleId>
              </a:tblPr>
              <a:tblGrid>
                <a:gridCol w="1175657"/>
                <a:gridCol w="1175657"/>
                <a:gridCol w="1175657"/>
                <a:gridCol w="1175657"/>
                <a:gridCol w="1175657"/>
              </a:tblGrid>
              <a:tr h="370840">
                <a:tc>
                  <a:txBody>
                    <a:bodyPr/>
                    <a:lstStyle/>
                    <a:p>
                      <a:endParaRPr lang="en-US" dirty="0"/>
                    </a:p>
                  </a:txBody>
                  <a:tcPr>
                    <a:lnR w="12700" cap="flat" cmpd="sng" algn="ctr">
                      <a:solidFill>
                        <a:schemeClr val="tx1"/>
                      </a:solidFill>
                      <a:prstDash val="solid"/>
                      <a:round/>
                      <a:headEnd type="none" w="med" len="med"/>
                      <a:tailEnd type="none" w="med" len="med"/>
                    </a:lnR>
                  </a:tcPr>
                </a:tc>
                <a:tc>
                  <a:txBody>
                    <a:bodyPr/>
                    <a:lstStyle/>
                    <a:p>
                      <a:r>
                        <a:rPr lang="en-US" dirty="0" smtClean="0"/>
                        <a:t>clevis</a:t>
                      </a:r>
                      <a:endParaRPr lang="en-US" dirty="0"/>
                    </a:p>
                  </a:txBody>
                  <a:tcPr>
                    <a:lnL w="12700" cap="flat" cmpd="sng" algn="ctr">
                      <a:solidFill>
                        <a:schemeClr val="tx1"/>
                      </a:solidFill>
                      <a:prstDash val="solid"/>
                      <a:round/>
                      <a:headEnd type="none" w="med" len="med"/>
                      <a:tailEnd type="none" w="med" len="med"/>
                    </a:lnL>
                  </a:tcPr>
                </a:tc>
                <a:tc>
                  <a:txBody>
                    <a:bodyPr/>
                    <a:lstStyle/>
                    <a:p>
                      <a:r>
                        <a:rPr lang="en-US" dirty="0" smtClean="0"/>
                        <a:t>house</a:t>
                      </a:r>
                      <a:endParaRPr lang="en-US" dirty="0"/>
                    </a:p>
                  </a:txBody>
                  <a:tcPr/>
                </a:tc>
                <a:tc>
                  <a:txBody>
                    <a:bodyPr/>
                    <a:lstStyle/>
                    <a:p>
                      <a:r>
                        <a:rPr lang="en-US" smtClean="0"/>
                        <a:t>ship</a:t>
                      </a:r>
                      <a:endParaRPr lang="en-US" dirty="0"/>
                    </a:p>
                  </a:txBody>
                  <a:tcPr/>
                </a:tc>
                <a:tc>
                  <a:txBody>
                    <a:bodyPr/>
                    <a:lstStyle/>
                    <a:p>
                      <a:r>
                        <a:rPr lang="en-US" dirty="0" smtClean="0"/>
                        <a:t>ship</a:t>
                      </a:r>
                      <a:r>
                        <a:rPr lang="en-US" baseline="0" dirty="0" smtClean="0"/>
                        <a:t> + </a:t>
                      </a:r>
                      <a:r>
                        <a:rPr lang="en-US" baseline="0" dirty="0" err="1" smtClean="0"/>
                        <a:t>sil</a:t>
                      </a:r>
                      <a:r>
                        <a:rPr lang="en-US" baseline="0" dirty="0" smtClean="0"/>
                        <a:t>.</a:t>
                      </a:r>
                      <a:endParaRPr lang="en-US" dirty="0"/>
                    </a:p>
                  </a:txBody>
                  <a:tcPr/>
                </a:tc>
              </a:tr>
              <a:tr h="370840">
                <a:tc>
                  <a:txBody>
                    <a:bodyPr/>
                    <a:lstStyle/>
                    <a:p>
                      <a:r>
                        <a:rPr lang="en-US" dirty="0" smtClean="0"/>
                        <a:t># triangles</a:t>
                      </a:r>
                      <a:endParaRPr lang="en-US" dirty="0"/>
                    </a:p>
                  </a:txBody>
                  <a:tcPr>
                    <a:lnR w="12700" cap="flat" cmpd="sng" algn="ctr">
                      <a:solidFill>
                        <a:schemeClr val="tx1"/>
                      </a:solidFill>
                      <a:prstDash val="solid"/>
                      <a:round/>
                      <a:headEnd type="none" w="med" len="med"/>
                      <a:tailEnd type="none" w="med" len="med"/>
                    </a:lnR>
                  </a:tcPr>
                </a:tc>
                <a:tc>
                  <a:txBody>
                    <a:bodyPr/>
                    <a:lstStyle/>
                    <a:p>
                      <a:r>
                        <a:rPr lang="en-US" dirty="0" smtClean="0"/>
                        <a:t>1k</a:t>
                      </a:r>
                      <a:endParaRPr lang="en-US" dirty="0"/>
                    </a:p>
                  </a:txBody>
                  <a:tcPr>
                    <a:lnL w="12700" cap="flat" cmpd="sng" algn="ctr">
                      <a:solidFill>
                        <a:schemeClr val="tx1"/>
                      </a:solidFill>
                      <a:prstDash val="solid"/>
                      <a:round/>
                      <a:headEnd type="none" w="med" len="med"/>
                      <a:tailEnd type="none" w="med" len="med"/>
                    </a:lnL>
                  </a:tcPr>
                </a:tc>
                <a:tc>
                  <a:txBody>
                    <a:bodyPr/>
                    <a:lstStyle/>
                    <a:p>
                      <a:r>
                        <a:rPr lang="en-US" dirty="0" smtClean="0"/>
                        <a:t>15k</a:t>
                      </a:r>
                      <a:endParaRPr lang="en-US" dirty="0"/>
                    </a:p>
                  </a:txBody>
                  <a:tcPr/>
                </a:tc>
                <a:tc>
                  <a:txBody>
                    <a:bodyPr/>
                    <a:lstStyle/>
                    <a:p>
                      <a:r>
                        <a:rPr lang="en-US" dirty="0" smtClean="0"/>
                        <a:t>300k</a:t>
                      </a:r>
                      <a:endParaRPr lang="en-US" dirty="0"/>
                    </a:p>
                  </a:txBody>
                  <a:tcPr/>
                </a:tc>
                <a:tc>
                  <a:txBody>
                    <a:bodyPr/>
                    <a:lstStyle/>
                    <a:p>
                      <a:r>
                        <a:rPr lang="en-US" dirty="0" smtClean="0"/>
                        <a:t>-</a:t>
                      </a:r>
                      <a:endParaRPr lang="en-US" dirty="0"/>
                    </a:p>
                  </a:txBody>
                  <a:tcPr/>
                </a:tc>
              </a:tr>
              <a:tr h="370840">
                <a:tc>
                  <a:txBody>
                    <a:bodyPr/>
                    <a:lstStyle/>
                    <a:p>
                      <a:r>
                        <a:rPr lang="en-US" dirty="0" smtClean="0"/>
                        <a:t># segments</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dirty="0" smtClean="0"/>
                        <a:t>1.5k</a:t>
                      </a:r>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smtClean="0"/>
                        <a:t>14k</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300k</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500k</a:t>
                      </a:r>
                      <a:endParaRPr lang="en-US" dirty="0"/>
                    </a:p>
                  </a:txBody>
                  <a:tcPr>
                    <a:lnB w="12700" cap="flat" cmpd="sng" algn="ctr">
                      <a:solidFill>
                        <a:schemeClr val="tx1"/>
                      </a:solidFill>
                      <a:prstDash val="solid"/>
                      <a:round/>
                      <a:headEnd type="none" w="med" len="med"/>
                      <a:tailEnd type="none" w="med" len="med"/>
                    </a:lnB>
                  </a:tcPr>
                </a:tc>
              </a:tr>
              <a:tr h="370840">
                <a:tc>
                  <a:txBody>
                    <a:bodyPr/>
                    <a:lstStyle/>
                    <a:p>
                      <a:r>
                        <a:rPr lang="en-US" dirty="0" smtClean="0">
                          <a:solidFill>
                            <a:schemeClr val="tx2">
                              <a:lumMod val="75000"/>
                              <a:lumOff val="25000"/>
                            </a:schemeClr>
                          </a:solidFill>
                        </a:rPr>
                        <a:t>OpenGL</a:t>
                      </a:r>
                      <a:endParaRPr lang="en-US" dirty="0">
                        <a:solidFill>
                          <a:schemeClr val="tx2">
                            <a:lumMod val="75000"/>
                            <a:lumOff val="25000"/>
                          </a:schemeClr>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dirty="0" smtClean="0">
                          <a:solidFill>
                            <a:schemeClr val="tx2">
                              <a:lumMod val="75000"/>
                              <a:lumOff val="25000"/>
                            </a:schemeClr>
                          </a:solidFill>
                        </a:rPr>
                        <a:t>1000+</a:t>
                      </a:r>
                      <a:endParaRPr lang="en-US" dirty="0">
                        <a:solidFill>
                          <a:schemeClr val="tx2">
                            <a:lumMod val="75000"/>
                            <a:lumOff val="25000"/>
                          </a:schemeClr>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smtClean="0">
                          <a:solidFill>
                            <a:schemeClr val="tx2">
                              <a:lumMod val="75000"/>
                              <a:lumOff val="25000"/>
                            </a:schemeClr>
                          </a:solidFill>
                        </a:rPr>
                        <a:t>300+</a:t>
                      </a:r>
                      <a:endParaRPr lang="en-US" dirty="0">
                        <a:solidFill>
                          <a:schemeClr val="tx2">
                            <a:lumMod val="75000"/>
                            <a:lumOff val="25000"/>
                          </a:schemeClr>
                        </a:solidFill>
                      </a:endParaRPr>
                    </a:p>
                  </a:txBody>
                  <a:tcPr>
                    <a:lnT w="12700" cap="flat" cmpd="sng" algn="ctr">
                      <a:solidFill>
                        <a:schemeClr val="tx1"/>
                      </a:solidFill>
                      <a:prstDash val="solid"/>
                      <a:round/>
                      <a:headEnd type="none" w="med" len="med"/>
                      <a:tailEnd type="none" w="med" len="med"/>
                    </a:lnT>
                  </a:tcPr>
                </a:tc>
                <a:tc>
                  <a:txBody>
                    <a:bodyPr/>
                    <a:lstStyle/>
                    <a:p>
                      <a:r>
                        <a:rPr lang="en-US" dirty="0" smtClean="0">
                          <a:solidFill>
                            <a:schemeClr val="tx2">
                              <a:lumMod val="75000"/>
                              <a:lumOff val="25000"/>
                            </a:schemeClr>
                          </a:solidFill>
                        </a:rPr>
                        <a:t>42</a:t>
                      </a:r>
                      <a:endParaRPr lang="en-US" dirty="0">
                        <a:solidFill>
                          <a:schemeClr val="tx2">
                            <a:lumMod val="75000"/>
                            <a:lumOff val="25000"/>
                          </a:schemeClr>
                        </a:solidFill>
                      </a:endParaRPr>
                    </a:p>
                  </a:txBody>
                  <a:tcPr>
                    <a:lnT w="12700" cap="flat" cmpd="sng" algn="ctr">
                      <a:solidFill>
                        <a:schemeClr val="tx1"/>
                      </a:solidFill>
                      <a:prstDash val="solid"/>
                      <a:round/>
                      <a:headEnd type="none" w="med" len="med"/>
                      <a:tailEnd type="none" w="med" len="med"/>
                    </a:lnT>
                  </a:tcPr>
                </a:tc>
                <a:tc>
                  <a:txBody>
                    <a:bodyPr/>
                    <a:lstStyle/>
                    <a:p>
                      <a:r>
                        <a:rPr lang="en-US" dirty="0" smtClean="0">
                          <a:solidFill>
                            <a:schemeClr val="tx2">
                              <a:lumMod val="75000"/>
                              <a:lumOff val="25000"/>
                            </a:schemeClr>
                          </a:solidFill>
                        </a:rPr>
                        <a:t>-</a:t>
                      </a:r>
                      <a:endParaRPr lang="en-US" dirty="0">
                        <a:solidFill>
                          <a:schemeClr val="tx2">
                            <a:lumMod val="75000"/>
                            <a:lumOff val="25000"/>
                          </a:schemeClr>
                        </a:solidFill>
                      </a:endParaRPr>
                    </a:p>
                  </a:txBody>
                  <a:tcPr>
                    <a:lnT w="12700" cap="flat" cmpd="sng" algn="ctr">
                      <a:solidFill>
                        <a:schemeClr val="tx1"/>
                      </a:solidFill>
                      <a:prstDash val="solid"/>
                      <a:round/>
                      <a:headEnd type="none" w="med" len="med"/>
                      <a:tailEnd type="none" w="med" len="med"/>
                    </a:lnT>
                  </a:tcPr>
                </a:tc>
              </a:tr>
              <a:tr h="370840">
                <a:tc>
                  <a:txBody>
                    <a:bodyPr/>
                    <a:lstStyle/>
                    <a:p>
                      <a:r>
                        <a:rPr lang="en-US" dirty="0" smtClean="0">
                          <a:solidFill>
                            <a:schemeClr val="tx2">
                              <a:lumMod val="75000"/>
                              <a:lumOff val="25000"/>
                            </a:schemeClr>
                          </a:solidFill>
                        </a:rPr>
                        <a:t>Spine Test  lo</a:t>
                      </a:r>
                      <a:endParaRPr lang="en-US" dirty="0">
                        <a:solidFill>
                          <a:schemeClr val="tx2">
                            <a:lumMod val="75000"/>
                            <a:lumOff val="25000"/>
                          </a:schemeClr>
                        </a:solidFill>
                      </a:endParaRPr>
                    </a:p>
                  </a:txBody>
                  <a:tcPr>
                    <a:lnR w="12700" cap="flat" cmpd="sng" algn="ctr">
                      <a:solidFill>
                        <a:schemeClr val="tx1"/>
                      </a:solidFill>
                      <a:prstDash val="solid"/>
                      <a:round/>
                      <a:headEnd type="none" w="med" len="med"/>
                      <a:tailEnd type="none" w="med" len="med"/>
                    </a:lnR>
                    <a:solidFill>
                      <a:srgbClr val="E8EDF5"/>
                    </a:solidFill>
                  </a:tcPr>
                </a:tc>
                <a:tc>
                  <a:txBody>
                    <a:bodyPr/>
                    <a:lstStyle/>
                    <a:p>
                      <a:r>
                        <a:rPr lang="en-US" dirty="0" smtClean="0">
                          <a:solidFill>
                            <a:schemeClr val="tx2">
                              <a:lumMod val="75000"/>
                              <a:lumOff val="25000"/>
                            </a:schemeClr>
                          </a:solidFill>
                        </a:rPr>
                        <a:t>900+</a:t>
                      </a:r>
                      <a:endParaRPr lang="en-US" dirty="0">
                        <a:solidFill>
                          <a:schemeClr val="tx2">
                            <a:lumMod val="75000"/>
                            <a:lumOff val="25000"/>
                          </a:schemeClr>
                        </a:solidFill>
                      </a:endParaRPr>
                    </a:p>
                  </a:txBody>
                  <a:tcPr>
                    <a:lnL w="12700" cap="flat" cmpd="sng" algn="ctr">
                      <a:solidFill>
                        <a:schemeClr val="tx1"/>
                      </a:solidFill>
                      <a:prstDash val="solid"/>
                      <a:round/>
                      <a:headEnd type="none" w="med" len="med"/>
                      <a:tailEnd type="none" w="med" len="med"/>
                    </a:lnL>
                    <a:solidFill>
                      <a:srgbClr val="E8EDF5"/>
                    </a:solidFill>
                  </a:tcPr>
                </a:tc>
                <a:tc>
                  <a:txBody>
                    <a:bodyPr/>
                    <a:lstStyle/>
                    <a:p>
                      <a:r>
                        <a:rPr lang="en-US" dirty="0" smtClean="0">
                          <a:solidFill>
                            <a:schemeClr val="tx2">
                              <a:lumMod val="75000"/>
                              <a:lumOff val="25000"/>
                            </a:schemeClr>
                          </a:solidFill>
                        </a:rPr>
                        <a:t>146</a:t>
                      </a:r>
                      <a:endParaRPr lang="en-US" dirty="0">
                        <a:solidFill>
                          <a:schemeClr val="tx2">
                            <a:lumMod val="75000"/>
                            <a:lumOff val="25000"/>
                          </a:schemeClr>
                        </a:solidFill>
                      </a:endParaRPr>
                    </a:p>
                  </a:txBody>
                  <a:tcPr>
                    <a:solidFill>
                      <a:srgbClr val="E8EDF5"/>
                    </a:solidFill>
                  </a:tcPr>
                </a:tc>
                <a:tc>
                  <a:txBody>
                    <a:bodyPr/>
                    <a:lstStyle/>
                    <a:p>
                      <a:r>
                        <a:rPr lang="en-US" dirty="0" smtClean="0">
                          <a:solidFill>
                            <a:schemeClr val="tx2">
                              <a:lumMod val="75000"/>
                              <a:lumOff val="25000"/>
                            </a:schemeClr>
                          </a:solidFill>
                        </a:rPr>
                        <a:t>26</a:t>
                      </a:r>
                      <a:endParaRPr lang="en-US" dirty="0">
                        <a:solidFill>
                          <a:schemeClr val="tx2">
                            <a:lumMod val="75000"/>
                            <a:lumOff val="25000"/>
                          </a:schemeClr>
                        </a:solidFill>
                      </a:endParaRPr>
                    </a:p>
                  </a:txBody>
                  <a:tcPr>
                    <a:solidFill>
                      <a:srgbClr val="E8EDF5"/>
                    </a:solidFill>
                  </a:tcPr>
                </a:tc>
                <a:tc>
                  <a:txBody>
                    <a:bodyPr/>
                    <a:lstStyle/>
                    <a:p>
                      <a:r>
                        <a:rPr lang="en-US" dirty="0" smtClean="0">
                          <a:solidFill>
                            <a:schemeClr val="tx2">
                              <a:lumMod val="75000"/>
                              <a:lumOff val="25000"/>
                            </a:schemeClr>
                          </a:solidFill>
                        </a:rPr>
                        <a:t>19</a:t>
                      </a:r>
                      <a:endParaRPr lang="en-US" dirty="0">
                        <a:solidFill>
                          <a:schemeClr val="tx2">
                            <a:lumMod val="75000"/>
                            <a:lumOff val="25000"/>
                          </a:schemeClr>
                        </a:solidFill>
                      </a:endParaRPr>
                    </a:p>
                  </a:txBody>
                  <a:tcPr>
                    <a:solidFill>
                      <a:srgbClr val="E8EDF5"/>
                    </a:solidFill>
                  </a:tcPr>
                </a:tc>
              </a:tr>
              <a:tr h="370840">
                <a:tc>
                  <a:txBody>
                    <a:bodyPr/>
                    <a:lstStyle/>
                    <a:p>
                      <a:pPr algn="r"/>
                      <a:r>
                        <a:rPr lang="en-US" dirty="0" smtClean="0">
                          <a:solidFill>
                            <a:schemeClr val="tx2">
                              <a:lumMod val="75000"/>
                              <a:lumOff val="25000"/>
                            </a:schemeClr>
                          </a:solidFill>
                        </a:rPr>
                        <a:t>hi</a:t>
                      </a:r>
                      <a:endParaRPr lang="en-US" dirty="0">
                        <a:solidFill>
                          <a:schemeClr val="tx2">
                            <a:lumMod val="75000"/>
                            <a:lumOff val="25000"/>
                          </a:schemeClr>
                        </a:solidFill>
                      </a:endParaRPr>
                    </a:p>
                  </a:txBody>
                  <a:tcPr>
                    <a:lnR w="12700" cap="flat" cmpd="sng" algn="ctr">
                      <a:solidFill>
                        <a:schemeClr val="tx1"/>
                      </a:solidFill>
                      <a:prstDash val="solid"/>
                      <a:round/>
                      <a:headEnd type="none" w="med" len="med"/>
                      <a:tailEnd type="none" w="med" len="med"/>
                    </a:lnR>
                    <a:solidFill>
                      <a:srgbClr val="E8EDF5"/>
                    </a:solidFill>
                  </a:tcPr>
                </a:tc>
                <a:tc>
                  <a:txBody>
                    <a:bodyPr/>
                    <a:lstStyle/>
                    <a:p>
                      <a:r>
                        <a:rPr lang="en-US" dirty="0" smtClean="0">
                          <a:solidFill>
                            <a:schemeClr val="tx2">
                              <a:lumMod val="75000"/>
                              <a:lumOff val="25000"/>
                            </a:schemeClr>
                          </a:solidFill>
                        </a:rPr>
                        <a:t>300+</a:t>
                      </a:r>
                      <a:endParaRPr lang="en-US" dirty="0">
                        <a:solidFill>
                          <a:schemeClr val="tx2">
                            <a:lumMod val="75000"/>
                            <a:lumOff val="25000"/>
                          </a:schemeClr>
                        </a:solidFill>
                      </a:endParaRPr>
                    </a:p>
                  </a:txBody>
                  <a:tcPr>
                    <a:lnL w="12700" cap="flat" cmpd="sng" algn="ctr">
                      <a:solidFill>
                        <a:schemeClr val="tx1"/>
                      </a:solidFill>
                      <a:prstDash val="solid"/>
                      <a:round/>
                      <a:headEnd type="none" w="med" len="med"/>
                      <a:tailEnd type="none" w="med" len="med"/>
                    </a:lnL>
                    <a:solidFill>
                      <a:srgbClr val="E8EDF5"/>
                    </a:solidFill>
                  </a:tcPr>
                </a:tc>
                <a:tc>
                  <a:txBody>
                    <a:bodyPr/>
                    <a:lstStyle/>
                    <a:p>
                      <a:r>
                        <a:rPr lang="en-US" dirty="0" smtClean="0">
                          <a:solidFill>
                            <a:schemeClr val="tx2">
                              <a:lumMod val="75000"/>
                              <a:lumOff val="25000"/>
                            </a:schemeClr>
                          </a:solidFill>
                        </a:rPr>
                        <a:t>75</a:t>
                      </a:r>
                      <a:endParaRPr lang="en-US" dirty="0">
                        <a:solidFill>
                          <a:schemeClr val="tx2">
                            <a:lumMod val="75000"/>
                            <a:lumOff val="25000"/>
                          </a:schemeClr>
                        </a:solidFill>
                      </a:endParaRPr>
                    </a:p>
                  </a:txBody>
                  <a:tcPr>
                    <a:solidFill>
                      <a:srgbClr val="E8EDF5"/>
                    </a:solidFill>
                  </a:tcPr>
                </a:tc>
                <a:tc>
                  <a:txBody>
                    <a:bodyPr/>
                    <a:lstStyle/>
                    <a:p>
                      <a:r>
                        <a:rPr lang="en-US" dirty="0" smtClean="0">
                          <a:solidFill>
                            <a:schemeClr val="tx2">
                              <a:lumMod val="75000"/>
                              <a:lumOff val="25000"/>
                            </a:schemeClr>
                          </a:solidFill>
                        </a:rPr>
                        <a:t>24</a:t>
                      </a:r>
                      <a:endParaRPr lang="en-US" dirty="0">
                        <a:solidFill>
                          <a:schemeClr val="tx2">
                            <a:lumMod val="75000"/>
                            <a:lumOff val="25000"/>
                          </a:schemeClr>
                        </a:solidFill>
                      </a:endParaRPr>
                    </a:p>
                  </a:txBody>
                  <a:tcPr>
                    <a:solidFill>
                      <a:srgbClr val="E8EDF5"/>
                    </a:solidFill>
                  </a:tcPr>
                </a:tc>
                <a:tc>
                  <a:txBody>
                    <a:bodyPr/>
                    <a:lstStyle/>
                    <a:p>
                      <a:r>
                        <a:rPr lang="en-US" dirty="0" smtClean="0">
                          <a:solidFill>
                            <a:schemeClr val="tx2">
                              <a:lumMod val="75000"/>
                              <a:lumOff val="25000"/>
                            </a:schemeClr>
                          </a:solidFill>
                        </a:rPr>
                        <a:t>19</a:t>
                      </a:r>
                      <a:endParaRPr lang="en-US" dirty="0">
                        <a:solidFill>
                          <a:schemeClr val="tx2">
                            <a:lumMod val="75000"/>
                            <a:lumOff val="25000"/>
                          </a:schemeClr>
                        </a:solidFill>
                      </a:endParaRPr>
                    </a:p>
                  </a:txBody>
                  <a:tcPr>
                    <a:solidFill>
                      <a:srgbClr val="E8EDF5"/>
                    </a:solidFill>
                  </a:tcPr>
                </a:tc>
              </a:tr>
              <a:tr h="370840">
                <a:tc>
                  <a:txBody>
                    <a:bodyPr/>
                    <a:lstStyle/>
                    <a:p>
                      <a:r>
                        <a:rPr lang="en-US" dirty="0" err="1" smtClean="0">
                          <a:solidFill>
                            <a:schemeClr val="tx2">
                              <a:lumMod val="75000"/>
                              <a:lumOff val="25000"/>
                            </a:schemeClr>
                          </a:solidFill>
                        </a:rPr>
                        <a:t>Seg</a:t>
                      </a:r>
                      <a:r>
                        <a:rPr lang="en-US" dirty="0" smtClean="0">
                          <a:solidFill>
                            <a:schemeClr val="tx2">
                              <a:lumMod val="75000"/>
                              <a:lumOff val="25000"/>
                            </a:schemeClr>
                          </a:solidFill>
                        </a:rPr>
                        <a:t>.</a:t>
                      </a:r>
                      <a:r>
                        <a:rPr lang="en-US" baseline="0" dirty="0" smtClean="0">
                          <a:solidFill>
                            <a:schemeClr val="tx2">
                              <a:lumMod val="75000"/>
                              <a:lumOff val="25000"/>
                            </a:schemeClr>
                          </a:solidFill>
                        </a:rPr>
                        <a:t> Atlas  </a:t>
                      </a:r>
                      <a:r>
                        <a:rPr lang="en-US" dirty="0" smtClean="0">
                          <a:solidFill>
                            <a:schemeClr val="tx2">
                              <a:lumMod val="75000"/>
                              <a:lumOff val="25000"/>
                            </a:schemeClr>
                          </a:solidFill>
                        </a:rPr>
                        <a:t>lo</a:t>
                      </a:r>
                      <a:endParaRPr lang="en-US" dirty="0">
                        <a:solidFill>
                          <a:schemeClr val="tx2">
                            <a:lumMod val="75000"/>
                            <a:lumOff val="25000"/>
                          </a:schemeClr>
                        </a:solidFill>
                      </a:endParaRPr>
                    </a:p>
                  </a:txBody>
                  <a:tcPr>
                    <a:lnR w="12700" cap="flat" cmpd="sng" algn="ctr">
                      <a:solidFill>
                        <a:schemeClr val="tx1"/>
                      </a:solidFill>
                      <a:prstDash val="solid"/>
                      <a:round/>
                      <a:headEnd type="none" w="med" len="med"/>
                      <a:tailEnd type="none" w="med" len="med"/>
                    </a:lnR>
                    <a:solidFill>
                      <a:srgbClr val="CED8E9"/>
                    </a:solidFill>
                  </a:tcPr>
                </a:tc>
                <a:tc>
                  <a:txBody>
                    <a:bodyPr/>
                    <a:lstStyle/>
                    <a:p>
                      <a:r>
                        <a:rPr lang="en-US" dirty="0" smtClean="0">
                          <a:solidFill>
                            <a:schemeClr val="tx2">
                              <a:lumMod val="75000"/>
                              <a:lumOff val="25000"/>
                            </a:schemeClr>
                          </a:solidFill>
                        </a:rPr>
                        <a:t>400+</a:t>
                      </a:r>
                      <a:endParaRPr lang="en-US" dirty="0">
                        <a:solidFill>
                          <a:schemeClr val="tx2">
                            <a:lumMod val="75000"/>
                            <a:lumOff val="25000"/>
                          </a:schemeClr>
                        </a:solidFill>
                      </a:endParaRPr>
                    </a:p>
                  </a:txBody>
                  <a:tcPr>
                    <a:lnL w="12700" cap="flat" cmpd="sng" algn="ctr">
                      <a:solidFill>
                        <a:schemeClr val="tx1"/>
                      </a:solidFill>
                      <a:prstDash val="solid"/>
                      <a:round/>
                      <a:headEnd type="none" w="med" len="med"/>
                      <a:tailEnd type="none" w="med" len="med"/>
                    </a:lnL>
                    <a:solidFill>
                      <a:srgbClr val="CED8E9"/>
                    </a:solidFill>
                  </a:tcPr>
                </a:tc>
                <a:tc>
                  <a:txBody>
                    <a:bodyPr/>
                    <a:lstStyle/>
                    <a:p>
                      <a:r>
                        <a:rPr lang="en-US" dirty="0" smtClean="0">
                          <a:solidFill>
                            <a:schemeClr val="tx2">
                              <a:lumMod val="75000"/>
                              <a:lumOff val="25000"/>
                            </a:schemeClr>
                          </a:solidFill>
                        </a:rPr>
                        <a:t>119</a:t>
                      </a:r>
                      <a:endParaRPr lang="en-US" dirty="0">
                        <a:solidFill>
                          <a:schemeClr val="tx2">
                            <a:lumMod val="75000"/>
                            <a:lumOff val="25000"/>
                          </a:schemeClr>
                        </a:solidFill>
                      </a:endParaRPr>
                    </a:p>
                  </a:txBody>
                  <a:tcPr>
                    <a:solidFill>
                      <a:srgbClr val="CED8E9"/>
                    </a:solidFill>
                  </a:tcPr>
                </a:tc>
                <a:tc>
                  <a:txBody>
                    <a:bodyPr/>
                    <a:lstStyle/>
                    <a:p>
                      <a:r>
                        <a:rPr lang="en-US" dirty="0" smtClean="0">
                          <a:solidFill>
                            <a:schemeClr val="tx2">
                              <a:lumMod val="75000"/>
                              <a:lumOff val="25000"/>
                            </a:schemeClr>
                          </a:solidFill>
                        </a:rPr>
                        <a:t>33</a:t>
                      </a:r>
                      <a:endParaRPr lang="en-US" dirty="0">
                        <a:solidFill>
                          <a:schemeClr val="tx2">
                            <a:lumMod val="75000"/>
                            <a:lumOff val="25000"/>
                          </a:schemeClr>
                        </a:solidFill>
                      </a:endParaRPr>
                    </a:p>
                  </a:txBody>
                  <a:tcPr>
                    <a:solidFill>
                      <a:srgbClr val="CED8E9"/>
                    </a:solidFill>
                  </a:tcPr>
                </a:tc>
                <a:tc>
                  <a:txBody>
                    <a:bodyPr/>
                    <a:lstStyle/>
                    <a:p>
                      <a:r>
                        <a:rPr lang="en-US" dirty="0" smtClean="0">
                          <a:solidFill>
                            <a:schemeClr val="tx2">
                              <a:lumMod val="75000"/>
                              <a:lumOff val="25000"/>
                            </a:schemeClr>
                          </a:solidFill>
                        </a:rPr>
                        <a:t>23</a:t>
                      </a:r>
                      <a:endParaRPr lang="en-US" dirty="0">
                        <a:solidFill>
                          <a:schemeClr val="tx2">
                            <a:lumMod val="75000"/>
                            <a:lumOff val="25000"/>
                          </a:schemeClr>
                        </a:solidFill>
                      </a:endParaRPr>
                    </a:p>
                  </a:txBody>
                  <a:tcPr>
                    <a:solidFill>
                      <a:srgbClr val="CED8E9"/>
                    </a:solidFill>
                  </a:tcPr>
                </a:tc>
              </a:tr>
              <a:tr h="370840">
                <a:tc>
                  <a:txBody>
                    <a:bodyPr/>
                    <a:lstStyle/>
                    <a:p>
                      <a:pPr algn="r"/>
                      <a:r>
                        <a:rPr lang="en-US" dirty="0" smtClean="0">
                          <a:solidFill>
                            <a:schemeClr val="tx2">
                              <a:lumMod val="75000"/>
                              <a:lumOff val="25000"/>
                            </a:schemeClr>
                          </a:solidFill>
                        </a:rPr>
                        <a:t>hi</a:t>
                      </a:r>
                      <a:endParaRPr lang="en-US" dirty="0">
                        <a:solidFill>
                          <a:schemeClr val="tx2">
                            <a:lumMod val="75000"/>
                            <a:lumOff val="25000"/>
                          </a:schemeClr>
                        </a:solidFill>
                      </a:endParaRPr>
                    </a:p>
                  </a:txBody>
                  <a:tcPr>
                    <a:lnR w="12700" cap="flat" cmpd="sng" algn="ctr">
                      <a:solidFill>
                        <a:schemeClr val="tx1"/>
                      </a:solidFill>
                      <a:prstDash val="solid"/>
                      <a:round/>
                      <a:headEnd type="none" w="med" len="med"/>
                      <a:tailEnd type="none" w="med" len="med"/>
                    </a:lnR>
                    <a:solidFill>
                      <a:srgbClr val="CED8E9"/>
                    </a:solidFill>
                  </a:tcPr>
                </a:tc>
                <a:tc>
                  <a:txBody>
                    <a:bodyPr/>
                    <a:lstStyle/>
                    <a:p>
                      <a:r>
                        <a:rPr lang="en-US" dirty="0" smtClean="0">
                          <a:solidFill>
                            <a:schemeClr val="tx2">
                              <a:lumMod val="75000"/>
                              <a:lumOff val="25000"/>
                            </a:schemeClr>
                          </a:solidFill>
                        </a:rPr>
                        <a:t>200+</a:t>
                      </a:r>
                      <a:endParaRPr lang="en-US" dirty="0">
                        <a:solidFill>
                          <a:schemeClr val="tx2">
                            <a:lumMod val="75000"/>
                            <a:lumOff val="25000"/>
                          </a:schemeClr>
                        </a:solidFill>
                      </a:endParaRPr>
                    </a:p>
                  </a:txBody>
                  <a:tcPr>
                    <a:lnL w="12700" cap="flat" cmpd="sng" algn="ctr">
                      <a:solidFill>
                        <a:schemeClr val="tx1"/>
                      </a:solidFill>
                      <a:prstDash val="solid"/>
                      <a:round/>
                      <a:headEnd type="none" w="med" len="med"/>
                      <a:tailEnd type="none" w="med" len="med"/>
                    </a:lnL>
                    <a:solidFill>
                      <a:srgbClr val="CED8E9"/>
                    </a:solidFill>
                  </a:tcPr>
                </a:tc>
                <a:tc>
                  <a:txBody>
                    <a:bodyPr/>
                    <a:lstStyle/>
                    <a:p>
                      <a:r>
                        <a:rPr lang="en-US" dirty="0" smtClean="0">
                          <a:solidFill>
                            <a:schemeClr val="tx2">
                              <a:lumMod val="75000"/>
                              <a:lumOff val="25000"/>
                            </a:schemeClr>
                          </a:solidFill>
                        </a:rPr>
                        <a:t>76</a:t>
                      </a:r>
                      <a:endParaRPr lang="en-US" dirty="0">
                        <a:solidFill>
                          <a:schemeClr val="tx2">
                            <a:lumMod val="75000"/>
                            <a:lumOff val="25000"/>
                          </a:schemeClr>
                        </a:solidFill>
                      </a:endParaRPr>
                    </a:p>
                  </a:txBody>
                  <a:tcPr>
                    <a:solidFill>
                      <a:srgbClr val="CED8E9"/>
                    </a:solidFill>
                  </a:tcPr>
                </a:tc>
                <a:tc>
                  <a:txBody>
                    <a:bodyPr/>
                    <a:lstStyle/>
                    <a:p>
                      <a:r>
                        <a:rPr lang="en-US" dirty="0" smtClean="0">
                          <a:solidFill>
                            <a:schemeClr val="tx2">
                              <a:lumMod val="75000"/>
                              <a:lumOff val="25000"/>
                            </a:schemeClr>
                          </a:solidFill>
                        </a:rPr>
                        <a:t>25</a:t>
                      </a:r>
                      <a:endParaRPr lang="en-US" dirty="0">
                        <a:solidFill>
                          <a:schemeClr val="tx2">
                            <a:lumMod val="75000"/>
                            <a:lumOff val="25000"/>
                          </a:schemeClr>
                        </a:solidFill>
                      </a:endParaRPr>
                    </a:p>
                  </a:txBody>
                  <a:tcPr>
                    <a:solidFill>
                      <a:srgbClr val="CED8E9"/>
                    </a:solidFill>
                  </a:tcPr>
                </a:tc>
                <a:tc>
                  <a:txBody>
                    <a:bodyPr/>
                    <a:lstStyle/>
                    <a:p>
                      <a:r>
                        <a:rPr lang="en-US" dirty="0" smtClean="0">
                          <a:solidFill>
                            <a:schemeClr val="tx2">
                              <a:lumMod val="75000"/>
                              <a:lumOff val="25000"/>
                            </a:schemeClr>
                          </a:solidFill>
                        </a:rPr>
                        <a:t>22</a:t>
                      </a:r>
                      <a:endParaRPr lang="en-US" dirty="0">
                        <a:solidFill>
                          <a:schemeClr val="tx2">
                            <a:lumMod val="75000"/>
                            <a:lumOff val="25000"/>
                          </a:schemeClr>
                        </a:solidFill>
                      </a:endParaRPr>
                    </a:p>
                  </a:txBody>
                  <a:tcPr>
                    <a:solidFill>
                      <a:srgbClr val="CED8E9"/>
                    </a:solidFill>
                  </a:tcPr>
                </a:tc>
              </a:tr>
              <a:tr h="370840">
                <a:tc>
                  <a:txBody>
                    <a:bodyPr/>
                    <a:lstStyle/>
                    <a:p>
                      <a:r>
                        <a:rPr lang="en-US" dirty="0" smtClean="0">
                          <a:solidFill>
                            <a:schemeClr val="tx2">
                              <a:lumMod val="75000"/>
                              <a:lumOff val="25000"/>
                            </a:schemeClr>
                          </a:solidFill>
                        </a:rPr>
                        <a:t>Item</a:t>
                      </a:r>
                      <a:r>
                        <a:rPr lang="en-US" baseline="0" dirty="0" smtClean="0">
                          <a:solidFill>
                            <a:schemeClr val="tx2">
                              <a:lumMod val="75000"/>
                              <a:lumOff val="25000"/>
                            </a:schemeClr>
                          </a:solidFill>
                        </a:rPr>
                        <a:t> </a:t>
                      </a:r>
                      <a:r>
                        <a:rPr lang="en-US" baseline="0" dirty="0" err="1" smtClean="0">
                          <a:solidFill>
                            <a:schemeClr val="tx2">
                              <a:lumMod val="75000"/>
                              <a:lumOff val="25000"/>
                            </a:schemeClr>
                          </a:solidFill>
                        </a:rPr>
                        <a:t>Buf</a:t>
                      </a:r>
                      <a:r>
                        <a:rPr lang="en-US" baseline="0" dirty="0" smtClean="0">
                          <a:solidFill>
                            <a:schemeClr val="tx2">
                              <a:lumMod val="75000"/>
                              <a:lumOff val="25000"/>
                            </a:schemeClr>
                          </a:solidFill>
                        </a:rPr>
                        <a:t>.     lo</a:t>
                      </a:r>
                      <a:endParaRPr lang="en-US" dirty="0">
                        <a:solidFill>
                          <a:schemeClr val="tx2">
                            <a:lumMod val="75000"/>
                            <a:lumOff val="25000"/>
                          </a:schemeClr>
                        </a:solidFill>
                      </a:endParaRPr>
                    </a:p>
                  </a:txBody>
                  <a:tcPr>
                    <a:lnR w="12700" cap="flat" cmpd="sng" algn="ctr">
                      <a:solidFill>
                        <a:schemeClr val="tx1"/>
                      </a:solidFill>
                      <a:prstDash val="solid"/>
                      <a:round/>
                      <a:headEnd type="none" w="med" len="med"/>
                      <a:tailEnd type="none" w="med" len="med"/>
                    </a:lnR>
                    <a:solidFill>
                      <a:srgbClr val="E7EDF6"/>
                    </a:solidFill>
                  </a:tcPr>
                </a:tc>
                <a:tc>
                  <a:txBody>
                    <a:bodyPr/>
                    <a:lstStyle/>
                    <a:p>
                      <a:r>
                        <a:rPr lang="en-US" dirty="0" smtClean="0">
                          <a:solidFill>
                            <a:schemeClr val="tx2">
                              <a:lumMod val="75000"/>
                              <a:lumOff val="25000"/>
                            </a:schemeClr>
                          </a:solidFill>
                        </a:rPr>
                        <a:t>87</a:t>
                      </a:r>
                      <a:endParaRPr lang="en-US" dirty="0">
                        <a:solidFill>
                          <a:schemeClr val="tx2">
                            <a:lumMod val="75000"/>
                            <a:lumOff val="25000"/>
                          </a:schemeClr>
                        </a:solidFill>
                      </a:endParaRPr>
                    </a:p>
                  </a:txBody>
                  <a:tcPr>
                    <a:lnL w="12700" cap="flat" cmpd="sng" algn="ctr">
                      <a:solidFill>
                        <a:schemeClr val="tx1"/>
                      </a:solidFill>
                      <a:prstDash val="solid"/>
                      <a:round/>
                      <a:headEnd type="none" w="med" len="med"/>
                      <a:tailEnd type="none" w="med" len="med"/>
                    </a:lnL>
                    <a:solidFill>
                      <a:srgbClr val="E7EDF6"/>
                    </a:solidFill>
                  </a:tcPr>
                </a:tc>
                <a:tc>
                  <a:txBody>
                    <a:bodyPr/>
                    <a:lstStyle/>
                    <a:p>
                      <a:r>
                        <a:rPr lang="en-US" dirty="0" smtClean="0">
                          <a:solidFill>
                            <a:schemeClr val="tx2">
                              <a:lumMod val="75000"/>
                              <a:lumOff val="25000"/>
                            </a:schemeClr>
                          </a:solidFill>
                        </a:rPr>
                        <a:t>24</a:t>
                      </a:r>
                      <a:endParaRPr lang="en-US" dirty="0">
                        <a:solidFill>
                          <a:schemeClr val="tx2">
                            <a:lumMod val="75000"/>
                            <a:lumOff val="25000"/>
                          </a:schemeClr>
                        </a:solidFill>
                      </a:endParaRPr>
                    </a:p>
                  </a:txBody>
                  <a:tcPr>
                    <a:solidFill>
                      <a:srgbClr val="E7EDF6"/>
                    </a:solidFill>
                  </a:tcPr>
                </a:tc>
                <a:tc>
                  <a:txBody>
                    <a:bodyPr/>
                    <a:lstStyle/>
                    <a:p>
                      <a:r>
                        <a:rPr lang="en-US" dirty="0" smtClean="0">
                          <a:solidFill>
                            <a:schemeClr val="tx2">
                              <a:lumMod val="75000"/>
                              <a:lumOff val="25000"/>
                            </a:schemeClr>
                          </a:solidFill>
                        </a:rPr>
                        <a:t>9.6</a:t>
                      </a:r>
                      <a:endParaRPr lang="en-US" dirty="0">
                        <a:solidFill>
                          <a:schemeClr val="tx2">
                            <a:lumMod val="75000"/>
                            <a:lumOff val="25000"/>
                          </a:schemeClr>
                        </a:solidFill>
                      </a:endParaRPr>
                    </a:p>
                  </a:txBody>
                  <a:tcPr>
                    <a:solidFill>
                      <a:srgbClr val="E7EDF6"/>
                    </a:solidFill>
                  </a:tcPr>
                </a:tc>
                <a:tc>
                  <a:txBody>
                    <a:bodyPr/>
                    <a:lstStyle/>
                    <a:p>
                      <a:r>
                        <a:rPr lang="en-US" dirty="0" smtClean="0">
                          <a:solidFill>
                            <a:schemeClr val="tx2">
                              <a:lumMod val="75000"/>
                              <a:lumOff val="25000"/>
                            </a:schemeClr>
                          </a:solidFill>
                        </a:rPr>
                        <a:t>-</a:t>
                      </a:r>
                      <a:endParaRPr lang="en-US" dirty="0">
                        <a:solidFill>
                          <a:schemeClr val="tx2">
                            <a:lumMod val="75000"/>
                            <a:lumOff val="25000"/>
                          </a:schemeClr>
                        </a:solidFill>
                      </a:endParaRPr>
                    </a:p>
                  </a:txBody>
                  <a:tcPr>
                    <a:solidFill>
                      <a:srgbClr val="E7EDF6"/>
                    </a:solidFill>
                  </a:tcPr>
                </a:tc>
              </a:tr>
              <a:tr h="370840">
                <a:tc>
                  <a:txBody>
                    <a:bodyPr/>
                    <a:lstStyle/>
                    <a:p>
                      <a:pPr algn="r"/>
                      <a:r>
                        <a:rPr lang="en-US" dirty="0" smtClean="0">
                          <a:solidFill>
                            <a:schemeClr val="tx2">
                              <a:lumMod val="75000"/>
                              <a:lumOff val="25000"/>
                            </a:schemeClr>
                          </a:solidFill>
                        </a:rPr>
                        <a:t>hi</a:t>
                      </a:r>
                      <a:endParaRPr lang="en-US" dirty="0">
                        <a:solidFill>
                          <a:schemeClr val="tx2">
                            <a:lumMod val="75000"/>
                            <a:lumOff val="25000"/>
                          </a:schemeClr>
                        </a:solidFill>
                      </a:endParaRPr>
                    </a:p>
                  </a:txBody>
                  <a:tcPr>
                    <a:lnR w="12700" cap="flat" cmpd="sng" algn="ctr">
                      <a:solidFill>
                        <a:schemeClr val="tx1"/>
                      </a:solidFill>
                      <a:prstDash val="solid"/>
                      <a:round/>
                      <a:headEnd type="none" w="med" len="med"/>
                      <a:tailEnd type="none" w="med" len="med"/>
                    </a:lnR>
                    <a:solidFill>
                      <a:srgbClr val="E7EDF6"/>
                    </a:solidFill>
                  </a:tcPr>
                </a:tc>
                <a:tc>
                  <a:txBody>
                    <a:bodyPr/>
                    <a:lstStyle/>
                    <a:p>
                      <a:r>
                        <a:rPr lang="en-US" dirty="0" smtClean="0">
                          <a:solidFill>
                            <a:schemeClr val="tx2">
                              <a:lumMod val="75000"/>
                              <a:lumOff val="25000"/>
                            </a:schemeClr>
                          </a:solidFill>
                        </a:rPr>
                        <a:t>20</a:t>
                      </a:r>
                      <a:endParaRPr lang="en-US" dirty="0">
                        <a:solidFill>
                          <a:schemeClr val="tx2">
                            <a:lumMod val="75000"/>
                            <a:lumOff val="25000"/>
                          </a:schemeClr>
                        </a:solidFill>
                      </a:endParaRPr>
                    </a:p>
                  </a:txBody>
                  <a:tcPr>
                    <a:lnL w="12700" cap="flat" cmpd="sng" algn="ctr">
                      <a:solidFill>
                        <a:schemeClr val="tx1"/>
                      </a:solidFill>
                      <a:prstDash val="solid"/>
                      <a:round/>
                      <a:headEnd type="none" w="med" len="med"/>
                      <a:tailEnd type="none" w="med" len="med"/>
                    </a:lnL>
                    <a:solidFill>
                      <a:srgbClr val="E7EDF6"/>
                    </a:solidFill>
                  </a:tcPr>
                </a:tc>
                <a:tc>
                  <a:txBody>
                    <a:bodyPr/>
                    <a:lstStyle/>
                    <a:p>
                      <a:r>
                        <a:rPr lang="en-US" dirty="0" smtClean="0">
                          <a:solidFill>
                            <a:schemeClr val="tx2">
                              <a:lumMod val="75000"/>
                              <a:lumOff val="25000"/>
                            </a:schemeClr>
                          </a:solidFill>
                        </a:rPr>
                        <a:t>3.4</a:t>
                      </a:r>
                      <a:endParaRPr lang="en-US" dirty="0">
                        <a:solidFill>
                          <a:schemeClr val="tx2">
                            <a:lumMod val="75000"/>
                            <a:lumOff val="25000"/>
                          </a:schemeClr>
                        </a:solidFill>
                      </a:endParaRPr>
                    </a:p>
                  </a:txBody>
                  <a:tcPr>
                    <a:solidFill>
                      <a:srgbClr val="E7EDF6"/>
                    </a:solidFill>
                  </a:tcPr>
                </a:tc>
                <a:tc>
                  <a:txBody>
                    <a:bodyPr/>
                    <a:lstStyle/>
                    <a:p>
                      <a:r>
                        <a:rPr lang="en-US" dirty="0" smtClean="0">
                          <a:solidFill>
                            <a:schemeClr val="tx2">
                              <a:lumMod val="75000"/>
                              <a:lumOff val="25000"/>
                            </a:schemeClr>
                          </a:solidFill>
                        </a:rPr>
                        <a:t>0.5</a:t>
                      </a:r>
                      <a:endParaRPr lang="en-US" dirty="0">
                        <a:solidFill>
                          <a:schemeClr val="tx2">
                            <a:lumMod val="75000"/>
                            <a:lumOff val="25000"/>
                          </a:schemeClr>
                        </a:solidFill>
                      </a:endParaRPr>
                    </a:p>
                  </a:txBody>
                  <a:tcPr>
                    <a:solidFill>
                      <a:srgbClr val="E7EDF6"/>
                    </a:solidFill>
                  </a:tcPr>
                </a:tc>
                <a:tc>
                  <a:txBody>
                    <a:bodyPr/>
                    <a:lstStyle/>
                    <a:p>
                      <a:r>
                        <a:rPr lang="en-US" dirty="0" smtClean="0">
                          <a:solidFill>
                            <a:schemeClr val="tx2">
                              <a:lumMod val="75000"/>
                              <a:lumOff val="25000"/>
                            </a:schemeClr>
                          </a:solidFill>
                        </a:rPr>
                        <a:t>-</a:t>
                      </a:r>
                      <a:endParaRPr lang="en-US" dirty="0">
                        <a:solidFill>
                          <a:schemeClr val="tx2">
                            <a:lumMod val="75000"/>
                            <a:lumOff val="25000"/>
                          </a:schemeClr>
                        </a:solidFill>
                      </a:endParaRPr>
                    </a:p>
                  </a:txBody>
                  <a:tcPr>
                    <a:solidFill>
                      <a:srgbClr val="E7EDF6"/>
                    </a:solidFill>
                  </a:tcPr>
                </a:tc>
              </a:tr>
            </a:tbl>
          </a:graphicData>
        </a:graphic>
      </p:graphicFrame>
      <p:sp>
        <p:nvSpPr>
          <p:cNvPr id="5" name="TextBox 4"/>
          <p:cNvSpPr txBox="1"/>
          <p:nvPr/>
        </p:nvSpPr>
        <p:spPr>
          <a:xfrm>
            <a:off x="4700726" y="5749925"/>
            <a:ext cx="3557449" cy="646331"/>
          </a:xfrm>
          <a:prstGeom prst="rect">
            <a:avLst/>
          </a:prstGeom>
          <a:noFill/>
        </p:spPr>
        <p:txBody>
          <a:bodyPr wrap="none" rtlCol="0">
            <a:spAutoFit/>
          </a:bodyPr>
          <a:lstStyle/>
          <a:p>
            <a:r>
              <a:rPr lang="en-US" dirty="0" smtClean="0">
                <a:solidFill>
                  <a:schemeClr val="tx2">
                    <a:lumMod val="75000"/>
                    <a:lumOff val="25000"/>
                  </a:schemeClr>
                </a:solidFill>
              </a:rPr>
              <a:t>[ST,SA]lo: 1x </a:t>
            </a:r>
            <a:r>
              <a:rPr lang="en-US" dirty="0" err="1" smtClean="0">
                <a:solidFill>
                  <a:schemeClr val="tx2">
                    <a:lumMod val="75000"/>
                    <a:lumOff val="25000"/>
                  </a:schemeClr>
                </a:solidFill>
              </a:rPr>
              <a:t>supersampling</a:t>
            </a:r>
            <a:r>
              <a:rPr lang="en-US" dirty="0" smtClean="0">
                <a:solidFill>
                  <a:schemeClr val="tx2">
                    <a:lumMod val="75000"/>
                    <a:lumOff val="25000"/>
                  </a:schemeClr>
                </a:solidFill>
              </a:rPr>
              <a:t>, 1x depth buffer</a:t>
            </a:r>
          </a:p>
          <a:p>
            <a:r>
              <a:rPr lang="en-US" dirty="0" smtClean="0">
                <a:solidFill>
                  <a:schemeClr val="tx2">
                    <a:lumMod val="75000"/>
                    <a:lumOff val="25000"/>
                  </a:schemeClr>
                </a:solidFill>
              </a:rPr>
              <a:t>[ST,SA]hi: 9x </a:t>
            </a:r>
            <a:r>
              <a:rPr lang="en-US" dirty="0" err="1" smtClean="0">
                <a:solidFill>
                  <a:schemeClr val="tx2">
                    <a:lumMod val="75000"/>
                    <a:lumOff val="25000"/>
                  </a:schemeClr>
                </a:solidFill>
              </a:rPr>
              <a:t>supersampling</a:t>
            </a:r>
            <a:r>
              <a:rPr lang="en-US" dirty="0" smtClean="0">
                <a:solidFill>
                  <a:schemeClr val="tx2">
                    <a:lumMod val="75000"/>
                    <a:lumOff val="25000"/>
                  </a:schemeClr>
                </a:solidFill>
              </a:rPr>
              <a:t>, 2x depth buffer</a:t>
            </a:r>
            <a:endParaRPr lang="en-US" dirty="0">
              <a:solidFill>
                <a:schemeClr val="tx2">
                  <a:lumMod val="75000"/>
                  <a:lumOff val="25000"/>
                </a:schemeClr>
              </a:solidFill>
            </a:endParaRPr>
          </a:p>
        </p:txBody>
      </p:sp>
      <p:sp>
        <p:nvSpPr>
          <p:cNvPr id="6" name="TextBox 5"/>
          <p:cNvSpPr txBox="1"/>
          <p:nvPr/>
        </p:nvSpPr>
        <p:spPr>
          <a:xfrm>
            <a:off x="970693" y="5749925"/>
            <a:ext cx="3601307" cy="646331"/>
          </a:xfrm>
          <a:prstGeom prst="rect">
            <a:avLst/>
          </a:prstGeom>
          <a:noFill/>
        </p:spPr>
        <p:txBody>
          <a:bodyPr wrap="none" rtlCol="0">
            <a:spAutoFit/>
          </a:bodyPr>
          <a:lstStyle/>
          <a:p>
            <a:r>
              <a:rPr lang="en-US" dirty="0" smtClean="0">
                <a:solidFill>
                  <a:schemeClr val="tx2">
                    <a:lumMod val="75000"/>
                    <a:lumOff val="25000"/>
                  </a:schemeClr>
                </a:solidFill>
              </a:rPr>
              <a:t>IB lo: single item buffer </a:t>
            </a:r>
            <a:r>
              <a:rPr lang="en-US" dirty="0" smtClean="0">
                <a:solidFill>
                  <a:schemeClr val="accent1">
                    <a:lumMod val="75000"/>
                  </a:schemeClr>
                </a:solidFill>
              </a:rPr>
              <a:t>[</a:t>
            </a:r>
            <a:r>
              <a:rPr lang="en-US" dirty="0" err="1" smtClean="0">
                <a:solidFill>
                  <a:schemeClr val="accent1">
                    <a:lumMod val="75000"/>
                  </a:schemeClr>
                </a:solidFill>
              </a:rPr>
              <a:t>Northrup</a:t>
            </a:r>
            <a:r>
              <a:rPr lang="en-US" dirty="0" smtClean="0">
                <a:solidFill>
                  <a:schemeClr val="accent1">
                    <a:lumMod val="75000"/>
                  </a:schemeClr>
                </a:solidFill>
              </a:rPr>
              <a:t> 2000]</a:t>
            </a:r>
          </a:p>
          <a:p>
            <a:r>
              <a:rPr lang="en-US" dirty="0" smtClean="0">
                <a:solidFill>
                  <a:schemeClr val="tx2">
                    <a:lumMod val="75000"/>
                    <a:lumOff val="25000"/>
                  </a:schemeClr>
                </a:solidFill>
              </a:rPr>
              <a:t>IB hi: 9x </a:t>
            </a:r>
            <a:r>
              <a:rPr lang="en-US" dirty="0" err="1" smtClean="0">
                <a:solidFill>
                  <a:schemeClr val="tx2">
                    <a:lumMod val="75000"/>
                    <a:lumOff val="25000"/>
                  </a:schemeClr>
                </a:solidFill>
              </a:rPr>
              <a:t>supersampling</a:t>
            </a:r>
            <a:r>
              <a:rPr lang="en-US" dirty="0" smtClean="0">
                <a:solidFill>
                  <a:schemeClr val="tx2">
                    <a:lumMod val="75000"/>
                    <a:lumOff val="25000"/>
                  </a:schemeClr>
                </a:solidFill>
              </a:rPr>
              <a:t>, 3 layers </a:t>
            </a:r>
            <a:r>
              <a:rPr lang="en-US" dirty="0" smtClean="0">
                <a:solidFill>
                  <a:schemeClr val="accent1">
                    <a:lumMod val="75000"/>
                  </a:schemeClr>
                </a:solidFill>
              </a:rPr>
              <a:t>[Cole 2008]</a:t>
            </a:r>
            <a:endParaRPr lang="en-US" dirty="0">
              <a:solidFill>
                <a:schemeClr val="accent1">
                  <a:lumMod val="75000"/>
                </a:schemeClr>
              </a:solidFill>
            </a:endParaRPr>
          </a:p>
        </p:txBody>
      </p:sp>
      <p:sp>
        <p:nvSpPr>
          <p:cNvPr id="7" name="Oval 6"/>
          <p:cNvSpPr/>
          <p:nvPr/>
        </p:nvSpPr>
        <p:spPr>
          <a:xfrm>
            <a:off x="3810000" y="2514600"/>
            <a:ext cx="990600" cy="2133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Oval 7"/>
          <p:cNvSpPr/>
          <p:nvPr/>
        </p:nvSpPr>
        <p:spPr>
          <a:xfrm>
            <a:off x="4953000" y="2514600"/>
            <a:ext cx="990600" cy="2133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12" name="Group 11"/>
          <p:cNvGrpSpPr/>
          <p:nvPr/>
        </p:nvGrpSpPr>
        <p:grpSpPr>
          <a:xfrm>
            <a:off x="5105400" y="3429000"/>
            <a:ext cx="685800" cy="1905000"/>
            <a:chOff x="5105400" y="3429000"/>
            <a:chExt cx="685800" cy="1905000"/>
          </a:xfrm>
        </p:grpSpPr>
        <p:sp>
          <p:nvSpPr>
            <p:cNvPr id="9" name="Oval 8"/>
            <p:cNvSpPr/>
            <p:nvPr/>
          </p:nvSpPr>
          <p:spPr>
            <a:xfrm>
              <a:off x="5105400" y="4191000"/>
              <a:ext cx="609600" cy="381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5181600" y="4953000"/>
              <a:ext cx="609600" cy="381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p:cNvSpPr/>
            <p:nvPr/>
          </p:nvSpPr>
          <p:spPr>
            <a:xfrm>
              <a:off x="5105400" y="3429000"/>
              <a:ext cx="609600" cy="381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15" name="Group 14"/>
          <p:cNvGrpSpPr/>
          <p:nvPr/>
        </p:nvGrpSpPr>
        <p:grpSpPr>
          <a:xfrm>
            <a:off x="4800600" y="2209800"/>
            <a:ext cx="2514600" cy="2438400"/>
            <a:chOff x="4800600" y="2209800"/>
            <a:chExt cx="2514600" cy="2438400"/>
          </a:xfrm>
        </p:grpSpPr>
        <p:sp>
          <p:nvSpPr>
            <p:cNvPr id="13" name="Oval 12"/>
            <p:cNvSpPr/>
            <p:nvPr/>
          </p:nvSpPr>
          <p:spPr>
            <a:xfrm>
              <a:off x="4800600" y="2209800"/>
              <a:ext cx="2514600" cy="609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4800600" y="2895600"/>
              <a:ext cx="2514600" cy="1752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199" y="2200275"/>
            <a:ext cx="8483601" cy="3925890"/>
          </a:xfrm>
        </p:spPr>
        <p:txBody>
          <a:bodyPr/>
          <a:lstStyle/>
          <a:p>
            <a:r>
              <a:rPr lang="en-US" dirty="0" smtClean="0"/>
              <a:t>Algorithm 1: Spine Test </a:t>
            </a:r>
            <a:r>
              <a:rPr lang="en-US" dirty="0" err="1" smtClean="0"/>
              <a:t>Shader</a:t>
            </a:r>
            <a:r>
              <a:rPr lang="en-US" dirty="0" smtClean="0"/>
              <a:t>:</a:t>
            </a:r>
          </a:p>
          <a:p>
            <a:pPr lvl="1"/>
            <a:r>
              <a:rPr lang="en-US" dirty="0" smtClean="0"/>
              <a:t>Fast, simple, good quality</a:t>
            </a:r>
          </a:p>
          <a:p>
            <a:r>
              <a:rPr lang="en-US" dirty="0" smtClean="0"/>
              <a:t>Algorithm 2: Segment Atlas:</a:t>
            </a:r>
          </a:p>
          <a:p>
            <a:pPr lvl="1"/>
            <a:r>
              <a:rPr lang="en-US" dirty="0" smtClean="0"/>
              <a:t>Stylization of stroke paths</a:t>
            </a:r>
          </a:p>
          <a:p>
            <a:pPr lvl="1"/>
            <a:r>
              <a:rPr lang="en-US" dirty="0" smtClean="0"/>
              <a:t>Extra effects such line elision</a:t>
            </a:r>
          </a:p>
          <a:p>
            <a:pPr lvl="1"/>
            <a:r>
              <a:rPr lang="en-US" dirty="0" smtClean="0"/>
              <a:t>Minor performance gain for models with many lines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a:t>
            </a:r>
            <a:endParaRPr lang="en-US" dirty="0"/>
          </a:p>
        </p:txBody>
      </p:sp>
      <p:sp>
        <p:nvSpPr>
          <p:cNvPr id="3" name="Content Placeholder 2"/>
          <p:cNvSpPr>
            <a:spLocks noGrp="1"/>
          </p:cNvSpPr>
          <p:nvPr>
            <p:ph idx="1"/>
          </p:nvPr>
        </p:nvSpPr>
        <p:spPr/>
        <p:txBody>
          <a:bodyPr/>
          <a:lstStyle/>
          <a:p>
            <a:r>
              <a:rPr lang="en-US" dirty="0" smtClean="0"/>
              <a:t>Try it yourself: email me at </a:t>
            </a:r>
            <a:r>
              <a:rPr lang="en-US" dirty="0" err="1" smtClean="0"/>
              <a:t>fcole@cs.princeton.edu</a:t>
            </a:r>
            <a:endParaRPr lang="en-US" dirty="0" smtClean="0"/>
          </a:p>
          <a:p>
            <a:r>
              <a:rPr lang="en-US" dirty="0" smtClean="0"/>
              <a:t>I3D paper describes algorithm 2</a:t>
            </a:r>
          </a:p>
          <a:p>
            <a:r>
              <a:rPr lang="en-US" dirty="0" smtClean="0"/>
              <a:t>For algorithm 1, see TVCG paper (to appear)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Questions?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a:t>
            </a:r>
            <a:endParaRPr lang="en-US" dirty="0"/>
          </a:p>
        </p:txBody>
      </p:sp>
      <p:sp>
        <p:nvSpPr>
          <p:cNvPr id="3" name="Content Placeholder 2"/>
          <p:cNvSpPr>
            <a:spLocks noGrp="1"/>
          </p:cNvSpPr>
          <p:nvPr>
            <p:ph idx="1"/>
          </p:nvPr>
        </p:nvSpPr>
        <p:spPr/>
        <p:txBody>
          <a:bodyPr/>
          <a:lstStyle/>
          <a:p>
            <a:r>
              <a:rPr lang="en-US" dirty="0" smtClean="0"/>
              <a:t>Parameterize</a:t>
            </a:r>
            <a:r>
              <a:rPr lang="en-US" baseline="0" dirty="0" smtClean="0"/>
              <a:t> strokes from the middle, not the end</a:t>
            </a:r>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5123" name="Picture 3" descr="C:\fcole\fhl_talk\stepbox\shaded.png"/>
          <p:cNvPicPr>
            <a:picLocks noChangeAspect="1" noChangeArrowheads="1"/>
          </p:cNvPicPr>
          <p:nvPr/>
        </p:nvPicPr>
        <p:blipFill>
          <a:blip r:embed="rId2"/>
          <a:srcRect/>
          <a:stretch>
            <a:fillRect/>
          </a:stretch>
        </p:blipFill>
        <p:spPr bwMode="auto">
          <a:xfrm>
            <a:off x="2387600" y="1790700"/>
            <a:ext cx="4343400" cy="4343400"/>
          </a:xfrm>
          <a:prstGeom prst="rect">
            <a:avLst/>
          </a:prstGeom>
          <a:noFill/>
          <a:ln w="9525">
            <a:solidFill>
              <a:schemeClr val="tx2"/>
            </a:solidFill>
          </a:ln>
        </p:spPr>
      </p:pic>
      <p:pic>
        <p:nvPicPr>
          <p:cNvPr id="5122" name="Picture 2" descr="C:\fcole\fhl_talk\stepbox\itembuffer.png"/>
          <p:cNvPicPr>
            <a:picLocks noChangeAspect="1" noChangeArrowheads="1"/>
          </p:cNvPicPr>
          <p:nvPr/>
        </p:nvPicPr>
        <p:blipFill>
          <a:blip r:embed="rId3"/>
          <a:srcRect/>
          <a:stretch>
            <a:fillRect/>
          </a:stretch>
        </p:blipFill>
        <p:spPr bwMode="auto">
          <a:xfrm>
            <a:off x="2387600" y="1790700"/>
            <a:ext cx="4343400" cy="4343400"/>
          </a:xfrm>
          <a:prstGeom prst="rect">
            <a:avLst/>
          </a:prstGeom>
          <a:noFill/>
        </p:spPr>
      </p:pic>
      <p:sp>
        <p:nvSpPr>
          <p:cNvPr id="2" name="Title 1"/>
          <p:cNvSpPr>
            <a:spLocks noGrp="1"/>
          </p:cNvSpPr>
          <p:nvPr>
            <p:ph type="title"/>
          </p:nvPr>
        </p:nvSpPr>
        <p:spPr/>
        <p:txBody>
          <a:bodyPr>
            <a:normAutofit fontScale="90000"/>
          </a:bodyPr>
          <a:lstStyle/>
          <a:p>
            <a:r>
              <a:rPr lang="en-US" dirty="0" smtClean="0"/>
              <a:t>Item Buffer for Line Visibility</a:t>
            </a:r>
            <a:br>
              <a:rPr lang="en-US" dirty="0" smtClean="0"/>
            </a:br>
            <a:r>
              <a:rPr lang="en-US" sz="3100" dirty="0" smtClean="0">
                <a:solidFill>
                  <a:schemeClr val="tx2">
                    <a:lumMod val="65000"/>
                    <a:lumOff val="35000"/>
                  </a:schemeClr>
                </a:solidFill>
              </a:rPr>
              <a:t>[</a:t>
            </a:r>
            <a:r>
              <a:rPr lang="en-US" sz="3100" dirty="0" err="1" smtClean="0">
                <a:solidFill>
                  <a:schemeClr val="tx2">
                    <a:lumMod val="65000"/>
                    <a:lumOff val="35000"/>
                  </a:schemeClr>
                </a:solidFill>
              </a:rPr>
              <a:t>Northrup</a:t>
            </a:r>
            <a:r>
              <a:rPr lang="en-US" sz="3100" dirty="0" smtClean="0">
                <a:solidFill>
                  <a:schemeClr val="tx2">
                    <a:lumMod val="65000"/>
                    <a:lumOff val="35000"/>
                  </a:schemeClr>
                </a:solidFill>
              </a:rPr>
              <a:t> 2000]</a:t>
            </a:r>
            <a:endParaRPr lang="en-US" sz="3100" dirty="0">
              <a:solidFill>
                <a:schemeClr val="tx2">
                  <a:lumMod val="65000"/>
                  <a:lumOff val="35000"/>
                </a:schemeClr>
              </a:solidFill>
            </a:endParaRPr>
          </a:p>
        </p:txBody>
      </p:sp>
      <p:sp>
        <p:nvSpPr>
          <p:cNvPr id="5" name="TextBox 4"/>
          <p:cNvSpPr txBox="1"/>
          <p:nvPr/>
        </p:nvSpPr>
        <p:spPr>
          <a:xfrm>
            <a:off x="3019105" y="6243935"/>
            <a:ext cx="3191195" cy="461665"/>
          </a:xfrm>
          <a:prstGeom prst="rect">
            <a:avLst/>
          </a:prstGeom>
          <a:noFill/>
        </p:spPr>
        <p:txBody>
          <a:bodyPr wrap="none" rtlCol="0">
            <a:spAutoFit/>
          </a:bodyPr>
          <a:lstStyle/>
          <a:p>
            <a:r>
              <a:rPr lang="en-US" sz="2400" dirty="0" smtClean="0"/>
              <a:t>Item buffer (rendered on GPU)</a:t>
            </a:r>
            <a:endParaRPr lang="en-US" sz="2400" dirty="0"/>
          </a:p>
        </p:txBody>
      </p:sp>
      <p:pic>
        <p:nvPicPr>
          <p:cNvPr id="1026" name="Picture 2" descr="C:\DOCUME~1\FORRES~1\LOCALS~1\Temp\VMwareDnD\6199d1a1\itembuffer_notest_white.png"/>
          <p:cNvPicPr>
            <a:picLocks noChangeAspect="1" noChangeArrowheads="1"/>
          </p:cNvPicPr>
          <p:nvPr/>
        </p:nvPicPr>
        <p:blipFill>
          <a:blip r:embed="rId4"/>
          <a:srcRect/>
          <a:stretch>
            <a:fillRect/>
          </a:stretch>
        </p:blipFill>
        <p:spPr bwMode="auto">
          <a:xfrm>
            <a:off x="3889375" y="1381125"/>
            <a:ext cx="4876191" cy="4876191"/>
          </a:xfrm>
          <a:prstGeom prst="rect">
            <a:avLst/>
          </a:prstGeom>
          <a:noFill/>
          <a:ln>
            <a:solidFill>
              <a:schemeClr val="tx2"/>
            </a:solidFill>
          </a:ln>
        </p:spPr>
      </p:pic>
      <p:pic>
        <p:nvPicPr>
          <p:cNvPr id="1027" name="Picture 3" descr="C:\DOCUME~1\FORRES~1\LOCALS~1\Temp\VMwareDnD\6b8ac76c\lines_bw.png"/>
          <p:cNvPicPr>
            <a:picLocks noChangeAspect="1" noChangeArrowheads="1"/>
          </p:cNvPicPr>
          <p:nvPr/>
        </p:nvPicPr>
        <p:blipFill>
          <a:blip r:embed="rId5"/>
          <a:srcRect/>
          <a:stretch>
            <a:fillRect/>
          </a:stretch>
        </p:blipFill>
        <p:spPr bwMode="auto">
          <a:xfrm>
            <a:off x="3928084" y="1381125"/>
            <a:ext cx="4876191" cy="4876191"/>
          </a:xfrm>
          <a:prstGeom prst="rect">
            <a:avLst/>
          </a:prstGeom>
          <a:noFill/>
          <a:ln>
            <a:solidFill>
              <a:schemeClr val="tx2"/>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 Buffer Cont’d</a:t>
            </a:r>
            <a:endParaRPr lang="en-US" dirty="0"/>
          </a:p>
        </p:txBody>
      </p:sp>
      <p:pic>
        <p:nvPicPr>
          <p:cNvPr id="6146" name="Picture 2" descr="C:\fcole\fhl_talk\stepbox\itembuffer.png"/>
          <p:cNvPicPr>
            <a:picLocks noChangeAspect="1" noChangeArrowheads="1"/>
          </p:cNvPicPr>
          <p:nvPr/>
        </p:nvPicPr>
        <p:blipFill>
          <a:blip r:embed="rId2"/>
          <a:srcRect/>
          <a:stretch>
            <a:fillRect/>
          </a:stretch>
        </p:blipFill>
        <p:spPr bwMode="auto">
          <a:xfrm>
            <a:off x="339725" y="1927225"/>
            <a:ext cx="3959225" cy="3959225"/>
          </a:xfrm>
          <a:prstGeom prst="rect">
            <a:avLst/>
          </a:prstGeom>
          <a:noFill/>
        </p:spPr>
      </p:pic>
      <p:pic>
        <p:nvPicPr>
          <p:cNvPr id="6147" name="Picture 3" descr="C:\fcole\fhl_talk\stepbox\clipbuffer.png"/>
          <p:cNvPicPr>
            <a:picLocks noChangeAspect="1" noChangeArrowheads="1"/>
          </p:cNvPicPr>
          <p:nvPr/>
        </p:nvPicPr>
        <p:blipFill>
          <a:blip r:embed="rId3"/>
          <a:srcRect/>
          <a:stretch>
            <a:fillRect/>
          </a:stretch>
        </p:blipFill>
        <p:spPr bwMode="auto">
          <a:xfrm>
            <a:off x="4845050" y="1927225"/>
            <a:ext cx="3959225" cy="3959225"/>
          </a:xfrm>
          <a:prstGeom prst="rect">
            <a:avLst/>
          </a:prstGeom>
          <a:noFill/>
        </p:spPr>
      </p:pic>
      <p:pic>
        <p:nvPicPr>
          <p:cNvPr id="6150" name="Picture 6" descr="C:\fcole\fhl_talk\stepbox\tristrips.png"/>
          <p:cNvPicPr>
            <a:picLocks noChangeAspect="1" noChangeArrowheads="1"/>
          </p:cNvPicPr>
          <p:nvPr/>
        </p:nvPicPr>
        <p:blipFill>
          <a:blip r:embed="rId4"/>
          <a:srcRect/>
          <a:stretch>
            <a:fillRect/>
          </a:stretch>
        </p:blipFill>
        <p:spPr bwMode="auto">
          <a:xfrm>
            <a:off x="4845050" y="1927225"/>
            <a:ext cx="3959225" cy="3959225"/>
          </a:xfrm>
          <a:prstGeom prst="rect">
            <a:avLst/>
          </a:prstGeom>
          <a:noFill/>
        </p:spPr>
      </p:pic>
      <p:pic>
        <p:nvPicPr>
          <p:cNvPr id="6151" name="Picture 7" descr="C:\fcole\fhl_talk\stepbox\viz_samples.png"/>
          <p:cNvPicPr>
            <a:picLocks noChangeAspect="1" noChangeArrowheads="1"/>
          </p:cNvPicPr>
          <p:nvPr/>
        </p:nvPicPr>
        <p:blipFill>
          <a:blip r:embed="rId5"/>
          <a:srcRect/>
          <a:stretch>
            <a:fillRect/>
          </a:stretch>
        </p:blipFill>
        <p:spPr bwMode="auto">
          <a:xfrm>
            <a:off x="4845050" y="1927225"/>
            <a:ext cx="3959225" cy="3959225"/>
          </a:xfrm>
          <a:prstGeom prst="rect">
            <a:avLst/>
          </a:prstGeom>
          <a:noFill/>
        </p:spPr>
      </p:pic>
      <p:grpSp>
        <p:nvGrpSpPr>
          <p:cNvPr id="27" name="Group 26"/>
          <p:cNvGrpSpPr/>
          <p:nvPr/>
        </p:nvGrpSpPr>
        <p:grpSpPr>
          <a:xfrm rot="20060314" flipV="1">
            <a:off x="2594003" y="4332363"/>
            <a:ext cx="807756" cy="53236"/>
            <a:chOff x="-889000" y="5613400"/>
            <a:chExt cx="9420225" cy="546100"/>
          </a:xfrm>
          <a:noFill/>
        </p:grpSpPr>
        <p:sp>
          <p:nvSpPr>
            <p:cNvPr id="10" name="Oval 9"/>
            <p:cNvSpPr/>
            <p:nvPr/>
          </p:nvSpPr>
          <p:spPr>
            <a:xfrm>
              <a:off x="4572000"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254625"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37250"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19875"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302500"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985125"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889375"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206750"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841500"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524125"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158875"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76250"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06375"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89000" y="5613400"/>
              <a:ext cx="546100" cy="546100"/>
            </a:xfrm>
            <a:prstGeom prst="ellipse">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7144490" y="4173417"/>
            <a:ext cx="732704" cy="371397"/>
            <a:chOff x="6354813" y="5619557"/>
            <a:chExt cx="607551" cy="318957"/>
          </a:xfrm>
        </p:grpSpPr>
        <p:sp>
          <p:nvSpPr>
            <p:cNvPr id="29" name="Oval 28"/>
            <p:cNvSpPr/>
            <p:nvPr/>
          </p:nvSpPr>
          <p:spPr>
            <a:xfrm rot="20060314" flipV="1">
              <a:off x="6704796" y="5724648"/>
              <a:ext cx="38828" cy="45719"/>
            </a:xfrm>
            <a:prstGeom prst="ellipse">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20060314" flipV="1">
              <a:off x="6748544" y="5703629"/>
              <a:ext cx="38828" cy="45719"/>
            </a:xfrm>
            <a:prstGeom prst="ellipse">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0060314" flipV="1">
              <a:off x="6792292" y="5682611"/>
              <a:ext cx="38828" cy="45719"/>
            </a:xfrm>
            <a:prstGeom prst="ellipse">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20060314" flipV="1">
              <a:off x="6836040" y="5661593"/>
              <a:ext cx="38828" cy="45719"/>
            </a:xfrm>
            <a:prstGeom prst="ellipse">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0060314" flipV="1">
              <a:off x="6879788" y="5640575"/>
              <a:ext cx="38828" cy="45719"/>
            </a:xfrm>
            <a:prstGeom prst="ellipse">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0060314" flipV="1">
              <a:off x="6923536" y="5619557"/>
              <a:ext cx="38828" cy="45719"/>
            </a:xfrm>
            <a:prstGeom prst="ellipse">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20060314" flipV="1">
              <a:off x="6661048" y="5745666"/>
              <a:ext cx="38828" cy="45719"/>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20060314" flipV="1">
              <a:off x="6617300" y="5766684"/>
              <a:ext cx="38828" cy="45719"/>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20060314" flipV="1">
              <a:off x="6529804" y="5808721"/>
              <a:ext cx="38828" cy="45719"/>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0060314" flipV="1">
              <a:off x="6573550" y="5787698"/>
              <a:ext cx="38828" cy="45719"/>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0060314" flipV="1">
              <a:off x="6486055" y="5829737"/>
              <a:ext cx="38828" cy="45719"/>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20060314" flipV="1">
              <a:off x="6442308" y="5850757"/>
              <a:ext cx="38828" cy="45719"/>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20060314" flipV="1">
              <a:off x="6398562" y="5871777"/>
              <a:ext cx="38828" cy="45719"/>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20060314" flipV="1">
              <a:off x="6354813" y="5892795"/>
              <a:ext cx="38828" cy="45719"/>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p:cNvSpPr txBox="1"/>
          <p:nvPr/>
        </p:nvSpPr>
        <p:spPr>
          <a:xfrm>
            <a:off x="749300" y="6022975"/>
            <a:ext cx="3215239" cy="461665"/>
          </a:xfrm>
          <a:prstGeom prst="rect">
            <a:avLst/>
          </a:prstGeom>
          <a:noFill/>
        </p:spPr>
        <p:txBody>
          <a:bodyPr wrap="none" rtlCol="0">
            <a:spAutoFit/>
          </a:bodyPr>
          <a:lstStyle/>
          <a:p>
            <a:r>
              <a:rPr lang="en-US" sz="2400" dirty="0" smtClean="0"/>
              <a:t>Item buffer (read back to CPU)</a:t>
            </a:r>
            <a:endParaRPr lang="en-US" sz="2400" dirty="0"/>
          </a:p>
        </p:txBody>
      </p:sp>
      <p:sp>
        <p:nvSpPr>
          <p:cNvPr id="45" name="TextBox 44"/>
          <p:cNvSpPr txBox="1"/>
          <p:nvPr/>
        </p:nvSpPr>
        <p:spPr>
          <a:xfrm>
            <a:off x="5858409" y="6022975"/>
            <a:ext cx="2016129" cy="461665"/>
          </a:xfrm>
          <a:prstGeom prst="rect">
            <a:avLst/>
          </a:prstGeom>
          <a:noFill/>
        </p:spPr>
        <p:txBody>
          <a:bodyPr wrap="none" rtlCol="0">
            <a:spAutoFit/>
          </a:bodyPr>
          <a:lstStyle/>
          <a:p>
            <a:r>
              <a:rPr lang="en-US" sz="2400" dirty="0" smtClean="0"/>
              <a:t>Visibility sampling</a:t>
            </a:r>
            <a:endParaRPr lang="en-US" sz="2400" dirty="0"/>
          </a:p>
        </p:txBody>
      </p:sp>
      <p:sp>
        <p:nvSpPr>
          <p:cNvPr id="46" name="TextBox 45"/>
          <p:cNvSpPr txBox="1"/>
          <p:nvPr/>
        </p:nvSpPr>
        <p:spPr>
          <a:xfrm>
            <a:off x="4981575" y="6022975"/>
            <a:ext cx="3807645" cy="461665"/>
          </a:xfrm>
          <a:prstGeom prst="rect">
            <a:avLst/>
          </a:prstGeom>
          <a:noFill/>
        </p:spPr>
        <p:txBody>
          <a:bodyPr wrap="none" rtlCol="0">
            <a:spAutoFit/>
          </a:bodyPr>
          <a:lstStyle/>
          <a:p>
            <a:r>
              <a:rPr lang="en-US" sz="2400" dirty="0" smtClean="0"/>
              <a:t>Projected  and clipped lines (on CPU)</a:t>
            </a:r>
            <a:endParaRPr lang="en-US" sz="2400" dirty="0"/>
          </a:p>
        </p:txBody>
      </p:sp>
      <p:sp>
        <p:nvSpPr>
          <p:cNvPr id="47" name="TextBox 46"/>
          <p:cNvSpPr txBox="1"/>
          <p:nvPr/>
        </p:nvSpPr>
        <p:spPr>
          <a:xfrm>
            <a:off x="5915924" y="6022975"/>
            <a:ext cx="1901098" cy="461665"/>
          </a:xfrm>
          <a:prstGeom prst="rect">
            <a:avLst/>
          </a:prstGeom>
          <a:noFill/>
        </p:spPr>
        <p:txBody>
          <a:bodyPr wrap="none" rtlCol="0">
            <a:spAutoFit/>
          </a:bodyPr>
          <a:lstStyle/>
          <a:p>
            <a:r>
              <a:rPr lang="en-US" sz="2400" dirty="0" smtClean="0"/>
              <a:t>Stroke geometry</a:t>
            </a:r>
            <a:endParaRPr lang="en-US" sz="2400" dirty="0"/>
          </a:p>
        </p:txBody>
      </p:sp>
      <p:pic>
        <p:nvPicPr>
          <p:cNvPr id="48" name="Picture 2" descr="C:\fcole\fhl_talk\stepbox\final.png"/>
          <p:cNvPicPr>
            <a:picLocks noChangeAspect="1" noChangeArrowheads="1"/>
          </p:cNvPicPr>
          <p:nvPr/>
        </p:nvPicPr>
        <p:blipFill>
          <a:blip r:embed="rId6"/>
          <a:srcRect/>
          <a:stretch>
            <a:fillRect/>
          </a:stretch>
        </p:blipFill>
        <p:spPr bwMode="auto">
          <a:xfrm>
            <a:off x="4845050" y="1927225"/>
            <a:ext cx="3959352" cy="3959352"/>
          </a:xfrm>
          <a:prstGeom prst="rect">
            <a:avLst/>
          </a:prstGeom>
          <a:noFill/>
          <a:ln w="12700">
            <a:solidFill>
              <a:schemeClr val="tx2"/>
            </a:solidFill>
          </a:ln>
        </p:spPr>
      </p:pic>
      <p:sp>
        <p:nvSpPr>
          <p:cNvPr id="49" name="TextBox 48"/>
          <p:cNvSpPr txBox="1"/>
          <p:nvPr/>
        </p:nvSpPr>
        <p:spPr>
          <a:xfrm>
            <a:off x="5254625" y="6022975"/>
            <a:ext cx="3200748" cy="461665"/>
          </a:xfrm>
          <a:prstGeom prst="rect">
            <a:avLst/>
          </a:prstGeom>
          <a:noFill/>
        </p:spPr>
        <p:txBody>
          <a:bodyPr wrap="none" rtlCol="0">
            <a:spAutoFit/>
          </a:bodyPr>
          <a:lstStyle/>
          <a:p>
            <a:r>
              <a:rPr lang="en-US" sz="2400" dirty="0" smtClean="0"/>
              <a:t>Final result (rendered on GPU)</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1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15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1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4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46" grpId="0"/>
      <p:bldP spid="47" grpId="0"/>
      <p:bldP spid="47" grpId="1"/>
      <p:bldP spid="49"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 1 Weakness: Stroke Paths</a:t>
            </a:r>
            <a:endParaRPr lang="en-US" dirty="0"/>
          </a:p>
        </p:txBody>
      </p:sp>
      <p:pic>
        <p:nvPicPr>
          <p:cNvPr id="5" name="Picture 7"/>
          <p:cNvPicPr>
            <a:picLocks noChangeAspect="1" noChangeArrowheads="1"/>
          </p:cNvPicPr>
          <p:nvPr/>
        </p:nvPicPr>
        <p:blipFill>
          <a:blip r:embed="rId3"/>
          <a:srcRect l="12500" r="12500"/>
          <a:stretch>
            <a:fillRect/>
          </a:stretch>
        </p:blipFill>
        <p:spPr bwMode="auto">
          <a:xfrm>
            <a:off x="4981575" y="1610274"/>
            <a:ext cx="3637451" cy="3637451"/>
          </a:xfrm>
          <a:prstGeom prst="rect">
            <a:avLst/>
          </a:prstGeom>
          <a:noFill/>
          <a:ln w="12700" cap="flat">
            <a:solidFill>
              <a:srgbClr val="000000"/>
            </a:solidFill>
            <a:prstDash val="solid"/>
            <a:miter lim="800000"/>
            <a:headEnd/>
            <a:tailEnd/>
          </a:ln>
        </p:spPr>
      </p:pic>
      <p:pic>
        <p:nvPicPr>
          <p:cNvPr id="6" name="Picture 6"/>
          <p:cNvPicPr>
            <a:picLocks noChangeAspect="1" noChangeArrowheads="1"/>
          </p:cNvPicPr>
          <p:nvPr/>
        </p:nvPicPr>
        <p:blipFill>
          <a:blip r:embed="rId4"/>
          <a:srcRect l="12498" r="12500"/>
          <a:stretch>
            <a:fillRect/>
          </a:stretch>
        </p:blipFill>
        <p:spPr bwMode="auto">
          <a:xfrm>
            <a:off x="612775" y="1610274"/>
            <a:ext cx="3598185" cy="3598185"/>
          </a:xfrm>
          <a:prstGeom prst="rect">
            <a:avLst/>
          </a:prstGeom>
          <a:noFill/>
          <a:ln w="12700" cap="flat">
            <a:noFill/>
            <a:miter lim="800000"/>
            <a:headEnd/>
            <a:tailEnd/>
          </a:ln>
        </p:spPr>
      </p:pic>
      <p:sp>
        <p:nvSpPr>
          <p:cNvPr id="7" name="TextBox 6"/>
          <p:cNvSpPr txBox="1"/>
          <p:nvPr/>
        </p:nvSpPr>
        <p:spPr>
          <a:xfrm>
            <a:off x="1295400" y="5384250"/>
            <a:ext cx="2200924" cy="461665"/>
          </a:xfrm>
          <a:prstGeom prst="rect">
            <a:avLst/>
          </a:prstGeom>
          <a:noFill/>
        </p:spPr>
        <p:txBody>
          <a:bodyPr wrap="none" rtlCol="0">
            <a:spAutoFit/>
          </a:bodyPr>
          <a:lstStyle/>
          <a:p>
            <a:r>
              <a:rPr lang="en-US" sz="2400" dirty="0" smtClean="0"/>
              <a:t>Stroke visualization</a:t>
            </a:r>
            <a:endParaRPr lang="en-US" sz="2400" dirty="0"/>
          </a:p>
        </p:txBody>
      </p:sp>
      <p:sp>
        <p:nvSpPr>
          <p:cNvPr id="8" name="TextBox 7"/>
          <p:cNvSpPr txBox="1"/>
          <p:nvPr/>
        </p:nvSpPr>
        <p:spPr>
          <a:xfrm>
            <a:off x="6210300" y="5384250"/>
            <a:ext cx="1312347" cy="461665"/>
          </a:xfrm>
          <a:prstGeom prst="rect">
            <a:avLst/>
          </a:prstGeom>
          <a:noFill/>
        </p:spPr>
        <p:txBody>
          <a:bodyPr wrap="none" rtlCol="0">
            <a:spAutoFit/>
          </a:bodyPr>
          <a:lstStyle/>
          <a:p>
            <a:r>
              <a:rPr lang="en-US" sz="2400" dirty="0" smtClean="0"/>
              <a:t>Final result</a:t>
            </a:r>
            <a:endParaRPr lang="en-US" sz="2400" dirty="0"/>
          </a:p>
        </p:txBody>
      </p:sp>
      <p:sp>
        <p:nvSpPr>
          <p:cNvPr id="9" name="TextBox 8"/>
          <p:cNvSpPr txBox="1"/>
          <p:nvPr/>
        </p:nvSpPr>
        <p:spPr>
          <a:xfrm>
            <a:off x="2364519" y="6022975"/>
            <a:ext cx="4664931" cy="523220"/>
          </a:xfrm>
          <a:prstGeom prst="rect">
            <a:avLst/>
          </a:prstGeom>
          <a:noFill/>
        </p:spPr>
        <p:txBody>
          <a:bodyPr wrap="none" rtlCol="0">
            <a:spAutoFit/>
          </a:bodyPr>
          <a:lstStyle/>
          <a:p>
            <a:r>
              <a:rPr lang="en-US" sz="2800" dirty="0" smtClean="0">
                <a:solidFill>
                  <a:schemeClr val="tx2">
                    <a:lumMod val="65000"/>
                    <a:lumOff val="35000"/>
                  </a:schemeClr>
                </a:solidFill>
              </a:rPr>
              <a:t>Need distance along path for texturing</a:t>
            </a:r>
            <a:endParaRPr lang="en-US" sz="2800" dirty="0">
              <a:solidFill>
                <a:schemeClr val="tx2">
                  <a:lumMod val="65000"/>
                  <a:lumOff val="35000"/>
                </a:schemeClr>
              </a:solidFill>
            </a:endParaRPr>
          </a:p>
        </p:txBody>
      </p:sp>
      <p:grpSp>
        <p:nvGrpSpPr>
          <p:cNvPr id="24" name="Group 23"/>
          <p:cNvGrpSpPr/>
          <p:nvPr/>
        </p:nvGrpSpPr>
        <p:grpSpPr>
          <a:xfrm>
            <a:off x="1978025" y="3155949"/>
            <a:ext cx="545310" cy="683419"/>
            <a:chOff x="1978025" y="3155949"/>
            <a:chExt cx="545310" cy="683419"/>
          </a:xfrm>
        </p:grpSpPr>
        <p:cxnSp>
          <p:nvCxnSpPr>
            <p:cNvPr id="11" name="Straight Arrow Connector 10"/>
            <p:cNvCxnSpPr/>
            <p:nvPr/>
          </p:nvCxnSpPr>
          <p:spPr>
            <a:xfrm flipV="1">
              <a:off x="1978025" y="3155949"/>
              <a:ext cx="273053" cy="27305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6" name="Straight Arrow Connector 15"/>
            <p:cNvCxnSpPr/>
            <p:nvPr/>
          </p:nvCxnSpPr>
          <p:spPr>
            <a:xfrm rot="16200000" flipH="1">
              <a:off x="2250284" y="3566318"/>
              <a:ext cx="410367" cy="13573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pSp>
      <p:grpSp>
        <p:nvGrpSpPr>
          <p:cNvPr id="25" name="Group 24"/>
          <p:cNvGrpSpPr/>
          <p:nvPr/>
        </p:nvGrpSpPr>
        <p:grpSpPr>
          <a:xfrm>
            <a:off x="6346825" y="3155950"/>
            <a:ext cx="545310" cy="683419"/>
            <a:chOff x="1978025" y="3155949"/>
            <a:chExt cx="545310" cy="683419"/>
          </a:xfrm>
        </p:grpSpPr>
        <p:cxnSp>
          <p:nvCxnSpPr>
            <p:cNvPr id="26" name="Straight Arrow Connector 25"/>
            <p:cNvCxnSpPr/>
            <p:nvPr/>
          </p:nvCxnSpPr>
          <p:spPr>
            <a:xfrm flipV="1">
              <a:off x="1978025" y="3155949"/>
              <a:ext cx="273053" cy="27305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p:nvPr/>
          </p:nvCxnSpPr>
          <p:spPr>
            <a:xfrm rot="16200000" flipH="1">
              <a:off x="2250284" y="3566318"/>
              <a:ext cx="410367" cy="13573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Clipping w/ Silhouettes</a:t>
            </a:r>
            <a:endParaRPr lang="en-US" dirty="0"/>
          </a:p>
        </p:txBody>
      </p:sp>
      <p:pic>
        <p:nvPicPr>
          <p:cNvPr id="10242" name="Picture 2" descr="C:\fcole\fhl_talk\gpu\gpuclip2a.png"/>
          <p:cNvPicPr>
            <a:picLocks noChangeAspect="1" noChangeArrowheads="1"/>
          </p:cNvPicPr>
          <p:nvPr/>
        </p:nvPicPr>
        <p:blipFill>
          <a:blip r:embed="rId2"/>
          <a:srcRect/>
          <a:stretch>
            <a:fillRect/>
          </a:stretch>
        </p:blipFill>
        <p:spPr bwMode="auto">
          <a:xfrm>
            <a:off x="2251075" y="1831861"/>
            <a:ext cx="5828897" cy="1324089"/>
          </a:xfrm>
          <a:prstGeom prst="rect">
            <a:avLst/>
          </a:prstGeom>
          <a:noFill/>
        </p:spPr>
      </p:pic>
      <p:pic>
        <p:nvPicPr>
          <p:cNvPr id="10243" name="Picture 3" descr="C:\fcole\fhl_talk\gpu\gpuclip2b.png"/>
          <p:cNvPicPr>
            <a:picLocks noChangeAspect="1" noChangeArrowheads="1"/>
          </p:cNvPicPr>
          <p:nvPr/>
        </p:nvPicPr>
        <p:blipFill>
          <a:blip r:embed="rId3"/>
          <a:srcRect/>
          <a:stretch>
            <a:fillRect/>
          </a:stretch>
        </p:blipFill>
        <p:spPr bwMode="auto">
          <a:xfrm>
            <a:off x="2114550" y="5340350"/>
            <a:ext cx="6007100" cy="1288864"/>
          </a:xfrm>
          <a:prstGeom prst="rect">
            <a:avLst/>
          </a:prstGeom>
          <a:noFill/>
        </p:spPr>
      </p:pic>
      <p:grpSp>
        <p:nvGrpSpPr>
          <p:cNvPr id="9" name="Group 8"/>
          <p:cNvGrpSpPr/>
          <p:nvPr/>
        </p:nvGrpSpPr>
        <p:grpSpPr>
          <a:xfrm>
            <a:off x="4435475" y="3292475"/>
            <a:ext cx="1911351" cy="1774825"/>
            <a:chOff x="3616324" y="2882899"/>
            <a:chExt cx="1911351" cy="1774825"/>
          </a:xfrm>
        </p:grpSpPr>
        <p:sp>
          <p:nvSpPr>
            <p:cNvPr id="6" name="Down Arrow 5"/>
            <p:cNvSpPr/>
            <p:nvPr/>
          </p:nvSpPr>
          <p:spPr>
            <a:xfrm>
              <a:off x="4298950" y="2882899"/>
              <a:ext cx="546100" cy="1774825"/>
            </a:xfrm>
            <a:prstGeom prst="downArrow">
              <a:avLst/>
            </a:prstGeom>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ounded Rectangle 6"/>
            <p:cNvSpPr/>
            <p:nvPr/>
          </p:nvSpPr>
          <p:spPr>
            <a:xfrm>
              <a:off x="3616324" y="3019425"/>
              <a:ext cx="1911351" cy="1228724"/>
            </a:xfrm>
            <a:prstGeom prst="round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latin typeface="Myriad Pro" pitchFamily="34" charset="0"/>
                </a:rPr>
                <a:t>Project, Clip,</a:t>
              </a:r>
            </a:p>
            <a:p>
              <a:pPr algn="ctr"/>
              <a:r>
                <a:rPr lang="en-US" dirty="0" smtClean="0">
                  <a:solidFill>
                    <a:schemeClr val="tx2"/>
                  </a:solidFill>
                  <a:latin typeface="Myriad Pro" pitchFamily="34" charset="0"/>
                </a:rPr>
                <a:t>Silhouette Test</a:t>
              </a:r>
            </a:p>
            <a:p>
              <a:pPr algn="ctr"/>
              <a:r>
                <a:rPr lang="en-US" dirty="0" smtClean="0">
                  <a:solidFill>
                    <a:schemeClr val="tx2"/>
                  </a:solidFill>
                  <a:latin typeface="Myriad Pro" pitchFamily="34" charset="0"/>
                </a:rPr>
                <a:t>Fragment Program</a:t>
              </a:r>
              <a:endParaRPr lang="en-US" dirty="0">
                <a:solidFill>
                  <a:schemeClr val="tx2"/>
                </a:solidFill>
                <a:latin typeface="Myriad Pro" pitchFamily="34" charset="0"/>
              </a:endParaRPr>
            </a:p>
          </p:txBody>
        </p:sp>
      </p:grpSp>
      <p:sp>
        <p:nvSpPr>
          <p:cNvPr id="10" name="TextBox 9"/>
          <p:cNvSpPr txBox="1"/>
          <p:nvPr/>
        </p:nvSpPr>
        <p:spPr>
          <a:xfrm>
            <a:off x="2524125" y="1244600"/>
            <a:ext cx="3605089" cy="523220"/>
          </a:xfrm>
          <a:prstGeom prst="rect">
            <a:avLst/>
          </a:prstGeom>
          <a:noFill/>
        </p:spPr>
        <p:txBody>
          <a:bodyPr wrap="none" rtlCol="0">
            <a:spAutoFit/>
          </a:bodyPr>
          <a:lstStyle/>
          <a:p>
            <a:r>
              <a:rPr lang="en-US" sz="2800" i="1" dirty="0" smtClean="0">
                <a:solidFill>
                  <a:schemeClr val="tx2">
                    <a:lumMod val="65000"/>
                    <a:lumOff val="35000"/>
                  </a:schemeClr>
                </a:solidFill>
              </a:rPr>
              <a:t>M</a:t>
            </a:r>
            <a:r>
              <a:rPr lang="en-US" sz="2800" dirty="0" smtClean="0">
                <a:solidFill>
                  <a:schemeClr val="tx2">
                    <a:lumMod val="65000"/>
                    <a:lumOff val="35000"/>
                  </a:schemeClr>
                </a:solidFill>
              </a:rPr>
              <a:t>  potential segments  (</a:t>
            </a:r>
            <a:r>
              <a:rPr lang="en-US" sz="2800" i="1" dirty="0" smtClean="0">
                <a:solidFill>
                  <a:schemeClr val="tx2">
                    <a:lumMod val="65000"/>
                    <a:lumOff val="35000"/>
                  </a:schemeClr>
                </a:solidFill>
              </a:rPr>
              <a:t>p</a:t>
            </a:r>
            <a:r>
              <a:rPr lang="en-US" sz="2800" i="1" baseline="-25000" dirty="0" smtClean="0">
                <a:solidFill>
                  <a:schemeClr val="tx2">
                    <a:lumMod val="65000"/>
                    <a:lumOff val="35000"/>
                  </a:schemeClr>
                </a:solidFill>
              </a:rPr>
              <a:t>i</a:t>
            </a:r>
            <a:r>
              <a:rPr lang="en-US" sz="2800" dirty="0" smtClean="0">
                <a:solidFill>
                  <a:schemeClr val="tx2">
                    <a:lumMod val="65000"/>
                    <a:lumOff val="35000"/>
                  </a:schemeClr>
                </a:solidFill>
              </a:rPr>
              <a:t>, </a:t>
            </a:r>
            <a:r>
              <a:rPr lang="en-US" sz="2800" i="1" dirty="0" smtClean="0">
                <a:solidFill>
                  <a:schemeClr val="tx2">
                    <a:lumMod val="65000"/>
                    <a:lumOff val="35000"/>
                  </a:schemeClr>
                </a:solidFill>
              </a:rPr>
              <a:t>q</a:t>
            </a:r>
            <a:r>
              <a:rPr lang="en-US" sz="2800" b="1" i="1" baseline="-25000" dirty="0" smtClean="0">
                <a:solidFill>
                  <a:schemeClr val="tx2">
                    <a:lumMod val="65000"/>
                    <a:lumOff val="35000"/>
                  </a:schemeClr>
                </a:solidFill>
              </a:rPr>
              <a:t>i</a:t>
            </a:r>
            <a:r>
              <a:rPr lang="en-US" sz="2800" dirty="0" smtClean="0">
                <a:solidFill>
                  <a:schemeClr val="tx2">
                    <a:lumMod val="65000"/>
                    <a:lumOff val="35000"/>
                  </a:schemeClr>
                </a:solidFill>
              </a:rPr>
              <a:t>)</a:t>
            </a:r>
            <a:endParaRPr lang="en-US" sz="2800" dirty="0">
              <a:solidFill>
                <a:schemeClr val="tx2">
                  <a:lumMod val="65000"/>
                  <a:lumOff val="35000"/>
                </a:schemeClr>
              </a:solidFill>
            </a:endParaRPr>
          </a:p>
        </p:txBody>
      </p:sp>
      <p:sp>
        <p:nvSpPr>
          <p:cNvPr id="11" name="TextBox 10"/>
          <p:cNvSpPr txBox="1"/>
          <p:nvPr/>
        </p:nvSpPr>
        <p:spPr>
          <a:xfrm>
            <a:off x="476250" y="2336800"/>
            <a:ext cx="1400512" cy="461665"/>
          </a:xfrm>
          <a:prstGeom prst="rect">
            <a:avLst/>
          </a:prstGeom>
          <a:noFill/>
        </p:spPr>
        <p:txBody>
          <a:bodyPr wrap="none" rtlCol="0">
            <a:spAutoFit/>
          </a:bodyPr>
          <a:lstStyle/>
          <a:p>
            <a:r>
              <a:rPr lang="en-US" sz="2400" dirty="0" smtClean="0"/>
              <a:t>World space</a:t>
            </a:r>
            <a:endParaRPr lang="en-US" sz="2400" dirty="0"/>
          </a:p>
        </p:txBody>
      </p:sp>
      <p:sp>
        <p:nvSpPr>
          <p:cNvPr id="12" name="TextBox 11"/>
          <p:cNvSpPr txBox="1"/>
          <p:nvPr/>
        </p:nvSpPr>
        <p:spPr>
          <a:xfrm>
            <a:off x="461776" y="5476875"/>
            <a:ext cx="1190582" cy="461665"/>
          </a:xfrm>
          <a:prstGeom prst="rect">
            <a:avLst/>
          </a:prstGeom>
          <a:noFill/>
        </p:spPr>
        <p:txBody>
          <a:bodyPr wrap="none" rtlCol="0">
            <a:spAutoFit/>
          </a:bodyPr>
          <a:lstStyle/>
          <a:p>
            <a:r>
              <a:rPr lang="en-US" sz="2400" dirty="0" smtClean="0"/>
              <a:t>Clip space</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Visibility of Strokes</a:t>
            </a:r>
            <a:endParaRPr lang="en-US" dirty="0"/>
          </a:p>
        </p:txBody>
      </p:sp>
      <p:sp>
        <p:nvSpPr>
          <p:cNvPr id="8" name="TextBox 7"/>
          <p:cNvSpPr txBox="1"/>
          <p:nvPr/>
        </p:nvSpPr>
        <p:spPr>
          <a:xfrm>
            <a:off x="885825" y="4794250"/>
            <a:ext cx="1439818" cy="461665"/>
          </a:xfrm>
          <a:prstGeom prst="rect">
            <a:avLst/>
          </a:prstGeom>
          <a:noFill/>
        </p:spPr>
        <p:txBody>
          <a:bodyPr wrap="none" rtlCol="0">
            <a:spAutoFit/>
          </a:bodyPr>
          <a:lstStyle/>
          <a:p>
            <a:r>
              <a:rPr lang="en-US" sz="2400" dirty="0" smtClean="0"/>
              <a:t>Simple Lines</a:t>
            </a:r>
            <a:endParaRPr lang="en-US" sz="2400" dirty="0"/>
          </a:p>
        </p:txBody>
      </p:sp>
      <p:sp>
        <p:nvSpPr>
          <p:cNvPr id="9" name="TextBox 8"/>
          <p:cNvSpPr txBox="1"/>
          <p:nvPr/>
        </p:nvSpPr>
        <p:spPr>
          <a:xfrm>
            <a:off x="6295193" y="4794250"/>
            <a:ext cx="2424190" cy="461665"/>
          </a:xfrm>
          <a:prstGeom prst="rect">
            <a:avLst/>
          </a:prstGeom>
          <a:noFill/>
        </p:spPr>
        <p:txBody>
          <a:bodyPr wrap="none" rtlCol="0">
            <a:spAutoFit/>
          </a:bodyPr>
          <a:lstStyle/>
          <a:p>
            <a:r>
              <a:rPr lang="en-US" sz="2400" dirty="0" smtClean="0"/>
              <a:t>Per-fragment visibility</a:t>
            </a:r>
            <a:endParaRPr lang="en-US" sz="2400" dirty="0"/>
          </a:p>
        </p:txBody>
      </p:sp>
      <p:sp>
        <p:nvSpPr>
          <p:cNvPr id="10" name="TextBox 9"/>
          <p:cNvSpPr txBox="1"/>
          <p:nvPr/>
        </p:nvSpPr>
        <p:spPr>
          <a:xfrm>
            <a:off x="3684587" y="4794250"/>
            <a:ext cx="1868717" cy="461665"/>
          </a:xfrm>
          <a:prstGeom prst="rect">
            <a:avLst/>
          </a:prstGeom>
          <a:noFill/>
        </p:spPr>
        <p:txBody>
          <a:bodyPr wrap="none" rtlCol="0">
            <a:spAutoFit/>
          </a:bodyPr>
          <a:lstStyle/>
          <a:p>
            <a:r>
              <a:rPr lang="en-US" sz="2400" dirty="0" smtClean="0"/>
              <a:t>Correct visibility</a:t>
            </a:r>
            <a:endParaRPr lang="en-US" sz="2400" dirty="0"/>
          </a:p>
        </p:txBody>
      </p:sp>
      <p:pic>
        <p:nvPicPr>
          <p:cNvPr id="1026" name="Picture 2" descr="C:\fcole\dev\papers\fhl_tvcg\images\lineviz\pacman_right.jpg"/>
          <p:cNvPicPr>
            <a:picLocks noChangeAspect="1" noChangeArrowheads="1"/>
          </p:cNvPicPr>
          <p:nvPr/>
        </p:nvPicPr>
        <p:blipFill>
          <a:blip r:embed="rId2"/>
          <a:srcRect/>
          <a:stretch>
            <a:fillRect/>
          </a:stretch>
        </p:blipFill>
        <p:spPr bwMode="auto">
          <a:xfrm>
            <a:off x="3273552" y="2063750"/>
            <a:ext cx="2596896" cy="2596896"/>
          </a:xfrm>
          <a:prstGeom prst="rect">
            <a:avLst/>
          </a:prstGeom>
          <a:noFill/>
          <a:ln>
            <a:solidFill>
              <a:schemeClr val="tx2"/>
            </a:solidFill>
          </a:ln>
        </p:spPr>
      </p:pic>
      <p:pic>
        <p:nvPicPr>
          <p:cNvPr id="1027" name="Picture 3" descr="C:\fcole\dev\papers\fhl_tvcg\images\lineviz\pacman_wrong.jpg"/>
          <p:cNvPicPr>
            <a:picLocks noChangeAspect="1" noChangeArrowheads="1"/>
          </p:cNvPicPr>
          <p:nvPr/>
        </p:nvPicPr>
        <p:blipFill>
          <a:blip r:embed="rId3"/>
          <a:srcRect/>
          <a:stretch>
            <a:fillRect/>
          </a:stretch>
        </p:blipFill>
        <p:spPr bwMode="auto">
          <a:xfrm>
            <a:off x="6210300" y="2063750"/>
            <a:ext cx="2596896" cy="2596896"/>
          </a:xfrm>
          <a:prstGeom prst="rect">
            <a:avLst/>
          </a:prstGeom>
          <a:noFill/>
          <a:ln>
            <a:solidFill>
              <a:schemeClr val="tx2"/>
            </a:solidFill>
          </a:ln>
        </p:spPr>
      </p:pic>
      <p:pic>
        <p:nvPicPr>
          <p:cNvPr id="1028" name="Picture 4" descr="C:\fcole\dev\papers\fhl_tvcg\images\lineviz\pacman_simple_lines.jpg"/>
          <p:cNvPicPr>
            <a:picLocks noChangeAspect="1" noChangeArrowheads="1"/>
          </p:cNvPicPr>
          <p:nvPr/>
        </p:nvPicPr>
        <p:blipFill>
          <a:blip r:embed="rId4"/>
          <a:srcRect/>
          <a:stretch>
            <a:fillRect/>
          </a:stretch>
        </p:blipFill>
        <p:spPr bwMode="auto">
          <a:xfrm>
            <a:off x="339725" y="2063750"/>
            <a:ext cx="2596896" cy="2596896"/>
          </a:xfrm>
          <a:prstGeom prst="rect">
            <a:avLst/>
          </a:prstGeom>
          <a:noFill/>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3" descr="C:\fcole\dev\papers\fhl_tvcg\images\lineviz\pacman_wrong.jpg"/>
          <p:cNvPicPr>
            <a:picLocks noChangeAspect="1" noChangeArrowheads="1"/>
          </p:cNvPicPr>
          <p:nvPr/>
        </p:nvPicPr>
        <p:blipFill>
          <a:blip r:embed="rId2"/>
          <a:srcRect/>
          <a:stretch>
            <a:fillRect/>
          </a:stretch>
        </p:blipFill>
        <p:spPr bwMode="auto">
          <a:xfrm>
            <a:off x="3273552" y="1381125"/>
            <a:ext cx="2596896" cy="2596896"/>
          </a:xfrm>
          <a:prstGeom prst="rect">
            <a:avLst/>
          </a:prstGeom>
          <a:noFill/>
          <a:ln>
            <a:solidFill>
              <a:schemeClr val="tx2"/>
            </a:solidFill>
          </a:ln>
        </p:spPr>
      </p:pic>
      <p:sp>
        <p:nvSpPr>
          <p:cNvPr id="2" name="Title 1"/>
          <p:cNvSpPr>
            <a:spLocks noGrp="1"/>
          </p:cNvSpPr>
          <p:nvPr>
            <p:ph type="title"/>
          </p:nvPr>
        </p:nvSpPr>
        <p:spPr/>
        <p:txBody>
          <a:bodyPr>
            <a:normAutofit/>
          </a:bodyPr>
          <a:lstStyle/>
          <a:p>
            <a:r>
              <a:rPr lang="en-US" dirty="0" smtClean="0"/>
              <a:t>Per-Fragment Visibility</a:t>
            </a:r>
            <a:endParaRPr lang="en-US" dirty="0"/>
          </a:p>
        </p:txBody>
      </p:sp>
      <p:pic>
        <p:nvPicPr>
          <p:cNvPr id="4098" name="Picture 2" descr="C:\fcole\fhl_talk\lineviz\topview.png"/>
          <p:cNvPicPr>
            <a:picLocks noChangeAspect="1" noChangeArrowheads="1"/>
          </p:cNvPicPr>
          <p:nvPr/>
        </p:nvPicPr>
        <p:blipFill>
          <a:blip r:embed="rId3"/>
          <a:srcRect/>
          <a:stretch>
            <a:fillRect/>
          </a:stretch>
        </p:blipFill>
        <p:spPr bwMode="auto">
          <a:xfrm>
            <a:off x="2797175" y="4248150"/>
            <a:ext cx="3822700" cy="2318077"/>
          </a:xfrm>
          <a:prstGeom prst="rect">
            <a:avLst/>
          </a:prstGeom>
          <a:noFill/>
        </p:spPr>
      </p:pic>
      <p:sp>
        <p:nvSpPr>
          <p:cNvPr id="8" name="TextBox 7"/>
          <p:cNvSpPr txBox="1"/>
          <p:nvPr/>
        </p:nvSpPr>
        <p:spPr>
          <a:xfrm>
            <a:off x="3498850" y="2609850"/>
            <a:ext cx="306494" cy="369332"/>
          </a:xfrm>
          <a:prstGeom prst="rect">
            <a:avLst/>
          </a:prstGeom>
          <a:noFill/>
        </p:spPr>
        <p:txBody>
          <a:bodyPr wrap="none" rtlCol="0">
            <a:spAutoFit/>
          </a:bodyPr>
          <a:lstStyle/>
          <a:p>
            <a:r>
              <a:rPr lang="en-US" b="1" dirty="0" smtClean="0">
                <a:solidFill>
                  <a:schemeClr val="tx2"/>
                </a:solidFill>
                <a:latin typeface="Myriad Pro" pitchFamily="34" charset="0"/>
              </a:rPr>
              <a:t>a</a:t>
            </a:r>
            <a:endParaRPr lang="en-US" b="1" dirty="0">
              <a:solidFill>
                <a:schemeClr val="tx2"/>
              </a:solidFill>
              <a:latin typeface="Myriad Pro" pitchFamily="34" charset="0"/>
            </a:endParaRPr>
          </a:p>
        </p:txBody>
      </p:sp>
      <p:sp>
        <p:nvSpPr>
          <p:cNvPr id="9" name="TextBox 8"/>
          <p:cNvSpPr txBox="1"/>
          <p:nvPr/>
        </p:nvSpPr>
        <p:spPr>
          <a:xfrm>
            <a:off x="3736975" y="2016125"/>
            <a:ext cx="322524" cy="369332"/>
          </a:xfrm>
          <a:prstGeom prst="rect">
            <a:avLst/>
          </a:prstGeom>
          <a:noFill/>
        </p:spPr>
        <p:txBody>
          <a:bodyPr wrap="none" rtlCol="0">
            <a:spAutoFit/>
          </a:bodyPr>
          <a:lstStyle/>
          <a:p>
            <a:r>
              <a:rPr lang="en-US" b="1" dirty="0">
                <a:solidFill>
                  <a:schemeClr val="tx2"/>
                </a:solidFill>
                <a:latin typeface="Myriad Pro" pitchFamily="34" charset="0"/>
              </a:rPr>
              <a:t>b</a:t>
            </a:r>
          </a:p>
        </p:txBody>
      </p:sp>
      <p:sp>
        <p:nvSpPr>
          <p:cNvPr id="10" name="TextBox 9"/>
          <p:cNvSpPr txBox="1"/>
          <p:nvPr/>
        </p:nvSpPr>
        <p:spPr>
          <a:xfrm>
            <a:off x="4311650" y="2625725"/>
            <a:ext cx="288862" cy="369332"/>
          </a:xfrm>
          <a:prstGeom prst="rect">
            <a:avLst/>
          </a:prstGeom>
          <a:noFill/>
        </p:spPr>
        <p:txBody>
          <a:bodyPr wrap="none" rtlCol="0">
            <a:spAutoFit/>
          </a:bodyPr>
          <a:lstStyle/>
          <a:p>
            <a:r>
              <a:rPr lang="en-US" b="1" dirty="0" smtClean="0">
                <a:solidFill>
                  <a:schemeClr val="tx2"/>
                </a:solidFill>
                <a:latin typeface="Myriad Pro" pitchFamily="34" charset="0"/>
              </a:rPr>
              <a:t>c</a:t>
            </a:r>
            <a:endParaRPr lang="en-US" b="1" dirty="0">
              <a:solidFill>
                <a:schemeClr val="tx2"/>
              </a:solidFill>
              <a:latin typeface="Myriad Pro" pitchFamily="34" charset="0"/>
            </a:endParaRPr>
          </a:p>
        </p:txBody>
      </p:sp>
      <p:sp>
        <p:nvSpPr>
          <p:cNvPr id="11" name="TextBox 10"/>
          <p:cNvSpPr txBox="1"/>
          <p:nvPr/>
        </p:nvSpPr>
        <p:spPr>
          <a:xfrm>
            <a:off x="4670425" y="2019300"/>
            <a:ext cx="322524" cy="369332"/>
          </a:xfrm>
          <a:prstGeom prst="rect">
            <a:avLst/>
          </a:prstGeom>
          <a:noFill/>
        </p:spPr>
        <p:txBody>
          <a:bodyPr wrap="none" rtlCol="0">
            <a:spAutoFit/>
          </a:bodyPr>
          <a:lstStyle/>
          <a:p>
            <a:r>
              <a:rPr lang="en-US" b="1" dirty="0">
                <a:solidFill>
                  <a:schemeClr val="tx2"/>
                </a:solidFill>
                <a:latin typeface="Myriad Pro" pitchFamily="34" charset="0"/>
              </a:rPr>
              <a:t>d</a:t>
            </a:r>
          </a:p>
        </p:txBody>
      </p:sp>
      <p:sp>
        <p:nvSpPr>
          <p:cNvPr id="12" name="TextBox 11"/>
          <p:cNvSpPr txBox="1"/>
          <p:nvPr/>
        </p:nvSpPr>
        <p:spPr>
          <a:xfrm>
            <a:off x="5327650" y="2667000"/>
            <a:ext cx="306494" cy="369332"/>
          </a:xfrm>
          <a:prstGeom prst="rect">
            <a:avLst/>
          </a:prstGeom>
          <a:noFill/>
        </p:spPr>
        <p:txBody>
          <a:bodyPr wrap="none" rtlCol="0">
            <a:spAutoFit/>
          </a:bodyPr>
          <a:lstStyle/>
          <a:p>
            <a:r>
              <a:rPr lang="en-US" b="1" dirty="0" smtClean="0">
                <a:solidFill>
                  <a:schemeClr val="tx2"/>
                </a:solidFill>
                <a:latin typeface="Myriad Pro" pitchFamily="34" charset="0"/>
              </a:rPr>
              <a:t>e</a:t>
            </a:r>
            <a:endParaRPr lang="en-US" b="1" dirty="0">
              <a:solidFill>
                <a:schemeClr val="tx2"/>
              </a:solidFill>
              <a:latin typeface="Myriad Pro" pitchFamily="34" charset="0"/>
            </a:endParaRPr>
          </a:p>
        </p:txBody>
      </p:sp>
      <p:sp>
        <p:nvSpPr>
          <p:cNvPr id="13" name="TextBox 12"/>
          <p:cNvSpPr txBox="1"/>
          <p:nvPr/>
        </p:nvSpPr>
        <p:spPr>
          <a:xfrm>
            <a:off x="3889375" y="6296025"/>
            <a:ext cx="1029256" cy="461665"/>
          </a:xfrm>
          <a:prstGeom prst="rect">
            <a:avLst/>
          </a:prstGeom>
          <a:noFill/>
        </p:spPr>
        <p:txBody>
          <a:bodyPr wrap="none" rtlCol="0">
            <a:spAutoFit/>
          </a:bodyPr>
          <a:lstStyle/>
          <a:p>
            <a:r>
              <a:rPr lang="en-US" sz="2400" dirty="0" smtClean="0"/>
              <a:t>Top View</a:t>
            </a: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09800"/>
            <a:ext cx="3048000" cy="3925890"/>
          </a:xfrm>
        </p:spPr>
        <p:txBody>
          <a:bodyPr/>
          <a:lstStyle/>
          <a:p>
            <a:pPr marL="514350" indent="-514350">
              <a:buFont typeface="+mj-lt"/>
              <a:buAutoNum type="arabicPeriod"/>
            </a:pPr>
            <a:r>
              <a:rPr lang="en-US" dirty="0" smtClean="0"/>
              <a:t>Extract lines</a:t>
            </a:r>
          </a:p>
          <a:p>
            <a:pPr marL="514350" indent="-514350">
              <a:buFont typeface="+mj-lt"/>
              <a:buAutoNum type="arabicPeriod"/>
            </a:pPr>
            <a:r>
              <a:rPr lang="en-US" dirty="0" smtClean="0"/>
              <a:t>Draw Item Buffer</a:t>
            </a:r>
          </a:p>
          <a:p>
            <a:pPr marL="514350" indent="-514350">
              <a:buFont typeface="+mj-lt"/>
              <a:buAutoNum type="arabicPeriod"/>
            </a:pPr>
            <a:r>
              <a:rPr lang="en-US" dirty="0" smtClean="0"/>
              <a:t>Create strokes</a:t>
            </a:r>
          </a:p>
          <a:p>
            <a:pPr marL="514350" indent="-514350">
              <a:buFont typeface="+mj-lt"/>
              <a:buAutoNum type="arabicPeriod"/>
            </a:pPr>
            <a:r>
              <a:rPr lang="en-US" dirty="0" smtClean="0"/>
              <a:t>Render</a:t>
            </a:r>
            <a:endParaRPr lang="en-US" dirty="0"/>
          </a:p>
        </p:txBody>
      </p:sp>
      <p:sp>
        <p:nvSpPr>
          <p:cNvPr id="4" name="Title 1"/>
          <p:cNvSpPr txBox="1">
            <a:spLocks/>
          </p:cNvSpPr>
          <p:nvPr/>
        </p:nvSpPr>
        <p:spPr>
          <a:xfrm>
            <a:off x="438150" y="427038"/>
            <a:ext cx="8229600" cy="1143000"/>
          </a:xfrm>
          <a:prstGeom prst="rect">
            <a:avLst/>
          </a:prstGeom>
        </p:spPr>
        <p:txBody>
          <a:bodyPr vert="horz" lIns="91430" tIns="45716" rIns="91430" bIns="45716" rtlCol="0" anchor="ctr">
            <a:normAutofit fontScale="90000" lnSpcReduction="10000"/>
          </a:bodyPr>
          <a:lstStyle/>
          <a:p>
            <a:pPr marL="0" marR="0" lvl="0" indent="0" algn="ctr" defTabSz="914306"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Item Buffer for Line Visibility</a:t>
            </a:r>
            <a:br>
              <a:rPr kumimoji="0" lang="en-US" sz="4800" b="0" i="0" u="none" strike="noStrike" kern="1200" cap="none" spc="0" normalizeH="0" baseline="0" noProof="0" dirty="0" smtClean="0">
                <a:ln>
                  <a:noFill/>
                </a:ln>
                <a:solidFill>
                  <a:schemeClr val="tx1"/>
                </a:solidFill>
                <a:effectLst/>
                <a:uLnTx/>
                <a:uFillTx/>
                <a:latin typeface="+mj-lt"/>
                <a:ea typeface="+mj-ea"/>
                <a:cs typeface="+mj-cs"/>
              </a:rPr>
            </a:br>
            <a:r>
              <a:rPr kumimoji="0" lang="en-US" sz="3100" b="0" i="0" u="none" strike="noStrike" kern="1200" cap="none" spc="0" normalizeH="0" baseline="0" noProof="0" dirty="0" smtClean="0">
                <a:ln>
                  <a:noFill/>
                </a:ln>
                <a:solidFill>
                  <a:schemeClr val="tx2">
                    <a:lumMod val="65000"/>
                    <a:lumOff val="35000"/>
                  </a:schemeClr>
                </a:solidFill>
                <a:effectLst/>
                <a:uLnTx/>
                <a:uFillTx/>
                <a:latin typeface="+mj-lt"/>
                <a:ea typeface="+mj-ea"/>
                <a:cs typeface="+mj-cs"/>
              </a:rPr>
              <a:t>[</a:t>
            </a:r>
            <a:r>
              <a:rPr kumimoji="0" lang="en-US" sz="3100" b="0" i="0" u="none" strike="noStrike" kern="1200" cap="none" spc="0" normalizeH="0" baseline="0" noProof="0" dirty="0" err="1" smtClean="0">
                <a:ln>
                  <a:noFill/>
                </a:ln>
                <a:solidFill>
                  <a:schemeClr val="tx2">
                    <a:lumMod val="65000"/>
                    <a:lumOff val="35000"/>
                  </a:schemeClr>
                </a:solidFill>
                <a:effectLst/>
                <a:uLnTx/>
                <a:uFillTx/>
                <a:latin typeface="+mj-lt"/>
                <a:ea typeface="+mj-ea"/>
                <a:cs typeface="+mj-cs"/>
              </a:rPr>
              <a:t>Northrup</a:t>
            </a:r>
            <a:r>
              <a:rPr kumimoji="0" lang="en-US" sz="3100" b="0" i="0" u="none" strike="noStrike" kern="1200" cap="none" spc="0" normalizeH="0" baseline="0" noProof="0" dirty="0" smtClean="0">
                <a:ln>
                  <a:noFill/>
                </a:ln>
                <a:solidFill>
                  <a:schemeClr val="tx2">
                    <a:lumMod val="65000"/>
                    <a:lumOff val="35000"/>
                  </a:schemeClr>
                </a:solidFill>
                <a:effectLst/>
                <a:uLnTx/>
                <a:uFillTx/>
                <a:latin typeface="+mj-lt"/>
                <a:ea typeface="+mj-ea"/>
                <a:cs typeface="+mj-cs"/>
              </a:rPr>
              <a:t> 2000]</a:t>
            </a:r>
            <a:endParaRPr kumimoji="0" lang="en-US" sz="3100" b="0" i="0" u="none" strike="noStrike" kern="1200" cap="none" spc="0" normalizeH="0" baseline="0" noProof="0" dirty="0">
              <a:ln>
                <a:noFill/>
              </a:ln>
              <a:solidFill>
                <a:schemeClr val="tx2">
                  <a:lumMod val="65000"/>
                  <a:lumOff val="35000"/>
                </a:schemeClr>
              </a:solidFill>
              <a:effectLst/>
              <a:uLnTx/>
              <a:uFillTx/>
              <a:latin typeface="+mj-lt"/>
              <a:ea typeface="+mj-ea"/>
              <a:cs typeface="+mj-cs"/>
            </a:endParaRPr>
          </a:p>
        </p:txBody>
      </p:sp>
      <p:pic>
        <p:nvPicPr>
          <p:cNvPr id="3078" name="Picture 6" descr="C:\fcole\fhl_talk\fw_ib\only_polygons.jpg"/>
          <p:cNvPicPr>
            <a:picLocks noChangeAspect="1" noChangeArrowheads="1"/>
          </p:cNvPicPr>
          <p:nvPr/>
        </p:nvPicPr>
        <p:blipFill>
          <a:blip r:embed="rId2"/>
          <a:stretch>
            <a:fillRect/>
          </a:stretch>
        </p:blipFill>
        <p:spPr bwMode="auto">
          <a:xfrm>
            <a:off x="3251200" y="2057400"/>
            <a:ext cx="5283200" cy="3962400"/>
          </a:xfrm>
          <a:prstGeom prst="rect">
            <a:avLst/>
          </a:prstGeom>
          <a:noFill/>
          <a:ln>
            <a:solidFill>
              <a:schemeClr val="tx2"/>
            </a:solidFill>
          </a:ln>
        </p:spPr>
      </p:pic>
      <p:pic>
        <p:nvPicPr>
          <p:cNvPr id="3079" name="Picture 7" descr="C:\fcole\fhl_talk\fw_ib\only_lines.jpg"/>
          <p:cNvPicPr>
            <a:picLocks noChangeAspect="1" noChangeArrowheads="1"/>
          </p:cNvPicPr>
          <p:nvPr/>
        </p:nvPicPr>
        <p:blipFill>
          <a:blip r:embed="rId3"/>
          <a:stretch>
            <a:fillRect/>
          </a:stretch>
        </p:blipFill>
        <p:spPr bwMode="auto">
          <a:xfrm>
            <a:off x="3251200" y="2057400"/>
            <a:ext cx="5283200" cy="3962399"/>
          </a:xfrm>
          <a:prstGeom prst="rect">
            <a:avLst/>
          </a:prstGeom>
          <a:noFill/>
          <a:ln>
            <a:solidFill>
              <a:schemeClr val="tx2"/>
            </a:solidFill>
          </a:ln>
        </p:spPr>
      </p:pic>
      <p:pic>
        <p:nvPicPr>
          <p:cNvPr id="3080" name="Picture 8" descr="C:\fcole\fhl_talk\fw_ib\itembuffer.png"/>
          <p:cNvPicPr>
            <a:picLocks noChangeAspect="1" noChangeArrowheads="1"/>
          </p:cNvPicPr>
          <p:nvPr/>
        </p:nvPicPr>
        <p:blipFill>
          <a:blip r:embed="rId4"/>
          <a:stretch>
            <a:fillRect/>
          </a:stretch>
        </p:blipFill>
        <p:spPr bwMode="auto">
          <a:xfrm>
            <a:off x="3251200" y="2057400"/>
            <a:ext cx="5283200" cy="3962399"/>
          </a:xfrm>
          <a:prstGeom prst="rect">
            <a:avLst/>
          </a:prstGeom>
          <a:noFill/>
          <a:ln>
            <a:solidFill>
              <a:schemeClr val="tx2"/>
            </a:solidFill>
          </a:ln>
        </p:spPr>
      </p:pic>
      <p:pic>
        <p:nvPicPr>
          <p:cNvPr id="3081" name="Picture 9" descr="C:\fcole\fhl_talk\fw_ib\tri_strips.png"/>
          <p:cNvPicPr>
            <a:picLocks noChangeAspect="1" noChangeArrowheads="1"/>
          </p:cNvPicPr>
          <p:nvPr/>
        </p:nvPicPr>
        <p:blipFill>
          <a:blip r:embed="rId5"/>
          <a:stretch>
            <a:fillRect/>
          </a:stretch>
        </p:blipFill>
        <p:spPr bwMode="auto">
          <a:xfrm>
            <a:off x="3251200" y="2057400"/>
            <a:ext cx="5283200" cy="3962399"/>
          </a:xfrm>
          <a:prstGeom prst="rect">
            <a:avLst/>
          </a:prstGeom>
          <a:noFill/>
          <a:ln>
            <a:solidFill>
              <a:schemeClr val="tx2"/>
            </a:solidFill>
          </a:ln>
        </p:spPr>
      </p:pic>
      <p:pic>
        <p:nvPicPr>
          <p:cNvPr id="3082" name="Picture 10" descr="C:\fcole\fhl_talk\fw_ib\final.jpg"/>
          <p:cNvPicPr>
            <a:picLocks noChangeAspect="1" noChangeArrowheads="1"/>
          </p:cNvPicPr>
          <p:nvPr/>
        </p:nvPicPr>
        <p:blipFill>
          <a:blip r:embed="rId6"/>
          <a:stretch>
            <a:fillRect/>
          </a:stretch>
        </p:blipFill>
        <p:spPr bwMode="auto">
          <a:xfrm>
            <a:off x="3251200" y="2057400"/>
            <a:ext cx="5283200" cy="3962400"/>
          </a:xfrm>
          <a:prstGeom prst="rect">
            <a:avLst/>
          </a:prstGeom>
          <a:noFill/>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SketchUp</a:t>
            </a:r>
            <a:r>
              <a:rPr lang="en-US" dirty="0" smtClean="0"/>
              <a:t> Demo</a:t>
            </a:r>
            <a:endParaRPr lang="en-US" dirty="0"/>
          </a:p>
        </p:txBody>
      </p:sp>
      <p:sp>
        <p:nvSpPr>
          <p:cNvPr id="3" name="Content Placeholder 2"/>
          <p:cNvSpPr>
            <a:spLocks noGrp="1"/>
          </p:cNvSpPr>
          <p:nvPr>
            <p:ph idx="1"/>
          </p:nvPr>
        </p:nvSpPr>
        <p:spPr/>
        <p:txBody>
          <a:bodyPr/>
          <a:lstStyle/>
          <a:p>
            <a:r>
              <a:rPr lang="en-US" dirty="0" smtClean="0"/>
              <a:t>Google </a:t>
            </a:r>
            <a:r>
              <a:rPr lang="en-US" dirty="0" err="1" smtClean="0"/>
              <a:t>SketchUp</a:t>
            </a:r>
            <a:r>
              <a:rPr lang="en-US" dirty="0" smtClean="0"/>
              <a:t> has stylized stroke rendering</a:t>
            </a:r>
          </a:p>
          <a:p>
            <a:r>
              <a:rPr lang="en-US" dirty="0" smtClean="0"/>
              <a:t>Uses item buffer for visibility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 Buffer Problems</a:t>
            </a:r>
            <a:endParaRPr lang="en-US" dirty="0"/>
          </a:p>
        </p:txBody>
      </p:sp>
      <p:sp>
        <p:nvSpPr>
          <p:cNvPr id="3" name="Content Placeholder 2"/>
          <p:cNvSpPr>
            <a:spLocks noGrp="1"/>
          </p:cNvSpPr>
          <p:nvPr>
            <p:ph idx="1"/>
          </p:nvPr>
        </p:nvSpPr>
        <p:spPr>
          <a:xfrm>
            <a:off x="457200" y="2200275"/>
            <a:ext cx="8686800" cy="3925890"/>
          </a:xfrm>
        </p:spPr>
        <p:txBody>
          <a:bodyPr>
            <a:normAutofit/>
          </a:bodyPr>
          <a:lstStyle/>
          <a:p>
            <a:r>
              <a:rPr lang="en-US" dirty="0" smtClean="0"/>
              <a:t>Slow</a:t>
            </a:r>
          </a:p>
          <a:p>
            <a:r>
              <a:rPr lang="en-US" dirty="0" smtClean="0"/>
              <a:t>Lines may overlap, causing serious artifacts</a:t>
            </a:r>
          </a:p>
          <a:p>
            <a:r>
              <a:rPr lang="en-US" dirty="0" smtClean="0"/>
              <a:t>Multi-layer buffer ameliorates artifacts [Cole08]</a:t>
            </a:r>
            <a:br>
              <a:rPr lang="en-US" dirty="0" smtClean="0"/>
            </a:br>
            <a:r>
              <a:rPr lang="en-US" dirty="0" smtClean="0"/>
              <a:t>….but even </a:t>
            </a:r>
            <a:r>
              <a:rPr lang="en-US" dirty="0" smtClean="0">
                <a:solidFill>
                  <a:schemeClr val="accent2"/>
                </a:solidFill>
              </a:rPr>
              <a:t>slower!</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Approaches</a:t>
            </a:r>
            <a:endParaRPr lang="en-US" dirty="0"/>
          </a:p>
        </p:txBody>
      </p:sp>
      <p:sp>
        <p:nvSpPr>
          <p:cNvPr id="3" name="Content Placeholder 2"/>
          <p:cNvSpPr>
            <a:spLocks noGrp="1"/>
          </p:cNvSpPr>
          <p:nvPr>
            <p:ph idx="1"/>
          </p:nvPr>
        </p:nvSpPr>
        <p:spPr/>
        <p:txBody>
          <a:bodyPr>
            <a:normAutofit/>
          </a:bodyPr>
          <a:lstStyle/>
          <a:p>
            <a:r>
              <a:rPr lang="en-US" dirty="0" smtClean="0"/>
              <a:t>Algorithm 1: </a:t>
            </a:r>
            <a:r>
              <a:rPr lang="en-US" dirty="0" smtClean="0">
                <a:solidFill>
                  <a:schemeClr val="tx2"/>
                </a:solidFill>
              </a:rPr>
              <a:t>Spine Test </a:t>
            </a:r>
            <a:r>
              <a:rPr lang="en-US" dirty="0" err="1" smtClean="0">
                <a:solidFill>
                  <a:schemeClr val="tx2"/>
                </a:solidFill>
              </a:rPr>
              <a:t>Shader</a:t>
            </a:r>
            <a:endParaRPr lang="en-US" dirty="0" smtClean="0">
              <a:solidFill>
                <a:schemeClr val="tx2"/>
              </a:solidFill>
            </a:endParaRPr>
          </a:p>
          <a:p>
            <a:pPr lvl="1"/>
            <a:r>
              <a:rPr lang="en-US" dirty="0" smtClean="0"/>
              <a:t>Simple, easy to implement</a:t>
            </a:r>
          </a:p>
          <a:p>
            <a:r>
              <a:rPr lang="en-US" dirty="0" smtClean="0"/>
              <a:t>Algorithm 2: </a:t>
            </a:r>
            <a:r>
              <a:rPr lang="en-US" dirty="0" smtClean="0">
                <a:solidFill>
                  <a:schemeClr val="tx2"/>
                </a:solidFill>
              </a:rPr>
              <a:t>Segment Atlas</a:t>
            </a:r>
          </a:p>
          <a:p>
            <a:pPr lvl="1"/>
            <a:r>
              <a:rPr lang="en-US" dirty="0" smtClean="0"/>
              <a:t>Allows more stylization options</a:t>
            </a:r>
          </a:p>
          <a:p>
            <a:endParaRPr lang="en-US"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idpaper">
      <a:dk1>
        <a:srgbClr val="2C67B1"/>
      </a:dk1>
      <a:lt1>
        <a:srgbClr val="EEECE1"/>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etchy">
      <a:majorFont>
        <a:latin typeface="Tekton Pro"/>
        <a:ea typeface="ヒラギノ明朝 ProN W3"/>
        <a:cs typeface="ヒラギノ明朝 ProN W3"/>
      </a:majorFont>
      <a:minorFont>
        <a:latin typeface="Tekton Pro Con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2506</TotalTime>
  <Words>974</Words>
  <Application>Microsoft Office PowerPoint</Application>
  <PresentationFormat>On-screen Show (4:3)</PresentationFormat>
  <Paragraphs>225</Paragraphs>
  <Slides>39</Slides>
  <Notes>12</Notes>
  <HiddenSlides>5</HiddenSlides>
  <MMClips>5</MMClips>
  <ScaleCrop>false</ScaleCrop>
  <HeadingPairs>
    <vt:vector size="4" baseType="variant">
      <vt:variant>
        <vt:lpstr>Design Template</vt:lpstr>
      </vt:variant>
      <vt:variant>
        <vt:i4>1</vt:i4>
      </vt:variant>
      <vt:variant>
        <vt:lpstr>Slide Titles</vt:lpstr>
      </vt:variant>
      <vt:variant>
        <vt:i4>39</vt:i4>
      </vt:variant>
    </vt:vector>
  </HeadingPairs>
  <TitlesOfParts>
    <vt:vector size="40" baseType="lpstr">
      <vt:lpstr>Office Theme</vt:lpstr>
      <vt:lpstr>Fast High-Quality  Line Visibility</vt:lpstr>
      <vt:lpstr>Lines in 3D Scenes</vt:lpstr>
      <vt:lpstr>Drawing with Strokes</vt:lpstr>
      <vt:lpstr>Visibility of Strokes</vt:lpstr>
      <vt:lpstr>Per-Fragment Visibility</vt:lpstr>
      <vt:lpstr>Slide 6</vt:lpstr>
      <vt:lpstr>SketchUp Demo</vt:lpstr>
      <vt:lpstr>Item Buffer Problems</vt:lpstr>
      <vt:lpstr>New Approaches</vt:lpstr>
      <vt:lpstr>Algorithm 1: Spine Test</vt:lpstr>
      <vt:lpstr>Spine Test Comparison</vt:lpstr>
      <vt:lpstr>Spine Test Comparison</vt:lpstr>
      <vt:lpstr>Visibility Errors</vt:lpstr>
      <vt:lpstr>Partial Visibility  [Cole 2008]</vt:lpstr>
      <vt:lpstr>Visibility Error Example</vt:lpstr>
      <vt:lpstr>Partial Visibility Example</vt:lpstr>
      <vt:lpstr>Depth Supersampling</vt:lpstr>
      <vt:lpstr>Depth Supersampling</vt:lpstr>
      <vt:lpstr>Supersampling Results</vt:lpstr>
      <vt:lpstr>Supersampling Results</vt:lpstr>
      <vt:lpstr>Finished?</vt:lpstr>
      <vt:lpstr>Weaknesses of Alg. 1</vt:lpstr>
      <vt:lpstr>Algorithm 2: Segment Atlas</vt:lpstr>
      <vt:lpstr>Algorithm 2: Segment Atlas</vt:lpstr>
      <vt:lpstr>Step 1: Project and Clip</vt:lpstr>
      <vt:lpstr>Step 2: Sum Sample Counts</vt:lpstr>
      <vt:lpstr>Step 3: Draw Atlas</vt:lpstr>
      <vt:lpstr>Visibility Computation</vt:lpstr>
      <vt:lpstr>Stroke Rendering</vt:lpstr>
      <vt:lpstr>Demo</vt:lpstr>
      <vt:lpstr>Performance (fps)</vt:lpstr>
      <vt:lpstr>Conclusion</vt:lpstr>
      <vt:lpstr>For More</vt:lpstr>
      <vt:lpstr>Thank You</vt:lpstr>
      <vt:lpstr>Tips</vt:lpstr>
      <vt:lpstr>Item Buffer for Line Visibility [Northrup 2000]</vt:lpstr>
      <vt:lpstr>Item Buffer Cont’d</vt:lpstr>
      <vt:lpstr>Alg. 1 Weakness: Stroke Paths</vt:lpstr>
      <vt:lpstr>GPU Clipping w/ Silhouettes</vt:lpstr>
    </vt:vector>
  </TitlesOfParts>
  <Company>Princeton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High-Quality Line Visibility</dc:title>
  <dc:creator>Graphics Lab</dc:creator>
  <cp:lastModifiedBy>Forrester Cole</cp:lastModifiedBy>
  <cp:revision>126</cp:revision>
  <dcterms:created xsi:type="dcterms:W3CDTF">2009-02-28T13:23:33Z</dcterms:created>
  <dcterms:modified xsi:type="dcterms:W3CDTF">2009-02-28T13:33:46Z</dcterms:modified>
</cp:coreProperties>
</file>