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charts/chart2.xml" ContentType="application/vnd.openxmlformats-officedocument.drawingml.char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Default Extension="wmf" ContentType="image/x-wmf"/>
  <Override PartName="/ppt/notesSlides/notesSlide4.xml" ContentType="application/vnd.openxmlformats-officedocument.presentationml.notesSlide+xml"/>
  <Override PartName="/ppt/notesSlides/notesSlide41.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notesSlides/notesSlide45.xml" ContentType="application/vnd.openxmlformats-officedocument.presentationml.notesSlide+xml"/>
  <Override PartName="/ppt/slides/slide33.xml" ContentType="application/vnd.openxmlformats-officedocument.presentationml.slide+xml"/>
  <Override PartName="/ppt/notesSlides/notesSlide48.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Default Extension="xlsx" ContentType="application/vnd.openxmlformats-officedocument.spreadsheetml.sheet"/>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notesSlides/notesSlide50.xml" ContentType="application/vnd.openxmlformats-officedocument.presentationml.notes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Override PartName="/ppt/notesSlides/notesSlide49.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57"/>
  </p:notesMasterIdLst>
  <p:handoutMasterIdLst>
    <p:handoutMasterId r:id="rId58"/>
  </p:handoutMasterIdLst>
  <p:sldIdLst>
    <p:sldId id="494" r:id="rId2"/>
    <p:sldId id="495" r:id="rId3"/>
    <p:sldId id="496" r:id="rId4"/>
    <p:sldId id="497" r:id="rId5"/>
    <p:sldId id="498" r:id="rId6"/>
    <p:sldId id="499" r:id="rId7"/>
    <p:sldId id="500" r:id="rId8"/>
    <p:sldId id="501" r:id="rId9"/>
    <p:sldId id="502" r:id="rId10"/>
    <p:sldId id="503" r:id="rId11"/>
    <p:sldId id="504" r:id="rId12"/>
    <p:sldId id="505" r:id="rId13"/>
    <p:sldId id="506" r:id="rId14"/>
    <p:sldId id="507" r:id="rId15"/>
    <p:sldId id="508" r:id="rId16"/>
    <p:sldId id="509" r:id="rId17"/>
    <p:sldId id="510" r:id="rId18"/>
    <p:sldId id="290" r:id="rId19"/>
    <p:sldId id="348" r:id="rId20"/>
    <p:sldId id="493" r:id="rId21"/>
    <p:sldId id="286" r:id="rId22"/>
    <p:sldId id="288" r:id="rId23"/>
    <p:sldId id="454" r:id="rId24"/>
    <p:sldId id="289" r:id="rId25"/>
    <p:sldId id="350" r:id="rId26"/>
    <p:sldId id="287" r:id="rId27"/>
    <p:sldId id="291" r:id="rId28"/>
    <p:sldId id="292" r:id="rId29"/>
    <p:sldId id="455" r:id="rId30"/>
    <p:sldId id="456" r:id="rId31"/>
    <p:sldId id="352" r:id="rId32"/>
    <p:sldId id="427" r:id="rId33"/>
    <p:sldId id="391" r:id="rId34"/>
    <p:sldId id="377" r:id="rId35"/>
    <p:sldId id="392" r:id="rId36"/>
    <p:sldId id="432" r:id="rId37"/>
    <p:sldId id="430" r:id="rId38"/>
    <p:sldId id="296" r:id="rId39"/>
    <p:sldId id="304" r:id="rId40"/>
    <p:sldId id="305" r:id="rId41"/>
    <p:sldId id="294" r:id="rId42"/>
    <p:sldId id="295" r:id="rId43"/>
    <p:sldId id="303" r:id="rId44"/>
    <p:sldId id="394" r:id="rId45"/>
    <p:sldId id="393" r:id="rId46"/>
    <p:sldId id="384" r:id="rId47"/>
    <p:sldId id="475" r:id="rId48"/>
    <p:sldId id="451" r:id="rId49"/>
    <p:sldId id="389" r:id="rId50"/>
    <p:sldId id="395" r:id="rId51"/>
    <p:sldId id="380" r:id="rId52"/>
    <p:sldId id="383" r:id="rId53"/>
    <p:sldId id="397" r:id="rId54"/>
    <p:sldId id="398" r:id="rId55"/>
    <p:sldId id="39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hiddenSlides="1"/>
  <p:clrMru>
    <a:srgbClr val="1D22FF"/>
    <a:srgbClr val="75BD1B"/>
    <a:srgbClr val="F4D62A"/>
    <a:srgbClr val="1FF49B"/>
    <a:srgbClr val="96F42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747" autoAdjust="0"/>
    <p:restoredTop sz="73082" autoAdjust="0"/>
  </p:normalViewPr>
  <p:slideViewPr>
    <p:cSldViewPr>
      <p:cViewPr>
        <p:scale>
          <a:sx n="100" d="100"/>
          <a:sy n="100" d="100"/>
        </p:scale>
        <p:origin x="-880" y="22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6768"/>
    </p:cViewPr>
  </p:sorterViewPr>
  <p:gridSpacing cx="78028800" cy="78028800"/>
</p:viewPr>
</file>

<file path=ppt/_rels/presentation.xml.rels><?xml version="1.0" encoding="UTF-8" standalone="yes"?>
<Relationships xmlns="http://schemas.openxmlformats.org/package/2006/relationships"><Relationship Id="rId60" Type="http://schemas.openxmlformats.org/officeDocument/2006/relationships/presProps" Target="presProps.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tableStyles" Target="tableStyle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handoutMaster" Target="handoutMasters/handoutMaster1.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notesMaster" Target="notesMasters/notesMaster1.xml"/><Relationship Id="rId59" Type="http://schemas.openxmlformats.org/officeDocument/2006/relationships/printerSettings" Target="printerSettings/printerSettings1.bin"/><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theme" Target="theme/theme1.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viewProps" Target="viewProps.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plotArea>
      <c:layout/>
      <c:areaChart>
        <c:grouping val="standard"/>
        <c:ser>
          <c:idx val="0"/>
          <c:order val="0"/>
          <c:tx>
            <c:strRef>
              <c:f>Sheet1!$B$1</c:f>
              <c:strCache>
                <c:ptCount val="1"/>
                <c:pt idx="0">
                  <c:v>Series 1</c:v>
                </c:pt>
              </c:strCache>
            </c:strRef>
          </c:tx>
          <c:cat>
            <c:numRef>
              <c:f>Sheet1!$A$2:$A$602</c:f>
              <c:numCache>
                <c:formatCode>General</c:formatCode>
                <c:ptCount val="60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numCache>
            </c:numRef>
          </c:cat>
          <c:val>
            <c:numRef>
              <c:f>Sheet1!$B$2:$B$602</c:f>
              <c:numCache>
                <c:formatCode>General</c:formatCode>
                <c:ptCount val="601"/>
                <c:pt idx="0">
                  <c:v>52.0</c:v>
                </c:pt>
                <c:pt idx="1">
                  <c:v>52.0</c:v>
                </c:pt>
                <c:pt idx="2">
                  <c:v>52.0</c:v>
                </c:pt>
                <c:pt idx="3">
                  <c:v>52.0</c:v>
                </c:pt>
                <c:pt idx="4">
                  <c:v>52.0</c:v>
                </c:pt>
                <c:pt idx="5">
                  <c:v>52.0</c:v>
                </c:pt>
                <c:pt idx="6">
                  <c:v>51.0</c:v>
                </c:pt>
                <c:pt idx="7">
                  <c:v>51.0</c:v>
                </c:pt>
                <c:pt idx="8">
                  <c:v>51.0</c:v>
                </c:pt>
                <c:pt idx="9">
                  <c:v>51.0</c:v>
                </c:pt>
                <c:pt idx="10">
                  <c:v>51.0</c:v>
                </c:pt>
                <c:pt idx="11">
                  <c:v>51.0</c:v>
                </c:pt>
                <c:pt idx="12">
                  <c:v>50.0</c:v>
                </c:pt>
                <c:pt idx="13">
                  <c:v>50.0</c:v>
                </c:pt>
                <c:pt idx="14">
                  <c:v>50.0</c:v>
                </c:pt>
                <c:pt idx="15">
                  <c:v>50.0</c:v>
                </c:pt>
                <c:pt idx="16">
                  <c:v>50.0</c:v>
                </c:pt>
                <c:pt idx="17">
                  <c:v>48.0</c:v>
                </c:pt>
                <c:pt idx="18">
                  <c:v>47.0</c:v>
                </c:pt>
                <c:pt idx="19">
                  <c:v>47.0</c:v>
                </c:pt>
                <c:pt idx="20">
                  <c:v>46.0</c:v>
                </c:pt>
                <c:pt idx="21">
                  <c:v>46.0</c:v>
                </c:pt>
                <c:pt idx="22">
                  <c:v>45.0</c:v>
                </c:pt>
                <c:pt idx="23">
                  <c:v>45.0</c:v>
                </c:pt>
                <c:pt idx="24">
                  <c:v>45.0</c:v>
                </c:pt>
                <c:pt idx="25">
                  <c:v>45.0</c:v>
                </c:pt>
                <c:pt idx="26">
                  <c:v>44.0</c:v>
                </c:pt>
                <c:pt idx="27">
                  <c:v>44.0</c:v>
                </c:pt>
                <c:pt idx="28">
                  <c:v>42.0</c:v>
                </c:pt>
                <c:pt idx="29">
                  <c:v>42.0</c:v>
                </c:pt>
                <c:pt idx="30">
                  <c:v>41.0</c:v>
                </c:pt>
                <c:pt idx="31">
                  <c:v>40.0</c:v>
                </c:pt>
                <c:pt idx="32">
                  <c:v>40.0</c:v>
                </c:pt>
                <c:pt idx="33">
                  <c:v>39.0</c:v>
                </c:pt>
                <c:pt idx="34">
                  <c:v>38.0</c:v>
                </c:pt>
                <c:pt idx="35">
                  <c:v>38.0</c:v>
                </c:pt>
                <c:pt idx="36">
                  <c:v>38.0</c:v>
                </c:pt>
                <c:pt idx="37">
                  <c:v>37.0</c:v>
                </c:pt>
                <c:pt idx="38">
                  <c:v>37.0</c:v>
                </c:pt>
                <c:pt idx="39">
                  <c:v>36.0</c:v>
                </c:pt>
                <c:pt idx="40">
                  <c:v>35.0</c:v>
                </c:pt>
                <c:pt idx="41">
                  <c:v>35.0</c:v>
                </c:pt>
                <c:pt idx="42">
                  <c:v>35.0</c:v>
                </c:pt>
                <c:pt idx="43">
                  <c:v>34.0</c:v>
                </c:pt>
                <c:pt idx="44">
                  <c:v>34.0</c:v>
                </c:pt>
                <c:pt idx="45">
                  <c:v>33.0</c:v>
                </c:pt>
                <c:pt idx="46">
                  <c:v>33.0</c:v>
                </c:pt>
                <c:pt idx="47">
                  <c:v>33.0</c:v>
                </c:pt>
                <c:pt idx="48">
                  <c:v>33.0</c:v>
                </c:pt>
                <c:pt idx="49">
                  <c:v>32.0</c:v>
                </c:pt>
                <c:pt idx="50">
                  <c:v>31.0</c:v>
                </c:pt>
                <c:pt idx="51">
                  <c:v>31.0</c:v>
                </c:pt>
                <c:pt idx="52">
                  <c:v>30.0</c:v>
                </c:pt>
                <c:pt idx="53">
                  <c:v>29.0</c:v>
                </c:pt>
                <c:pt idx="54">
                  <c:v>29.0</c:v>
                </c:pt>
                <c:pt idx="55">
                  <c:v>29.0</c:v>
                </c:pt>
                <c:pt idx="56">
                  <c:v>28.0</c:v>
                </c:pt>
                <c:pt idx="57">
                  <c:v>28.0</c:v>
                </c:pt>
                <c:pt idx="58">
                  <c:v>28.0</c:v>
                </c:pt>
                <c:pt idx="59">
                  <c:v>28.0</c:v>
                </c:pt>
                <c:pt idx="60">
                  <c:v>27.0</c:v>
                </c:pt>
                <c:pt idx="61">
                  <c:v>27.0</c:v>
                </c:pt>
                <c:pt idx="62">
                  <c:v>27.0</c:v>
                </c:pt>
                <c:pt idx="63">
                  <c:v>26.0</c:v>
                </c:pt>
                <c:pt idx="64">
                  <c:v>25.0</c:v>
                </c:pt>
                <c:pt idx="65">
                  <c:v>25.0</c:v>
                </c:pt>
                <c:pt idx="66">
                  <c:v>24.0</c:v>
                </c:pt>
                <c:pt idx="67">
                  <c:v>24.0</c:v>
                </c:pt>
                <c:pt idx="68">
                  <c:v>23.0</c:v>
                </c:pt>
                <c:pt idx="69">
                  <c:v>22.0</c:v>
                </c:pt>
                <c:pt idx="70">
                  <c:v>22.0</c:v>
                </c:pt>
                <c:pt idx="71">
                  <c:v>21.0</c:v>
                </c:pt>
                <c:pt idx="72">
                  <c:v>21.0</c:v>
                </c:pt>
                <c:pt idx="73">
                  <c:v>21.0</c:v>
                </c:pt>
                <c:pt idx="74">
                  <c:v>21.0</c:v>
                </c:pt>
                <c:pt idx="75">
                  <c:v>21.0</c:v>
                </c:pt>
                <c:pt idx="76">
                  <c:v>20.0</c:v>
                </c:pt>
                <c:pt idx="77">
                  <c:v>20.0</c:v>
                </c:pt>
                <c:pt idx="78">
                  <c:v>20.0</c:v>
                </c:pt>
                <c:pt idx="79">
                  <c:v>20.0</c:v>
                </c:pt>
                <c:pt idx="80">
                  <c:v>20.0</c:v>
                </c:pt>
                <c:pt idx="81">
                  <c:v>19.0</c:v>
                </c:pt>
                <c:pt idx="82">
                  <c:v>18.0</c:v>
                </c:pt>
                <c:pt idx="83">
                  <c:v>18.0</c:v>
                </c:pt>
                <c:pt idx="84">
                  <c:v>18.0</c:v>
                </c:pt>
                <c:pt idx="85">
                  <c:v>18.0</c:v>
                </c:pt>
                <c:pt idx="86">
                  <c:v>18.0</c:v>
                </c:pt>
                <c:pt idx="87">
                  <c:v>18.0</c:v>
                </c:pt>
                <c:pt idx="88">
                  <c:v>17.0</c:v>
                </c:pt>
                <c:pt idx="89">
                  <c:v>17.0</c:v>
                </c:pt>
                <c:pt idx="90">
                  <c:v>17.0</c:v>
                </c:pt>
                <c:pt idx="91">
                  <c:v>16.5</c:v>
                </c:pt>
                <c:pt idx="92">
                  <c:v>16.0</c:v>
                </c:pt>
                <c:pt idx="93">
                  <c:v>16.0</c:v>
                </c:pt>
                <c:pt idx="94">
                  <c:v>16.0</c:v>
                </c:pt>
                <c:pt idx="95">
                  <c:v>16.0</c:v>
                </c:pt>
                <c:pt idx="96">
                  <c:v>15.0</c:v>
                </c:pt>
                <c:pt idx="97">
                  <c:v>15.0</c:v>
                </c:pt>
                <c:pt idx="98">
                  <c:v>15.0</c:v>
                </c:pt>
                <c:pt idx="99">
                  <c:v>15.0</c:v>
                </c:pt>
                <c:pt idx="100">
                  <c:v>15.0</c:v>
                </c:pt>
                <c:pt idx="101">
                  <c:v>14.0</c:v>
                </c:pt>
                <c:pt idx="102">
                  <c:v>14.0</c:v>
                </c:pt>
                <c:pt idx="103">
                  <c:v>14.0</c:v>
                </c:pt>
                <c:pt idx="104">
                  <c:v>14.0</c:v>
                </c:pt>
                <c:pt idx="105">
                  <c:v>13.0</c:v>
                </c:pt>
                <c:pt idx="106">
                  <c:v>13.0</c:v>
                </c:pt>
                <c:pt idx="107">
                  <c:v>13.0</c:v>
                </c:pt>
                <c:pt idx="108">
                  <c:v>13.0</c:v>
                </c:pt>
                <c:pt idx="109">
                  <c:v>13.0</c:v>
                </c:pt>
                <c:pt idx="110">
                  <c:v>13.0</c:v>
                </c:pt>
                <c:pt idx="111">
                  <c:v>13.0</c:v>
                </c:pt>
                <c:pt idx="112">
                  <c:v>13.0</c:v>
                </c:pt>
                <c:pt idx="113">
                  <c:v>13.0</c:v>
                </c:pt>
                <c:pt idx="114">
                  <c:v>13.0</c:v>
                </c:pt>
                <c:pt idx="115">
                  <c:v>13.0</c:v>
                </c:pt>
                <c:pt idx="116">
                  <c:v>12.0</c:v>
                </c:pt>
                <c:pt idx="117">
                  <c:v>12.0</c:v>
                </c:pt>
                <c:pt idx="118">
                  <c:v>12.0</c:v>
                </c:pt>
                <c:pt idx="119">
                  <c:v>12.0</c:v>
                </c:pt>
                <c:pt idx="120">
                  <c:v>12.0</c:v>
                </c:pt>
                <c:pt idx="121">
                  <c:v>11.0</c:v>
                </c:pt>
                <c:pt idx="122">
                  <c:v>11.0</c:v>
                </c:pt>
                <c:pt idx="123">
                  <c:v>11.0</c:v>
                </c:pt>
                <c:pt idx="124">
                  <c:v>11.0</c:v>
                </c:pt>
                <c:pt idx="125">
                  <c:v>11.0</c:v>
                </c:pt>
                <c:pt idx="126">
                  <c:v>11.0</c:v>
                </c:pt>
                <c:pt idx="127">
                  <c:v>11.0</c:v>
                </c:pt>
                <c:pt idx="128">
                  <c:v>11.0</c:v>
                </c:pt>
                <c:pt idx="129">
                  <c:v>10.0</c:v>
                </c:pt>
                <c:pt idx="130">
                  <c:v>10.0</c:v>
                </c:pt>
                <c:pt idx="131">
                  <c:v>10.0</c:v>
                </c:pt>
                <c:pt idx="132">
                  <c:v>10.0</c:v>
                </c:pt>
                <c:pt idx="133">
                  <c:v>10.0</c:v>
                </c:pt>
                <c:pt idx="134">
                  <c:v>10.0</c:v>
                </c:pt>
                <c:pt idx="135">
                  <c:v>10.0</c:v>
                </c:pt>
                <c:pt idx="136">
                  <c:v>9.0</c:v>
                </c:pt>
                <c:pt idx="137">
                  <c:v>9.0</c:v>
                </c:pt>
                <c:pt idx="138">
                  <c:v>9.0</c:v>
                </c:pt>
                <c:pt idx="139">
                  <c:v>9.0</c:v>
                </c:pt>
                <c:pt idx="140">
                  <c:v>9.0</c:v>
                </c:pt>
                <c:pt idx="141">
                  <c:v>9.0</c:v>
                </c:pt>
                <c:pt idx="142">
                  <c:v>9.0</c:v>
                </c:pt>
                <c:pt idx="143">
                  <c:v>9.0</c:v>
                </c:pt>
                <c:pt idx="144">
                  <c:v>9.0</c:v>
                </c:pt>
                <c:pt idx="145">
                  <c:v>8.0</c:v>
                </c:pt>
                <c:pt idx="146">
                  <c:v>8.0</c:v>
                </c:pt>
                <c:pt idx="147">
                  <c:v>8.0</c:v>
                </c:pt>
                <c:pt idx="148">
                  <c:v>8.0</c:v>
                </c:pt>
                <c:pt idx="149">
                  <c:v>8.0</c:v>
                </c:pt>
                <c:pt idx="150">
                  <c:v>7.0</c:v>
                </c:pt>
                <c:pt idx="151">
                  <c:v>7.0</c:v>
                </c:pt>
                <c:pt idx="152">
                  <c:v>7.0</c:v>
                </c:pt>
                <c:pt idx="153">
                  <c:v>7.0</c:v>
                </c:pt>
                <c:pt idx="154">
                  <c:v>7.0</c:v>
                </c:pt>
                <c:pt idx="155">
                  <c:v>7.0</c:v>
                </c:pt>
                <c:pt idx="156">
                  <c:v>7.0</c:v>
                </c:pt>
                <c:pt idx="157">
                  <c:v>7.0</c:v>
                </c:pt>
                <c:pt idx="158">
                  <c:v>7.0</c:v>
                </c:pt>
                <c:pt idx="159">
                  <c:v>6.0</c:v>
                </c:pt>
                <c:pt idx="160">
                  <c:v>6.0</c:v>
                </c:pt>
                <c:pt idx="161">
                  <c:v>6.0</c:v>
                </c:pt>
                <c:pt idx="162">
                  <c:v>6.0</c:v>
                </c:pt>
                <c:pt idx="163">
                  <c:v>6.0</c:v>
                </c:pt>
                <c:pt idx="164">
                  <c:v>6.0</c:v>
                </c:pt>
                <c:pt idx="165">
                  <c:v>6.0</c:v>
                </c:pt>
                <c:pt idx="166">
                  <c:v>6.0</c:v>
                </c:pt>
                <c:pt idx="167">
                  <c:v>6.0</c:v>
                </c:pt>
                <c:pt idx="168">
                  <c:v>6.0</c:v>
                </c:pt>
                <c:pt idx="169">
                  <c:v>6.0</c:v>
                </c:pt>
                <c:pt idx="170">
                  <c:v>6.0</c:v>
                </c:pt>
                <c:pt idx="171">
                  <c:v>6.0</c:v>
                </c:pt>
                <c:pt idx="172">
                  <c:v>6.0</c:v>
                </c:pt>
                <c:pt idx="173">
                  <c:v>6.0</c:v>
                </c:pt>
                <c:pt idx="174">
                  <c:v>6.0</c:v>
                </c:pt>
                <c:pt idx="175">
                  <c:v>5.0</c:v>
                </c:pt>
                <c:pt idx="176">
                  <c:v>5.0</c:v>
                </c:pt>
                <c:pt idx="177">
                  <c:v>5.0</c:v>
                </c:pt>
                <c:pt idx="178">
                  <c:v>5.0</c:v>
                </c:pt>
                <c:pt idx="179">
                  <c:v>5.0</c:v>
                </c:pt>
                <c:pt idx="180">
                  <c:v>5.0</c:v>
                </c:pt>
                <c:pt idx="181">
                  <c:v>5.0</c:v>
                </c:pt>
                <c:pt idx="182">
                  <c:v>5.0</c:v>
                </c:pt>
                <c:pt idx="183">
                  <c:v>5.0</c:v>
                </c:pt>
                <c:pt idx="184">
                  <c:v>5.0</c:v>
                </c:pt>
                <c:pt idx="185">
                  <c:v>5.0</c:v>
                </c:pt>
                <c:pt idx="186">
                  <c:v>5.0</c:v>
                </c:pt>
                <c:pt idx="187">
                  <c:v>5.0</c:v>
                </c:pt>
                <c:pt idx="188">
                  <c:v>5.0</c:v>
                </c:pt>
                <c:pt idx="189">
                  <c:v>5.0</c:v>
                </c:pt>
                <c:pt idx="190">
                  <c:v>5.0</c:v>
                </c:pt>
                <c:pt idx="191">
                  <c:v>5.0</c:v>
                </c:pt>
                <c:pt idx="192">
                  <c:v>5.0</c:v>
                </c:pt>
                <c:pt idx="193">
                  <c:v>4.0</c:v>
                </c:pt>
                <c:pt idx="194">
                  <c:v>4.0</c:v>
                </c:pt>
                <c:pt idx="195">
                  <c:v>4.0</c:v>
                </c:pt>
                <c:pt idx="196">
                  <c:v>4.0</c:v>
                </c:pt>
                <c:pt idx="197">
                  <c:v>4.0</c:v>
                </c:pt>
                <c:pt idx="198">
                  <c:v>4.0</c:v>
                </c:pt>
                <c:pt idx="199">
                  <c:v>4.0</c:v>
                </c:pt>
                <c:pt idx="200">
                  <c:v>4.0</c:v>
                </c:pt>
                <c:pt idx="201">
                  <c:v>4.0</c:v>
                </c:pt>
                <c:pt idx="202">
                  <c:v>4.0</c:v>
                </c:pt>
                <c:pt idx="203">
                  <c:v>4.0</c:v>
                </c:pt>
                <c:pt idx="204">
                  <c:v>4.0</c:v>
                </c:pt>
                <c:pt idx="205">
                  <c:v>4.0</c:v>
                </c:pt>
                <c:pt idx="206">
                  <c:v>4.0</c:v>
                </c:pt>
                <c:pt idx="207">
                  <c:v>4.0</c:v>
                </c:pt>
                <c:pt idx="208">
                  <c:v>4.0</c:v>
                </c:pt>
                <c:pt idx="209">
                  <c:v>4.0</c:v>
                </c:pt>
                <c:pt idx="210">
                  <c:v>4.0</c:v>
                </c:pt>
                <c:pt idx="211">
                  <c:v>4.0</c:v>
                </c:pt>
                <c:pt idx="212">
                  <c:v>4.0</c:v>
                </c:pt>
                <c:pt idx="213">
                  <c:v>4.0</c:v>
                </c:pt>
                <c:pt idx="214">
                  <c:v>4.0</c:v>
                </c:pt>
                <c:pt idx="215">
                  <c:v>4.0</c:v>
                </c:pt>
                <c:pt idx="216">
                  <c:v>4.0</c:v>
                </c:pt>
                <c:pt idx="217">
                  <c:v>3.0</c:v>
                </c:pt>
                <c:pt idx="218">
                  <c:v>3.0</c:v>
                </c:pt>
                <c:pt idx="219">
                  <c:v>3.0</c:v>
                </c:pt>
                <c:pt idx="220">
                  <c:v>3.0</c:v>
                </c:pt>
                <c:pt idx="221">
                  <c:v>3.0</c:v>
                </c:pt>
                <c:pt idx="222">
                  <c:v>3.0</c:v>
                </c:pt>
                <c:pt idx="223">
                  <c:v>3.0</c:v>
                </c:pt>
                <c:pt idx="224">
                  <c:v>3.0</c:v>
                </c:pt>
                <c:pt idx="225">
                  <c:v>3.0</c:v>
                </c:pt>
                <c:pt idx="226">
                  <c:v>3.0</c:v>
                </c:pt>
                <c:pt idx="227">
                  <c:v>3.0</c:v>
                </c:pt>
                <c:pt idx="228">
                  <c:v>3.0</c:v>
                </c:pt>
                <c:pt idx="229">
                  <c:v>3.0</c:v>
                </c:pt>
                <c:pt idx="230">
                  <c:v>3.0</c:v>
                </c:pt>
                <c:pt idx="231">
                  <c:v>3.0</c:v>
                </c:pt>
                <c:pt idx="232">
                  <c:v>3.0</c:v>
                </c:pt>
                <c:pt idx="233">
                  <c:v>3.0</c:v>
                </c:pt>
                <c:pt idx="234">
                  <c:v>3.0</c:v>
                </c:pt>
                <c:pt idx="235">
                  <c:v>3.0</c:v>
                </c:pt>
                <c:pt idx="236">
                  <c:v>3.0</c:v>
                </c:pt>
                <c:pt idx="237">
                  <c:v>3.0</c:v>
                </c:pt>
                <c:pt idx="238">
                  <c:v>3.0</c:v>
                </c:pt>
                <c:pt idx="239">
                  <c:v>3.0</c:v>
                </c:pt>
                <c:pt idx="240">
                  <c:v>3.0</c:v>
                </c:pt>
                <c:pt idx="241">
                  <c:v>3.0</c:v>
                </c:pt>
                <c:pt idx="242">
                  <c:v>3.0</c:v>
                </c:pt>
                <c:pt idx="243">
                  <c:v>3.0</c:v>
                </c:pt>
                <c:pt idx="244">
                  <c:v>3.0</c:v>
                </c:pt>
                <c:pt idx="245">
                  <c:v>3.0</c:v>
                </c:pt>
                <c:pt idx="246">
                  <c:v>3.0</c:v>
                </c:pt>
                <c:pt idx="247">
                  <c:v>3.0</c:v>
                </c:pt>
                <c:pt idx="248">
                  <c:v>3.0</c:v>
                </c:pt>
                <c:pt idx="249">
                  <c:v>3.0</c:v>
                </c:pt>
                <c:pt idx="250">
                  <c:v>3.0</c:v>
                </c:pt>
                <c:pt idx="251">
                  <c:v>3.0</c:v>
                </c:pt>
                <c:pt idx="252">
                  <c:v>3.0</c:v>
                </c:pt>
                <c:pt idx="253">
                  <c:v>2.0</c:v>
                </c:pt>
                <c:pt idx="254">
                  <c:v>2.0</c:v>
                </c:pt>
                <c:pt idx="255">
                  <c:v>2.0</c:v>
                </c:pt>
                <c:pt idx="256">
                  <c:v>2.0</c:v>
                </c:pt>
                <c:pt idx="257">
                  <c:v>2.0</c:v>
                </c:pt>
                <c:pt idx="258">
                  <c:v>2.0</c:v>
                </c:pt>
                <c:pt idx="259">
                  <c:v>2.0</c:v>
                </c:pt>
                <c:pt idx="260">
                  <c:v>2.0</c:v>
                </c:pt>
                <c:pt idx="261">
                  <c:v>2.0</c:v>
                </c:pt>
                <c:pt idx="262">
                  <c:v>2.0</c:v>
                </c:pt>
                <c:pt idx="263">
                  <c:v>2.0</c:v>
                </c:pt>
                <c:pt idx="264">
                  <c:v>2.0</c:v>
                </c:pt>
                <c:pt idx="265">
                  <c:v>2.0</c:v>
                </c:pt>
                <c:pt idx="266">
                  <c:v>2.0</c:v>
                </c:pt>
                <c:pt idx="267">
                  <c:v>2.0</c:v>
                </c:pt>
                <c:pt idx="268">
                  <c:v>2.0</c:v>
                </c:pt>
                <c:pt idx="269">
                  <c:v>2.0</c:v>
                </c:pt>
                <c:pt idx="270">
                  <c:v>2.0</c:v>
                </c:pt>
                <c:pt idx="271">
                  <c:v>2.0</c:v>
                </c:pt>
                <c:pt idx="272">
                  <c:v>2.0</c:v>
                </c:pt>
                <c:pt idx="273">
                  <c:v>2.0</c:v>
                </c:pt>
                <c:pt idx="274">
                  <c:v>2.0</c:v>
                </c:pt>
                <c:pt idx="275">
                  <c:v>2.0</c:v>
                </c:pt>
                <c:pt idx="276">
                  <c:v>2.0</c:v>
                </c:pt>
                <c:pt idx="277">
                  <c:v>2.0</c:v>
                </c:pt>
                <c:pt idx="278">
                  <c:v>2.0</c:v>
                </c:pt>
                <c:pt idx="279">
                  <c:v>2.0</c:v>
                </c:pt>
                <c:pt idx="280">
                  <c:v>2.0</c:v>
                </c:pt>
                <c:pt idx="281">
                  <c:v>2.0</c:v>
                </c:pt>
                <c:pt idx="282">
                  <c:v>2.0</c:v>
                </c:pt>
                <c:pt idx="283">
                  <c:v>2.0</c:v>
                </c:pt>
                <c:pt idx="284">
                  <c:v>2.0</c:v>
                </c:pt>
                <c:pt idx="285">
                  <c:v>2.0</c:v>
                </c:pt>
                <c:pt idx="286">
                  <c:v>2.0</c:v>
                </c:pt>
                <c:pt idx="287">
                  <c:v>2.0</c:v>
                </c:pt>
                <c:pt idx="288">
                  <c:v>2.0</c:v>
                </c:pt>
                <c:pt idx="289">
                  <c:v>2.0</c:v>
                </c:pt>
                <c:pt idx="290">
                  <c:v>2.0</c:v>
                </c:pt>
                <c:pt idx="291">
                  <c:v>2.0</c:v>
                </c:pt>
                <c:pt idx="292">
                  <c:v>2.0</c:v>
                </c:pt>
                <c:pt idx="293">
                  <c:v>2.0</c:v>
                </c:pt>
                <c:pt idx="294">
                  <c:v>2.0</c:v>
                </c:pt>
                <c:pt idx="295">
                  <c:v>2.0</c:v>
                </c:pt>
                <c:pt idx="296">
                  <c:v>2.0</c:v>
                </c:pt>
                <c:pt idx="297">
                  <c:v>2.0</c:v>
                </c:pt>
                <c:pt idx="298">
                  <c:v>2.0</c:v>
                </c:pt>
                <c:pt idx="299">
                  <c:v>2.0</c:v>
                </c:pt>
                <c:pt idx="300">
                  <c:v>2.0</c:v>
                </c:pt>
                <c:pt idx="301">
                  <c:v>2.0</c:v>
                </c:pt>
                <c:pt idx="302">
                  <c:v>2.0</c:v>
                </c:pt>
                <c:pt idx="303">
                  <c:v>2.0</c:v>
                </c:pt>
                <c:pt idx="304">
                  <c:v>2.0</c:v>
                </c:pt>
                <c:pt idx="305">
                  <c:v>2.0</c:v>
                </c:pt>
                <c:pt idx="306">
                  <c:v>2.0</c:v>
                </c:pt>
                <c:pt idx="307">
                  <c:v>2.0</c:v>
                </c:pt>
                <c:pt idx="308">
                  <c:v>2.0</c:v>
                </c:pt>
                <c:pt idx="309">
                  <c:v>2.0</c:v>
                </c:pt>
                <c:pt idx="310">
                  <c:v>2.0</c:v>
                </c:pt>
                <c:pt idx="311">
                  <c:v>2.0</c:v>
                </c:pt>
                <c:pt idx="312">
                  <c:v>2.0</c:v>
                </c:pt>
                <c:pt idx="313">
                  <c:v>2.0</c:v>
                </c:pt>
                <c:pt idx="314">
                  <c:v>2.0</c:v>
                </c:pt>
                <c:pt idx="315">
                  <c:v>2.0</c:v>
                </c:pt>
                <c:pt idx="316">
                  <c:v>2.0</c:v>
                </c:pt>
                <c:pt idx="317">
                  <c:v>2.0</c:v>
                </c:pt>
                <c:pt idx="318">
                  <c:v>2.0</c:v>
                </c:pt>
                <c:pt idx="319">
                  <c:v>2.0</c:v>
                </c:pt>
                <c:pt idx="320">
                  <c:v>2.0</c:v>
                </c:pt>
                <c:pt idx="321">
                  <c:v>2.0</c:v>
                </c:pt>
                <c:pt idx="322">
                  <c:v>2.0</c:v>
                </c:pt>
                <c:pt idx="323">
                  <c:v>2.0</c:v>
                </c:pt>
                <c:pt idx="324">
                  <c:v>2.0</c:v>
                </c:pt>
                <c:pt idx="325">
                  <c:v>2.0</c:v>
                </c:pt>
                <c:pt idx="326">
                  <c:v>1.0</c:v>
                </c:pt>
                <c:pt idx="327">
                  <c:v>1.0</c:v>
                </c:pt>
                <c:pt idx="328">
                  <c:v>1.0</c:v>
                </c:pt>
                <c:pt idx="329">
                  <c:v>1.0</c:v>
                </c:pt>
                <c:pt idx="330">
                  <c:v>1.0</c:v>
                </c:pt>
                <c:pt idx="331">
                  <c:v>1.0</c:v>
                </c:pt>
                <c:pt idx="332">
                  <c:v>1.0</c:v>
                </c:pt>
                <c:pt idx="333">
                  <c:v>1.0</c:v>
                </c:pt>
                <c:pt idx="334">
                  <c:v>1.0</c:v>
                </c:pt>
                <c:pt idx="335">
                  <c:v>1.0</c:v>
                </c:pt>
                <c:pt idx="336">
                  <c:v>1.0</c:v>
                </c:pt>
                <c:pt idx="337">
                  <c:v>1.0</c:v>
                </c:pt>
                <c:pt idx="338">
                  <c:v>1.0</c:v>
                </c:pt>
                <c:pt idx="339">
                  <c:v>1.0</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pt idx="516">
                  <c:v>1.0</c:v>
                </c:pt>
                <c:pt idx="517">
                  <c:v>1.0</c:v>
                </c:pt>
                <c:pt idx="518">
                  <c:v>1.0</c:v>
                </c:pt>
                <c:pt idx="519">
                  <c:v>1.0</c:v>
                </c:pt>
                <c:pt idx="520">
                  <c:v>1.0</c:v>
                </c:pt>
                <c:pt idx="521">
                  <c:v>1.0</c:v>
                </c:pt>
                <c:pt idx="522">
                  <c:v>1.0</c:v>
                </c:pt>
                <c:pt idx="523">
                  <c:v>1.0</c:v>
                </c:pt>
                <c:pt idx="524">
                  <c:v>1.0</c:v>
                </c:pt>
                <c:pt idx="525">
                  <c:v>1.0</c:v>
                </c:pt>
                <c:pt idx="526">
                  <c:v>1.0</c:v>
                </c:pt>
                <c:pt idx="527">
                  <c:v>1.0</c:v>
                </c:pt>
                <c:pt idx="528">
                  <c:v>1.0</c:v>
                </c:pt>
                <c:pt idx="529">
                  <c:v>1.0</c:v>
                </c:pt>
                <c:pt idx="530">
                  <c:v>1.0</c:v>
                </c:pt>
                <c:pt idx="531">
                  <c:v>1.0</c:v>
                </c:pt>
                <c:pt idx="532">
                  <c:v>1.0</c:v>
                </c:pt>
                <c:pt idx="533">
                  <c:v>1.0</c:v>
                </c:pt>
                <c:pt idx="534">
                  <c:v>1.0</c:v>
                </c:pt>
                <c:pt idx="535">
                  <c:v>1.0</c:v>
                </c:pt>
                <c:pt idx="536">
                  <c:v>1.0</c:v>
                </c:pt>
                <c:pt idx="537">
                  <c:v>1.0</c:v>
                </c:pt>
                <c:pt idx="538">
                  <c:v>1.0</c:v>
                </c:pt>
                <c:pt idx="539">
                  <c:v>1.0</c:v>
                </c:pt>
                <c:pt idx="540">
                  <c:v>1.0</c:v>
                </c:pt>
                <c:pt idx="541">
                  <c:v>1.0</c:v>
                </c:pt>
                <c:pt idx="542">
                  <c:v>1.0</c:v>
                </c:pt>
                <c:pt idx="543">
                  <c:v>1.0</c:v>
                </c:pt>
                <c:pt idx="544">
                  <c:v>1.0</c:v>
                </c:pt>
                <c:pt idx="545">
                  <c:v>1.0</c:v>
                </c:pt>
                <c:pt idx="546">
                  <c:v>1.0</c:v>
                </c:pt>
                <c:pt idx="547">
                  <c:v>1.0</c:v>
                </c:pt>
                <c:pt idx="548">
                  <c:v>1.0</c:v>
                </c:pt>
                <c:pt idx="549">
                  <c:v>1.0</c:v>
                </c:pt>
                <c:pt idx="550">
                  <c:v>1.0</c:v>
                </c:pt>
                <c:pt idx="551">
                  <c:v>1.0</c:v>
                </c:pt>
                <c:pt idx="552">
                  <c:v>1.0</c:v>
                </c:pt>
                <c:pt idx="553">
                  <c:v>1.0</c:v>
                </c:pt>
                <c:pt idx="554">
                  <c:v>1.0</c:v>
                </c:pt>
                <c:pt idx="555">
                  <c:v>1.0</c:v>
                </c:pt>
                <c:pt idx="556">
                  <c:v>1.0</c:v>
                </c:pt>
                <c:pt idx="557">
                  <c:v>1.0</c:v>
                </c:pt>
                <c:pt idx="558">
                  <c:v>1.0</c:v>
                </c:pt>
                <c:pt idx="559">
                  <c:v>1.0</c:v>
                </c:pt>
                <c:pt idx="560">
                  <c:v>1.0</c:v>
                </c:pt>
                <c:pt idx="561">
                  <c:v>1.0</c:v>
                </c:pt>
                <c:pt idx="562">
                  <c:v>1.0</c:v>
                </c:pt>
                <c:pt idx="563">
                  <c:v>1.0</c:v>
                </c:pt>
                <c:pt idx="564">
                  <c:v>1.0</c:v>
                </c:pt>
                <c:pt idx="565">
                  <c:v>1.0</c:v>
                </c:pt>
                <c:pt idx="566">
                  <c:v>1.0</c:v>
                </c:pt>
              </c:numCache>
            </c:numRef>
          </c:val>
        </c:ser>
        <c:axId val="637180632"/>
        <c:axId val="637183976"/>
      </c:areaChart>
      <c:catAx>
        <c:axId val="637180632"/>
        <c:scaling>
          <c:orientation val="minMax"/>
        </c:scaling>
        <c:axPos val="b"/>
        <c:numFmt formatCode="General" sourceLinked="1"/>
        <c:tickLblPos val="nextTo"/>
        <c:spPr>
          <a:ln w="3175">
            <a:noFill/>
          </a:ln>
        </c:spPr>
        <c:crossAx val="637183976"/>
        <c:crosses val="autoZero"/>
        <c:auto val="1"/>
        <c:lblAlgn val="ctr"/>
        <c:lblOffset val="100"/>
        <c:tickLblSkip val="100"/>
      </c:catAx>
      <c:valAx>
        <c:axId val="637183976"/>
        <c:scaling>
          <c:orientation val="minMax"/>
        </c:scaling>
        <c:axPos val="l"/>
        <c:majorGridlines/>
        <c:numFmt formatCode="General" sourceLinked="1"/>
        <c:tickLblPos val="nextTo"/>
        <c:crossAx val="637180632"/>
        <c:crosses val="autoZero"/>
        <c:crossBetween val="midCat"/>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bar"/>
        <c:grouping val="clustered"/>
        <c:ser>
          <c:idx val="0"/>
          <c:order val="0"/>
          <c:tx>
            <c:strRef>
              <c:f>Sheet1!$B$1</c:f>
              <c:strCache>
                <c:ptCount val="1"/>
                <c:pt idx="0">
                  <c:v>Best Drawing</c:v>
                </c:pt>
              </c:strCache>
            </c:strRef>
          </c:tx>
          <c:spPr>
            <a:solidFill>
              <a:schemeClr val="tx1">
                <a:lumMod val="85000"/>
              </a:schemeClr>
            </a:solidFill>
          </c:spPr>
          <c:cat>
            <c:strRef>
              <c:f>Sheet1!$A$2:$A$13</c:f>
              <c:strCache>
                <c:ptCount val="12"/>
                <c:pt idx="0">
                  <c:v>Vertebra</c:v>
                </c:pt>
                <c:pt idx="1">
                  <c:v>Cervical</c:v>
                </c:pt>
                <c:pt idx="2">
                  <c:v>Tooth</c:v>
                </c:pt>
                <c:pt idx="3">
                  <c:v>Bumps</c:v>
                </c:pt>
                <c:pt idx="4">
                  <c:v>Lumpcloth </c:v>
                </c:pt>
                <c:pt idx="5">
                  <c:v>Pulley</c:v>
                </c:pt>
                <c:pt idx="6">
                  <c:v>Femur</c:v>
                </c:pt>
                <c:pt idx="7">
                  <c:v>Screwdriver</c:v>
                </c:pt>
                <c:pt idx="8">
                  <c:v>Twoboxcloth </c:v>
                </c:pt>
                <c:pt idx="9">
                  <c:v>Flange</c:v>
                </c:pt>
                <c:pt idx="10">
                  <c:v>Rockerarm </c:v>
                </c:pt>
                <c:pt idx="11">
                  <c:v>Cubehole </c:v>
                </c:pt>
              </c:strCache>
            </c:strRef>
          </c:cat>
          <c:val>
            <c:numRef>
              <c:f>Sheet1!$B$2:$B$13</c:f>
              <c:numCache>
                <c:formatCode>General</c:formatCode>
                <c:ptCount val="12"/>
                <c:pt idx="0">
                  <c:v>35.0</c:v>
                </c:pt>
                <c:pt idx="1">
                  <c:v>35.0</c:v>
                </c:pt>
                <c:pt idx="2">
                  <c:v>29.0</c:v>
                </c:pt>
                <c:pt idx="3">
                  <c:v>27.0</c:v>
                </c:pt>
                <c:pt idx="4">
                  <c:v>27.0</c:v>
                </c:pt>
                <c:pt idx="5">
                  <c:v>27.0</c:v>
                </c:pt>
                <c:pt idx="6">
                  <c:v>25.0</c:v>
                </c:pt>
                <c:pt idx="7">
                  <c:v>25.0</c:v>
                </c:pt>
                <c:pt idx="8">
                  <c:v>25.0</c:v>
                </c:pt>
                <c:pt idx="9">
                  <c:v>22.0</c:v>
                </c:pt>
                <c:pt idx="10">
                  <c:v>19.0</c:v>
                </c:pt>
                <c:pt idx="11">
                  <c:v>14.0</c:v>
                </c:pt>
              </c:numCache>
            </c:numRef>
          </c:val>
        </c:ser>
        <c:ser>
          <c:idx val="1"/>
          <c:order val="1"/>
          <c:tx>
            <c:strRef>
              <c:f>Sheet1!$C$1</c:f>
              <c:strCache>
                <c:ptCount val="1"/>
                <c:pt idx="0">
                  <c:v>Shaded</c:v>
                </c:pt>
              </c:strCache>
            </c:strRef>
          </c:tx>
          <c:spPr>
            <a:solidFill>
              <a:srgbClr val="00B0F0"/>
            </a:solidFill>
          </c:spPr>
          <c:cat>
            <c:strRef>
              <c:f>Sheet1!$A$2:$A$13</c:f>
              <c:strCache>
                <c:ptCount val="12"/>
                <c:pt idx="0">
                  <c:v>Vertebra</c:v>
                </c:pt>
                <c:pt idx="1">
                  <c:v>Cervical</c:v>
                </c:pt>
                <c:pt idx="2">
                  <c:v>Tooth</c:v>
                </c:pt>
                <c:pt idx="3">
                  <c:v>Bumps</c:v>
                </c:pt>
                <c:pt idx="4">
                  <c:v>Lumpcloth </c:v>
                </c:pt>
                <c:pt idx="5">
                  <c:v>Pulley</c:v>
                </c:pt>
                <c:pt idx="6">
                  <c:v>Femur</c:v>
                </c:pt>
                <c:pt idx="7">
                  <c:v>Screwdriver</c:v>
                </c:pt>
                <c:pt idx="8">
                  <c:v>Twoboxcloth </c:v>
                </c:pt>
                <c:pt idx="9">
                  <c:v>Flange</c:v>
                </c:pt>
                <c:pt idx="10">
                  <c:v>Rockerarm </c:v>
                </c:pt>
                <c:pt idx="11">
                  <c:v>Cubehole </c:v>
                </c:pt>
              </c:strCache>
            </c:strRef>
          </c:cat>
          <c:val>
            <c:numRef>
              <c:f>Sheet1!$C$2:$C$13</c:f>
              <c:numCache>
                <c:formatCode>General</c:formatCode>
                <c:ptCount val="12"/>
                <c:pt idx="0">
                  <c:v>24.0</c:v>
                </c:pt>
                <c:pt idx="1">
                  <c:v>25.0</c:v>
                </c:pt>
                <c:pt idx="2">
                  <c:v>22.0</c:v>
                </c:pt>
                <c:pt idx="3">
                  <c:v>22.0</c:v>
                </c:pt>
                <c:pt idx="4">
                  <c:v>26.0</c:v>
                </c:pt>
                <c:pt idx="5">
                  <c:v>21.0</c:v>
                </c:pt>
                <c:pt idx="6">
                  <c:v>22.0</c:v>
                </c:pt>
                <c:pt idx="7">
                  <c:v>20.0</c:v>
                </c:pt>
                <c:pt idx="8">
                  <c:v>23.0</c:v>
                </c:pt>
                <c:pt idx="9">
                  <c:v>21.0</c:v>
                </c:pt>
                <c:pt idx="10">
                  <c:v>15.0</c:v>
                </c:pt>
                <c:pt idx="11">
                  <c:v>12.0</c:v>
                </c:pt>
              </c:numCache>
            </c:numRef>
          </c:val>
        </c:ser>
        <c:axId val="685192424"/>
        <c:axId val="685195448"/>
      </c:barChart>
      <c:catAx>
        <c:axId val="685192424"/>
        <c:scaling>
          <c:orientation val="minMax"/>
        </c:scaling>
        <c:axPos val="l"/>
        <c:tickLblPos val="nextTo"/>
        <c:crossAx val="685195448"/>
        <c:crosses val="autoZero"/>
        <c:auto val="1"/>
        <c:lblAlgn val="ctr"/>
        <c:lblOffset val="100"/>
      </c:catAx>
      <c:valAx>
        <c:axId val="685195448"/>
        <c:scaling>
          <c:orientation val="minMax"/>
        </c:scaling>
        <c:axPos val="b"/>
        <c:majorGridlines/>
        <c:numFmt formatCode="General" sourceLinked="1"/>
        <c:tickLblPos val="nextTo"/>
        <c:crossAx val="685192424"/>
        <c:crosses val="autoZero"/>
        <c:crossBetween val="between"/>
        <c:majorUnit val="10.0"/>
      </c:valAx>
    </c:plotArea>
    <c:legend>
      <c:legendPos val="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bar"/>
        <c:grouping val="clustered"/>
        <c:ser>
          <c:idx val="0"/>
          <c:order val="0"/>
          <c:tx>
            <c:strRef>
              <c:f>Sheet1!$B$1</c:f>
              <c:strCache>
                <c:ptCount val="1"/>
                <c:pt idx="0">
                  <c:v>Best Drawing</c:v>
                </c:pt>
              </c:strCache>
            </c:strRef>
          </c:tx>
          <c:spPr>
            <a:solidFill>
              <a:schemeClr val="tx1">
                <a:lumMod val="85000"/>
              </a:schemeClr>
            </a:solidFill>
          </c:spPr>
          <c:cat>
            <c:strRef>
              <c:f>Sheet1!$A$2:$A$13</c:f>
              <c:strCache>
                <c:ptCount val="12"/>
                <c:pt idx="0">
                  <c:v>Vertebra</c:v>
                </c:pt>
                <c:pt idx="1">
                  <c:v>Cervical</c:v>
                </c:pt>
                <c:pt idx="2">
                  <c:v>Tooth</c:v>
                </c:pt>
                <c:pt idx="3">
                  <c:v>Bumps</c:v>
                </c:pt>
                <c:pt idx="4">
                  <c:v>Lumpcloth </c:v>
                </c:pt>
                <c:pt idx="5">
                  <c:v>Pulley</c:v>
                </c:pt>
                <c:pt idx="6">
                  <c:v>Femur</c:v>
                </c:pt>
                <c:pt idx="7">
                  <c:v>Screwdriver</c:v>
                </c:pt>
                <c:pt idx="8">
                  <c:v>Twoboxcloth </c:v>
                </c:pt>
                <c:pt idx="9">
                  <c:v>Flange</c:v>
                </c:pt>
                <c:pt idx="10">
                  <c:v>Rockerarm </c:v>
                </c:pt>
                <c:pt idx="11">
                  <c:v>Cubehole </c:v>
                </c:pt>
              </c:strCache>
            </c:strRef>
          </c:cat>
          <c:val>
            <c:numRef>
              <c:f>Sheet1!$B$2:$B$13</c:f>
              <c:numCache>
                <c:formatCode>General</c:formatCode>
                <c:ptCount val="12"/>
                <c:pt idx="0">
                  <c:v>35.0</c:v>
                </c:pt>
                <c:pt idx="1">
                  <c:v>35.0</c:v>
                </c:pt>
                <c:pt idx="2">
                  <c:v>29.0</c:v>
                </c:pt>
                <c:pt idx="3">
                  <c:v>27.0</c:v>
                </c:pt>
                <c:pt idx="4">
                  <c:v>27.0</c:v>
                </c:pt>
                <c:pt idx="5">
                  <c:v>27.0</c:v>
                </c:pt>
                <c:pt idx="6">
                  <c:v>25.0</c:v>
                </c:pt>
                <c:pt idx="7">
                  <c:v>25.0</c:v>
                </c:pt>
                <c:pt idx="8">
                  <c:v>25.0</c:v>
                </c:pt>
                <c:pt idx="9">
                  <c:v>22.0</c:v>
                </c:pt>
                <c:pt idx="10">
                  <c:v>19.0</c:v>
                </c:pt>
                <c:pt idx="11">
                  <c:v>14.0</c:v>
                </c:pt>
              </c:numCache>
            </c:numRef>
          </c:val>
        </c:ser>
        <c:ser>
          <c:idx val="1"/>
          <c:order val="1"/>
          <c:tx>
            <c:strRef>
              <c:f>Sheet1!$C$1</c:f>
              <c:strCache>
                <c:ptCount val="1"/>
                <c:pt idx="0">
                  <c:v>Shaded</c:v>
                </c:pt>
              </c:strCache>
            </c:strRef>
          </c:tx>
          <c:spPr>
            <a:solidFill>
              <a:srgbClr val="00B0F0"/>
            </a:solidFill>
          </c:spPr>
          <c:cat>
            <c:strRef>
              <c:f>Sheet1!$A$2:$A$13</c:f>
              <c:strCache>
                <c:ptCount val="12"/>
                <c:pt idx="0">
                  <c:v>Vertebra</c:v>
                </c:pt>
                <c:pt idx="1">
                  <c:v>Cervical</c:v>
                </c:pt>
                <c:pt idx="2">
                  <c:v>Tooth</c:v>
                </c:pt>
                <c:pt idx="3">
                  <c:v>Bumps</c:v>
                </c:pt>
                <c:pt idx="4">
                  <c:v>Lumpcloth </c:v>
                </c:pt>
                <c:pt idx="5">
                  <c:v>Pulley</c:v>
                </c:pt>
                <c:pt idx="6">
                  <c:v>Femur</c:v>
                </c:pt>
                <c:pt idx="7">
                  <c:v>Screwdriver</c:v>
                </c:pt>
                <c:pt idx="8">
                  <c:v>Twoboxcloth </c:v>
                </c:pt>
                <c:pt idx="9">
                  <c:v>Flange</c:v>
                </c:pt>
                <c:pt idx="10">
                  <c:v>Rockerarm </c:v>
                </c:pt>
                <c:pt idx="11">
                  <c:v>Cubehole </c:v>
                </c:pt>
              </c:strCache>
            </c:strRef>
          </c:cat>
          <c:val>
            <c:numRef>
              <c:f>Sheet1!$C$2:$C$13</c:f>
              <c:numCache>
                <c:formatCode>General</c:formatCode>
                <c:ptCount val="12"/>
                <c:pt idx="0">
                  <c:v>24.0</c:v>
                </c:pt>
                <c:pt idx="1">
                  <c:v>25.0</c:v>
                </c:pt>
                <c:pt idx="2">
                  <c:v>22.0</c:v>
                </c:pt>
                <c:pt idx="3">
                  <c:v>22.0</c:v>
                </c:pt>
                <c:pt idx="4">
                  <c:v>26.0</c:v>
                </c:pt>
                <c:pt idx="5">
                  <c:v>21.0</c:v>
                </c:pt>
                <c:pt idx="6">
                  <c:v>22.0</c:v>
                </c:pt>
                <c:pt idx="7">
                  <c:v>20.0</c:v>
                </c:pt>
                <c:pt idx="8">
                  <c:v>23.0</c:v>
                </c:pt>
                <c:pt idx="9">
                  <c:v>21.0</c:v>
                </c:pt>
                <c:pt idx="10">
                  <c:v>15.0</c:v>
                </c:pt>
                <c:pt idx="11">
                  <c:v>12.0</c:v>
                </c:pt>
              </c:numCache>
            </c:numRef>
          </c:val>
        </c:ser>
        <c:axId val="684883320"/>
        <c:axId val="685205672"/>
      </c:barChart>
      <c:catAx>
        <c:axId val="684883320"/>
        <c:scaling>
          <c:orientation val="minMax"/>
        </c:scaling>
        <c:axPos val="l"/>
        <c:tickLblPos val="nextTo"/>
        <c:crossAx val="685205672"/>
        <c:crosses val="autoZero"/>
        <c:auto val="1"/>
        <c:lblAlgn val="ctr"/>
        <c:lblOffset val="100"/>
      </c:catAx>
      <c:valAx>
        <c:axId val="685205672"/>
        <c:scaling>
          <c:orientation val="minMax"/>
        </c:scaling>
        <c:axPos val="b"/>
        <c:majorGridlines/>
        <c:numFmt formatCode="General" sourceLinked="1"/>
        <c:tickLblPos val="nextTo"/>
        <c:crossAx val="684883320"/>
        <c:crosses val="autoZero"/>
        <c:crossBetween val="between"/>
        <c:majorUnit val="10.0"/>
      </c:valAx>
    </c:plotArea>
    <c:legend>
      <c:legendPos val="t"/>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BEB17D-5C53-F443-ADA8-173B626ECF3F}" type="datetimeFigureOut">
              <a:rPr lang="en-US" smtClean="0"/>
              <a:pPr/>
              <a:t>8/10/09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FCC9A8-07D4-FE4E-B036-16807AE60FB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2984B-7469-4126-BE73-1BCA20241224}" type="datetimeFigureOut">
              <a:rPr lang="en-US" smtClean="0"/>
              <a:pPr/>
              <a:t>8/10/09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18E8F-5F71-449F-B4CB-4F74204859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we</a:t>
            </a:r>
            <a:r>
              <a:rPr lang="en-US" baseline="0" dirty="0" smtClean="0"/>
              <a:t> can compare line drawings made by artists</a:t>
            </a:r>
            <a:br>
              <a:rPr lang="en-US" baseline="0" dirty="0" smtClean="0"/>
            </a:br>
            <a:r>
              <a:rPr lang="en-US" baseline="0" dirty="0" smtClean="0"/>
              <a:t>to those made using computational models.</a:t>
            </a:r>
          </a:p>
          <a:p>
            <a:endParaRPr lang="en-US" baseline="0" dirty="0" smtClean="0"/>
          </a:p>
          <a:p>
            <a:r>
              <a:rPr lang="en-US" baseline="0" dirty="0" smtClean="0"/>
              <a:t>Take for instance this painting of a golf ball.</a:t>
            </a:r>
          </a:p>
          <a:p>
            <a:r>
              <a:rPr lang="en-US" baseline="0" dirty="0" smtClean="0"/>
              <a:t>There are, of course, clear differences in the placement of the dimples.</a:t>
            </a:r>
          </a:p>
          <a:p>
            <a:r>
              <a:rPr lang="en-US" baseline="0" dirty="0" smtClean="0"/>
              <a:t>But the dimples are depicted in the same way.</a:t>
            </a:r>
          </a:p>
          <a:p>
            <a:endParaRPr lang="en-US" baseline="0" dirty="0" smtClean="0"/>
          </a:p>
          <a:p>
            <a:r>
              <a:rPr lang="en-US" baseline="0" dirty="0" smtClean="0"/>
              <a:t>[click] Suggestive contours curve downward here,</a:t>
            </a:r>
            <a:br>
              <a:rPr lang="en-US" baseline="0" dirty="0" smtClean="0"/>
            </a:br>
            <a:r>
              <a:rPr lang="en-US" baseline="0" dirty="0" smtClean="0"/>
              <a:t>just like the lines in the painting,</a:t>
            </a:r>
          </a:p>
          <a:p>
            <a:r>
              <a:rPr lang="en-US" baseline="0" dirty="0" smtClean="0"/>
              <a:t>[click] and the suggestive highlights curve upward here.</a:t>
            </a:r>
          </a:p>
          <a:p>
            <a:r>
              <a:rPr lang="en-US" baseline="0" dirty="0" smtClean="0"/>
              <a:t>[pause]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E418E8F-5F71-449F-B4CB-4F742048591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another example.</a:t>
            </a:r>
            <a:br>
              <a:rPr lang="en-US" dirty="0" smtClean="0"/>
            </a:br>
            <a:r>
              <a:rPr lang="en-US" dirty="0" smtClean="0"/>
              <a:t>This particular line drawing by Matisse</a:t>
            </a:r>
            <a:br>
              <a:rPr lang="en-US" dirty="0" smtClean="0"/>
            </a:br>
            <a:r>
              <a:rPr lang="en-US" dirty="0" smtClean="0"/>
              <a:t>was used by Judd</a:t>
            </a:r>
            <a:r>
              <a:rPr lang="en-US" baseline="0" dirty="0" smtClean="0"/>
              <a:t> et al to argue</a:t>
            </a:r>
            <a:br>
              <a:rPr lang="en-US" baseline="0" dirty="0" smtClean="0"/>
            </a:br>
            <a:r>
              <a:rPr lang="en-US" baseline="0" dirty="0" smtClean="0"/>
              <a:t>for the presence of ridge-like features in line drawings.</a:t>
            </a:r>
            <a:br>
              <a:rPr lang="en-US" baseline="0" dirty="0" smtClean="0"/>
            </a:br>
            <a:r>
              <a:rPr lang="en-US" baseline="0" dirty="0" smtClean="0"/>
              <a:t>Notice in particular the lines along the nose.</a:t>
            </a:r>
          </a:p>
          <a:p>
            <a:endParaRPr lang="en-US" baseline="0" dirty="0" smtClean="0"/>
          </a:p>
          <a:p>
            <a:r>
              <a:rPr lang="en-US" baseline="0" dirty="0" smtClean="0"/>
              <a:t>However, one could also argue </a:t>
            </a:r>
          </a:p>
          <a:p>
            <a:r>
              <a:rPr lang="en-US" baseline="0" dirty="0" smtClean="0"/>
              <a:t>[click] that these lines have a ridge-like appearance</a:t>
            </a:r>
            <a:br>
              <a:rPr lang="en-US" baseline="0" dirty="0" smtClean="0"/>
            </a:br>
            <a:r>
              <a:rPr lang="en-US" baseline="0" dirty="0" smtClean="0"/>
              <a:t>because they correspond to creases in an abstracted form of a face,</a:t>
            </a:r>
            <a:br>
              <a:rPr lang="en-US" baseline="0" dirty="0" smtClean="0"/>
            </a:br>
            <a:r>
              <a:rPr lang="en-US" baseline="0" dirty="0" smtClean="0"/>
              <a:t>such as that clearly seen in sculptures by Brancusi.</a:t>
            </a:r>
          </a:p>
          <a:p>
            <a:endParaRPr lang="en-US" baseline="0" dirty="0" smtClean="0"/>
          </a:p>
          <a:p>
            <a:r>
              <a:rPr lang="en-US" baseline="0" dirty="0" smtClean="0"/>
              <a:t>This analysis is interesting,</a:t>
            </a:r>
          </a:p>
          <a:p>
            <a:r>
              <a:rPr lang="en-US" baseline="0" dirty="0" smtClean="0"/>
              <a:t>but is still subjective since we can’t be sure what the artist was drawing.</a:t>
            </a:r>
            <a:br>
              <a:rPr lang="en-US" baseline="0" dirty="0" smtClean="0"/>
            </a:br>
            <a:endParaRPr lang="en-US" baseline="0" dirty="0" smtClean="0"/>
          </a:p>
        </p:txBody>
      </p:sp>
      <p:sp>
        <p:nvSpPr>
          <p:cNvPr id="4" name="Slide Number Placeholder 3"/>
          <p:cNvSpPr>
            <a:spLocks noGrp="1"/>
          </p:cNvSpPr>
          <p:nvPr>
            <p:ph type="sldNum" sz="quarter" idx="10"/>
          </p:nvPr>
        </p:nvSpPr>
        <p:spPr/>
        <p:txBody>
          <a:bodyPr/>
          <a:lstStyle/>
          <a:p>
            <a:fld id="{4E418E8F-5F71-449F-B4CB-4F742048591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One</a:t>
            </a:r>
            <a:r>
              <a:rPr lang="en-US" baseline="0" dirty="0" smtClean="0"/>
              <a:t> way of knowing what shape an artist is drawing</a:t>
            </a:r>
          </a:p>
          <a:p>
            <a:r>
              <a:rPr lang="en-US" baseline="0" dirty="0" smtClean="0"/>
              <a:t>is to have them make the drawings under controlled conditions.</a:t>
            </a:r>
          </a:p>
          <a:p>
            <a:endParaRPr lang="en-US" baseline="0" dirty="0" smtClean="0"/>
          </a:p>
          <a:p>
            <a:r>
              <a:rPr lang="en-US" baseline="0" dirty="0" smtClean="0"/>
              <a:t>This is the approach by Cole et al last year:</a:t>
            </a:r>
          </a:p>
          <a:p>
            <a:r>
              <a:rPr lang="en-US" baseline="0" dirty="0" smtClean="0"/>
              <a:t>a set of computer line drawings were compared to a set made by artists,</a:t>
            </a:r>
          </a:p>
          <a:p>
            <a:r>
              <a:rPr lang="en-US" baseline="0" dirty="0" smtClean="0"/>
              <a:t>where the artists were provided with a set of pictures of the object.</a:t>
            </a:r>
          </a:p>
        </p:txBody>
      </p:sp>
      <p:sp>
        <p:nvSpPr>
          <p:cNvPr id="4" name="Slide Number Placeholder 3"/>
          <p:cNvSpPr>
            <a:spLocks noGrp="1"/>
          </p:cNvSpPr>
          <p:nvPr>
            <p:ph type="sldNum" sz="quarter" idx="10"/>
          </p:nvPr>
        </p:nvSpPr>
        <p:spPr/>
        <p:txBody>
          <a:bodyPr/>
          <a:lstStyle/>
          <a:p>
            <a:fld id="{4E418E8F-5F71-449F-B4CB-4F742048591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a:t>
            </a:r>
            <a:r>
              <a:rPr lang="en-US" baseline="0" dirty="0" smtClean="0"/>
              <a:t>he analysis compared drawings by using a metric that measures</a:t>
            </a:r>
            <a:br>
              <a:rPr lang="en-US" baseline="0" dirty="0" smtClean="0"/>
            </a:br>
            <a:r>
              <a:rPr lang="en-US" baseline="0" dirty="0" smtClean="0"/>
              <a:t>how well the lines overlap.</a:t>
            </a:r>
          </a:p>
          <a:p>
            <a:endParaRPr lang="en-US" baseline="0" dirty="0" smtClean="0"/>
          </a:p>
          <a:p>
            <a:r>
              <a:rPr lang="en-US" baseline="0" dirty="0" smtClean="0"/>
              <a:t>One conclusion of this work is that most lines drawn by artists</a:t>
            </a:r>
          </a:p>
          <a:p>
            <a:r>
              <a:rPr lang="en-US" baseline="0" dirty="0" smtClean="0"/>
              <a:t>are explained by one or more of the existing line drawing models.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artist drawings aren’t ground truth.</a:t>
            </a:r>
          </a:p>
          <a:p>
            <a:r>
              <a:rPr lang="en-US" baseline="0" dirty="0" smtClean="0"/>
              <a:t>It’s the perception of the </a:t>
            </a:r>
            <a:r>
              <a:rPr lang="en-US" b="1" baseline="0" dirty="0" smtClean="0"/>
              <a:t>shape </a:t>
            </a:r>
            <a:r>
              <a:rPr lang="en-US" baseline="0" dirty="0" smtClean="0"/>
              <a:t>that determines effectiveness, and</a:t>
            </a:r>
          </a:p>
          <a:p>
            <a:r>
              <a:rPr lang="en-US" baseline="0" dirty="0" smtClean="0"/>
              <a:t>we’re interested in differences between the depicted </a:t>
            </a:r>
            <a:r>
              <a:rPr lang="en-US" b="1" baseline="0" dirty="0" smtClean="0"/>
              <a:t>scenes.</a:t>
            </a:r>
            <a:endParaRPr lang="en-US" b="0" baseline="0" dirty="0" smtClean="0"/>
          </a:p>
          <a:p>
            <a:endParaRPr lang="en-US" b="0" baseline="0" dirty="0" smtClean="0"/>
          </a:p>
          <a:p>
            <a:r>
              <a:rPr lang="en-US" b="0" baseline="0" dirty="0" smtClean="0"/>
              <a:t>So how can we measure that difference?</a:t>
            </a:r>
          </a:p>
          <a:p>
            <a:endParaRPr lang="en-US" baseline="0" dirty="0" smtClean="0"/>
          </a:p>
        </p:txBody>
      </p:sp>
      <p:sp>
        <p:nvSpPr>
          <p:cNvPr id="4" name="Slide Number Placeholder 3"/>
          <p:cNvSpPr>
            <a:spLocks noGrp="1"/>
          </p:cNvSpPr>
          <p:nvPr>
            <p:ph type="sldNum" sz="quarter" idx="10"/>
          </p:nvPr>
        </p:nvSpPr>
        <p:spPr/>
        <p:txBody>
          <a:bodyPr/>
          <a:lstStyle/>
          <a:p>
            <a:fld id="{4E418E8F-5F71-449F-B4CB-4F742048591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Perhaps the most direct way</a:t>
            </a:r>
          </a:p>
          <a:p>
            <a:r>
              <a:rPr lang="en-US" dirty="0" smtClean="0"/>
              <a:t>[click] is to</a:t>
            </a:r>
            <a:r>
              <a:rPr lang="en-US" baseline="0" dirty="0" smtClean="0"/>
              <a:t> show the drawings to a group of people,</a:t>
            </a:r>
          </a:p>
          <a:p>
            <a:r>
              <a:rPr lang="en-US" baseline="0" dirty="0" smtClean="0"/>
              <a:t>and ask them what shape they see.</a:t>
            </a:r>
          </a:p>
          <a:p>
            <a:r>
              <a:rPr lang="en-US" baseline="0" dirty="0" smtClean="0"/>
              <a:t>[click] Then we can simply compare the perceived 3D shape </a:t>
            </a:r>
          </a:p>
          <a:p>
            <a:r>
              <a:rPr lang="en-US" baseline="0" dirty="0" smtClean="0"/>
              <a:t>with the original 3D model.</a:t>
            </a:r>
          </a:p>
          <a:p>
            <a:endParaRPr lang="en-US" baseline="0" dirty="0" smtClean="0"/>
          </a:p>
          <a:p>
            <a:r>
              <a:rPr lang="en-US" baseline="0" dirty="0" smtClean="0"/>
              <a:t>This is our approach.</a:t>
            </a:r>
          </a:p>
          <a:p>
            <a:endParaRPr lang="en-US" baseline="0" dirty="0" smtClean="0"/>
          </a:p>
          <a:p>
            <a:r>
              <a:rPr lang="en-US" baseline="0" dirty="0" smtClean="0"/>
              <a:t>Asking people what shape they see may seem like an obstacle,</a:t>
            </a:r>
          </a:p>
          <a:p>
            <a:r>
              <a:rPr lang="en-US" baseline="0" dirty="0" smtClean="0"/>
              <a:t>but there are established ways of doing this.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Methods in psychophysics</a:t>
            </a:r>
            <a:r>
              <a:rPr lang="en-US" baseline="0" dirty="0" smtClean="0"/>
              <a:t> ask viewers</a:t>
            </a:r>
          </a:p>
          <a:p>
            <a:r>
              <a:rPr lang="en-US" baseline="0" dirty="0" smtClean="0"/>
              <a:t>a large number of very simple questions about a surface.</a:t>
            </a:r>
            <a:endParaRPr lang="en-US" dirty="0" smtClean="0"/>
          </a:p>
          <a:p>
            <a:endParaRPr lang="en-US" dirty="0" smtClean="0"/>
          </a:p>
          <a:p>
            <a:r>
              <a:rPr lang="en-US" dirty="0" err="1" smtClean="0"/>
              <a:t>Koenderink</a:t>
            </a:r>
            <a:r>
              <a:rPr lang="en-US" dirty="0" smtClean="0"/>
              <a:t> and colleagues described a set of techniques</a:t>
            </a:r>
            <a:endParaRPr lang="en-US" baseline="0" dirty="0" smtClean="0"/>
          </a:p>
          <a:p>
            <a:r>
              <a:rPr lang="en-US" dirty="0" smtClean="0"/>
              <a:t>for obtaining local information</a:t>
            </a:r>
            <a:r>
              <a:rPr lang="en-US" baseline="0" dirty="0" smtClean="0"/>
              <a:t> </a:t>
            </a:r>
            <a:r>
              <a:rPr lang="en-US" dirty="0" smtClean="0"/>
              <a:t>about what shape a viewer perceives.</a:t>
            </a:r>
          </a:p>
          <a:p>
            <a:r>
              <a:rPr lang="en-US" dirty="0" smtClean="0"/>
              <a:t>We</a:t>
            </a:r>
            <a:r>
              <a:rPr lang="en-US" baseline="0" dirty="0" smtClean="0"/>
              <a:t> use their method of gauge figure adjustment,</a:t>
            </a:r>
          </a:p>
          <a:p>
            <a:r>
              <a:rPr lang="en-US" baseline="0" dirty="0" smtClean="0"/>
              <a:t>[click] where the viewer </a:t>
            </a:r>
            <a:r>
              <a:rPr lang="en-US" dirty="0" smtClean="0"/>
              <a:t>adjusts a small figure that resembles a thumbtack,</a:t>
            </a:r>
            <a:endParaRPr lang="en-US" baseline="0" dirty="0" smtClean="0"/>
          </a:p>
          <a:p>
            <a:r>
              <a:rPr lang="en-US" dirty="0" smtClean="0"/>
              <a:t>until it appears to be sitting on the surface.</a:t>
            </a:r>
          </a:p>
        </p:txBody>
      </p:sp>
      <p:sp>
        <p:nvSpPr>
          <p:cNvPr id="4" name="Slide Number Placeholder 3"/>
          <p:cNvSpPr>
            <a:spLocks noGrp="1"/>
          </p:cNvSpPr>
          <p:nvPr>
            <p:ph type="sldNum" sz="quarter" idx="10"/>
          </p:nvPr>
        </p:nvSpPr>
        <p:spPr/>
        <p:txBody>
          <a:bodyPr/>
          <a:lstStyle/>
          <a:p>
            <a:fld id="{4E418E8F-5F71-449F-B4CB-4F742048591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a:t>
            </a:r>
            <a:r>
              <a:rPr lang="en-US" baseline="0" dirty="0" smtClean="0"/>
              <a:t> used to study the perception of shaded images,</a:t>
            </a:r>
          </a:p>
          <a:p>
            <a:r>
              <a:rPr lang="en-US" baseline="0" dirty="0" smtClean="0"/>
              <a:t>and it was determined that people see the surface correctly,</a:t>
            </a:r>
          </a:p>
          <a:p>
            <a:r>
              <a:rPr lang="en-US" baseline="0" dirty="0" smtClean="0"/>
              <a:t>up to the ambiguity that one would expect.</a:t>
            </a:r>
          </a:p>
          <a:p>
            <a:endParaRPr lang="en-US" baseline="0" dirty="0" smtClean="0"/>
          </a:p>
          <a:p>
            <a:r>
              <a:rPr lang="en-US" baseline="0" dirty="0" smtClean="0"/>
              <a:t>They also studied a single artist line drawing, and found similar results.</a:t>
            </a:r>
          </a:p>
          <a:p>
            <a:endParaRPr lang="en-US" dirty="0" smtClean="0"/>
          </a:p>
        </p:txBody>
      </p:sp>
      <p:sp>
        <p:nvSpPr>
          <p:cNvPr id="4" name="Slide Number Placeholder 3"/>
          <p:cNvSpPr>
            <a:spLocks noGrp="1"/>
          </p:cNvSpPr>
          <p:nvPr>
            <p:ph type="sldNum" sz="quarter" idx="10"/>
          </p:nvPr>
        </p:nvSpPr>
        <p:spPr/>
        <p:txBody>
          <a:bodyPr/>
          <a:lstStyle/>
          <a:p>
            <a:fld id="{4E418E8F-5F71-449F-B4CB-4F742048591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
            </a:r>
            <a:r>
              <a:rPr lang="en-US" baseline="0" dirty="0" smtClean="0"/>
              <a:t>hat questions can we answer using this technique?</a:t>
            </a:r>
          </a:p>
          <a:p>
            <a:r>
              <a:rPr lang="en-US" baseline="0" dirty="0" smtClean="0"/>
              <a:t>[click]</a:t>
            </a:r>
          </a:p>
          <a:p>
            <a:r>
              <a:rPr lang="en-US" baseline="0" dirty="0" smtClean="0"/>
              <a:t>We can assess the accuracy of </a:t>
            </a:r>
            <a:br>
              <a:rPr lang="en-US" baseline="0" dirty="0" smtClean="0"/>
            </a:br>
            <a:r>
              <a:rPr lang="en-US" baseline="0" dirty="0" smtClean="0"/>
              <a:t>artist and computer generated line drawings,</a:t>
            </a:r>
          </a:p>
          <a:p>
            <a:r>
              <a:rPr lang="en-US" baseline="0" dirty="0" smtClean="0"/>
              <a:t>and compare these to shaded renderings.</a:t>
            </a:r>
          </a:p>
          <a:p>
            <a:r>
              <a:rPr lang="en-US" baseline="0" dirty="0" smtClean="0"/>
              <a:t>[click]</a:t>
            </a:r>
            <a:br>
              <a:rPr lang="en-US" baseline="0" dirty="0" smtClean="0"/>
            </a:br>
            <a:r>
              <a:rPr lang="en-US" baseline="0" dirty="0" smtClean="0"/>
              <a:t>We can determine if different viewers perceive the same shape,</a:t>
            </a:r>
          </a:p>
          <a:p>
            <a:r>
              <a:rPr lang="en-US" baseline="0" dirty="0" smtClean="0"/>
              <a:t>[click]</a:t>
            </a:r>
          </a:p>
          <a:p>
            <a:r>
              <a:rPr lang="en-US" baseline="0" dirty="0" smtClean="0"/>
              <a:t>and when particular line types are most effective.</a:t>
            </a:r>
          </a:p>
          <a:p>
            <a:endParaRPr lang="en-US" baseline="0" dirty="0" smtClean="0"/>
          </a:p>
          <a:p>
            <a:r>
              <a:rPr lang="en-US" dirty="0" smtClean="0"/>
              <a:t>Forrester will</a:t>
            </a:r>
            <a:r>
              <a:rPr lang="en-US" baseline="0" dirty="0" smtClean="0"/>
              <a:t> now describe the study that we’ve run to answer these questions.</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now describe the study</a:t>
            </a:r>
            <a:r>
              <a:rPr lang="en-US" baseline="0" dirty="0" smtClean="0"/>
              <a:t> we conducted using the gauge methodology that Doug just mentioned. We first measure viewers’ perceptions of both artists’ drawings and drawings made with computer graphics algorithms, and do this for a range of models and many participants.</a:t>
            </a:r>
          </a:p>
          <a:p>
            <a:r>
              <a:rPr lang="en-US" baseline="0" dirty="0" smtClean="0"/>
              <a:t>We then compare these results against ground truth in terms of accuracy and precision, and against both the original 3D shape and viewers’ perceptions of a shaded image.</a:t>
            </a:r>
          </a:p>
        </p:txBody>
      </p:sp>
      <p:sp>
        <p:nvSpPr>
          <p:cNvPr id="4" name="Slide Number Placeholder 3"/>
          <p:cNvSpPr>
            <a:spLocks noGrp="1"/>
          </p:cNvSpPr>
          <p:nvPr>
            <p:ph type="sldNum" sz="quarter" idx="10"/>
          </p:nvPr>
        </p:nvSpPr>
        <p:spPr/>
        <p:txBody>
          <a:bodyPr/>
          <a:lstStyle/>
          <a:p>
            <a:fld id="{4E418E8F-5F71-449F-B4CB-4F742048591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 participant</a:t>
            </a:r>
            <a:r>
              <a:rPr lang="en-US" baseline="0" dirty="0" smtClean="0"/>
              <a:t> takes the study, they see a prompt image, usually a line drawing, and one green gauge (or pin) at a time. Each pin is placed at a random location, with a random initial orientation. The participants then used the mouse to rotate the pin until it appeared to lie flat on the surface. </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a:t>
            </a:r>
            <a:r>
              <a:rPr lang="en-US" baseline="0" dirty="0" smtClean="0"/>
              <a:t> drawings made by artists vary a great deal.</a:t>
            </a:r>
          </a:p>
          <a:p>
            <a:r>
              <a:rPr lang="en-US" baseline="0" dirty="0" smtClean="0"/>
              <a:t>They span the range  from technical drawings,</a:t>
            </a:r>
          </a:p>
          <a:p>
            <a:r>
              <a:rPr lang="en-US" baseline="0" dirty="0" smtClean="0"/>
              <a:t>[click] to the plainly depicted forms in illustrations by Flaxman,</a:t>
            </a:r>
          </a:p>
          <a:p>
            <a:r>
              <a:rPr lang="en-US" baseline="0" dirty="0" smtClean="0"/>
              <a:t>[click] to more abstract forms by Matisse.</a:t>
            </a:r>
          </a:p>
          <a:p>
            <a:endParaRPr lang="en-US" baseline="0" dirty="0" smtClean="0"/>
          </a:p>
          <a:p>
            <a:r>
              <a:rPr lang="en-US" baseline="0" dirty="0" smtClean="0"/>
              <a:t>When viewing these line drawings,</a:t>
            </a:r>
          </a:p>
          <a:p>
            <a:r>
              <a:rPr lang="en-US" baseline="0" dirty="0" smtClean="0"/>
              <a:t>one gets a compelling sense of seeing geometry.</a:t>
            </a:r>
          </a:p>
          <a:p>
            <a:r>
              <a:rPr lang="en-US" baseline="0" dirty="0" smtClean="0"/>
              <a:t>These lines convey shape.</a:t>
            </a:r>
          </a:p>
          <a:p>
            <a:r>
              <a:rPr lang="en-US" baseline="0" dirty="0" smtClean="0"/>
              <a:t>How can we quantify this?</a:t>
            </a:r>
          </a:p>
          <a:p>
            <a:r>
              <a:rPr lang="en-US" baseline="0" dirty="0" smtClean="0"/>
              <a:t>This is the subject of this talk.</a:t>
            </a:r>
          </a:p>
          <a:p>
            <a:r>
              <a:rPr lang="en-US" baseline="0" dirty="0" smtClean="0"/>
              <a:t>.</a:t>
            </a:r>
          </a:p>
          <a:p>
            <a:r>
              <a:rPr lang="en-US" baseline="0" dirty="0" smtClean="0"/>
              <a:t>.</a:t>
            </a:r>
          </a:p>
          <a:p>
            <a:r>
              <a:rPr lang="en-US" baseline="0" dirty="0" smtClean="0"/>
              <a:t>.</a:t>
            </a:r>
          </a:p>
          <a:p>
            <a:r>
              <a:rPr lang="en-US" baseline="0" dirty="0" smtClean="0"/>
              <a:t>…</a:t>
            </a:r>
          </a:p>
        </p:txBody>
      </p:sp>
      <p:sp>
        <p:nvSpPr>
          <p:cNvPr id="4" name="Slide Number Placeholder 3"/>
          <p:cNvSpPr>
            <a:spLocks noGrp="1"/>
          </p:cNvSpPr>
          <p:nvPr>
            <p:ph type="sldNum" sz="quarter" idx="10"/>
          </p:nvPr>
        </p:nvSpPr>
        <p:spPr/>
        <p:txBody>
          <a:bodyPr/>
          <a:lstStyle/>
          <a:p>
            <a:fld id="{4E418E8F-5F71-449F-B4CB-4F742048591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is a video of setting a few gauges. The participant uses the mouse to orient each gauge… once the pin is rotated correctly, the user hits the space bar and is presented with another randomly placed pin, and the process repeats.</a:t>
            </a:r>
          </a:p>
          <a:p>
            <a:endParaRPr lang="en-US" baseline="0" dirty="0" smtClean="0"/>
          </a:p>
          <a:p>
            <a:r>
              <a:rPr lang="en-US" dirty="0" smtClean="0"/>
              <a:t>(start near the end) As this video is intended to show,</a:t>
            </a:r>
            <a:r>
              <a:rPr lang="en-US" baseline="0" dirty="0" smtClean="0"/>
              <a:t> </a:t>
            </a:r>
            <a:r>
              <a:rPr lang="en-US" dirty="0" smtClean="0"/>
              <a:t>this process is simple</a:t>
            </a:r>
            <a:r>
              <a:rPr lang="en-US" baseline="0" dirty="0" smtClean="0"/>
              <a:t> but tedious and time consuming. This is a big problem for us, because we want to examine a lot of different drawings. </a:t>
            </a:r>
          </a:p>
        </p:txBody>
      </p:sp>
      <p:sp>
        <p:nvSpPr>
          <p:cNvPr id="4" name="Slide Number Placeholder 3"/>
          <p:cNvSpPr>
            <a:spLocks noGrp="1"/>
          </p:cNvSpPr>
          <p:nvPr>
            <p:ph type="sldNum" sz="quarter" idx="10"/>
          </p:nvPr>
        </p:nvSpPr>
        <p:spPr/>
        <p:txBody>
          <a:bodyPr/>
          <a:lstStyle/>
          <a:p>
            <a:fld id="{4E418E8F-5F71-449F-B4CB-4F742048591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start, we included</a:t>
            </a:r>
            <a:r>
              <a:rPr lang="en-US" baseline="0" dirty="0" smtClean="0"/>
              <a:t> all 12 models from our 2008 study of artist’s drawings. These models provide a range of familiar and unfamiliar shapes, but more importantly, we have drawings of these shapes made by human artists, so we can compare them with computer drawing algorithms.</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chose</a:t>
            </a:r>
            <a:r>
              <a:rPr lang="en-US" baseline="0" dirty="0" smtClean="0"/>
              <a:t> 6 rendering styles for the study: an artist’s drawing, computer generated drawings with geometric ridges and valleys, suggestive contours, apparent ridges, and only occluding contours, and a shaded image generated using global illumination.</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total we have 6 styles times 12 models, two of which are duplicates, leaving 70 total prompts.</a:t>
            </a:r>
            <a:endParaRPr lang="en-US" dirty="0" smtClean="0"/>
          </a:p>
          <a:p>
            <a:endParaRPr lang="en-US" dirty="0" smtClean="0"/>
          </a:p>
          <a:p>
            <a:r>
              <a:rPr lang="en-US" dirty="0" smtClean="0"/>
              <a:t>We tried to be as kind as possible to each style: we chose the subjectively best artist’s drawing for each model,</a:t>
            </a:r>
            <a:r>
              <a:rPr lang="en-US" baseline="0" dirty="0" smtClean="0"/>
              <a:t> and we tweaked smoothing and </a:t>
            </a:r>
            <a:r>
              <a:rPr lang="en-US" baseline="0" dirty="0" err="1" smtClean="0"/>
              <a:t>thresholding</a:t>
            </a:r>
            <a:r>
              <a:rPr lang="en-US" baseline="0" dirty="0" smtClean="0"/>
              <a:t> parameters for each CG algorithm until we made what we thought was the best possible drawing using that definition.</a:t>
            </a:r>
          </a:p>
          <a:p>
            <a:endParaRPr lang="en-US" baseline="0" dirty="0" smtClean="0"/>
          </a:p>
        </p:txBody>
      </p:sp>
      <p:sp>
        <p:nvSpPr>
          <p:cNvPr id="4" name="Slide Number Placeholder 3"/>
          <p:cNvSpPr>
            <a:spLocks noGrp="1"/>
          </p:cNvSpPr>
          <p:nvPr>
            <p:ph type="sldNum" sz="quarter" idx="10"/>
          </p:nvPr>
        </p:nvSpPr>
        <p:spPr/>
        <p:txBody>
          <a:bodyPr/>
          <a:lstStyle/>
          <a:p>
            <a:fld id="{4E418E8F-5F71-449F-B4CB-4F742048591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contours only and the shaded images were included to bracket the other drawings: we expect that all the other drawings will be more accurately interpreted than the contours only drawing, but not so accurately as the shaded images.</a:t>
            </a:r>
          </a:p>
        </p:txBody>
      </p:sp>
      <p:sp>
        <p:nvSpPr>
          <p:cNvPr id="4" name="Slide Number Placeholder 3"/>
          <p:cNvSpPr>
            <a:spLocks noGrp="1"/>
          </p:cNvSpPr>
          <p:nvPr>
            <p:ph type="sldNum" sz="quarter" idx="10"/>
          </p:nvPr>
        </p:nvSpPr>
        <p:spPr/>
        <p:txBody>
          <a:bodyPr/>
          <a:lstStyle/>
          <a:p>
            <a:fld id="{4E418E8F-5F71-449F-B4CB-4F742048591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each of the 70 prompts</a:t>
            </a:r>
            <a:r>
              <a:rPr lang="en-US" baseline="0" dirty="0" smtClean="0"/>
              <a:t> we need a number of gauge positions. </a:t>
            </a:r>
            <a:endParaRPr lang="en-US" dirty="0" smtClean="0"/>
          </a:p>
          <a:p>
            <a:r>
              <a:rPr lang="en-US" dirty="0" smtClean="0"/>
              <a:t>90 gauges (click)</a:t>
            </a:r>
            <a:r>
              <a:rPr lang="en-US" baseline="0" dirty="0" smtClean="0"/>
              <a:t> </a:t>
            </a:r>
            <a:r>
              <a:rPr lang="en-US" dirty="0" smtClean="0"/>
              <a:t>is</a:t>
            </a:r>
            <a:r>
              <a:rPr lang="en-US" baseline="0" dirty="0" smtClean="0"/>
              <a:t> a number that we found during pilot testing to give a good balance of coverage (click) and workload</a:t>
            </a:r>
          </a:p>
          <a:p>
            <a:r>
              <a:rPr lang="en-US" baseline="0" dirty="0" smtClean="0"/>
              <a:t>To draw any significant conclusions we need a number of different people’s opinions at each gauge, lets say (click) 8.</a:t>
            </a:r>
          </a:p>
          <a:p>
            <a:r>
              <a:rPr lang="en-US" baseline="0" dirty="0" smtClean="0"/>
              <a:t>And to evaluate how precise the individuals were, we need at least 2 (click) settings for each opinion.</a:t>
            </a:r>
          </a:p>
          <a:p>
            <a:r>
              <a:rPr lang="en-US" baseline="0" dirty="0" smtClean="0"/>
              <a:t>That gives us approximately 100,000 gauge settings. </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estimate that setting a gauge takes about 4 seconds (click).</a:t>
            </a:r>
            <a:endParaRPr lang="en-US" dirty="0" smtClean="0"/>
          </a:p>
          <a:p>
            <a:endParaRPr lang="en-US" dirty="0" smtClean="0"/>
          </a:p>
          <a:p>
            <a:r>
              <a:rPr lang="en-US" dirty="0" smtClean="0"/>
              <a:t>That means</a:t>
            </a:r>
            <a:r>
              <a:rPr lang="en-US" baseline="0" dirty="0" smtClean="0"/>
              <a:t> an entire set of data would take around 111 man-hours. In previous studies of this type, the authors often gathered all the data themselves. But orienting gauges becomes mind-numbing after even 15 minutes. </a:t>
            </a:r>
            <a:endParaRPr lang="en-US" dirty="0" smtClean="0"/>
          </a:p>
        </p:txBody>
      </p:sp>
      <p:sp>
        <p:nvSpPr>
          <p:cNvPr id="4" name="Slide Number Placeholder 3"/>
          <p:cNvSpPr>
            <a:spLocks noGrp="1"/>
          </p:cNvSpPr>
          <p:nvPr>
            <p:ph type="sldNum" sz="quarter" idx="10"/>
          </p:nvPr>
        </p:nvSpPr>
        <p:spPr/>
        <p:txBody>
          <a:bodyPr/>
          <a:lstStyle/>
          <a:p>
            <a:fld id="{4E418E8F-5F71-449F-B4CB-4F742048591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to</a:t>
            </a:r>
            <a:r>
              <a:rPr lang="en-US" baseline="0" dirty="0" smtClean="0"/>
              <a:t> collect our data we used the </a:t>
            </a:r>
            <a:r>
              <a:rPr lang="en-US" baseline="0" dirty="0" err="1" smtClean="0"/>
              <a:t>amazon</a:t>
            </a:r>
            <a:r>
              <a:rPr lang="en-US" baseline="0" dirty="0" smtClean="0"/>
              <a:t> </a:t>
            </a:r>
            <a:r>
              <a:rPr lang="en-US" dirty="0" smtClean="0"/>
              <a:t>mechanical </a:t>
            </a:r>
            <a:r>
              <a:rPr lang="en-US" dirty="0" err="1" smtClean="0"/>
              <a:t>turk</a:t>
            </a:r>
            <a:r>
              <a:rPr lang="en-US" dirty="0" smtClean="0"/>
              <a:t>, which is an online service</a:t>
            </a:r>
            <a:r>
              <a:rPr lang="en-US" baseline="0" dirty="0" smtClean="0"/>
              <a:t> that allows requesters to farm out simple tasks to many people.</a:t>
            </a:r>
          </a:p>
          <a:p>
            <a:endParaRPr lang="en-US" baseline="0" dirty="0" smtClean="0"/>
          </a:p>
          <a:p>
            <a:r>
              <a:rPr lang="en-US" baseline="0" dirty="0" smtClean="0"/>
              <a:t>For example, a </a:t>
            </a:r>
            <a:r>
              <a:rPr lang="en-US" baseline="0" dirty="0" err="1" smtClean="0"/>
              <a:t>turker</a:t>
            </a:r>
            <a:r>
              <a:rPr lang="en-US" baseline="0" dirty="0" smtClean="0"/>
              <a:t> sets 60 gauges, and gets paid $0.20. This is efficient even when we throw away garbage data. Since each </a:t>
            </a:r>
            <a:r>
              <a:rPr lang="en-US" baseline="0" dirty="0" err="1" smtClean="0"/>
              <a:t>turker</a:t>
            </a:r>
            <a:r>
              <a:rPr lang="en-US" baseline="0" dirty="0" smtClean="0"/>
              <a:t> sets each gauge they see twice, we can throw out their data if too many pairs of settings are inconsistent. About 80% of the data we gathered passes our consistency test.</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mechanical </a:t>
            </a:r>
            <a:r>
              <a:rPr lang="en-US" dirty="0" err="1" smtClean="0"/>
              <a:t>turk</a:t>
            </a:r>
            <a:r>
              <a:rPr lang="en-US" dirty="0" smtClean="0"/>
              <a:t> worked so well for us that we were able to collect around 275,000 settings</a:t>
            </a:r>
            <a:r>
              <a:rPr lang="en-US" baseline="0" dirty="0" smtClean="0"/>
              <a:t> instead of 100,000. This allowed us to double the number of gauges on 4 of our models, and</a:t>
            </a:r>
          </a:p>
          <a:p>
            <a:r>
              <a:rPr lang="en-US" baseline="0" dirty="0" smtClean="0"/>
              <a:t>Gather additional opinions: between 9 and 29 per gauge.</a:t>
            </a:r>
          </a:p>
          <a:p>
            <a:r>
              <a:rPr lang="en-US" baseline="0" dirty="0" smtClean="0"/>
              <a:t>560 unique workers performed our task, though as the histogram shows, the most active 20% (around 100 people) accounted for around 75% of our data.</a:t>
            </a:r>
          </a:p>
          <a:p>
            <a:endParaRPr lang="en-US" baseline="0" dirty="0" smtClean="0"/>
          </a:p>
          <a:p>
            <a:r>
              <a:rPr lang="en-US" baseline="0" dirty="0" smtClean="0"/>
              <a:t>Lets look at some results. </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a histogram of the angular errors from ground truth (what we call accuracy) broken down by style. </a:t>
            </a:r>
          </a:p>
          <a:p>
            <a:endParaRPr lang="en-US" baseline="0" dirty="0" smtClean="0"/>
          </a:p>
          <a:p>
            <a:r>
              <a:rPr lang="en-US" baseline="0" dirty="0" smtClean="0"/>
              <a:t>On the </a:t>
            </a:r>
            <a:r>
              <a:rPr lang="en-US" baseline="0" dirty="0" err="1" smtClean="0"/>
              <a:t>y</a:t>
            </a:r>
            <a:r>
              <a:rPr lang="en-US" baseline="0" dirty="0" smtClean="0"/>
              <a:t> axis is frequency, and on the </a:t>
            </a:r>
            <a:r>
              <a:rPr lang="en-US" baseline="0" dirty="0" err="1" smtClean="0"/>
              <a:t>x</a:t>
            </a:r>
            <a:r>
              <a:rPr lang="en-US" baseline="0" dirty="0" smtClean="0"/>
              <a:t> axis is angle of error. So the more accurately a style is interpreted, the more its curve will be weighted to the left. </a:t>
            </a:r>
            <a:endParaRPr lang="en-US" dirty="0" smtClean="0"/>
          </a:p>
          <a:p>
            <a:endParaRPr lang="en-US" dirty="0" smtClean="0"/>
          </a:p>
          <a:p>
            <a:r>
              <a:rPr lang="en-US" dirty="0" smtClean="0"/>
              <a:t>This means shaded images were the</a:t>
            </a:r>
            <a:r>
              <a:rPr lang="en-US" baseline="0" dirty="0" smtClean="0"/>
              <a:t> most accurately interpreted, and contours only were least accurately interpreted, which is no surprise. What is a bit surprising is that all the other drawings are in the same ballpark, even though there are subtle differences.</a:t>
            </a:r>
          </a:p>
        </p:txBody>
      </p:sp>
      <p:sp>
        <p:nvSpPr>
          <p:cNvPr id="4" name="Slide Number Placeholder 3"/>
          <p:cNvSpPr>
            <a:spLocks noGrp="1"/>
          </p:cNvSpPr>
          <p:nvPr>
            <p:ph type="sldNum" sz="quarter" idx="10"/>
          </p:nvPr>
        </p:nvSpPr>
        <p:spPr/>
        <p:txBody>
          <a:bodyPr/>
          <a:lstStyle/>
          <a:p>
            <a:fld id="{4E418E8F-5F71-449F-B4CB-4F742048591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 give a feeling for what this distribution looks like, here is a scatter plot of 1000 values of the shaded image distribution (blue).  If a gauge hit the ground truth right on the nose, its dot would be in the middle of the graph. The radius is the magnitude of the error, and the compass direction is the direction in which the error was made. If the participants were just clicking randomly, the dots would be spread across the disk. But in this case, around 75% of the points are within the 30 degree ring (about 14% of the area).</a:t>
            </a:r>
          </a:p>
          <a:p>
            <a:endParaRPr lang="en-US" baseline="0" dirty="0" smtClean="0"/>
          </a:p>
          <a:p>
            <a:r>
              <a:rPr lang="en-US" baseline="0" dirty="0" smtClean="0"/>
              <a:t>This suggests that…</a:t>
            </a:r>
          </a:p>
        </p:txBody>
      </p:sp>
      <p:sp>
        <p:nvSpPr>
          <p:cNvPr id="4" name="Slide Number Placeholder 3"/>
          <p:cNvSpPr>
            <a:spLocks noGrp="1"/>
          </p:cNvSpPr>
          <p:nvPr>
            <p:ph type="sldNum" sz="quarter" idx="10"/>
          </p:nvPr>
        </p:nvSpPr>
        <p:spPr/>
        <p:txBody>
          <a:bodyPr/>
          <a:lstStyle/>
          <a:p>
            <a:fld id="{4E418E8F-5F71-449F-B4CB-4F742048591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of</a:t>
            </a:r>
            <a:r>
              <a:rPr lang="en-US" baseline="0" dirty="0" smtClean="0"/>
              <a:t> interest to computer graphics because</a:t>
            </a:r>
            <a:br>
              <a:rPr lang="en-US" baseline="0" dirty="0" smtClean="0"/>
            </a:br>
            <a:r>
              <a:rPr lang="en-US" baseline="0" dirty="0" smtClean="0"/>
              <a:t>we now have many definitions, or computational models,</a:t>
            </a:r>
            <a:br>
              <a:rPr lang="en-US" baseline="0" dirty="0" smtClean="0"/>
            </a:br>
            <a:r>
              <a:rPr lang="en-US" baseline="0" dirty="0" smtClean="0"/>
              <a:t>that describe different lines to draw.</a:t>
            </a:r>
          </a:p>
          <a:p>
            <a:r>
              <a:rPr lang="en-US" baseline="0" dirty="0" smtClean="0"/>
              <a:t>Let me summarize them.</a:t>
            </a:r>
          </a:p>
          <a:p>
            <a:endParaRPr lang="en-US" baseline="0" dirty="0" smtClean="0"/>
          </a:p>
          <a:p>
            <a:r>
              <a:rPr lang="en-US" baseline="0" dirty="0" smtClean="0"/>
              <a:t>Occluding contours - which are discontinuities in depth, </a:t>
            </a:r>
          </a:p>
          <a:p>
            <a:r>
              <a:rPr lang="en-US" baseline="0" dirty="0" smtClean="0"/>
              <a:t>and sharp creases -  which are discontinuities in </a:t>
            </a:r>
            <a:r>
              <a:rPr lang="en-US" baseline="0" dirty="0" err="1" smtClean="0"/>
              <a:t>normals</a:t>
            </a:r>
            <a:endParaRPr lang="en-US" baseline="0" dirty="0" smtClean="0"/>
          </a:p>
          <a:p>
            <a:r>
              <a:rPr lang="en-US" baseline="0" dirty="0" smtClean="0"/>
              <a:t>are likely ingredients in line drawings.</a:t>
            </a:r>
          </a:p>
          <a:p>
            <a:endParaRPr lang="en-US" baseline="0" dirty="0" smtClean="0"/>
          </a:p>
          <a:p>
            <a:r>
              <a:rPr lang="en-US" baseline="0" dirty="0" smtClean="0"/>
              <a:t>Beyond this, the evidence isn’t clear, and there are a number of possibilities.</a:t>
            </a:r>
          </a:p>
        </p:txBody>
      </p:sp>
      <p:sp>
        <p:nvSpPr>
          <p:cNvPr id="4" name="Slide Number Placeholder 3"/>
          <p:cNvSpPr>
            <a:spLocks noGrp="1"/>
          </p:cNvSpPr>
          <p:nvPr>
            <p:ph type="sldNum" sz="quarter" idx="10"/>
          </p:nvPr>
        </p:nvSpPr>
        <p:spPr/>
        <p:txBody>
          <a:bodyPr/>
          <a:lstStyle/>
          <a:p>
            <a:fld id="{4E418E8F-5F71-449F-B4CB-4F742048591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average, the</a:t>
            </a:r>
            <a:r>
              <a:rPr lang="en-US" baseline="0" dirty="0" smtClean="0"/>
              <a:t> </a:t>
            </a:r>
            <a:r>
              <a:rPr lang="en-US" baseline="0" dirty="0" err="1" smtClean="0"/>
              <a:t>turkers</a:t>
            </a:r>
            <a:r>
              <a:rPr lang="en-US" baseline="0" dirty="0" smtClean="0"/>
              <a:t> did a good job of orienting the gauges, though there are definitely outliers and noise in the data. But accuracy is not the whole story…</a:t>
            </a:r>
          </a:p>
        </p:txBody>
      </p:sp>
      <p:sp>
        <p:nvSpPr>
          <p:cNvPr id="4" name="Slide Number Placeholder 3"/>
          <p:cNvSpPr>
            <a:spLocks noGrp="1"/>
          </p:cNvSpPr>
          <p:nvPr>
            <p:ph type="sldNum" sz="quarter" idx="10"/>
          </p:nvPr>
        </p:nvSpPr>
        <p:spPr/>
        <p:txBody>
          <a:bodyPr/>
          <a:lstStyle/>
          <a:p>
            <a:fld id="{4E418E8F-5F71-449F-B4CB-4F742048591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also instructive to look at the data on a per-gauge basis, but to do that, we need</a:t>
            </a:r>
            <a:r>
              <a:rPr lang="en-US" baseline="0" dirty="0" smtClean="0"/>
              <a:t> a way to aggregate the data for each gauge. The most obvious way is the mean, or the normalized sum of the vectors. But since we have some noisy outliers at each gauge, we chose the median, i.e., the vector with the smallest average angle to all other vectors. </a:t>
            </a:r>
          </a:p>
        </p:txBody>
      </p:sp>
      <p:sp>
        <p:nvSpPr>
          <p:cNvPr id="4" name="Slide Number Placeholder 3"/>
          <p:cNvSpPr>
            <a:spLocks noGrp="1"/>
          </p:cNvSpPr>
          <p:nvPr>
            <p:ph type="sldNum" sz="quarter" idx="10"/>
          </p:nvPr>
        </p:nvSpPr>
        <p:spPr/>
        <p:txBody>
          <a:bodyPr/>
          <a:lstStyle/>
          <a:p>
            <a:fld id="{4E418E8F-5F71-449F-B4CB-4F742048591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histogram of accuracy values again. If we compute the error against the median at each gauge, instead of ground truth, we get</a:t>
            </a:r>
            <a:r>
              <a:rPr lang="en-US" baseline="0" dirty="0" smtClean="0"/>
              <a:t> a precision value which we can plot in the same way. The first thing to notice is that errors from the median are much smaller, on average, than the errors from ground truth (that is, the curves are more tightly packed to the left). But the most remarkable thing about the precision values is that they are almost indistinguishable across styles, even between the drawings and the shaded prompts. </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major results that fall out of the global histogram plots. First, precision is significantly greater than accuracy. Second, accuracy varies</a:t>
            </a:r>
            <a:r>
              <a:rPr lang="en-US" baseline="0" dirty="0" smtClean="0"/>
              <a:t> with style, while precision does not vary to a significant degree. </a:t>
            </a:r>
          </a:p>
          <a:p>
            <a:endParaRPr lang="en-US" baseline="0" dirty="0" smtClean="0"/>
          </a:p>
          <a:p>
            <a:r>
              <a:rPr lang="en-US" baseline="0" dirty="0" smtClean="0"/>
              <a:t>These results lead to an observation:</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a:t>
            </a:r>
            <a:r>
              <a:rPr lang="en-US" baseline="0" dirty="0" smtClean="0"/>
              <a:t> </a:t>
            </a:r>
            <a:r>
              <a:rPr lang="en-US" dirty="0" smtClean="0"/>
              <a:t>peoples’ interpretations of shape</a:t>
            </a:r>
            <a:r>
              <a:rPr lang="en-US" baseline="0" dirty="0" smtClean="0"/>
              <a:t> are similar, even when those interpretations do not match ground truth. </a:t>
            </a:r>
          </a:p>
          <a:p>
            <a:endParaRPr lang="en-US" baseline="0" dirty="0" smtClean="0"/>
          </a:p>
          <a:p>
            <a:r>
              <a:rPr lang="en-US" baseline="0" dirty="0" smtClean="0"/>
              <a:t>And if you believe that, then a question naturally comes to mind…</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are the errors,</a:t>
            </a:r>
            <a:r>
              <a:rPr lang="en-US" baseline="0" dirty="0" smtClean="0"/>
              <a:t> and can we describe what causes them?</a:t>
            </a:r>
          </a:p>
        </p:txBody>
      </p:sp>
      <p:sp>
        <p:nvSpPr>
          <p:cNvPr id="4" name="Slide Number Placeholder 3"/>
          <p:cNvSpPr>
            <a:spLocks noGrp="1"/>
          </p:cNvSpPr>
          <p:nvPr>
            <p:ph type="sldNum" sz="quarter" idx="10"/>
          </p:nvPr>
        </p:nvSpPr>
        <p:spPr/>
        <p:txBody>
          <a:bodyPr/>
          <a:lstStyle/>
          <a:p>
            <a:fld id="{4E418E8F-5F71-449F-B4CB-4F742048591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We can begin to get a handle on this by breaking down the results by model. This chart shows the average error for the shaded image and the most accurate drawing, per model. Shorter bars indicate lower error, or more accurate interpretation of shape.</a:t>
            </a:r>
          </a:p>
          <a:p>
            <a:pPr marL="228600" indent="-228600">
              <a:buNone/>
            </a:pPr>
            <a:endParaRPr lang="en-US" baseline="0" dirty="0" smtClean="0"/>
          </a:p>
          <a:p>
            <a:pPr marL="228600" indent="-228600">
              <a:buNone/>
            </a:pPr>
            <a:r>
              <a:rPr lang="en-US" baseline="0" dirty="0" smtClean="0"/>
              <a:t>People tend to interpret some drawings of some models, such as the </a:t>
            </a:r>
            <a:r>
              <a:rPr lang="en-US" baseline="0" dirty="0" err="1" smtClean="0"/>
              <a:t>cubehole</a:t>
            </a:r>
            <a:r>
              <a:rPr lang="en-US" baseline="0" dirty="0" smtClean="0"/>
              <a:t> (click) and </a:t>
            </a:r>
            <a:r>
              <a:rPr lang="en-US" baseline="0" dirty="0" err="1" smtClean="0"/>
              <a:t>rockerarm</a:t>
            </a:r>
            <a:r>
              <a:rPr lang="en-US" baseline="0" dirty="0" smtClean="0"/>
              <a:t> (click) considerably more accurately than models like the cervical (click) and vertebra (click). </a:t>
            </a:r>
          </a:p>
        </p:txBody>
      </p:sp>
      <p:sp>
        <p:nvSpPr>
          <p:cNvPr id="4" name="Slide Number Placeholder 3"/>
          <p:cNvSpPr>
            <a:spLocks noGrp="1"/>
          </p:cNvSpPr>
          <p:nvPr>
            <p:ph type="sldNum" sz="quarter" idx="10"/>
          </p:nvPr>
        </p:nvSpPr>
        <p:spPr/>
        <p:txBody>
          <a:bodyPr/>
          <a:lstStyle/>
          <a:p>
            <a:fld id="{4E418E8F-5F71-449F-B4CB-4F742048591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Another thing to notice is that for some models, such as the flange (click) and </a:t>
            </a:r>
            <a:r>
              <a:rPr lang="en-US" baseline="0" dirty="0" err="1" smtClean="0"/>
              <a:t>twoboxcloth</a:t>
            </a:r>
            <a:r>
              <a:rPr lang="en-US" baseline="0" dirty="0" smtClean="0"/>
              <a:t> (click), the difference between the accuracy of the best drawing and the shaded image is quite small. </a:t>
            </a:r>
          </a:p>
          <a:p>
            <a:pPr marL="228600" indent="-228600">
              <a:buNone/>
            </a:pPr>
            <a:endParaRPr lang="en-US" baseline="0" dirty="0" smtClean="0"/>
          </a:p>
          <a:p>
            <a:pPr marL="228600" indent="-228600">
              <a:buNone/>
            </a:pPr>
            <a:r>
              <a:rPr lang="en-US" baseline="0" dirty="0" smtClean="0"/>
              <a:t>We can build some hypotheses about these results by looking at the orientation of the gauges themselves.</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First a disclaimer: what follows is work in progress, and what I’m going to show you are basically anecdotal results without a lot of general conclusions. But there are some pretty compelling examples, and I hope that they convince you that these results can be a source for insight, if not yet full answers. </a:t>
            </a:r>
            <a:endParaRPr lang="en-US" dirty="0" smtClean="0"/>
          </a:p>
          <a:p>
            <a:endParaRPr lang="en-US" dirty="0" smtClean="0"/>
          </a:p>
          <a:p>
            <a:r>
              <a:rPr lang="en-US" dirty="0" smtClean="0"/>
              <a:t>Here are two drawings of the screwdriver:</a:t>
            </a:r>
            <a:r>
              <a:rPr lang="en-US" baseline="0" dirty="0" smtClean="0"/>
              <a:t> an artist’s drawing, and a drawing with only occluding contours.</a:t>
            </a:r>
            <a:endParaRPr lang="en-US" dirty="0" smtClean="0"/>
          </a:p>
          <a:p>
            <a:r>
              <a:rPr lang="en-US" dirty="0" smtClean="0"/>
              <a:t>Now I’ll add</a:t>
            </a:r>
            <a:r>
              <a:rPr lang="en-US" baseline="0" dirty="0" smtClean="0"/>
              <a:t> a visualization of the 180 gauges placed on the screwdriver (this is one of the models for which we have double </a:t>
            </a:r>
            <a:r>
              <a:rPr lang="en-US" baseline="0" smtClean="0"/>
              <a:t>the usual number </a:t>
            </a:r>
            <a:r>
              <a:rPr lang="en-US" baseline="0" dirty="0" smtClean="0"/>
              <a:t>of gauges).</a:t>
            </a:r>
            <a:endParaRPr lang="en-US" dirty="0" smtClean="0"/>
          </a:p>
          <a:p>
            <a:endParaRPr lang="en-US" dirty="0" smtClean="0"/>
          </a:p>
          <a:p>
            <a:r>
              <a:rPr lang="en-US" dirty="0" smtClean="0"/>
              <a:t>Explain:</a:t>
            </a:r>
          </a:p>
          <a:p>
            <a:r>
              <a:rPr lang="en-US" dirty="0" smtClean="0"/>
              <a:t>You are seeing gauges oriented according to the median direction, and colored (click) by error of</a:t>
            </a:r>
            <a:r>
              <a:rPr lang="en-US" baseline="0" dirty="0" smtClean="0"/>
              <a:t> the median direction from ground truth. In this case you can see that the errors in the contours only drawing are clustered around the big ridge in the middle and the concavities towards the back of the screwdriver.</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p>
          <a:p>
            <a:r>
              <a:rPr lang="en-US" dirty="0" smtClean="0"/>
              <a:t>To</a:t>
            </a:r>
            <a:r>
              <a:rPr lang="en-US" baseline="0" dirty="0" smtClean="0"/>
              <a:t> investigate these error hotspots, we placed a few tightly spaced lines of gauges, which we call gauge strings, across areas of interest. Here the errors for the gauge string are considerably less for the artist’s drawing, which features some extra lines.</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Ridges and valleys are surface features,</a:t>
            </a:r>
            <a:br>
              <a:rPr lang="en-US" baseline="0" dirty="0" smtClean="0"/>
            </a:br>
            <a:r>
              <a:rPr lang="en-US" baseline="0" dirty="0" smtClean="0"/>
              <a:t>typically defined as local </a:t>
            </a:r>
            <a:r>
              <a:rPr lang="en-US" baseline="0" dirty="0" err="1" smtClean="0"/>
              <a:t>extrema</a:t>
            </a:r>
            <a:r>
              <a:rPr lang="en-US" baseline="0" dirty="0" smtClean="0"/>
              <a:t> of principal curvatures.</a:t>
            </a:r>
          </a:p>
          <a:p>
            <a:r>
              <a:rPr lang="en-US" baseline="0" dirty="0" smtClean="0"/>
              <a:t>Suggestive contours are view-dependent inflections on the surface</a:t>
            </a:r>
            <a:br>
              <a:rPr lang="en-US" baseline="0" dirty="0" smtClean="0"/>
            </a:br>
            <a:r>
              <a:rPr lang="en-US" baseline="0" dirty="0" smtClean="0"/>
              <a:t>that become occluding contours in nearby viewpoints.</a:t>
            </a:r>
          </a:p>
          <a:p>
            <a:r>
              <a:rPr lang="en-US" baseline="0" dirty="0" smtClean="0"/>
              <a:t>Apparent ridges are a view-dependent adaptation of ridges and valleys</a:t>
            </a:r>
            <a:br>
              <a:rPr lang="en-US" baseline="0" dirty="0" smtClean="0"/>
            </a:br>
            <a:r>
              <a:rPr lang="en-US" baseline="0" dirty="0" smtClean="0"/>
              <a:t>that includes ridge-like features, inflections, and occluding contours.</a:t>
            </a:r>
          </a:p>
          <a:p>
            <a:endParaRPr lang="en-US" baseline="0" dirty="0" smtClean="0"/>
          </a:p>
          <a:p>
            <a:r>
              <a:rPr lang="en-US" baseline="0" dirty="0" smtClean="0"/>
              <a:t>There are some more recent results, but these are what we’ll be considering.</a:t>
            </a:r>
          </a:p>
          <a:p>
            <a:r>
              <a:rPr lang="en-US" baseline="0" dirty="0" smtClean="0"/>
              <a:t>So how can we assess these models?</a:t>
            </a:r>
          </a:p>
          <a:p>
            <a:endParaRPr lang="en-US" baseline="0" dirty="0" smtClean="0"/>
          </a:p>
        </p:txBody>
      </p:sp>
      <p:sp>
        <p:nvSpPr>
          <p:cNvPr id="4" name="Slide Number Placeholder 3"/>
          <p:cNvSpPr>
            <a:spLocks noGrp="1"/>
          </p:cNvSpPr>
          <p:nvPr>
            <p:ph type="sldNum" sz="quarter" idx="10"/>
          </p:nvPr>
        </p:nvSpPr>
        <p:spPr/>
        <p:txBody>
          <a:bodyPr/>
          <a:lstStyle/>
          <a:p>
            <a:fld id="{4E418E8F-5F71-449F-B4CB-4F742048591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also differentiate the </a:t>
            </a:r>
            <a:r>
              <a:rPr lang="en-US" dirty="0" err="1" smtClean="0"/>
              <a:t>normals</a:t>
            </a:r>
            <a:r>
              <a:rPr lang="en-US" dirty="0" smtClean="0"/>
              <a:t> along the</a:t>
            </a:r>
            <a:r>
              <a:rPr lang="en-US" baseline="0" dirty="0" smtClean="0"/>
              <a:t> gauge string to find curvature values. This is a plot of curvature along the string, where left to right on the plot (click) corresponds to the indicated direction on the string.</a:t>
            </a:r>
          </a:p>
          <a:p>
            <a:endParaRPr lang="en-US" baseline="0" dirty="0" smtClean="0"/>
          </a:p>
          <a:p>
            <a:r>
              <a:rPr lang="en-US" baseline="0" dirty="0" smtClean="0"/>
              <a:t>Here we see that the artist’s drawing (click) effectively captures the curvature of the ground truth, including the big inflection point (zero of curvature, click) in the middle, while the curvature for the contours only (click) is roughly constant and positive, which is what you would expect if people saw a roughly cylindrical object.</a:t>
            </a:r>
          </a:p>
        </p:txBody>
      </p:sp>
      <p:sp>
        <p:nvSpPr>
          <p:cNvPr id="4" name="Slide Number Placeholder 3"/>
          <p:cNvSpPr>
            <a:spLocks noGrp="1"/>
          </p:cNvSpPr>
          <p:nvPr>
            <p:ph type="sldNum" sz="quarter" idx="10"/>
          </p:nvPr>
        </p:nvSpPr>
        <p:spPr/>
        <p:txBody>
          <a:bodyPr/>
          <a:lstStyle/>
          <a:p>
            <a:fld id="{4E418E8F-5F71-449F-B4CB-4F742048591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that one was a warm-up. </a:t>
            </a:r>
          </a:p>
          <a:p>
            <a:endParaRPr lang="en-US" dirty="0" smtClean="0"/>
          </a:p>
          <a:p>
            <a:r>
              <a:rPr lang="en-US" dirty="0" smtClean="0"/>
              <a:t>Here are two drawings of the flange: ridges and valleys (left), and suggestive contours (right). If I add the gauge visualization (click)</a:t>
            </a:r>
            <a:r>
              <a:rPr lang="en-US" baseline="0" dirty="0" smtClean="0"/>
              <a:t> it is obvious that the ridges and valleys drawing is doing a better job. However, the area of error around the neck of the shape (click) in the suggestive contours drawing is particularly interesting because error there is close to 90 degrees, which is unusually high for the median direction.</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placed a string</a:t>
            </a:r>
            <a:r>
              <a:rPr lang="en-US" baseline="0" dirty="0" smtClean="0"/>
              <a:t> in that area to see what was going on. </a:t>
            </a:r>
            <a:r>
              <a:rPr lang="en-US" dirty="0" smtClean="0"/>
              <a:t>From the gauge string visualization</a:t>
            </a:r>
            <a:r>
              <a:rPr lang="en-US" baseline="0" dirty="0" smtClean="0"/>
              <a:t> it looks like the ridge and valley drawing does a good job, but other than high error, it’s hard to see what is going on with the suggestive contours drawing. If we look at the curvature plot,</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again the direction of the plot is as indicated by the</a:t>
            </a:r>
            <a:r>
              <a:rPr lang="en-US" baseline="0" dirty="0" smtClean="0"/>
              <a:t> arrows. </a:t>
            </a:r>
          </a:p>
          <a:p>
            <a:r>
              <a:rPr lang="en-US" baseline="0" dirty="0" smtClean="0"/>
              <a:t>The string in the ridge and valley drawing includes a minimum of curvature (click) that aligns fairly closely with the true geometric valley on the shape (click). </a:t>
            </a:r>
          </a:p>
          <a:p>
            <a:r>
              <a:rPr lang="en-US" dirty="0" smtClean="0"/>
              <a:t>However, there is a strong minimum of curvature for the suggestive contour string as well (click), but</a:t>
            </a:r>
            <a:r>
              <a:rPr lang="en-US" baseline="0" dirty="0" smtClean="0"/>
              <a:t> in the wrong location. This minimum is, however, near a suggestive contour (click), which appears at a zero of the ground truth curvature. </a:t>
            </a:r>
            <a:endParaRPr lang="en-US" dirty="0" smtClean="0"/>
          </a:p>
          <a:p>
            <a:r>
              <a:rPr lang="en-US" baseline="0" dirty="0" smtClean="0"/>
              <a:t>This suggests that in this case, the participants interpreted the valley and suggestive contour lines as depicting the same geometric feature (i.e., a geometric valley), but since the suggestive contour does not lie on a true valley, the error for suggestive contours drawing was high.</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a:t>
            </a:r>
            <a:r>
              <a:rPr lang="en-US" dirty="0" smtClean="0"/>
              <a:t> have also observed some </a:t>
            </a:r>
            <a:r>
              <a:rPr lang="en-US" baseline="0" dirty="0" smtClean="0"/>
              <a:t>non-local effects of lines. For example, the ridge and valley and apparent ridge drawings of the </a:t>
            </a:r>
            <a:r>
              <a:rPr lang="en-US" baseline="0" dirty="0" err="1" smtClean="0"/>
              <a:t>rockerarm</a:t>
            </a:r>
            <a:r>
              <a:rPr lang="en-US" baseline="0" dirty="0" smtClean="0"/>
              <a:t> are interpreted roughly similarly (click), with the exception of the area right near the cylindrical component (click). This area of error is in the neighborhood, but not exact underneath, the only major difference between these two drawings: this little line (click). </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apparent ridges</a:t>
            </a:r>
            <a:r>
              <a:rPr lang="en-US" baseline="0" dirty="0" smtClean="0"/>
              <a:t> drawing with that line highlighted green. Here are the gauges again (click). Now we’ve colored the gauges by the difference in error between the apparent ridge drawing and the ridges and valleys drawing. A blue color means the apparent ridges drawing has lower error. It is obvious that the only significant differences in error are associated with the presence of that line, but the line improves the interpretation of the shape away from where it is drawn.</a:t>
            </a:r>
          </a:p>
          <a:p>
            <a:endParaRPr lang="en-US" baseline="0" dirty="0" smtClean="0"/>
          </a:p>
          <a:p>
            <a:r>
              <a:rPr lang="en-US" baseline="0" dirty="0" smtClean="0"/>
              <a:t>Effects like these are a good place for future work, because while we can observe them on a case-by-case basis, we currently have little understanding of exactly how they happen.  </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have several final conclusions.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Different people interpret drawings similarly, even when that interpretation is not accurate with respect to ground truth. People also interpret drawings roughly as similarly as they interpret a shaded image. </a:t>
            </a:r>
          </a:p>
          <a:p>
            <a:endParaRPr lang="en-US" baseline="0" dirty="0" smtClean="0"/>
          </a:p>
          <a:p>
            <a:r>
              <a:rPr lang="en-US" baseline="0" dirty="0" smtClean="0"/>
              <a:t>We have also found that people interpret some drawings almost as *accurately* as a shaded image of the same model, and sometimes more accurately than a shaded image of a different model.</a:t>
            </a:r>
          </a:p>
          <a:p>
            <a:endParaRPr lang="en-US" baseline="0" dirty="0" smtClean="0"/>
          </a:p>
          <a:p>
            <a:r>
              <a:rPr lang="en-US" baseline="0" dirty="0" smtClean="0"/>
              <a:t>Finally, some types of line drawings create a more accurate perception of shape than others, depending on the model being depicted. </a:t>
            </a:r>
          </a:p>
          <a:p>
            <a:endParaRPr lang="en-US" baseline="0" dirty="0" smtClean="0"/>
          </a:p>
          <a:p>
            <a:r>
              <a:rPr lang="en-US" baseline="0" dirty="0" smtClean="0"/>
              <a:t>Though we cannot yet describe the interpretation errors generally, we can trace many of the errors to specific lines or the absence of specific lines. This gives us hope that a future study could provide general rules about interpretation of lines.</a:t>
            </a:r>
          </a:p>
        </p:txBody>
      </p:sp>
      <p:sp>
        <p:nvSpPr>
          <p:cNvPr id="4" name="Slide Number Placeholder 3"/>
          <p:cNvSpPr>
            <a:spLocks noGrp="1"/>
          </p:cNvSpPr>
          <p:nvPr>
            <p:ph type="sldNum" sz="quarter" idx="10"/>
          </p:nvPr>
        </p:nvSpPr>
        <p:spPr/>
        <p:txBody>
          <a:bodyPr/>
          <a:lstStyle/>
          <a:p>
            <a:fld id="{4E418E8F-5F71-449F-B4CB-4F742048591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future work, we believe the data we gathered will support a lot more analysis, towards an eventual goal of finding an interpretation model for line drawings. We’d love to have help, so if you are interested, you can download the entire dataset at this address.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in this study we were able to gather useful data from a large number of relatively poorly controlled people, all doing the study at home on their own computer rather than in a lab, and we made conclusions from robust statistics rather than tightly controlled settings. We would like to investigate what other kinds of tasks this methodology may be suitable for.</a:t>
            </a:r>
          </a:p>
        </p:txBody>
      </p:sp>
      <p:sp>
        <p:nvSpPr>
          <p:cNvPr id="4" name="Slide Number Placeholder 3"/>
          <p:cNvSpPr>
            <a:spLocks noGrp="1"/>
          </p:cNvSpPr>
          <p:nvPr>
            <p:ph type="sldNum" sz="quarter" idx="10"/>
          </p:nvPr>
        </p:nvSpPr>
        <p:spPr/>
        <p:txBody>
          <a:bodyPr/>
          <a:lstStyle/>
          <a:p>
            <a:fld id="{4E418E8F-5F71-449F-B4CB-4F7420485919}"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and again,</a:t>
            </a:r>
            <a:r>
              <a:rPr lang="en-US" baseline="0" dirty="0" smtClean="0"/>
              <a:t> all the data is available online.</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can do the same thing </a:t>
            </a:r>
            <a:r>
              <a:rPr lang="en-US" baseline="0" dirty="0" err="1" smtClean="0"/>
              <a:t>koenderink</a:t>
            </a:r>
            <a:r>
              <a:rPr lang="en-US" baseline="0" dirty="0" smtClean="0"/>
              <a:t> did, and allow a scale in depth before comparing results. If we do that…</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talking about assessment, we should be clear about</a:t>
            </a:r>
            <a:r>
              <a:rPr lang="en-US" baseline="0" dirty="0" smtClean="0"/>
              <a:t/>
            </a:r>
            <a:br>
              <a:rPr lang="en-US" baseline="0" dirty="0" smtClean="0"/>
            </a:br>
            <a:r>
              <a:rPr lang="en-US" baseline="0" dirty="0" smtClean="0"/>
              <a:t>what we expect from line drawings.</a:t>
            </a:r>
          </a:p>
          <a:p>
            <a:r>
              <a:rPr lang="en-US" baseline="0" dirty="0" smtClean="0"/>
              <a:t>Certainly, line drawings can be beautiful, </a:t>
            </a:r>
            <a:br>
              <a:rPr lang="en-US" baseline="0" dirty="0" smtClean="0"/>
            </a:br>
            <a:r>
              <a:rPr lang="en-US" baseline="0" dirty="0" smtClean="0"/>
              <a:t>and can represent scenes in abstract ways that photographs can’t.</a:t>
            </a:r>
          </a:p>
          <a:p>
            <a:endParaRPr lang="en-US" dirty="0" smtClean="0"/>
          </a:p>
          <a:p>
            <a:r>
              <a:rPr lang="en-US" dirty="0" smtClean="0"/>
              <a:t>But in this talk, an </a:t>
            </a:r>
            <a:r>
              <a:rPr lang="en-US" baseline="0" dirty="0" smtClean="0"/>
              <a:t>effective line drawing </a:t>
            </a:r>
            <a:br>
              <a:rPr lang="en-US" baseline="0" dirty="0" smtClean="0"/>
            </a:br>
            <a:r>
              <a:rPr lang="en-US" baseline="0" dirty="0" smtClean="0"/>
              <a:t>is one that leads to an accurate perception of the depicted shape.</a:t>
            </a:r>
          </a:p>
          <a:p>
            <a:r>
              <a:rPr lang="en-US" baseline="0" dirty="0" smtClean="0"/>
              <a:t>This is appropriate for comparing strategies for making line drawings.</a:t>
            </a:r>
          </a:p>
        </p:txBody>
      </p:sp>
      <p:sp>
        <p:nvSpPr>
          <p:cNvPr id="4" name="Slide Number Placeholder 3"/>
          <p:cNvSpPr>
            <a:spLocks noGrp="1"/>
          </p:cNvSpPr>
          <p:nvPr>
            <p:ph type="sldNum" sz="quarter" idx="10"/>
          </p:nvPr>
        </p:nvSpPr>
        <p:spPr/>
        <p:txBody>
          <a:bodyPr/>
          <a:lstStyle/>
          <a:p>
            <a:fld id="{4E418E8F-5F71-449F-B4CB-4F742048591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find that the overall accuracy and precision both improve, as would be expected, but that the precision is now almost indistinguishable across styles. What this means is that the participants interpreted the drawings almost exactly as similarly (on average) as they interpreted the shaded prompts.</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bas-relief ambiguity is an ambiguity in the perception of shaded shapes…</a:t>
            </a:r>
            <a:endParaRPr lang="en-US" dirty="0" smtClean="0"/>
          </a:p>
          <a:p>
            <a:endParaRPr lang="en-US" dirty="0" smtClean="0"/>
          </a:p>
          <a:p>
            <a:r>
              <a:rPr lang="en-US" dirty="0" err="1" smtClean="0"/>
              <a:t>Koenderink</a:t>
            </a:r>
            <a:r>
              <a:rPr lang="en-US" dirty="0" smtClean="0"/>
              <a:t> showed that if</a:t>
            </a:r>
            <a:r>
              <a:rPr lang="en-US" baseline="0" dirty="0" smtClean="0"/>
              <a:t> you </a:t>
            </a:r>
            <a:r>
              <a:rPr lang="en-US" dirty="0" smtClean="0"/>
              <a:t>factor out this ambiguity by</a:t>
            </a:r>
            <a:r>
              <a:rPr lang="en-US" baseline="0" dirty="0" smtClean="0"/>
              <a:t> allowing a scale in depth, then peoples’ interpretations of shading images match quite closely.</a:t>
            </a:r>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 assessment can proceed in a number of ways.</a:t>
            </a:r>
          </a:p>
          <a:p>
            <a:r>
              <a:rPr lang="en-US" baseline="0" dirty="0" smtClean="0"/>
              <a:t>We can for instance, subjectively compare output</a:t>
            </a:r>
          </a:p>
          <a:p>
            <a:r>
              <a:rPr lang="en-US" baseline="0" dirty="0" smtClean="0"/>
              <a:t>using various line theories, or to drawings made by artists.</a:t>
            </a:r>
          </a:p>
          <a:p>
            <a:r>
              <a:rPr lang="en-US" baseline="0" dirty="0" smtClean="0"/>
              <a:t>When we know what the artist was drawing, </a:t>
            </a:r>
            <a:br>
              <a:rPr lang="en-US" baseline="0" dirty="0" smtClean="0"/>
            </a:br>
            <a:r>
              <a:rPr lang="en-US" baseline="0" dirty="0" smtClean="0"/>
              <a:t>such comparisons can become much more specific.</a:t>
            </a:r>
          </a:p>
          <a:p>
            <a:endParaRPr lang="en-US" baseline="0" dirty="0" smtClean="0"/>
          </a:p>
          <a:p>
            <a:r>
              <a:rPr lang="en-US" baseline="0" dirty="0" smtClean="0"/>
              <a:t>And finally, we can ask the viewer what shape they see, </a:t>
            </a:r>
            <a:br>
              <a:rPr lang="en-US" baseline="0" dirty="0" smtClean="0"/>
            </a:br>
            <a:r>
              <a:rPr lang="en-US" baseline="0" dirty="0" smtClean="0"/>
              <a:t>and compare this to the original shape.</a:t>
            </a:r>
          </a:p>
          <a:p>
            <a:r>
              <a:rPr lang="en-US" baseline="0" dirty="0" smtClean="0"/>
              <a:t>This is in fact the approach we take.</a:t>
            </a:r>
          </a:p>
          <a:p>
            <a:r>
              <a:rPr lang="en-US" baseline="0" dirty="0" smtClean="0"/>
              <a:t>Before getting to that, I’ll go through these methodologies in more detail. </a:t>
            </a:r>
          </a:p>
          <a:p>
            <a:endParaRPr lang="en-US" baseline="0" dirty="0" smtClean="0"/>
          </a:p>
        </p:txBody>
      </p:sp>
      <p:sp>
        <p:nvSpPr>
          <p:cNvPr id="4" name="Slide Number Placeholder 3"/>
          <p:cNvSpPr>
            <a:spLocks noGrp="1"/>
          </p:cNvSpPr>
          <p:nvPr>
            <p:ph type="sldNum" sz="quarter" idx="10"/>
          </p:nvPr>
        </p:nvSpPr>
        <p:spPr/>
        <p:txBody>
          <a:bodyPr/>
          <a:lstStyle/>
          <a:p>
            <a:fld id="{4E418E8F-5F71-449F-B4CB-4F742048591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start with comparing outputs from different line drawing models.</a:t>
            </a:r>
          </a:p>
          <a:p>
            <a:endParaRPr lang="en-US" baseline="0" dirty="0" smtClean="0"/>
          </a:p>
          <a:p>
            <a:r>
              <a:rPr lang="en-US" baseline="0" dirty="0" smtClean="0"/>
              <a:t>In some cases, it’s easy to explain why one model fails.</a:t>
            </a:r>
          </a:p>
          <a:p>
            <a:endParaRPr lang="en-US" baseline="0" dirty="0" smtClean="0"/>
          </a:p>
          <a:p>
            <a:r>
              <a:rPr lang="en-US" baseline="0" dirty="0" smtClean="0"/>
              <a:t>In this case, for instance, suggestive contours fail to depict</a:t>
            </a:r>
            <a:br>
              <a:rPr lang="en-US" baseline="0" dirty="0" smtClean="0"/>
            </a:br>
            <a:r>
              <a:rPr lang="en-US" baseline="0" dirty="0" smtClean="0"/>
              <a:t>the edges of this rounded cube</a:t>
            </a:r>
            <a:br>
              <a:rPr lang="en-US" baseline="0" dirty="0" smtClean="0"/>
            </a:br>
            <a:r>
              <a:rPr lang="en-US" baseline="0" dirty="0" smtClean="0"/>
              <a:t>simply because there are no inflections on the shape.</a:t>
            </a:r>
          </a:p>
          <a:p>
            <a:r>
              <a:rPr lang="en-US" baseline="0" dirty="0" smtClean="0"/>
              <a:t>But the edges of the rounded cube are depicted just fine</a:t>
            </a:r>
          </a:p>
          <a:p>
            <a:r>
              <a:rPr lang="en-US" baseline="0" dirty="0" smtClean="0"/>
              <a:t>using either ridges or apparent ridges.</a:t>
            </a:r>
          </a:p>
        </p:txBody>
      </p:sp>
      <p:sp>
        <p:nvSpPr>
          <p:cNvPr id="4" name="Slide Number Placeholder 3"/>
          <p:cNvSpPr>
            <a:spLocks noGrp="1"/>
          </p:cNvSpPr>
          <p:nvPr>
            <p:ph type="sldNum" sz="quarter" idx="10"/>
          </p:nvPr>
        </p:nvSpPr>
        <p:spPr/>
        <p:txBody>
          <a:bodyPr/>
          <a:lstStyle/>
          <a:p>
            <a:fld id="{4E418E8F-5F71-449F-B4CB-4F742048591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other cases, one model might subjectively produce a</a:t>
            </a:r>
            <a:r>
              <a:rPr lang="en-US" baseline="0" dirty="0" smtClean="0"/>
              <a:t> better rendering,</a:t>
            </a:r>
            <a:br>
              <a:rPr lang="en-US" baseline="0" dirty="0" smtClean="0"/>
            </a:br>
            <a:r>
              <a:rPr lang="en-US" baseline="0" dirty="0" smtClean="0"/>
              <a:t>but its hard to give a clear reason why.</a:t>
            </a:r>
          </a:p>
          <a:p>
            <a:r>
              <a:rPr lang="en-US" baseline="0" dirty="0" smtClean="0"/>
              <a:t>The dimples on this golf ball seem to be depicted successfully</a:t>
            </a:r>
            <a:br>
              <a:rPr lang="en-US" baseline="0" dirty="0" smtClean="0"/>
            </a:br>
            <a:r>
              <a:rPr lang="en-US" baseline="0" dirty="0" smtClean="0"/>
              <a:t>using suggestive contours.</a:t>
            </a:r>
          </a:p>
          <a:p>
            <a:r>
              <a:rPr lang="en-US" baseline="0" dirty="0" smtClean="0"/>
              <a:t>Ridges and valleys inappropriately appear as surface markings.</a:t>
            </a:r>
          </a:p>
          <a:p>
            <a:r>
              <a:rPr lang="en-US" baseline="0" dirty="0" smtClean="0"/>
              <a:t>And apparent ridges are a mix of the two.</a:t>
            </a:r>
          </a:p>
          <a:p>
            <a:endParaRPr lang="en-US" dirty="0"/>
          </a:p>
        </p:txBody>
      </p:sp>
      <p:sp>
        <p:nvSpPr>
          <p:cNvPr id="4" name="Slide Number Placeholder 3"/>
          <p:cNvSpPr>
            <a:spLocks noGrp="1"/>
          </p:cNvSpPr>
          <p:nvPr>
            <p:ph type="sldNum" sz="quarter" idx="10"/>
          </p:nvPr>
        </p:nvSpPr>
        <p:spPr/>
        <p:txBody>
          <a:bodyPr/>
          <a:lstStyle/>
          <a:p>
            <a:fld id="{4E418E8F-5F71-449F-B4CB-4F742048591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other geometries,</a:t>
            </a:r>
            <a:br>
              <a:rPr lang="en-US" dirty="0" smtClean="0"/>
            </a:br>
            <a:r>
              <a:rPr lang="en-US" baseline="0" dirty="0" smtClean="0"/>
              <a:t>different models of lines generate noticeably different drawings,</a:t>
            </a:r>
          </a:p>
          <a:p>
            <a:r>
              <a:rPr lang="en-US" baseline="0" dirty="0" smtClean="0"/>
              <a:t>[click] as you can see here.</a:t>
            </a:r>
            <a:br>
              <a:rPr lang="en-US" baseline="0" dirty="0" smtClean="0"/>
            </a:br>
            <a:r>
              <a:rPr lang="en-US" baseline="0" dirty="0" smtClean="0"/>
              <a:t>But the drawings are reasonable.</a:t>
            </a:r>
          </a:p>
          <a:p>
            <a:endParaRPr lang="en-US" dirty="0" smtClean="0"/>
          </a:p>
          <a:p>
            <a:r>
              <a:rPr lang="en-US" baseline="0" dirty="0" smtClean="0"/>
              <a:t>This is all pretty subjective.</a:t>
            </a:r>
          </a:p>
          <a:p>
            <a:r>
              <a:rPr lang="en-US" baseline="0" dirty="0" smtClean="0"/>
              <a:t>How else can we assess these models?</a:t>
            </a:r>
          </a:p>
        </p:txBody>
      </p:sp>
      <p:sp>
        <p:nvSpPr>
          <p:cNvPr id="4" name="Slide Number Placeholder 3"/>
          <p:cNvSpPr>
            <a:spLocks noGrp="1"/>
          </p:cNvSpPr>
          <p:nvPr>
            <p:ph type="sldNum" sz="quarter" idx="10"/>
          </p:nvPr>
        </p:nvSpPr>
        <p:spPr/>
        <p:txBody>
          <a:bodyPr/>
          <a:lstStyle/>
          <a:p>
            <a:fld id="{4E418E8F-5F71-449F-B4CB-4F742048591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E04781-992B-4F00-A312-6C2504613A99}" type="datetimeFigureOut">
              <a:rPr lang="en-US" smtClean="0"/>
              <a:pPr/>
              <a:t>8/10/09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B4242-DA66-4F3E-8C7F-BB1307B421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04781-992B-4F00-A312-6C2504613A99}" type="datetimeFigureOut">
              <a:rPr lang="en-US" smtClean="0"/>
              <a:pPr/>
              <a:t>8/10/09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B4242-DA66-4F3E-8C7F-BB1307B421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04781-992B-4F00-A312-6C2504613A99}" type="datetimeFigureOut">
              <a:rPr lang="en-US" smtClean="0"/>
              <a:pPr/>
              <a:t>8/10/09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B4242-DA66-4F3E-8C7F-BB1307B421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04781-992B-4F00-A312-6C2504613A99}" type="datetimeFigureOut">
              <a:rPr lang="en-US" smtClean="0"/>
              <a:pPr/>
              <a:t>8/10/09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B4242-DA66-4F3E-8C7F-BB1307B421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04781-992B-4F00-A312-6C2504613A99}" type="datetimeFigureOut">
              <a:rPr lang="en-US" smtClean="0"/>
              <a:pPr/>
              <a:t>8/10/09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B4242-DA66-4F3E-8C7F-BB1307B421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E04781-992B-4F00-A312-6C2504613A99}" type="datetimeFigureOut">
              <a:rPr lang="en-US" smtClean="0"/>
              <a:pPr/>
              <a:t>8/10/09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B4242-DA66-4F3E-8C7F-BB1307B421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E04781-992B-4F00-A312-6C2504613A99}" type="datetimeFigureOut">
              <a:rPr lang="en-US" smtClean="0"/>
              <a:pPr/>
              <a:t>8/10/09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CB4242-DA66-4F3E-8C7F-BB1307B421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E04781-992B-4F00-A312-6C2504613A99}" type="datetimeFigureOut">
              <a:rPr lang="en-US" smtClean="0"/>
              <a:pPr/>
              <a:t>8/10/09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CB4242-DA66-4F3E-8C7F-BB1307B421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04781-992B-4F00-A312-6C2504613A99}" type="datetimeFigureOut">
              <a:rPr lang="en-US" smtClean="0"/>
              <a:pPr/>
              <a:t>8/10/09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CB4242-DA66-4F3E-8C7F-BB1307B421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04781-992B-4F00-A312-6C2504613A99}" type="datetimeFigureOut">
              <a:rPr lang="en-US" smtClean="0"/>
              <a:pPr/>
              <a:t>8/10/09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B4242-DA66-4F3E-8C7F-BB1307B421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04781-992B-4F00-A312-6C2504613A99}" type="datetimeFigureOut">
              <a:rPr lang="en-US" smtClean="0"/>
              <a:pPr/>
              <a:t>8/10/09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B4242-DA66-4F3E-8C7F-BB1307B421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04781-992B-4F00-A312-6C2504613A99}" type="datetimeFigureOut">
              <a:rPr lang="en-US" smtClean="0"/>
              <a:pPr/>
              <a:t>8/10/09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B4242-DA66-4F3E-8C7F-BB1307B4215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4"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 Id="rId5" Type="http://schemas.openxmlformats.org/officeDocument/2006/relationships/image" Target="../media/image22.png"/></Relationships>
</file>

<file path=ppt/slides/_rels/slide13.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 Id="rId5" Type="http://schemas.openxmlformats.org/officeDocument/2006/relationships/image" Target="../media/image22.png"/></Relationships>
</file>

<file path=ppt/slides/_rels/slide14.xml.rels><?xml version="1.0" encoding="UTF-8" standalone="yes"?>
<Relationships xmlns="http://schemas.openxmlformats.org/package/2006/relationships"><Relationship Id="rId4"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3.jpeg"/><Relationship Id="rId5"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2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2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28.png"/><Relationship Id="rId5" Type="http://schemas.openxmlformats.org/officeDocument/2006/relationships/image" Target="../media/image29.png"/><Relationship Id="rId7"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 Id="rId6" Type="http://schemas.openxmlformats.org/officeDocument/2006/relationships/image" Target="../media/image30.png"/></Relationships>
</file>

<file path=ppt/slides/_rels/slide2.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jpeg"/><Relationship Id="rId5"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image" Target="../media/image32.png"/><Relationship Id="rId1" Type="http://schemas.openxmlformats.org/officeDocument/2006/relationships/video" Target="file://localhost/Users/fcole/Documents/_archive/2009/3_jul-sep/cole_2009_hwd_gauges.avi" TargetMode="Externa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4" Type="http://schemas.openxmlformats.org/officeDocument/2006/relationships/image" Target="../media/image44.png"/><Relationship Id="rId4" Type="http://schemas.openxmlformats.org/officeDocument/2006/relationships/image" Target="../media/image34.png"/><Relationship Id="rId7" Type="http://schemas.openxmlformats.org/officeDocument/2006/relationships/image" Target="../media/image37.png"/><Relationship Id="rId11"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6.png"/><Relationship Id="rId8" Type="http://schemas.openxmlformats.org/officeDocument/2006/relationships/image" Target="../media/image38.png"/><Relationship Id="rId13" Type="http://schemas.openxmlformats.org/officeDocument/2006/relationships/image" Target="../media/image43.png"/><Relationship Id="rId10" Type="http://schemas.openxmlformats.org/officeDocument/2006/relationships/image" Target="../media/image40.png"/><Relationship Id="rId5" Type="http://schemas.openxmlformats.org/officeDocument/2006/relationships/image" Target="../media/image35.png"/><Relationship Id="rId12" Type="http://schemas.openxmlformats.org/officeDocument/2006/relationships/image" Target="../media/image42.png"/><Relationship Id="rId2" Type="http://schemas.openxmlformats.org/officeDocument/2006/relationships/notesSlide" Target="../notesSlides/notesSlide21.xml"/><Relationship Id="rId9" Type="http://schemas.openxmlformats.org/officeDocument/2006/relationships/image" Target="../media/image39.png"/><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64" Type="http://schemas.openxmlformats.org/officeDocument/2006/relationships/image" Target="../media/image106.png"/><Relationship Id="rId60" Type="http://schemas.openxmlformats.org/officeDocument/2006/relationships/image" Target="../media/image102.png"/><Relationship Id="rId39" Type="http://schemas.openxmlformats.org/officeDocument/2006/relationships/image" Target="../media/image81.png"/><Relationship Id="rId70" Type="http://schemas.openxmlformats.org/officeDocument/2006/relationships/image" Target="../media/image112.png"/><Relationship Id="rId7" Type="http://schemas.openxmlformats.org/officeDocument/2006/relationships/image" Target="../media/image49.png"/><Relationship Id="rId43" Type="http://schemas.openxmlformats.org/officeDocument/2006/relationships/image" Target="../media/image85.png"/><Relationship Id="rId25" Type="http://schemas.openxmlformats.org/officeDocument/2006/relationships/image" Target="../media/image67.png"/><Relationship Id="rId10" Type="http://schemas.openxmlformats.org/officeDocument/2006/relationships/image" Target="../media/image52.png"/><Relationship Id="rId50" Type="http://schemas.openxmlformats.org/officeDocument/2006/relationships/image" Target="../media/image92.png"/><Relationship Id="rId63" Type="http://schemas.openxmlformats.org/officeDocument/2006/relationships/image" Target="../media/image105.png"/><Relationship Id="rId17" Type="http://schemas.openxmlformats.org/officeDocument/2006/relationships/image" Target="../media/image59.png"/><Relationship Id="rId9" Type="http://schemas.openxmlformats.org/officeDocument/2006/relationships/image" Target="../media/image51.png"/><Relationship Id="rId18" Type="http://schemas.openxmlformats.org/officeDocument/2006/relationships/image" Target="../media/image60.png"/><Relationship Id="rId27" Type="http://schemas.openxmlformats.org/officeDocument/2006/relationships/image" Target="../media/image69.png"/><Relationship Id="rId71" Type="http://schemas.openxmlformats.org/officeDocument/2006/relationships/image" Target="../media/image113.png"/><Relationship Id="rId14" Type="http://schemas.openxmlformats.org/officeDocument/2006/relationships/image" Target="../media/image56.png"/><Relationship Id="rId4" Type="http://schemas.openxmlformats.org/officeDocument/2006/relationships/image" Target="../media/image46.png"/><Relationship Id="rId28" Type="http://schemas.openxmlformats.org/officeDocument/2006/relationships/image" Target="../media/image70.png"/><Relationship Id="rId45" Type="http://schemas.openxmlformats.org/officeDocument/2006/relationships/image" Target="../media/image87.png"/><Relationship Id="rId58" Type="http://schemas.openxmlformats.org/officeDocument/2006/relationships/image" Target="../media/image100.png"/><Relationship Id="rId42" Type="http://schemas.openxmlformats.org/officeDocument/2006/relationships/image" Target="../media/image84.png"/><Relationship Id="rId6" Type="http://schemas.openxmlformats.org/officeDocument/2006/relationships/image" Target="../media/image48.png"/><Relationship Id="rId49" Type="http://schemas.openxmlformats.org/officeDocument/2006/relationships/image" Target="../media/image91.png"/><Relationship Id="rId44" Type="http://schemas.openxmlformats.org/officeDocument/2006/relationships/image" Target="../media/image86.png"/><Relationship Id="rId69" Type="http://schemas.openxmlformats.org/officeDocument/2006/relationships/image" Target="../media/image111.png"/><Relationship Id="rId19" Type="http://schemas.openxmlformats.org/officeDocument/2006/relationships/image" Target="../media/image61.png"/><Relationship Id="rId38" Type="http://schemas.openxmlformats.org/officeDocument/2006/relationships/image" Target="../media/image80.png"/><Relationship Id="rId20" Type="http://schemas.openxmlformats.org/officeDocument/2006/relationships/image" Target="../media/image62.png"/><Relationship Id="rId2" Type="http://schemas.openxmlformats.org/officeDocument/2006/relationships/notesSlide" Target="../notesSlides/notesSlide22.xml"/><Relationship Id="rId46" Type="http://schemas.openxmlformats.org/officeDocument/2006/relationships/image" Target="../media/image88.png"/><Relationship Id="rId57" Type="http://schemas.openxmlformats.org/officeDocument/2006/relationships/image" Target="../media/image99.png"/><Relationship Id="rId59" Type="http://schemas.openxmlformats.org/officeDocument/2006/relationships/image" Target="../media/image101.png"/><Relationship Id="rId35" Type="http://schemas.openxmlformats.org/officeDocument/2006/relationships/image" Target="../media/image77.png"/><Relationship Id="rId51" Type="http://schemas.openxmlformats.org/officeDocument/2006/relationships/image" Target="../media/image93.png"/><Relationship Id="rId55" Type="http://schemas.openxmlformats.org/officeDocument/2006/relationships/image" Target="../media/image97.png"/><Relationship Id="rId31" Type="http://schemas.openxmlformats.org/officeDocument/2006/relationships/image" Target="../media/image73.png"/><Relationship Id="rId34" Type="http://schemas.openxmlformats.org/officeDocument/2006/relationships/image" Target="../media/image76.png"/><Relationship Id="rId40" Type="http://schemas.openxmlformats.org/officeDocument/2006/relationships/image" Target="../media/image82.png"/><Relationship Id="rId62" Type="http://schemas.openxmlformats.org/officeDocument/2006/relationships/image" Target="../media/image104.png"/><Relationship Id="rId66" Type="http://schemas.openxmlformats.org/officeDocument/2006/relationships/image" Target="../media/image108.png"/><Relationship Id="rId36" Type="http://schemas.openxmlformats.org/officeDocument/2006/relationships/image" Target="../media/image78.png"/><Relationship Id="rId72" Type="http://schemas.openxmlformats.org/officeDocument/2006/relationships/image" Target="../media/image114.png"/><Relationship Id="rId1" Type="http://schemas.openxmlformats.org/officeDocument/2006/relationships/slideLayout" Target="../slideLayouts/slideLayout2.xml"/><Relationship Id="rId24" Type="http://schemas.openxmlformats.org/officeDocument/2006/relationships/image" Target="../media/image66.png"/><Relationship Id="rId47" Type="http://schemas.openxmlformats.org/officeDocument/2006/relationships/image" Target="../media/image89.png"/><Relationship Id="rId56" Type="http://schemas.openxmlformats.org/officeDocument/2006/relationships/image" Target="../media/image98.png"/><Relationship Id="rId48" Type="http://schemas.openxmlformats.org/officeDocument/2006/relationships/image" Target="../media/image90.png"/><Relationship Id="rId8" Type="http://schemas.openxmlformats.org/officeDocument/2006/relationships/image" Target="../media/image50.png"/><Relationship Id="rId13" Type="http://schemas.openxmlformats.org/officeDocument/2006/relationships/image" Target="../media/image55.png"/><Relationship Id="rId32" Type="http://schemas.openxmlformats.org/officeDocument/2006/relationships/image" Target="../media/image74.png"/><Relationship Id="rId37" Type="http://schemas.openxmlformats.org/officeDocument/2006/relationships/image" Target="../media/image79.png"/><Relationship Id="rId52" Type="http://schemas.openxmlformats.org/officeDocument/2006/relationships/image" Target="../media/image94.png"/><Relationship Id="rId65" Type="http://schemas.openxmlformats.org/officeDocument/2006/relationships/image" Target="../media/image107.png"/><Relationship Id="rId67" Type="http://schemas.openxmlformats.org/officeDocument/2006/relationships/image" Target="../media/image109.png"/><Relationship Id="rId54" Type="http://schemas.openxmlformats.org/officeDocument/2006/relationships/image" Target="../media/image96.png"/><Relationship Id="rId12" Type="http://schemas.openxmlformats.org/officeDocument/2006/relationships/image" Target="../media/image54.png"/><Relationship Id="rId3" Type="http://schemas.openxmlformats.org/officeDocument/2006/relationships/image" Target="../media/image45.png"/><Relationship Id="rId23" Type="http://schemas.openxmlformats.org/officeDocument/2006/relationships/image" Target="../media/image65.png"/><Relationship Id="rId61" Type="http://schemas.openxmlformats.org/officeDocument/2006/relationships/image" Target="../media/image103.png"/><Relationship Id="rId53" Type="http://schemas.openxmlformats.org/officeDocument/2006/relationships/image" Target="../media/image95.png"/><Relationship Id="rId26" Type="http://schemas.openxmlformats.org/officeDocument/2006/relationships/image" Target="../media/image68.png"/><Relationship Id="rId30" Type="http://schemas.openxmlformats.org/officeDocument/2006/relationships/image" Target="../media/image72.png"/><Relationship Id="rId11" Type="http://schemas.openxmlformats.org/officeDocument/2006/relationships/image" Target="../media/image53.png"/><Relationship Id="rId68" Type="http://schemas.openxmlformats.org/officeDocument/2006/relationships/image" Target="../media/image110.png"/><Relationship Id="rId29" Type="http://schemas.openxmlformats.org/officeDocument/2006/relationships/image" Target="../media/image71.png"/><Relationship Id="rId16" Type="http://schemas.openxmlformats.org/officeDocument/2006/relationships/image" Target="../media/image58.png"/><Relationship Id="rId33" Type="http://schemas.openxmlformats.org/officeDocument/2006/relationships/image" Target="../media/image75.png"/><Relationship Id="rId41" Type="http://schemas.openxmlformats.org/officeDocument/2006/relationships/image" Target="../media/image83.png"/><Relationship Id="rId5" Type="http://schemas.openxmlformats.org/officeDocument/2006/relationships/image" Target="../media/image47.png"/><Relationship Id="rId15" Type="http://schemas.openxmlformats.org/officeDocument/2006/relationships/image" Target="../media/image57.png"/><Relationship Id="rId22" Type="http://schemas.openxmlformats.org/officeDocument/2006/relationships/image" Target="../media/image64.png"/><Relationship Id="rId21" Type="http://schemas.openxmlformats.org/officeDocument/2006/relationships/image" Target="../media/image63.png"/></Relationships>
</file>

<file path=ppt/slides/_rels/slide23.xml.rels><?xml version="1.0" encoding="UTF-8" standalone="yes"?>
<Relationships xmlns="http://schemas.openxmlformats.org/package/2006/relationships"><Relationship Id="rId64" Type="http://schemas.openxmlformats.org/officeDocument/2006/relationships/image" Target="../media/image106.png"/><Relationship Id="rId60" Type="http://schemas.openxmlformats.org/officeDocument/2006/relationships/image" Target="../media/image102.png"/><Relationship Id="rId39" Type="http://schemas.openxmlformats.org/officeDocument/2006/relationships/image" Target="../media/image81.png"/><Relationship Id="rId70" Type="http://schemas.openxmlformats.org/officeDocument/2006/relationships/image" Target="../media/image112.png"/><Relationship Id="rId7" Type="http://schemas.openxmlformats.org/officeDocument/2006/relationships/image" Target="../media/image49.png"/><Relationship Id="rId43" Type="http://schemas.openxmlformats.org/officeDocument/2006/relationships/image" Target="../media/image85.png"/><Relationship Id="rId25" Type="http://schemas.openxmlformats.org/officeDocument/2006/relationships/image" Target="../media/image67.png"/><Relationship Id="rId10" Type="http://schemas.openxmlformats.org/officeDocument/2006/relationships/image" Target="../media/image52.png"/><Relationship Id="rId50" Type="http://schemas.openxmlformats.org/officeDocument/2006/relationships/image" Target="../media/image92.png"/><Relationship Id="rId63" Type="http://schemas.openxmlformats.org/officeDocument/2006/relationships/image" Target="../media/image105.png"/><Relationship Id="rId17" Type="http://schemas.openxmlformats.org/officeDocument/2006/relationships/image" Target="../media/image59.png"/><Relationship Id="rId9" Type="http://schemas.openxmlformats.org/officeDocument/2006/relationships/image" Target="../media/image51.png"/><Relationship Id="rId18" Type="http://schemas.openxmlformats.org/officeDocument/2006/relationships/image" Target="../media/image60.png"/><Relationship Id="rId27" Type="http://schemas.openxmlformats.org/officeDocument/2006/relationships/image" Target="../media/image69.png"/><Relationship Id="rId71" Type="http://schemas.openxmlformats.org/officeDocument/2006/relationships/image" Target="../media/image113.png"/><Relationship Id="rId14" Type="http://schemas.openxmlformats.org/officeDocument/2006/relationships/image" Target="../media/image56.png"/><Relationship Id="rId4" Type="http://schemas.openxmlformats.org/officeDocument/2006/relationships/image" Target="../media/image46.png"/><Relationship Id="rId28" Type="http://schemas.openxmlformats.org/officeDocument/2006/relationships/image" Target="../media/image70.png"/><Relationship Id="rId45" Type="http://schemas.openxmlformats.org/officeDocument/2006/relationships/image" Target="../media/image87.png"/><Relationship Id="rId58" Type="http://schemas.openxmlformats.org/officeDocument/2006/relationships/image" Target="../media/image100.png"/><Relationship Id="rId42" Type="http://schemas.openxmlformats.org/officeDocument/2006/relationships/image" Target="../media/image84.png"/><Relationship Id="rId6" Type="http://schemas.openxmlformats.org/officeDocument/2006/relationships/image" Target="../media/image48.png"/><Relationship Id="rId49" Type="http://schemas.openxmlformats.org/officeDocument/2006/relationships/image" Target="../media/image91.png"/><Relationship Id="rId44" Type="http://schemas.openxmlformats.org/officeDocument/2006/relationships/image" Target="../media/image86.png"/><Relationship Id="rId69" Type="http://schemas.openxmlformats.org/officeDocument/2006/relationships/image" Target="../media/image111.png"/><Relationship Id="rId19" Type="http://schemas.openxmlformats.org/officeDocument/2006/relationships/image" Target="../media/image61.png"/><Relationship Id="rId38" Type="http://schemas.openxmlformats.org/officeDocument/2006/relationships/image" Target="../media/image80.png"/><Relationship Id="rId20" Type="http://schemas.openxmlformats.org/officeDocument/2006/relationships/image" Target="../media/image62.png"/><Relationship Id="rId2" Type="http://schemas.openxmlformats.org/officeDocument/2006/relationships/notesSlide" Target="../notesSlides/notesSlide23.xml"/><Relationship Id="rId46" Type="http://schemas.openxmlformats.org/officeDocument/2006/relationships/image" Target="../media/image88.png"/><Relationship Id="rId57" Type="http://schemas.openxmlformats.org/officeDocument/2006/relationships/image" Target="../media/image99.png"/><Relationship Id="rId59" Type="http://schemas.openxmlformats.org/officeDocument/2006/relationships/image" Target="../media/image101.png"/><Relationship Id="rId35" Type="http://schemas.openxmlformats.org/officeDocument/2006/relationships/image" Target="../media/image77.png"/><Relationship Id="rId51" Type="http://schemas.openxmlformats.org/officeDocument/2006/relationships/image" Target="../media/image93.png"/><Relationship Id="rId55" Type="http://schemas.openxmlformats.org/officeDocument/2006/relationships/image" Target="../media/image97.png"/><Relationship Id="rId31" Type="http://schemas.openxmlformats.org/officeDocument/2006/relationships/image" Target="../media/image73.png"/><Relationship Id="rId34" Type="http://schemas.openxmlformats.org/officeDocument/2006/relationships/image" Target="../media/image76.png"/><Relationship Id="rId40" Type="http://schemas.openxmlformats.org/officeDocument/2006/relationships/image" Target="../media/image82.png"/><Relationship Id="rId62" Type="http://schemas.openxmlformats.org/officeDocument/2006/relationships/image" Target="../media/image104.png"/><Relationship Id="rId66" Type="http://schemas.openxmlformats.org/officeDocument/2006/relationships/image" Target="../media/image108.png"/><Relationship Id="rId36" Type="http://schemas.openxmlformats.org/officeDocument/2006/relationships/image" Target="../media/image78.png"/><Relationship Id="rId72" Type="http://schemas.openxmlformats.org/officeDocument/2006/relationships/image" Target="../media/image114.png"/><Relationship Id="rId1" Type="http://schemas.openxmlformats.org/officeDocument/2006/relationships/slideLayout" Target="../slideLayouts/slideLayout2.xml"/><Relationship Id="rId24" Type="http://schemas.openxmlformats.org/officeDocument/2006/relationships/image" Target="../media/image66.png"/><Relationship Id="rId47" Type="http://schemas.openxmlformats.org/officeDocument/2006/relationships/image" Target="../media/image89.png"/><Relationship Id="rId56" Type="http://schemas.openxmlformats.org/officeDocument/2006/relationships/image" Target="../media/image98.png"/><Relationship Id="rId48" Type="http://schemas.openxmlformats.org/officeDocument/2006/relationships/image" Target="../media/image90.png"/><Relationship Id="rId8" Type="http://schemas.openxmlformats.org/officeDocument/2006/relationships/image" Target="../media/image50.png"/><Relationship Id="rId13" Type="http://schemas.openxmlformats.org/officeDocument/2006/relationships/image" Target="../media/image55.png"/><Relationship Id="rId32" Type="http://schemas.openxmlformats.org/officeDocument/2006/relationships/image" Target="../media/image74.png"/><Relationship Id="rId37" Type="http://schemas.openxmlformats.org/officeDocument/2006/relationships/image" Target="../media/image79.png"/><Relationship Id="rId52" Type="http://schemas.openxmlformats.org/officeDocument/2006/relationships/image" Target="../media/image94.png"/><Relationship Id="rId65" Type="http://schemas.openxmlformats.org/officeDocument/2006/relationships/image" Target="../media/image107.png"/><Relationship Id="rId67" Type="http://schemas.openxmlformats.org/officeDocument/2006/relationships/image" Target="../media/image109.png"/><Relationship Id="rId54" Type="http://schemas.openxmlformats.org/officeDocument/2006/relationships/image" Target="../media/image96.png"/><Relationship Id="rId12" Type="http://schemas.openxmlformats.org/officeDocument/2006/relationships/image" Target="../media/image54.png"/><Relationship Id="rId3" Type="http://schemas.openxmlformats.org/officeDocument/2006/relationships/image" Target="../media/image45.png"/><Relationship Id="rId23" Type="http://schemas.openxmlformats.org/officeDocument/2006/relationships/image" Target="../media/image65.png"/><Relationship Id="rId61" Type="http://schemas.openxmlformats.org/officeDocument/2006/relationships/image" Target="../media/image103.png"/><Relationship Id="rId53" Type="http://schemas.openxmlformats.org/officeDocument/2006/relationships/image" Target="../media/image95.png"/><Relationship Id="rId26" Type="http://schemas.openxmlformats.org/officeDocument/2006/relationships/image" Target="../media/image68.png"/><Relationship Id="rId30" Type="http://schemas.openxmlformats.org/officeDocument/2006/relationships/image" Target="../media/image72.png"/><Relationship Id="rId11" Type="http://schemas.openxmlformats.org/officeDocument/2006/relationships/image" Target="../media/image53.png"/><Relationship Id="rId68" Type="http://schemas.openxmlformats.org/officeDocument/2006/relationships/image" Target="../media/image110.png"/><Relationship Id="rId29" Type="http://schemas.openxmlformats.org/officeDocument/2006/relationships/image" Target="../media/image71.png"/><Relationship Id="rId16" Type="http://schemas.openxmlformats.org/officeDocument/2006/relationships/image" Target="../media/image58.png"/><Relationship Id="rId33" Type="http://schemas.openxmlformats.org/officeDocument/2006/relationships/image" Target="../media/image75.png"/><Relationship Id="rId41" Type="http://schemas.openxmlformats.org/officeDocument/2006/relationships/image" Target="../media/image83.png"/><Relationship Id="rId5" Type="http://schemas.openxmlformats.org/officeDocument/2006/relationships/image" Target="../media/image47.png"/><Relationship Id="rId15" Type="http://schemas.openxmlformats.org/officeDocument/2006/relationships/image" Target="../media/image57.png"/><Relationship Id="rId22" Type="http://schemas.openxmlformats.org/officeDocument/2006/relationships/image" Target="../media/image64.png"/><Relationship Id="rId21" Type="http://schemas.openxmlformats.org/officeDocument/2006/relationships/image" Target="../media/image63.png"/></Relationships>
</file>

<file path=ppt/slides/_rels/slide24.xml.rels><?xml version="1.0" encoding="UTF-8" standalone="yes"?>
<Relationships xmlns="http://schemas.openxmlformats.org/package/2006/relationships"><Relationship Id="rId4" Type="http://schemas.openxmlformats.org/officeDocument/2006/relationships/image" Target="../media/image116.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5.png"/></Relationships>
</file>

<file path=ppt/slides/_rels/slide25.xml.rels><?xml version="1.0" encoding="UTF-8" standalone="yes"?>
<Relationships xmlns="http://schemas.openxmlformats.org/package/2006/relationships"><Relationship Id="rId4" Type="http://schemas.openxmlformats.org/officeDocument/2006/relationships/image" Target="../media/image116.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8.png"/></Relationships>
</file>

<file path=ppt/slides/_rels/slide29.xml.rels><?xml version="1.0" encoding="UTF-8" standalone="yes"?>
<Relationships xmlns="http://schemas.openxmlformats.org/package/2006/relationships"><Relationship Id="rId4"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8.png"/><Relationship Id="rId5" Type="http://schemas.openxmlformats.org/officeDocument/2006/relationships/image" Target="../media/image120.png"/></Relationships>
</file>

<file path=ppt/slides/_rels/slide3.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4" Type="http://schemas.openxmlformats.org/officeDocument/2006/relationships/image" Target="../media/image121.png"/><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18.png"/><Relationship Id="rId5" Type="http://schemas.openxmlformats.org/officeDocument/2006/relationships/image" Target="../media/image1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image" Target="../media/image5.png"/><Relationship Id="rId5" Type="http://schemas.openxmlformats.org/officeDocument/2006/relationships/image" Target="../media/image43.png"/><Relationship Id="rId7" Type="http://schemas.openxmlformats.org/officeDocument/2006/relationships/image" Target="../media/image115.png"/><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chart" Target="../charts/chart2.xml"/><Relationship Id="rId6" Type="http://schemas.openxmlformats.org/officeDocument/2006/relationships/image" Target="../media/image122.png"/></Relationships>
</file>

<file path=ppt/slides/_rels/slide37.xml.rels><?xml version="1.0" encoding="UTF-8" standalone="yes"?>
<Relationships xmlns="http://schemas.openxmlformats.org/package/2006/relationships"><Relationship Id="rId4" Type="http://schemas.openxmlformats.org/officeDocument/2006/relationships/image" Target="../media/image123.png"/><Relationship Id="rId5" Type="http://schemas.openxmlformats.org/officeDocument/2006/relationships/image" Target="../media/image124.png"/><Relationship Id="rId7" Type="http://schemas.openxmlformats.org/officeDocument/2006/relationships/image" Target="../media/image126.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hart" Target="../charts/chart3.xml"/><Relationship Id="rId6" Type="http://schemas.openxmlformats.org/officeDocument/2006/relationships/image" Target="../media/image125.png"/></Relationships>
</file>

<file path=ppt/slides/_rels/slide38.xml.rels><?xml version="1.0" encoding="UTF-8" standalone="yes"?>
<Relationships xmlns="http://schemas.openxmlformats.org/package/2006/relationships"><Relationship Id="rId4" Type="http://schemas.openxmlformats.org/officeDocument/2006/relationships/image" Target="../media/image128.png"/><Relationship Id="rId5" Type="http://schemas.openxmlformats.org/officeDocument/2006/relationships/image" Target="../media/image129.png"/><Relationship Id="rId7" Type="http://schemas.openxmlformats.org/officeDocument/2006/relationships/image" Target="../media/image131.png"/><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27.png"/><Relationship Id="rId6" Type="http://schemas.openxmlformats.org/officeDocument/2006/relationships/image" Target="../media/image130.png"/></Relationships>
</file>

<file path=ppt/slides/_rels/slide39.xml.rels><?xml version="1.0" encoding="UTF-8" standalone="yes"?>
<Relationships xmlns="http://schemas.openxmlformats.org/package/2006/relationships"><Relationship Id="rId4" Type="http://schemas.openxmlformats.org/officeDocument/2006/relationships/image" Target="../media/image133.png"/><Relationship Id="rId5" Type="http://schemas.openxmlformats.org/officeDocument/2006/relationships/image" Target="../media/image131.png"/><Relationship Id="rId7" Type="http://schemas.openxmlformats.org/officeDocument/2006/relationships/image" Target="../media/image127.png"/><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32.png"/><Relationship Id="rId6" Type="http://schemas.openxmlformats.org/officeDocument/2006/relationships/image" Target="../media/image128.png"/></Relationships>
</file>

<file path=ppt/slides/_rels/slide4.xml.rels><?xml version="1.0" encoding="UTF-8" standalone="yes"?>
<Relationships xmlns="http://schemas.openxmlformats.org/package/2006/relationships"><Relationship Id="rId4" Type="http://schemas.openxmlformats.org/officeDocument/2006/relationships/image" Target="../media/image7.tiff"/><Relationship Id="rId5" Type="http://schemas.openxmlformats.org/officeDocument/2006/relationships/image" Target="../media/image8.png"/><Relationship Id="rId7"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 Id="rId6" Type="http://schemas.openxmlformats.org/officeDocument/2006/relationships/image" Target="../media/image4.png"/></Relationships>
</file>

<file path=ppt/slides/_rels/slide40.xml.rels><?xml version="1.0" encoding="UTF-8" standalone="yes"?>
<Relationships xmlns="http://schemas.openxmlformats.org/package/2006/relationships"><Relationship Id="rId4" Type="http://schemas.openxmlformats.org/officeDocument/2006/relationships/image" Target="../media/image132.png"/><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34.png"/><Relationship Id="rId5" Type="http://schemas.openxmlformats.org/officeDocument/2006/relationships/image" Target="../media/image133.png"/></Relationships>
</file>

<file path=ppt/slides/_rels/slide41.xml.rels><?xml version="1.0" encoding="UTF-8" standalone="yes"?>
<Relationships xmlns="http://schemas.openxmlformats.org/package/2006/relationships"><Relationship Id="rId4" Type="http://schemas.openxmlformats.org/officeDocument/2006/relationships/image" Target="../media/image136.png"/><Relationship Id="rId5" Type="http://schemas.openxmlformats.org/officeDocument/2006/relationships/image" Target="../media/image137.png"/><Relationship Id="rId7" Type="http://schemas.openxmlformats.org/officeDocument/2006/relationships/image" Target="../media/image131.png"/><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35.png"/><Relationship Id="rId6" Type="http://schemas.openxmlformats.org/officeDocument/2006/relationships/image" Target="../media/image138.png"/></Relationships>
</file>

<file path=ppt/slides/_rels/slide42.xml.rels><?xml version="1.0" encoding="UTF-8" standalone="yes"?>
<Relationships xmlns="http://schemas.openxmlformats.org/package/2006/relationships"><Relationship Id="rId4" Type="http://schemas.openxmlformats.org/officeDocument/2006/relationships/image" Target="../media/image140.png"/><Relationship Id="rId5" Type="http://schemas.openxmlformats.org/officeDocument/2006/relationships/image" Target="../media/image141.png"/><Relationship Id="rId7" Type="http://schemas.openxmlformats.org/officeDocument/2006/relationships/image" Target="../media/image131.png"/><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39.png"/><Relationship Id="rId6" Type="http://schemas.openxmlformats.org/officeDocument/2006/relationships/image" Target="../media/image142.png"/></Relationships>
</file>

<file path=ppt/slides/_rels/slide43.xml.rels><?xml version="1.0" encoding="UTF-8" standalone="yes"?>
<Relationships xmlns="http://schemas.openxmlformats.org/package/2006/relationships"><Relationship Id="rId4" Type="http://schemas.openxmlformats.org/officeDocument/2006/relationships/image" Target="../media/image140.png"/><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39.png"/><Relationship Id="rId5" Type="http://schemas.openxmlformats.org/officeDocument/2006/relationships/image" Target="../media/image143.png"/></Relationships>
</file>

<file path=ppt/slides/_rels/slide44.xml.rels><?xml version="1.0" encoding="UTF-8" standalone="yes"?>
<Relationships xmlns="http://schemas.openxmlformats.org/package/2006/relationships"><Relationship Id="rId8" Type="http://schemas.openxmlformats.org/officeDocument/2006/relationships/image" Target="../media/image148.png"/><Relationship Id="rId4" Type="http://schemas.openxmlformats.org/officeDocument/2006/relationships/image" Target="../media/image145.png"/><Relationship Id="rId5" Type="http://schemas.openxmlformats.org/officeDocument/2006/relationships/image" Target="../media/image146.png"/><Relationship Id="rId7" Type="http://schemas.openxmlformats.org/officeDocument/2006/relationships/image" Target="../media/image131.png"/><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44.png"/><Relationship Id="rId6" Type="http://schemas.openxmlformats.org/officeDocument/2006/relationships/image" Target="../media/image147.png"/></Relationships>
</file>

<file path=ppt/slides/_rels/slide45.xml.rels><?xml version="1.0" encoding="UTF-8" standalone="yes"?>
<Relationships xmlns="http://schemas.openxmlformats.org/package/2006/relationships"><Relationship Id="rId4" Type="http://schemas.openxmlformats.org/officeDocument/2006/relationships/image" Target="../media/image150.png"/><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49.png"/><Relationship Id="rId5" Type="http://schemas.openxmlformats.org/officeDocument/2006/relationships/image" Target="../media/image15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4" Type="http://schemas.openxmlformats.org/officeDocument/2006/relationships/image" Target="../media/image153.png"/><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52.png"/><Relationship Id="rId5" Type="http://schemas.openxmlformats.org/officeDocument/2006/relationships/image" Target="../media/image119.png"/></Relationships>
</file>

<file path=ppt/slides/_rels/slide5.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4" Type="http://schemas.openxmlformats.org/officeDocument/2006/relationships/image" Target="../media/image121.png"/><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18.png"/><Relationship Id="rId5" Type="http://schemas.openxmlformats.org/officeDocument/2006/relationships/image" Target="../media/image119.png"/></Relationships>
</file>

<file path=ppt/slides/_rels/slide51.xml.rels><?xml version="1.0" encoding="UTF-8" standalone="yes"?>
<Relationships xmlns="http://schemas.openxmlformats.org/package/2006/relationships"><Relationship Id="rId4" Type="http://schemas.openxmlformats.org/officeDocument/2006/relationships/image" Target="../media/image155.png"/><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54.png"/></Relationships>
</file>

<file path=ppt/slides/_rels/slide52.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6" Type="http://schemas.openxmlformats.org/officeDocument/2006/relationships/image" Target="../media/image131.png"/><Relationship Id="rId4" Type="http://schemas.openxmlformats.org/officeDocument/2006/relationships/image" Target="../media/image135.png"/><Relationship Id="rId1" Type="http://schemas.openxmlformats.org/officeDocument/2006/relationships/slideLayout" Target="../slideLayouts/slideLayout2.xml"/><Relationship Id="rId2" Type="http://schemas.openxmlformats.org/officeDocument/2006/relationships/image" Target="../media/image156.png"/><Relationship Id="rId3" Type="http://schemas.openxmlformats.org/officeDocument/2006/relationships/image" Target="../media/image157.png"/><Relationship Id="rId5" Type="http://schemas.openxmlformats.org/officeDocument/2006/relationships/image" Target="../media/image138.png"/></Relationships>
</file>

<file path=ppt/slides/_rels/slide54.xml.rels><?xml version="1.0" encoding="UTF-8" standalone="yes"?>
<Relationships xmlns="http://schemas.openxmlformats.org/package/2006/relationships"><Relationship Id="rId4" Type="http://schemas.openxmlformats.org/officeDocument/2006/relationships/image" Target="../media/image149.png"/><Relationship Id="rId1" Type="http://schemas.openxmlformats.org/officeDocument/2006/relationships/slideLayout" Target="../slideLayouts/slideLayout2.xml"/><Relationship Id="rId2" Type="http://schemas.openxmlformats.org/officeDocument/2006/relationships/image" Target="../media/image158.png"/><Relationship Id="rId3" Type="http://schemas.openxmlformats.org/officeDocument/2006/relationships/image" Target="../media/image159.png"/></Relationships>
</file>

<file path=ppt/slides/_rels/slide55.xml.rels><?xml version="1.0" encoding="UTF-8" standalone="yes"?>
<Relationships xmlns="http://schemas.openxmlformats.org/package/2006/relationships"><Relationship Id="rId4" Type="http://schemas.openxmlformats.org/officeDocument/2006/relationships/image" Target="../media/image149.png"/><Relationship Id="rId1" Type="http://schemas.openxmlformats.org/officeDocument/2006/relationships/slideLayout" Target="../slideLayouts/slideLayout2.xml"/><Relationship Id="rId2" Type="http://schemas.openxmlformats.org/officeDocument/2006/relationships/image" Target="../media/image160.png"/><Relationship Id="rId3" Type="http://schemas.openxmlformats.org/officeDocument/2006/relationships/image" Target="../media/image16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10.tiff"/><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tiff"/><Relationship Id="rId5" Type="http://schemas.openxmlformats.org/officeDocument/2006/relationships/image" Target="../media/image11.tiff"/></Relationships>
</file>

<file path=ppt/slides/_rels/slide8.xml.rels><?xml version="1.0" encoding="UTF-8" standalone="yes"?>
<Relationships xmlns="http://schemas.openxmlformats.org/package/2006/relationships"><Relationship Id="rId4" Type="http://schemas.openxmlformats.org/officeDocument/2006/relationships/image" Target="../media/image13.tiff"/><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tiff"/><Relationship Id="rId5" Type="http://schemas.openxmlformats.org/officeDocument/2006/relationships/image" Target="../media/image14.tiff"/></Relationships>
</file>

<file path=ppt/slides/_rels/slide9.xml.rels><?xml version="1.0" encoding="UTF-8" standalone="yes"?>
<Relationships xmlns="http://schemas.openxmlformats.org/package/2006/relationships"><Relationship Id="rId4" Type="http://schemas.openxmlformats.org/officeDocument/2006/relationships/image" Target="../media/image15.tiff"/><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tiff"/><Relationship Id="rId5" Type="http://schemas.openxmlformats.org/officeDocument/2006/relationships/image" Target="../media/image16.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t>How Well Do Line Drawings </a:t>
            </a:r>
            <a:br>
              <a:rPr lang="en-US" dirty="0" smtClean="0"/>
            </a:br>
            <a:r>
              <a:rPr lang="en-US" dirty="0" smtClean="0"/>
              <a:t>Depict Shape?</a:t>
            </a:r>
            <a:endParaRPr lang="en-US" dirty="0"/>
          </a:p>
        </p:txBody>
      </p:sp>
      <p:sp>
        <p:nvSpPr>
          <p:cNvPr id="4" name="Subtitle 3"/>
          <p:cNvSpPr>
            <a:spLocks noGrp="1"/>
          </p:cNvSpPr>
          <p:nvPr>
            <p:ph type="subTitle" idx="1"/>
          </p:nvPr>
        </p:nvSpPr>
        <p:spPr>
          <a:xfrm>
            <a:off x="2297503" y="3200400"/>
            <a:ext cx="4610100" cy="2438400"/>
          </a:xfrm>
        </p:spPr>
        <p:txBody>
          <a:bodyPr>
            <a:normAutofit fontScale="70000" lnSpcReduction="20000"/>
          </a:bodyPr>
          <a:lstStyle/>
          <a:p>
            <a:pPr algn="l"/>
            <a:r>
              <a:rPr lang="en-US" dirty="0" smtClean="0"/>
              <a:t>Forrester Cole</a:t>
            </a:r>
          </a:p>
          <a:p>
            <a:pPr algn="r"/>
            <a:r>
              <a:rPr lang="en-US" dirty="0" smtClean="0"/>
              <a:t>Kevin Sanik</a:t>
            </a:r>
          </a:p>
          <a:p>
            <a:pPr algn="r"/>
            <a:r>
              <a:rPr lang="en-US" dirty="0" smtClean="0"/>
              <a:t>Doug DeCarlo</a:t>
            </a:r>
          </a:p>
          <a:p>
            <a:pPr algn="l"/>
            <a:r>
              <a:rPr lang="en-US" dirty="0" smtClean="0"/>
              <a:t>Adam Finkelstein</a:t>
            </a:r>
          </a:p>
          <a:p>
            <a:pPr algn="l"/>
            <a:r>
              <a:rPr lang="en-US" dirty="0" smtClean="0"/>
              <a:t>Thomas Funkhouser</a:t>
            </a:r>
          </a:p>
          <a:p>
            <a:pPr algn="l"/>
            <a:r>
              <a:rPr lang="en-US" dirty="0" smtClean="0"/>
              <a:t>Szymon Rusinkiewicz</a:t>
            </a:r>
          </a:p>
          <a:p>
            <a:pPr algn="r"/>
            <a:r>
              <a:rPr lang="en-US" dirty="0" smtClean="0"/>
              <a:t>Manish Singh</a:t>
            </a:r>
            <a:endParaRPr lang="en-US" dirty="0"/>
          </a:p>
        </p:txBody>
      </p:sp>
      <p:cxnSp>
        <p:nvCxnSpPr>
          <p:cNvPr id="10" name="Straight Connector 9"/>
          <p:cNvCxnSpPr/>
          <p:nvPr/>
        </p:nvCxnSpPr>
        <p:spPr>
          <a:xfrm rot="5400000">
            <a:off x="5995421" y="4367781"/>
            <a:ext cx="2048948" cy="18989"/>
          </a:xfrm>
          <a:prstGeom prst="line">
            <a:avLst/>
          </a:prstGeom>
          <a:ln w="38100" cap="flat" cmpd="dbl" algn="ctr">
            <a:solidFill>
              <a:schemeClr val="accent1">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1149149" y="4381897"/>
            <a:ext cx="2058194" cy="1588"/>
          </a:xfrm>
          <a:prstGeom prst="line">
            <a:avLst/>
          </a:prstGeom>
          <a:ln w="38100" cap="flat" cmpd="dbl" algn="ctr">
            <a:solidFill>
              <a:schemeClr val="accent1">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114800" y="3397391"/>
            <a:ext cx="914400" cy="1588"/>
          </a:xfrm>
          <a:prstGeom prst="line">
            <a:avLst/>
          </a:prstGeom>
          <a:ln w="12700" cap="flat" cmpd="sng" algn="ctr">
            <a:solidFill>
              <a:schemeClr val="accent1">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810000" y="3736976"/>
            <a:ext cx="1556349" cy="1588"/>
          </a:xfrm>
          <a:prstGeom prst="line">
            <a:avLst/>
          </a:prstGeom>
          <a:ln w="12700" cap="flat" cmpd="sng" algn="ctr">
            <a:solidFill>
              <a:schemeClr val="accent1">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810000" y="4052258"/>
            <a:ext cx="1263052" cy="0"/>
          </a:xfrm>
          <a:prstGeom prst="line">
            <a:avLst/>
          </a:prstGeom>
          <a:ln w="12700" cap="flat" cmpd="sng" algn="ctr">
            <a:solidFill>
              <a:schemeClr val="accent1">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463452" y="4401079"/>
            <a:ext cx="870548" cy="1588"/>
          </a:xfrm>
          <a:prstGeom prst="line">
            <a:avLst/>
          </a:prstGeom>
          <a:ln w="12700" cap="flat" cmpd="sng" algn="ctr">
            <a:solidFill>
              <a:schemeClr val="accent1">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844452" y="4732867"/>
            <a:ext cx="489548" cy="1588"/>
          </a:xfrm>
          <a:prstGeom prst="line">
            <a:avLst/>
          </a:prstGeom>
          <a:ln w="12700" cap="flat" cmpd="sng" algn="ctr">
            <a:solidFill>
              <a:schemeClr val="accent1">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909149" y="5069417"/>
            <a:ext cx="424851" cy="1588"/>
          </a:xfrm>
          <a:prstGeom prst="line">
            <a:avLst/>
          </a:prstGeom>
          <a:ln w="12700" cap="flat" cmpd="sng" algn="ctr">
            <a:solidFill>
              <a:schemeClr val="accent1">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810000" y="5404909"/>
            <a:ext cx="1285416" cy="1588"/>
          </a:xfrm>
          <a:prstGeom prst="line">
            <a:avLst/>
          </a:prstGeom>
          <a:ln w="12700" cap="flat" cmpd="sng" algn="ctr">
            <a:solidFill>
              <a:schemeClr val="accent1">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7084744" y="4138803"/>
            <a:ext cx="1055297" cy="430887"/>
          </a:xfrm>
          <a:prstGeom prst="rect">
            <a:avLst/>
          </a:prstGeom>
        </p:spPr>
        <p:txBody>
          <a:bodyPr wrap="none">
            <a:spAutoFit/>
          </a:bodyPr>
          <a:lstStyle/>
          <a:p>
            <a:r>
              <a:rPr lang="en-US" sz="2200" dirty="0" smtClean="0">
                <a:solidFill>
                  <a:prstClr val="white">
                    <a:tint val="75000"/>
                  </a:prstClr>
                </a:solidFill>
              </a:rPr>
              <a:t>Rutgers</a:t>
            </a:r>
            <a:endParaRPr lang="en-US" dirty="0"/>
          </a:p>
        </p:txBody>
      </p:sp>
      <p:sp>
        <p:nvSpPr>
          <p:cNvPr id="41" name="Rectangle 40"/>
          <p:cNvSpPr/>
          <p:nvPr/>
        </p:nvSpPr>
        <p:spPr>
          <a:xfrm>
            <a:off x="838200" y="4138803"/>
            <a:ext cx="1288659" cy="430887"/>
          </a:xfrm>
          <a:prstGeom prst="rect">
            <a:avLst/>
          </a:prstGeom>
        </p:spPr>
        <p:txBody>
          <a:bodyPr wrap="none">
            <a:spAutoFit/>
          </a:bodyPr>
          <a:lstStyle/>
          <a:p>
            <a:r>
              <a:rPr lang="en-US" sz="2200" dirty="0" smtClean="0">
                <a:solidFill>
                  <a:prstClr val="white">
                    <a:tint val="75000"/>
                  </a:prstClr>
                </a:solidFill>
              </a:rPr>
              <a:t>Princeton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Comparing models to artists</a:t>
            </a:r>
            <a:endParaRPr lang="en-US" dirty="0"/>
          </a:p>
        </p:txBody>
      </p:sp>
      <p:pic>
        <p:nvPicPr>
          <p:cNvPr id="4" name="Picture 4" descr="rlgolfball"/>
          <p:cNvPicPr>
            <a:picLocks noChangeAspect="1" noChangeArrowheads="1"/>
          </p:cNvPicPr>
          <p:nvPr/>
        </p:nvPicPr>
        <p:blipFill>
          <a:blip r:embed="rId3" cstate="print"/>
          <a:srcRect/>
          <a:stretch>
            <a:fillRect/>
          </a:stretch>
        </p:blipFill>
        <p:spPr bwMode="auto">
          <a:xfrm>
            <a:off x="1371600" y="2138363"/>
            <a:ext cx="2628900" cy="2578100"/>
          </a:xfrm>
          <a:prstGeom prst="rect">
            <a:avLst/>
          </a:prstGeom>
          <a:noFill/>
          <a:ln w="25400" cap="flat" cmpd="sng" algn="ctr">
            <a:solidFill>
              <a:srgbClr val="000000"/>
            </a:solidFill>
            <a:prstDash val="solid"/>
            <a:miter lim="800000"/>
            <a:headEnd type="none" w="med" len="med"/>
            <a:tailEnd type="none" w="med" len="med"/>
          </a:ln>
        </p:spPr>
      </p:pic>
      <p:pic>
        <p:nvPicPr>
          <p:cNvPr id="5" name="Picture 5" descr="golf-roy-sch"/>
          <p:cNvPicPr>
            <a:picLocks noChangeAspect="1" noChangeArrowheads="1"/>
          </p:cNvPicPr>
          <p:nvPr/>
        </p:nvPicPr>
        <p:blipFill>
          <a:blip r:embed="rId4"/>
          <a:srcRect/>
          <a:stretch>
            <a:fillRect/>
          </a:stretch>
        </p:blipFill>
        <p:spPr bwMode="auto">
          <a:xfrm>
            <a:off x="5113338" y="2133600"/>
            <a:ext cx="2582862" cy="2582863"/>
          </a:xfrm>
          <a:prstGeom prst="rect">
            <a:avLst/>
          </a:prstGeom>
          <a:noFill/>
          <a:ln w="25400" cap="flat" cmpd="sng" algn="ctr">
            <a:solidFill>
              <a:srgbClr val="000000"/>
            </a:solidFill>
            <a:prstDash val="solid"/>
            <a:miter lim="800000"/>
            <a:headEnd type="none" w="med" len="med"/>
            <a:tailEnd type="none" w="med" len="med"/>
          </a:ln>
        </p:spPr>
      </p:pic>
      <p:sp>
        <p:nvSpPr>
          <p:cNvPr id="6" name="Text Box 8"/>
          <p:cNvSpPr txBox="1">
            <a:spLocks noChangeArrowheads="1"/>
          </p:cNvSpPr>
          <p:nvPr/>
        </p:nvSpPr>
        <p:spPr bwMode="auto">
          <a:xfrm>
            <a:off x="2135419" y="5040868"/>
            <a:ext cx="2039937" cy="369332"/>
          </a:xfrm>
          <a:prstGeom prst="rect">
            <a:avLst/>
          </a:prstGeom>
          <a:noFill/>
          <a:ln w="9525" algn="ctr">
            <a:noFill/>
            <a:miter lim="800000"/>
            <a:headEnd/>
            <a:tailEnd/>
          </a:ln>
          <a:effectLst/>
        </p:spPr>
        <p:txBody>
          <a:bodyPr wrap="square">
            <a:spAutoFit/>
          </a:bodyPr>
          <a:lstStyle/>
          <a:p>
            <a:pPr>
              <a:buFont typeface="Wingdings" pitchFamily="2" charset="2"/>
              <a:buNone/>
            </a:pPr>
            <a:r>
              <a:rPr lang="en-US" sz="1200" dirty="0" smtClean="0">
                <a:effectLst>
                  <a:outerShdw blurRad="38100" dist="38100" dir="2700000" algn="tl">
                    <a:srgbClr val="333333"/>
                  </a:outerShdw>
                </a:effectLst>
              </a:rPr>
              <a:t>© </a:t>
            </a:r>
            <a:r>
              <a:rPr lang="en-US" sz="1200" dirty="0">
                <a:effectLst>
                  <a:outerShdw blurRad="38100" dist="38100" dir="2700000" algn="tl">
                    <a:srgbClr val="333333"/>
                  </a:outerShdw>
                </a:effectLst>
              </a:rPr>
              <a:t>Estate of Roy Lichtenstein</a:t>
            </a:r>
            <a:r>
              <a:rPr lang="en-US" sz="1800" dirty="0">
                <a:effectLst>
                  <a:outerShdw blurRad="38100" dist="38100" dir="2700000" algn="tl">
                    <a:srgbClr val="333333"/>
                  </a:outerShdw>
                </a:effectLst>
              </a:rPr>
              <a:t> </a:t>
            </a:r>
          </a:p>
        </p:txBody>
      </p:sp>
      <p:sp>
        <p:nvSpPr>
          <p:cNvPr id="7" name="Text Box 9"/>
          <p:cNvSpPr txBox="1">
            <a:spLocks noChangeArrowheads="1"/>
          </p:cNvSpPr>
          <p:nvPr/>
        </p:nvSpPr>
        <p:spPr bwMode="auto">
          <a:xfrm>
            <a:off x="5053013" y="4763869"/>
            <a:ext cx="2574925" cy="830997"/>
          </a:xfrm>
          <a:prstGeom prst="rect">
            <a:avLst/>
          </a:prstGeom>
          <a:noFill/>
          <a:ln w="9525" algn="ctr">
            <a:noFill/>
            <a:miter lim="800000"/>
            <a:headEnd/>
            <a:tailEnd/>
          </a:ln>
          <a:effectLst/>
        </p:spPr>
        <p:txBody>
          <a:bodyPr wrap="square">
            <a:spAutoFit/>
          </a:bodyPr>
          <a:lstStyle/>
          <a:p>
            <a:pPr algn="ctr">
              <a:buFont typeface="Wingdings" pitchFamily="2" charset="2"/>
              <a:buNone/>
            </a:pPr>
            <a:r>
              <a:rPr lang="en-US" dirty="0" smtClean="0">
                <a:effectLst>
                  <a:outerShdw blurRad="38100" dist="38100" dir="2700000" algn="tl">
                    <a:srgbClr val="333333"/>
                  </a:outerShdw>
                </a:effectLst>
              </a:rPr>
              <a:t>Suggestive contours and suggestive highlights </a:t>
            </a:r>
            <a:r>
              <a:rPr lang="en-US" sz="1200" b="1" dirty="0" smtClean="0">
                <a:solidFill>
                  <a:schemeClr val="bg2">
                    <a:lumMod val="20000"/>
                    <a:lumOff val="80000"/>
                  </a:schemeClr>
                </a:solidFill>
                <a:effectLst>
                  <a:outerShdw blurRad="38100" dist="38100" dir="2700000" algn="tl">
                    <a:srgbClr val="333333"/>
                  </a:outerShdw>
                </a:effectLst>
              </a:rPr>
              <a:t>[DeCarlo and Rusinkiewicz 2007]</a:t>
            </a:r>
          </a:p>
        </p:txBody>
      </p:sp>
      <p:sp>
        <p:nvSpPr>
          <p:cNvPr id="9" name="TextBox 8"/>
          <p:cNvSpPr txBox="1"/>
          <p:nvPr/>
        </p:nvSpPr>
        <p:spPr>
          <a:xfrm>
            <a:off x="1143000" y="4800600"/>
            <a:ext cx="3002106" cy="369332"/>
          </a:xfrm>
          <a:prstGeom prst="rect">
            <a:avLst/>
          </a:prstGeom>
          <a:noFill/>
        </p:spPr>
        <p:txBody>
          <a:bodyPr wrap="none" rtlCol="0">
            <a:spAutoFit/>
          </a:bodyPr>
          <a:lstStyle/>
          <a:p>
            <a:r>
              <a:rPr lang="en-US" dirty="0" smtClean="0">
                <a:solidFill>
                  <a:schemeClr val="accent1">
                    <a:lumMod val="40000"/>
                    <a:lumOff val="60000"/>
                  </a:schemeClr>
                </a:solidFill>
              </a:rPr>
              <a:t>“Golf Ball” [Lichtenstein 1962]</a:t>
            </a:r>
            <a:endParaRPr lang="en-US" dirty="0">
              <a:solidFill>
                <a:schemeClr val="accent1">
                  <a:lumMod val="40000"/>
                  <a:lumOff val="60000"/>
                </a:schemeClr>
              </a:solidFill>
            </a:endParaRPr>
          </a:p>
        </p:txBody>
      </p:sp>
      <p:cxnSp>
        <p:nvCxnSpPr>
          <p:cNvPr id="11" name="Straight Arrow Connector 10"/>
          <p:cNvCxnSpPr/>
          <p:nvPr/>
        </p:nvCxnSpPr>
        <p:spPr>
          <a:xfrm flipV="1">
            <a:off x="2514600" y="3886200"/>
            <a:ext cx="609600" cy="304800"/>
          </a:xfrm>
          <a:prstGeom prst="straightConnector1">
            <a:avLst/>
          </a:prstGeom>
          <a:ln w="76200" cap="flat" cmpd="sng" algn="ctr">
            <a:solidFill>
              <a:schemeClr val="accent6"/>
            </a:solidFill>
            <a:prstDash val="solid"/>
            <a:round/>
            <a:headEnd type="none" w="med" len="med"/>
            <a:tailEnd type="stealth" w="lg"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6172200" y="3886200"/>
            <a:ext cx="609600" cy="304800"/>
          </a:xfrm>
          <a:prstGeom prst="straightConnector1">
            <a:avLst/>
          </a:prstGeom>
          <a:ln w="76200" cap="flat" cmpd="sng" algn="ctr">
            <a:solidFill>
              <a:schemeClr val="accent6"/>
            </a:solidFill>
            <a:prstDash val="solid"/>
            <a:round/>
            <a:headEnd type="none" w="med" len="med"/>
            <a:tailEnd type="stealth" w="lg"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V="1">
            <a:off x="3467100" y="4305300"/>
            <a:ext cx="457200" cy="76200"/>
          </a:xfrm>
          <a:prstGeom prst="straightConnector1">
            <a:avLst/>
          </a:prstGeom>
          <a:ln w="76200" cap="flat" cmpd="sng" algn="ctr">
            <a:solidFill>
              <a:schemeClr val="accent6"/>
            </a:solidFill>
            <a:prstDash val="solid"/>
            <a:round/>
            <a:headEnd type="none" w="med" len="med"/>
            <a:tailEnd type="stealth" w="lg"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V="1">
            <a:off x="7200900" y="4305300"/>
            <a:ext cx="457200" cy="76200"/>
          </a:xfrm>
          <a:prstGeom prst="straightConnector1">
            <a:avLst/>
          </a:prstGeom>
          <a:ln w="76200" cap="flat" cmpd="sng" algn="ctr">
            <a:solidFill>
              <a:schemeClr val="accent6"/>
            </a:solidFill>
            <a:prstDash val="solid"/>
            <a:round/>
            <a:headEnd type="none" w="med" len="med"/>
            <a:tailEnd type="stealth" w="lg"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a:srcRect l="17669" t="6719" r="25792" b="42217"/>
          <a:stretch>
            <a:fillRect/>
          </a:stretch>
        </p:blipFill>
        <p:spPr bwMode="auto">
          <a:xfrm rot="16200000">
            <a:off x="876409" y="2343561"/>
            <a:ext cx="3080075" cy="3657600"/>
          </a:xfrm>
          <a:prstGeom prst="rect">
            <a:avLst/>
          </a:prstGeom>
          <a:noFill/>
          <a:ln w="25400" cap="flat" cmpd="sng" algn="ctr">
            <a:solidFill>
              <a:schemeClr val="bg1"/>
            </a:solidFill>
            <a:prstDash val="solid"/>
            <a:miter lim="800000"/>
            <a:headEnd type="none" w="med" len="med"/>
            <a:tailEnd type="none" w="med" len="med"/>
          </a:ln>
        </p:spPr>
      </p:pic>
      <p:pic>
        <p:nvPicPr>
          <p:cNvPr id="8" name="Picture 4"/>
          <p:cNvPicPr>
            <a:picLocks noChangeAspect="1" noChangeArrowheads="1"/>
          </p:cNvPicPr>
          <p:nvPr/>
        </p:nvPicPr>
        <p:blipFill>
          <a:blip r:embed="rId3"/>
          <a:srcRect l="17669" t="6719" r="25792" b="42217"/>
          <a:stretch>
            <a:fillRect/>
          </a:stretch>
        </p:blipFill>
        <p:spPr bwMode="auto">
          <a:xfrm rot="17100000">
            <a:off x="1084992" y="2526441"/>
            <a:ext cx="2772076" cy="3291840"/>
          </a:xfrm>
          <a:prstGeom prst="rect">
            <a:avLst/>
          </a:prstGeom>
          <a:noFill/>
          <a:ln w="25400" cap="flat" cmpd="sng" algn="ctr">
            <a:solidFill>
              <a:schemeClr val="bg1"/>
            </a:solidFill>
            <a:prstDash val="solid"/>
            <a:miter lim="800000"/>
            <a:headEnd type="none" w="med" len="med"/>
            <a:tailEnd type="none" w="med" len="med"/>
          </a:ln>
        </p:spPr>
      </p:pic>
      <p:pic>
        <p:nvPicPr>
          <p:cNvPr id="9" name="Picture 4"/>
          <p:cNvPicPr>
            <a:picLocks noChangeAspect="1" noChangeArrowheads="1"/>
          </p:cNvPicPr>
          <p:nvPr/>
        </p:nvPicPr>
        <p:blipFill>
          <a:blip r:embed="rId3"/>
          <a:srcRect l="17669" t="6719" r="25792" b="42217"/>
          <a:stretch>
            <a:fillRect/>
          </a:stretch>
        </p:blipFill>
        <p:spPr bwMode="auto">
          <a:xfrm rot="18000000">
            <a:off x="1304519" y="2633121"/>
            <a:ext cx="2464068" cy="2926080"/>
          </a:xfrm>
          <a:prstGeom prst="rect">
            <a:avLst/>
          </a:prstGeom>
          <a:noFill/>
          <a:ln w="25400" cap="flat" cmpd="sng" algn="ctr">
            <a:solidFill>
              <a:schemeClr val="bg1"/>
            </a:solidFill>
            <a:prstDash val="solid"/>
            <a:miter lim="800000"/>
            <a:headEnd type="none" w="med" len="med"/>
            <a:tailEnd type="none" w="med" len="med"/>
          </a:ln>
        </p:spPr>
      </p:pic>
      <p:pic>
        <p:nvPicPr>
          <p:cNvPr id="10" name="Picture 4"/>
          <p:cNvPicPr>
            <a:picLocks noChangeAspect="1" noChangeArrowheads="1"/>
          </p:cNvPicPr>
          <p:nvPr/>
        </p:nvPicPr>
        <p:blipFill>
          <a:blip r:embed="rId3"/>
          <a:srcRect l="17669" t="6719" r="25792" b="42217"/>
          <a:stretch>
            <a:fillRect/>
          </a:stretch>
        </p:blipFill>
        <p:spPr bwMode="auto">
          <a:xfrm rot="18900000">
            <a:off x="1521678" y="2761200"/>
            <a:ext cx="2156059" cy="2560320"/>
          </a:xfrm>
          <a:prstGeom prst="rect">
            <a:avLst/>
          </a:prstGeom>
          <a:noFill/>
          <a:ln w="25400" cap="flat" cmpd="sng" algn="ctr">
            <a:solidFill>
              <a:schemeClr val="bg1"/>
            </a:solidFill>
            <a:prstDash val="solid"/>
            <a:miter lim="800000"/>
            <a:headEnd type="none" w="med" len="med"/>
            <a:tailEnd type="none" w="med" len="med"/>
          </a:ln>
        </p:spPr>
      </p:pic>
      <p:pic>
        <p:nvPicPr>
          <p:cNvPr id="11" name="Picture 4"/>
          <p:cNvPicPr>
            <a:picLocks noChangeAspect="1" noChangeArrowheads="1"/>
          </p:cNvPicPr>
          <p:nvPr/>
        </p:nvPicPr>
        <p:blipFill>
          <a:blip r:embed="rId3"/>
          <a:srcRect l="17669" t="6719" r="25792" b="42217"/>
          <a:stretch>
            <a:fillRect/>
          </a:stretch>
        </p:blipFill>
        <p:spPr bwMode="auto">
          <a:xfrm rot="19800000">
            <a:off x="1841904" y="2841274"/>
            <a:ext cx="1848051" cy="2194560"/>
          </a:xfrm>
          <a:prstGeom prst="rect">
            <a:avLst/>
          </a:prstGeom>
          <a:noFill/>
          <a:ln w="25400" cap="flat" cmpd="sng" algn="ctr">
            <a:solidFill>
              <a:schemeClr val="bg1"/>
            </a:solidFill>
            <a:prstDash val="solid"/>
            <a:miter lim="800000"/>
            <a:headEnd type="none" w="med" len="med"/>
            <a:tailEnd type="none" w="med" len="med"/>
          </a:ln>
        </p:spPr>
      </p:pic>
      <p:pic>
        <p:nvPicPr>
          <p:cNvPr id="12" name="Picture 4"/>
          <p:cNvPicPr>
            <a:picLocks noChangeAspect="1" noChangeArrowheads="1"/>
          </p:cNvPicPr>
          <p:nvPr/>
        </p:nvPicPr>
        <p:blipFill>
          <a:blip r:embed="rId3"/>
          <a:srcRect l="17669" t="6719" r="25792" b="42217"/>
          <a:stretch>
            <a:fillRect/>
          </a:stretch>
        </p:blipFill>
        <p:spPr bwMode="auto">
          <a:xfrm rot="20700000">
            <a:off x="2059531" y="2999207"/>
            <a:ext cx="1540042" cy="1828800"/>
          </a:xfrm>
          <a:prstGeom prst="rect">
            <a:avLst/>
          </a:prstGeom>
          <a:noFill/>
          <a:ln w="25400" cap="flat" cmpd="sng" algn="ctr">
            <a:solidFill>
              <a:schemeClr val="bg1"/>
            </a:solidFill>
            <a:prstDash val="solid"/>
            <a:miter lim="800000"/>
            <a:headEnd type="none" w="med" len="med"/>
            <a:tailEnd type="none" w="med" len="med"/>
          </a:ln>
        </p:spPr>
      </p:pic>
      <p:pic>
        <p:nvPicPr>
          <p:cNvPr id="3" name="Picture 4"/>
          <p:cNvPicPr>
            <a:picLocks noChangeAspect="1" noChangeArrowheads="1"/>
          </p:cNvPicPr>
          <p:nvPr/>
        </p:nvPicPr>
        <p:blipFill>
          <a:blip r:embed="rId3"/>
          <a:srcRect/>
          <a:stretch>
            <a:fillRect/>
          </a:stretch>
        </p:blipFill>
        <p:spPr bwMode="auto">
          <a:xfrm>
            <a:off x="1972813" y="2907268"/>
            <a:ext cx="2141987" cy="2816352"/>
          </a:xfrm>
          <a:prstGeom prst="rect">
            <a:avLst/>
          </a:prstGeom>
          <a:noFill/>
          <a:ln w="25400" cap="flat" cmpd="sng" algn="ctr">
            <a:solidFill>
              <a:schemeClr val="bg1"/>
            </a:solidFill>
            <a:prstDash val="solid"/>
            <a:miter lim="800000"/>
            <a:headEnd type="none" w="med" len="med"/>
            <a:tailEnd type="none" w="med" len="med"/>
          </a:ln>
        </p:spPr>
      </p:pic>
      <p:pic>
        <p:nvPicPr>
          <p:cNvPr id="7" name="Picture 4"/>
          <p:cNvPicPr>
            <a:picLocks noChangeAspect="1" noChangeArrowheads="1"/>
          </p:cNvPicPr>
          <p:nvPr/>
        </p:nvPicPr>
        <p:blipFill>
          <a:blip r:embed="rId3">
            <a:alphaModFix/>
          </a:blip>
          <a:srcRect l="17669" t="6719" r="25792" b="42217"/>
          <a:stretch>
            <a:fillRect/>
          </a:stretch>
        </p:blipFill>
        <p:spPr bwMode="auto">
          <a:xfrm>
            <a:off x="2349580" y="3088370"/>
            <a:ext cx="1219200" cy="1447800"/>
          </a:xfrm>
          <a:prstGeom prst="rect">
            <a:avLst/>
          </a:prstGeom>
          <a:noFill/>
          <a:ln w="25400" cap="flat" cmpd="sng" algn="ctr">
            <a:solidFill>
              <a:schemeClr val="bg1"/>
            </a:solidFill>
            <a:prstDash val="solid"/>
            <a:miter lim="800000"/>
            <a:headEnd type="none" w="med" len="med"/>
            <a:tailEnd type="none" w="med" len="med"/>
          </a:ln>
        </p:spPr>
      </p:pic>
      <p:sp>
        <p:nvSpPr>
          <p:cNvPr id="2" name="Title 1"/>
          <p:cNvSpPr>
            <a:spLocks noGrp="1"/>
          </p:cNvSpPr>
          <p:nvPr>
            <p:ph type="title"/>
          </p:nvPr>
        </p:nvSpPr>
        <p:spPr/>
        <p:txBody>
          <a:bodyPr/>
          <a:lstStyle/>
          <a:p>
            <a:r>
              <a:rPr lang="en-US" dirty="0" smtClean="0"/>
              <a:t>Comparing models to artists</a:t>
            </a:r>
            <a:endParaRPr lang="en-US" dirty="0"/>
          </a:p>
        </p:txBody>
      </p:sp>
      <p:sp>
        <p:nvSpPr>
          <p:cNvPr id="17" name="Content Placeholder 16"/>
          <p:cNvSpPr>
            <a:spLocks noGrp="1"/>
          </p:cNvSpPr>
          <p:nvPr>
            <p:ph idx="1"/>
          </p:nvPr>
        </p:nvSpPr>
        <p:spPr/>
        <p:txBody>
          <a:bodyPr>
            <a:normAutofit/>
          </a:bodyPr>
          <a:lstStyle/>
          <a:p>
            <a:r>
              <a:rPr lang="en-US" sz="2700" dirty="0" smtClean="0">
                <a:latin typeface="Calibri (Body)"/>
                <a:cs typeface="Calibri (Body)"/>
              </a:rPr>
              <a:t>Argument for ridge-like features </a:t>
            </a:r>
            <a:r>
              <a:rPr lang="en-US" sz="2700" dirty="0" smtClean="0">
                <a:solidFill>
                  <a:schemeClr val="accent1">
                    <a:lumMod val="40000"/>
                    <a:lumOff val="60000"/>
                  </a:schemeClr>
                </a:solidFill>
                <a:latin typeface="Calibri (Body)"/>
                <a:cs typeface="Calibri (Body)"/>
              </a:rPr>
              <a:t>[Judd et al. 2007]</a:t>
            </a:r>
          </a:p>
        </p:txBody>
      </p:sp>
      <p:pic>
        <p:nvPicPr>
          <p:cNvPr id="14" name="Picture 4" descr="sleeping_muse"/>
          <p:cNvPicPr>
            <a:picLocks noChangeAspect="1" noChangeArrowheads="1"/>
          </p:cNvPicPr>
          <p:nvPr/>
        </p:nvPicPr>
        <p:blipFill>
          <a:blip r:embed="rId4">
            <a:lum bright="6000"/>
          </a:blip>
          <a:srcRect l="16489" t="17586" r="12825" b="19914"/>
          <a:stretch>
            <a:fillRect/>
          </a:stretch>
        </p:blipFill>
        <p:spPr bwMode="auto">
          <a:xfrm>
            <a:off x="4572000" y="2678668"/>
            <a:ext cx="4129230" cy="3032263"/>
          </a:xfrm>
          <a:prstGeom prst="rect">
            <a:avLst/>
          </a:prstGeom>
          <a:noFill/>
          <a:ln w="25400" cap="flat" cmpd="sng" algn="ctr">
            <a:solidFill>
              <a:schemeClr val="bg1"/>
            </a:solidFill>
            <a:prstDash val="solid"/>
            <a:miter lim="800000"/>
            <a:headEnd type="none" w="med" len="med"/>
            <a:tailEnd type="none" w="med" len="med"/>
          </a:ln>
        </p:spPr>
      </p:pic>
      <p:sp>
        <p:nvSpPr>
          <p:cNvPr id="15" name="TextBox 14"/>
          <p:cNvSpPr txBox="1"/>
          <p:nvPr/>
        </p:nvSpPr>
        <p:spPr>
          <a:xfrm>
            <a:off x="7086600" y="5726668"/>
            <a:ext cx="1641683" cy="369332"/>
          </a:xfrm>
          <a:prstGeom prst="rect">
            <a:avLst/>
          </a:prstGeom>
          <a:noFill/>
        </p:spPr>
        <p:txBody>
          <a:bodyPr wrap="none" rtlCol="0">
            <a:spAutoFit/>
          </a:bodyPr>
          <a:lstStyle/>
          <a:p>
            <a:r>
              <a:rPr lang="en-US" dirty="0" smtClean="0">
                <a:solidFill>
                  <a:schemeClr val="accent1">
                    <a:lumMod val="40000"/>
                    <a:lumOff val="60000"/>
                  </a:schemeClr>
                </a:solidFill>
              </a:rPr>
              <a:t>[Brancusi 1910]</a:t>
            </a:r>
            <a:endParaRPr lang="en-US" dirty="0">
              <a:solidFill>
                <a:schemeClr val="accent1">
                  <a:lumMod val="40000"/>
                  <a:lumOff val="60000"/>
                </a:schemeClr>
              </a:solidFill>
            </a:endParaRPr>
          </a:p>
        </p:txBody>
      </p:sp>
      <p:sp>
        <p:nvSpPr>
          <p:cNvPr id="16" name="TextBox 15"/>
          <p:cNvSpPr txBox="1"/>
          <p:nvPr/>
        </p:nvSpPr>
        <p:spPr>
          <a:xfrm>
            <a:off x="2688861" y="5726668"/>
            <a:ext cx="1578339" cy="369332"/>
          </a:xfrm>
          <a:prstGeom prst="rect">
            <a:avLst/>
          </a:prstGeom>
          <a:noFill/>
        </p:spPr>
        <p:txBody>
          <a:bodyPr wrap="none" rtlCol="0">
            <a:spAutoFit/>
          </a:bodyPr>
          <a:lstStyle/>
          <a:p>
            <a:r>
              <a:rPr lang="en-US" dirty="0" smtClean="0">
                <a:solidFill>
                  <a:schemeClr val="accent1">
                    <a:lumMod val="40000"/>
                    <a:lumOff val="60000"/>
                  </a:schemeClr>
                </a:solidFill>
              </a:rPr>
              <a:t>[Matisse 1932]</a:t>
            </a:r>
            <a:endParaRPr lang="en-US" dirty="0">
              <a:solidFill>
                <a:schemeClr val="accent1">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nodeType="after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par>
                          <p:cTn id="11" fill="hold">
                            <p:stCondLst>
                              <p:cond delay="500"/>
                            </p:stCondLst>
                            <p:childTnLst>
                              <p:par>
                                <p:cTn id="12" presetID="1" presetClass="exit" presetSubtype="0" fill="hold" nodeType="afterEffect">
                                  <p:stCondLst>
                                    <p:cond delay="30"/>
                                  </p:stCondLst>
                                  <p:childTnLst>
                                    <p:set>
                                      <p:cBhvr>
                                        <p:cTn id="13" dur="1" fill="hold">
                                          <p:stCondLst>
                                            <p:cond delay="0"/>
                                          </p:stCondLst>
                                        </p:cTn>
                                        <p:tgtEl>
                                          <p:spTgt spid="7"/>
                                        </p:tgtEl>
                                        <p:attrNameLst>
                                          <p:attrName>style.visibility</p:attrName>
                                        </p:attrNameLst>
                                      </p:cBhvr>
                                      <p:to>
                                        <p:strVal val="hidden"/>
                                      </p:to>
                                    </p:set>
                                  </p:childTnLst>
                                </p:cTn>
                              </p:par>
                            </p:childTnLst>
                          </p:cTn>
                        </p:par>
                        <p:par>
                          <p:cTn id="14" fill="hold">
                            <p:stCondLst>
                              <p:cond delay="530"/>
                            </p:stCondLst>
                            <p:childTnLst>
                              <p:par>
                                <p:cTn id="15" presetID="1"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530"/>
                            </p:stCondLst>
                            <p:childTnLst>
                              <p:par>
                                <p:cTn id="18" presetID="1" presetClass="exit" presetSubtype="0" fill="hold" nodeType="afterEffect">
                                  <p:stCondLst>
                                    <p:cond delay="30"/>
                                  </p:stCondLst>
                                  <p:childTnLst>
                                    <p:set>
                                      <p:cBhvr>
                                        <p:cTn id="19" dur="1" fill="hold">
                                          <p:stCondLst>
                                            <p:cond delay="0"/>
                                          </p:stCondLst>
                                        </p:cTn>
                                        <p:tgtEl>
                                          <p:spTgt spid="12"/>
                                        </p:tgtEl>
                                        <p:attrNameLst>
                                          <p:attrName>style.visibility</p:attrName>
                                        </p:attrNameLst>
                                      </p:cBhvr>
                                      <p:to>
                                        <p:strVal val="hidden"/>
                                      </p:to>
                                    </p:set>
                                  </p:childTnLst>
                                </p:cTn>
                              </p:par>
                            </p:childTnLst>
                          </p:cTn>
                        </p:par>
                        <p:par>
                          <p:cTn id="20" fill="hold">
                            <p:stCondLst>
                              <p:cond delay="560"/>
                            </p:stCondLst>
                            <p:childTnLst>
                              <p:par>
                                <p:cTn id="21" presetID="1"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560"/>
                            </p:stCondLst>
                            <p:childTnLst>
                              <p:par>
                                <p:cTn id="24" presetID="1" presetClass="exit" presetSubtype="0" fill="hold" nodeType="afterEffect">
                                  <p:stCondLst>
                                    <p:cond delay="30"/>
                                  </p:stCondLst>
                                  <p:childTnLst>
                                    <p:set>
                                      <p:cBhvr>
                                        <p:cTn id="25" dur="1" fill="hold">
                                          <p:stCondLst>
                                            <p:cond delay="0"/>
                                          </p:stCondLst>
                                        </p:cTn>
                                        <p:tgtEl>
                                          <p:spTgt spid="11"/>
                                        </p:tgtEl>
                                        <p:attrNameLst>
                                          <p:attrName>style.visibility</p:attrName>
                                        </p:attrNameLst>
                                      </p:cBhvr>
                                      <p:to>
                                        <p:strVal val="hidden"/>
                                      </p:to>
                                    </p:set>
                                  </p:childTnLst>
                                </p:cTn>
                              </p:par>
                            </p:childTnLst>
                          </p:cTn>
                        </p:par>
                        <p:par>
                          <p:cTn id="26" fill="hold">
                            <p:stCondLst>
                              <p:cond delay="590"/>
                            </p:stCondLst>
                            <p:childTnLst>
                              <p:par>
                                <p:cTn id="27" presetID="1"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590"/>
                            </p:stCondLst>
                            <p:childTnLst>
                              <p:par>
                                <p:cTn id="30" presetID="1" presetClass="exit" presetSubtype="0" fill="hold" nodeType="afterEffect">
                                  <p:stCondLst>
                                    <p:cond delay="30"/>
                                  </p:stCondLst>
                                  <p:childTnLst>
                                    <p:set>
                                      <p:cBhvr>
                                        <p:cTn id="31" dur="1" fill="hold">
                                          <p:stCondLst>
                                            <p:cond delay="0"/>
                                          </p:stCondLst>
                                        </p:cTn>
                                        <p:tgtEl>
                                          <p:spTgt spid="10"/>
                                        </p:tgtEl>
                                        <p:attrNameLst>
                                          <p:attrName>style.visibility</p:attrName>
                                        </p:attrNameLst>
                                      </p:cBhvr>
                                      <p:to>
                                        <p:strVal val="hidden"/>
                                      </p:to>
                                    </p:set>
                                  </p:childTnLst>
                                </p:cTn>
                              </p:par>
                            </p:childTnLst>
                          </p:cTn>
                        </p:par>
                        <p:par>
                          <p:cTn id="32" fill="hold">
                            <p:stCondLst>
                              <p:cond delay="620"/>
                            </p:stCondLst>
                            <p:childTnLst>
                              <p:par>
                                <p:cTn id="33" presetID="1"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par>
                          <p:cTn id="35" fill="hold">
                            <p:stCondLst>
                              <p:cond delay="620"/>
                            </p:stCondLst>
                            <p:childTnLst>
                              <p:par>
                                <p:cTn id="36" presetID="1" presetClass="exit" presetSubtype="0" fill="hold" nodeType="afterEffect">
                                  <p:stCondLst>
                                    <p:cond delay="30"/>
                                  </p:stCondLst>
                                  <p:childTnLst>
                                    <p:set>
                                      <p:cBhvr>
                                        <p:cTn id="37" dur="1" fill="hold">
                                          <p:stCondLst>
                                            <p:cond delay="0"/>
                                          </p:stCondLst>
                                        </p:cTn>
                                        <p:tgtEl>
                                          <p:spTgt spid="9"/>
                                        </p:tgtEl>
                                        <p:attrNameLst>
                                          <p:attrName>style.visibility</p:attrName>
                                        </p:attrNameLst>
                                      </p:cBhvr>
                                      <p:to>
                                        <p:strVal val="hidden"/>
                                      </p:to>
                                    </p:set>
                                  </p:childTnLst>
                                </p:cTn>
                              </p:par>
                            </p:childTnLst>
                          </p:cTn>
                        </p:par>
                        <p:par>
                          <p:cTn id="38" fill="hold">
                            <p:stCondLst>
                              <p:cond delay="650"/>
                            </p:stCondLst>
                            <p:childTnLst>
                              <p:par>
                                <p:cTn id="39" presetID="1"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par>
                          <p:cTn id="41" fill="hold">
                            <p:stCondLst>
                              <p:cond delay="650"/>
                            </p:stCondLst>
                            <p:childTnLst>
                              <p:par>
                                <p:cTn id="42" presetID="1" presetClass="exit" presetSubtype="0" fill="hold" nodeType="afterEffect">
                                  <p:stCondLst>
                                    <p:cond delay="30"/>
                                  </p:stCondLst>
                                  <p:childTnLst>
                                    <p:set>
                                      <p:cBhvr>
                                        <p:cTn id="43" dur="1" fill="hold">
                                          <p:stCondLst>
                                            <p:cond delay="0"/>
                                          </p:stCondLst>
                                        </p:cTn>
                                        <p:tgtEl>
                                          <p:spTgt spid="8"/>
                                        </p:tgtEl>
                                        <p:attrNameLst>
                                          <p:attrName>style.visibility</p:attrName>
                                        </p:attrNameLst>
                                      </p:cBhvr>
                                      <p:to>
                                        <p:strVal val="hidden"/>
                                      </p:to>
                                    </p:set>
                                  </p:childTnLst>
                                </p:cTn>
                              </p:par>
                            </p:childTnLst>
                          </p:cTn>
                        </p:par>
                        <p:par>
                          <p:cTn id="44" fill="hold">
                            <p:stCondLst>
                              <p:cond delay="680"/>
                            </p:stCondLst>
                            <p:childTnLst>
                              <p:par>
                                <p:cTn id="45" presetID="1"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par>
                          <p:cTn id="47" fill="hold">
                            <p:stCondLst>
                              <p:cond delay="680"/>
                            </p:stCondLst>
                            <p:childTnLst>
                              <p:par>
                                <p:cTn id="48" presetID="1" presetClass="entr" presetSubtype="0" fill="hold" nodeType="afterEffect">
                                  <p:stCondLst>
                                    <p:cond delay="1000"/>
                                  </p:stCondLst>
                                  <p:childTnLst>
                                    <p:set>
                                      <p:cBhvr>
                                        <p:cTn id="49" dur="1" fill="hold">
                                          <p:stCondLst>
                                            <p:cond delay="0"/>
                                          </p:stCondLst>
                                        </p:cTn>
                                        <p:tgtEl>
                                          <p:spTgt spid="14"/>
                                        </p:tgtEl>
                                        <p:attrNameLst>
                                          <p:attrName>style.visibility</p:attrName>
                                        </p:attrNameLst>
                                      </p:cBhvr>
                                      <p:to>
                                        <p:strVal val="visible"/>
                                      </p:to>
                                    </p:set>
                                  </p:childTnLst>
                                </p:cTn>
                              </p:par>
                            </p:childTnLst>
                          </p:cTn>
                        </p:par>
                        <p:par>
                          <p:cTn id="50" fill="hold">
                            <p:stCondLst>
                              <p:cond delay="1680"/>
                            </p:stCondLst>
                            <p:childTnLst>
                              <p:par>
                                <p:cTn id="51" presetID="1"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models to artists</a:t>
            </a:r>
            <a:endParaRPr lang="en-US" dirty="0"/>
          </a:p>
        </p:txBody>
      </p:sp>
      <p:sp>
        <p:nvSpPr>
          <p:cNvPr id="3" name="Content Placeholder 2"/>
          <p:cNvSpPr>
            <a:spLocks noGrp="1"/>
          </p:cNvSpPr>
          <p:nvPr>
            <p:ph idx="1"/>
          </p:nvPr>
        </p:nvSpPr>
        <p:spPr/>
        <p:txBody>
          <a:bodyPr/>
          <a:lstStyle/>
          <a:p>
            <a:r>
              <a:rPr lang="en-US" dirty="0" smtClean="0"/>
              <a:t>Comparisons to drawings made under controlled conditions </a:t>
            </a:r>
            <a:r>
              <a:rPr lang="en-US" dirty="0" smtClean="0">
                <a:solidFill>
                  <a:schemeClr val="accent1">
                    <a:lumMod val="40000"/>
                    <a:lumOff val="60000"/>
                  </a:schemeClr>
                </a:solidFill>
              </a:rPr>
              <a:t>[Cole et al. 2008]</a:t>
            </a:r>
            <a:endParaRPr lang="en-US" dirty="0">
              <a:solidFill>
                <a:schemeClr val="accent1">
                  <a:lumMod val="40000"/>
                  <a:lumOff val="60000"/>
                </a:schemeClr>
              </a:solidFill>
            </a:endParaRPr>
          </a:p>
        </p:txBody>
      </p:sp>
      <p:grpSp>
        <p:nvGrpSpPr>
          <p:cNvPr id="4" name="Group 57"/>
          <p:cNvGrpSpPr/>
          <p:nvPr/>
        </p:nvGrpSpPr>
        <p:grpSpPr>
          <a:xfrm>
            <a:off x="1143000" y="2895600"/>
            <a:ext cx="6554339" cy="1752600"/>
            <a:chOff x="2095500" y="4724400"/>
            <a:chExt cx="6554339" cy="1752600"/>
          </a:xfrm>
        </p:grpSpPr>
        <p:pic>
          <p:nvPicPr>
            <p:cNvPr id="14" name="Picture 13" descr="image-ar.png"/>
            <p:cNvPicPr>
              <a:picLocks noChangeAspect="1"/>
            </p:cNvPicPr>
            <p:nvPr/>
          </p:nvPicPr>
          <p:blipFill>
            <a:blip r:embed="rId3"/>
            <a:srcRect l="13636" t="12121" r="11364" b="12121"/>
            <a:stretch>
              <a:fillRect/>
            </a:stretch>
          </p:blipFill>
          <p:spPr>
            <a:xfrm>
              <a:off x="2095500" y="4724400"/>
              <a:ext cx="1828800" cy="1385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image-h1.png"/>
            <p:cNvPicPr>
              <a:picLocks noChangeAspect="1"/>
            </p:cNvPicPr>
            <p:nvPr/>
          </p:nvPicPr>
          <p:blipFill>
            <a:blip r:embed="rId4"/>
            <a:srcRect l="13636" t="12121" r="11364" b="12121"/>
            <a:stretch>
              <a:fillRect/>
            </a:stretch>
          </p:blipFill>
          <p:spPr>
            <a:xfrm>
              <a:off x="6400800" y="4724400"/>
              <a:ext cx="1828800" cy="1385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image-sc.png"/>
            <p:cNvPicPr>
              <a:picLocks noChangeAspect="1"/>
            </p:cNvPicPr>
            <p:nvPr/>
          </p:nvPicPr>
          <p:blipFill>
            <a:blip r:embed="rId5"/>
            <a:srcRect l="13636" t="12121" r="11364" b="12121"/>
            <a:stretch>
              <a:fillRect/>
            </a:stretch>
          </p:blipFill>
          <p:spPr>
            <a:xfrm>
              <a:off x="4251512" y="4724400"/>
              <a:ext cx="1828800" cy="1385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6506588" y="6107668"/>
              <a:ext cx="1475434" cy="369332"/>
            </a:xfrm>
            <a:prstGeom prst="rect">
              <a:avLst/>
            </a:prstGeom>
            <a:noFill/>
          </p:spPr>
          <p:txBody>
            <a:bodyPr wrap="none" rtlCol="0">
              <a:spAutoFit/>
            </a:bodyPr>
            <a:lstStyle/>
            <a:p>
              <a:r>
                <a:rPr lang="en-US" dirty="0" smtClean="0">
                  <a:solidFill>
                    <a:srgbClr val="FFFFFF"/>
                  </a:solidFill>
                </a:rPr>
                <a:t>artist drawing</a:t>
              </a:r>
              <a:endParaRPr lang="en-US" dirty="0">
                <a:solidFill>
                  <a:schemeClr val="accent1">
                    <a:lumMod val="40000"/>
                    <a:lumOff val="60000"/>
                  </a:schemeClr>
                </a:solidFill>
              </a:endParaRPr>
            </a:p>
          </p:txBody>
        </p:sp>
        <p:sp>
          <p:nvSpPr>
            <p:cNvPr id="18" name="TextBox 17"/>
            <p:cNvSpPr txBox="1"/>
            <p:nvPr/>
          </p:nvSpPr>
          <p:spPr>
            <a:xfrm>
              <a:off x="2171700" y="6107668"/>
              <a:ext cx="1676400" cy="369332"/>
            </a:xfrm>
            <a:prstGeom prst="rect">
              <a:avLst/>
            </a:prstGeom>
            <a:noFill/>
          </p:spPr>
          <p:txBody>
            <a:bodyPr wrap="square" rtlCol="0">
              <a:spAutoFit/>
            </a:bodyPr>
            <a:lstStyle/>
            <a:p>
              <a:r>
                <a:rPr lang="en-US" dirty="0" smtClean="0"/>
                <a:t>apparent ridges</a:t>
              </a:r>
            </a:p>
          </p:txBody>
        </p:sp>
        <p:sp>
          <p:nvSpPr>
            <p:cNvPr id="19" name="TextBox 18"/>
            <p:cNvSpPr txBox="1"/>
            <p:nvPr/>
          </p:nvSpPr>
          <p:spPr>
            <a:xfrm>
              <a:off x="4146925" y="6107668"/>
              <a:ext cx="2037975" cy="369332"/>
            </a:xfrm>
            <a:prstGeom prst="rect">
              <a:avLst/>
            </a:prstGeom>
            <a:noFill/>
          </p:spPr>
          <p:txBody>
            <a:bodyPr wrap="none" rtlCol="0">
              <a:spAutoFit/>
            </a:bodyPr>
            <a:lstStyle/>
            <a:p>
              <a:r>
                <a:rPr lang="en-US" dirty="0" smtClean="0">
                  <a:solidFill>
                    <a:srgbClr val="FFFFFF"/>
                  </a:solidFill>
                </a:rPr>
                <a:t>suggestive contours</a:t>
              </a:r>
            </a:p>
          </p:txBody>
        </p:sp>
        <p:sp>
          <p:nvSpPr>
            <p:cNvPr id="20" name="TextBox 19"/>
            <p:cNvSpPr txBox="1"/>
            <p:nvPr/>
          </p:nvSpPr>
          <p:spPr>
            <a:xfrm>
              <a:off x="8305800" y="5181600"/>
              <a:ext cx="344039" cy="369332"/>
            </a:xfrm>
            <a:prstGeom prst="rect">
              <a:avLst/>
            </a:prstGeom>
            <a:noFill/>
          </p:spPr>
          <p:txBody>
            <a:bodyPr wrap="none" rtlCol="0">
              <a:spAutoFit/>
            </a:bodyPr>
            <a:lstStyle/>
            <a:p>
              <a:r>
                <a:rPr lang="en-US" dirty="0" smtClean="0">
                  <a:solidFill>
                    <a:srgbClr val="FFFFFF"/>
                  </a:solidFill>
                </a:rPr>
                <a:t>…</a:t>
              </a:r>
              <a:endParaRPr lang="en-US" dirty="0">
                <a:solidFill>
                  <a:schemeClr val="accent1">
                    <a:lumMod val="40000"/>
                    <a:lumOff val="60000"/>
                  </a:schemeClr>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models to artists</a:t>
            </a:r>
            <a:endParaRPr lang="en-US" dirty="0"/>
          </a:p>
        </p:txBody>
      </p:sp>
      <p:sp>
        <p:nvSpPr>
          <p:cNvPr id="3" name="Content Placeholder 2"/>
          <p:cNvSpPr>
            <a:spLocks noGrp="1"/>
          </p:cNvSpPr>
          <p:nvPr>
            <p:ph idx="1"/>
          </p:nvPr>
        </p:nvSpPr>
        <p:spPr/>
        <p:txBody>
          <a:bodyPr/>
          <a:lstStyle/>
          <a:p>
            <a:r>
              <a:rPr lang="en-US" dirty="0" smtClean="0"/>
              <a:t>Comparisons to drawings made under controlled conditions </a:t>
            </a:r>
            <a:r>
              <a:rPr lang="en-US" dirty="0" smtClean="0">
                <a:solidFill>
                  <a:schemeClr val="accent1">
                    <a:lumMod val="40000"/>
                    <a:lumOff val="60000"/>
                  </a:schemeClr>
                </a:solidFill>
              </a:rPr>
              <a:t>[Cole et al. 2008]</a:t>
            </a:r>
            <a:endParaRPr lang="en-US" dirty="0">
              <a:solidFill>
                <a:schemeClr val="accent1">
                  <a:lumMod val="40000"/>
                  <a:lumOff val="60000"/>
                </a:schemeClr>
              </a:solidFill>
            </a:endParaRPr>
          </a:p>
        </p:txBody>
      </p:sp>
      <p:grpSp>
        <p:nvGrpSpPr>
          <p:cNvPr id="4" name="Group 57"/>
          <p:cNvGrpSpPr/>
          <p:nvPr/>
        </p:nvGrpSpPr>
        <p:grpSpPr>
          <a:xfrm>
            <a:off x="1143000" y="2895600"/>
            <a:ext cx="6554339" cy="1752600"/>
            <a:chOff x="2095500" y="4724400"/>
            <a:chExt cx="6554339" cy="1752600"/>
          </a:xfrm>
        </p:grpSpPr>
        <p:pic>
          <p:nvPicPr>
            <p:cNvPr id="14" name="Picture 13" descr="image-ar.png"/>
            <p:cNvPicPr>
              <a:picLocks noChangeAspect="1"/>
            </p:cNvPicPr>
            <p:nvPr/>
          </p:nvPicPr>
          <p:blipFill>
            <a:blip r:embed="rId3"/>
            <a:srcRect l="13636" t="12121" r="11364" b="12121"/>
            <a:stretch>
              <a:fillRect/>
            </a:stretch>
          </p:blipFill>
          <p:spPr>
            <a:xfrm>
              <a:off x="2095500" y="4724400"/>
              <a:ext cx="1828800" cy="1385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image-h1.png"/>
            <p:cNvPicPr>
              <a:picLocks noChangeAspect="1"/>
            </p:cNvPicPr>
            <p:nvPr/>
          </p:nvPicPr>
          <p:blipFill>
            <a:blip r:embed="rId4"/>
            <a:srcRect l="13636" t="12121" r="11364" b="12121"/>
            <a:stretch>
              <a:fillRect/>
            </a:stretch>
          </p:blipFill>
          <p:spPr>
            <a:xfrm>
              <a:off x="6400800" y="4724400"/>
              <a:ext cx="1828800" cy="1385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image-sc.png"/>
            <p:cNvPicPr>
              <a:picLocks noChangeAspect="1"/>
            </p:cNvPicPr>
            <p:nvPr/>
          </p:nvPicPr>
          <p:blipFill>
            <a:blip r:embed="rId5"/>
            <a:srcRect l="13636" t="12121" r="11364" b="12121"/>
            <a:stretch>
              <a:fillRect/>
            </a:stretch>
          </p:blipFill>
          <p:spPr>
            <a:xfrm>
              <a:off x="4251512" y="4724400"/>
              <a:ext cx="1828800" cy="1385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6506588" y="6107668"/>
              <a:ext cx="1475434" cy="369332"/>
            </a:xfrm>
            <a:prstGeom prst="rect">
              <a:avLst/>
            </a:prstGeom>
            <a:noFill/>
          </p:spPr>
          <p:txBody>
            <a:bodyPr wrap="none" rtlCol="0">
              <a:spAutoFit/>
            </a:bodyPr>
            <a:lstStyle/>
            <a:p>
              <a:r>
                <a:rPr lang="en-US" dirty="0" smtClean="0">
                  <a:solidFill>
                    <a:srgbClr val="FFFFFF"/>
                  </a:solidFill>
                </a:rPr>
                <a:t>artist drawing</a:t>
              </a:r>
              <a:endParaRPr lang="en-US" dirty="0">
                <a:solidFill>
                  <a:schemeClr val="accent1">
                    <a:lumMod val="40000"/>
                    <a:lumOff val="60000"/>
                  </a:schemeClr>
                </a:solidFill>
              </a:endParaRPr>
            </a:p>
          </p:txBody>
        </p:sp>
        <p:sp>
          <p:nvSpPr>
            <p:cNvPr id="18" name="TextBox 17"/>
            <p:cNvSpPr txBox="1"/>
            <p:nvPr/>
          </p:nvSpPr>
          <p:spPr>
            <a:xfrm>
              <a:off x="2171700" y="6107668"/>
              <a:ext cx="1676400" cy="369332"/>
            </a:xfrm>
            <a:prstGeom prst="rect">
              <a:avLst/>
            </a:prstGeom>
            <a:noFill/>
          </p:spPr>
          <p:txBody>
            <a:bodyPr wrap="square" rtlCol="0">
              <a:spAutoFit/>
            </a:bodyPr>
            <a:lstStyle/>
            <a:p>
              <a:r>
                <a:rPr lang="en-US" dirty="0" smtClean="0"/>
                <a:t>apparent ridges</a:t>
              </a:r>
            </a:p>
          </p:txBody>
        </p:sp>
        <p:sp>
          <p:nvSpPr>
            <p:cNvPr id="19" name="TextBox 18"/>
            <p:cNvSpPr txBox="1"/>
            <p:nvPr/>
          </p:nvSpPr>
          <p:spPr>
            <a:xfrm>
              <a:off x="4146925" y="6107668"/>
              <a:ext cx="2037975" cy="369332"/>
            </a:xfrm>
            <a:prstGeom prst="rect">
              <a:avLst/>
            </a:prstGeom>
            <a:noFill/>
          </p:spPr>
          <p:txBody>
            <a:bodyPr wrap="none" rtlCol="0">
              <a:spAutoFit/>
            </a:bodyPr>
            <a:lstStyle/>
            <a:p>
              <a:r>
                <a:rPr lang="en-US" dirty="0" smtClean="0">
                  <a:solidFill>
                    <a:srgbClr val="FFFFFF"/>
                  </a:solidFill>
                </a:rPr>
                <a:t>suggestive contours</a:t>
              </a:r>
            </a:p>
          </p:txBody>
        </p:sp>
        <p:sp>
          <p:nvSpPr>
            <p:cNvPr id="20" name="TextBox 19"/>
            <p:cNvSpPr txBox="1"/>
            <p:nvPr/>
          </p:nvSpPr>
          <p:spPr>
            <a:xfrm>
              <a:off x="8305800" y="5181600"/>
              <a:ext cx="344039" cy="369332"/>
            </a:xfrm>
            <a:prstGeom prst="rect">
              <a:avLst/>
            </a:prstGeom>
            <a:noFill/>
          </p:spPr>
          <p:txBody>
            <a:bodyPr wrap="none" rtlCol="0">
              <a:spAutoFit/>
            </a:bodyPr>
            <a:lstStyle/>
            <a:p>
              <a:r>
                <a:rPr lang="en-US" dirty="0" smtClean="0">
                  <a:solidFill>
                    <a:srgbClr val="FFFFFF"/>
                  </a:solidFill>
                </a:rPr>
                <a:t>…</a:t>
              </a:r>
              <a:endParaRPr lang="en-US" dirty="0">
                <a:solidFill>
                  <a:schemeClr val="accent1">
                    <a:lumMod val="40000"/>
                    <a:lumOff val="60000"/>
                  </a:schemeClr>
                </a:solidFill>
              </a:endParaRPr>
            </a:p>
          </p:txBody>
        </p:sp>
      </p:grpSp>
      <p:sp>
        <p:nvSpPr>
          <p:cNvPr id="24" name="TextBox 23"/>
          <p:cNvSpPr txBox="1"/>
          <p:nvPr/>
        </p:nvSpPr>
        <p:spPr>
          <a:xfrm>
            <a:off x="2087209" y="5040868"/>
            <a:ext cx="4389791" cy="1015663"/>
          </a:xfrm>
          <a:prstGeom prst="rect">
            <a:avLst/>
          </a:prstGeom>
          <a:noFill/>
        </p:spPr>
        <p:txBody>
          <a:bodyPr wrap="none" rtlCol="0">
            <a:spAutoFit/>
          </a:bodyPr>
          <a:lstStyle/>
          <a:p>
            <a:r>
              <a:rPr lang="en-US" sz="4800" i="1" dirty="0" err="1" smtClean="0">
                <a:latin typeface="Arial"/>
                <a:cs typeface="Arial"/>
              </a:rPr>
              <a:t>d</a:t>
            </a:r>
            <a:r>
              <a:rPr lang="en-US" sz="2400" i="1" baseline="-25000" dirty="0" err="1" smtClean="0">
                <a:latin typeface="Arial"/>
                <a:cs typeface="Arial"/>
              </a:rPr>
              <a:t>line</a:t>
            </a:r>
            <a:r>
              <a:rPr lang="en-US" sz="6000" dirty="0" smtClean="0">
                <a:latin typeface="Arial Narrow"/>
                <a:cs typeface="Arial Narrow"/>
              </a:rPr>
              <a:t>(</a:t>
            </a:r>
            <a:r>
              <a:rPr lang="en-US" sz="4800" dirty="0" smtClean="0">
                <a:latin typeface="Arial Narrow"/>
                <a:cs typeface="Arial Narrow"/>
              </a:rPr>
              <a:t>           ,          </a:t>
            </a:r>
            <a:r>
              <a:rPr lang="en-US" sz="6000" dirty="0" smtClean="0">
                <a:latin typeface="Arial Narrow"/>
                <a:cs typeface="Arial Narrow"/>
              </a:rPr>
              <a:t>) </a:t>
            </a:r>
            <a:endParaRPr lang="en-US" sz="6000" dirty="0">
              <a:latin typeface="Arial Narrow"/>
              <a:cs typeface="Arial Narrow"/>
            </a:endParaRPr>
          </a:p>
        </p:txBody>
      </p:sp>
      <p:sp>
        <p:nvSpPr>
          <p:cNvPr id="29" name="TextBox 28"/>
          <p:cNvSpPr txBox="1"/>
          <p:nvPr/>
        </p:nvSpPr>
        <p:spPr>
          <a:xfrm>
            <a:off x="3268132" y="6013182"/>
            <a:ext cx="1097739" cy="369332"/>
          </a:xfrm>
          <a:prstGeom prst="rect">
            <a:avLst/>
          </a:prstGeom>
          <a:noFill/>
        </p:spPr>
        <p:txBody>
          <a:bodyPr wrap="none" rtlCol="0">
            <a:spAutoFit/>
          </a:bodyPr>
          <a:lstStyle/>
          <a:p>
            <a:r>
              <a:rPr lang="en-US" dirty="0" smtClean="0"/>
              <a:t>rendering</a:t>
            </a:r>
            <a:endParaRPr lang="en-US" dirty="0"/>
          </a:p>
        </p:txBody>
      </p:sp>
      <p:sp>
        <p:nvSpPr>
          <p:cNvPr id="30" name="TextBox 29"/>
          <p:cNvSpPr txBox="1"/>
          <p:nvPr/>
        </p:nvSpPr>
        <p:spPr>
          <a:xfrm>
            <a:off x="4648200" y="6024850"/>
            <a:ext cx="1475434" cy="369332"/>
          </a:xfrm>
          <a:prstGeom prst="rect">
            <a:avLst/>
          </a:prstGeom>
          <a:noFill/>
        </p:spPr>
        <p:txBody>
          <a:bodyPr wrap="none" rtlCol="0">
            <a:spAutoFit/>
          </a:bodyPr>
          <a:lstStyle/>
          <a:p>
            <a:r>
              <a:rPr lang="en-US" dirty="0" smtClean="0"/>
              <a:t>artist drawing</a:t>
            </a:r>
            <a:endParaRPr lang="en-US" dirty="0"/>
          </a:p>
        </p:txBody>
      </p:sp>
      <p:pic>
        <p:nvPicPr>
          <p:cNvPr id="21" name="Picture 20" descr="image-sc.png"/>
          <p:cNvPicPr>
            <a:picLocks noChangeAspect="1"/>
          </p:cNvPicPr>
          <p:nvPr/>
        </p:nvPicPr>
        <p:blipFill>
          <a:blip r:embed="rId5"/>
          <a:srcRect l="13636" t="12121" r="11364" b="12121"/>
          <a:stretch>
            <a:fillRect/>
          </a:stretch>
        </p:blipFill>
        <p:spPr>
          <a:xfrm>
            <a:off x="3276600" y="5211618"/>
            <a:ext cx="1066800" cy="808182"/>
          </a:xfrm>
          <a:prstGeom prst="rect">
            <a:avLst/>
          </a:prstGeom>
          <a:ln w="25400" cap="sq" cmpd="sng" algn="ctr">
            <a:solidFill>
              <a:srgbClr val="000000"/>
            </a:solidFill>
            <a:prstDash val="solid"/>
            <a:miter lim="800000"/>
            <a:headEnd type="none" w="med" len="med"/>
            <a:tailEnd type="none" w="med" len="med"/>
          </a:ln>
          <a:effectLst/>
        </p:spPr>
      </p:pic>
      <p:pic>
        <p:nvPicPr>
          <p:cNvPr id="22" name="Picture 21" descr="image-h1.png"/>
          <p:cNvPicPr>
            <a:picLocks noChangeAspect="1"/>
          </p:cNvPicPr>
          <p:nvPr/>
        </p:nvPicPr>
        <p:blipFill>
          <a:blip r:embed="rId4"/>
          <a:srcRect l="13636" t="12121" r="11364" b="12121"/>
          <a:stretch>
            <a:fillRect/>
          </a:stretch>
        </p:blipFill>
        <p:spPr>
          <a:xfrm>
            <a:off x="4876800" y="5211618"/>
            <a:ext cx="1066800" cy="808182"/>
          </a:xfrm>
          <a:prstGeom prst="rect">
            <a:avLst/>
          </a:prstGeom>
          <a:ln w="25400" cap="sq" cmpd="sng" algn="ctr">
            <a:solidFill>
              <a:srgbClr val="000000"/>
            </a:solid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TextBox 22"/>
          <p:cNvSpPr txBox="1"/>
          <p:nvPr/>
        </p:nvSpPr>
        <p:spPr>
          <a:xfrm>
            <a:off x="2137105" y="3974068"/>
            <a:ext cx="1097739" cy="369332"/>
          </a:xfrm>
          <a:prstGeom prst="rect">
            <a:avLst/>
          </a:prstGeom>
          <a:noFill/>
        </p:spPr>
        <p:txBody>
          <a:bodyPr wrap="none" rtlCol="0">
            <a:spAutoFit/>
          </a:bodyPr>
          <a:lstStyle/>
          <a:p>
            <a:r>
              <a:rPr lang="en-US" dirty="0" smtClean="0"/>
              <a:t>rendering</a:t>
            </a:r>
            <a:endParaRPr lang="en-US" dirty="0"/>
          </a:p>
        </p:txBody>
      </p:sp>
      <p:sp>
        <p:nvSpPr>
          <p:cNvPr id="2" name="Title 1"/>
          <p:cNvSpPr>
            <a:spLocks noGrp="1"/>
          </p:cNvSpPr>
          <p:nvPr>
            <p:ph type="title"/>
          </p:nvPr>
        </p:nvSpPr>
        <p:spPr/>
        <p:txBody>
          <a:bodyPr/>
          <a:lstStyle/>
          <a:p>
            <a:r>
              <a:rPr lang="en-US" dirty="0" smtClean="0"/>
              <a:t>Comparing shapes</a:t>
            </a:r>
            <a:endParaRPr lang="en-US" dirty="0"/>
          </a:p>
        </p:txBody>
      </p:sp>
      <p:pic>
        <p:nvPicPr>
          <p:cNvPr id="6" name="Picture 5" descr="david-sug.jpg"/>
          <p:cNvPicPr>
            <a:picLocks noChangeAspect="1"/>
          </p:cNvPicPr>
          <p:nvPr/>
        </p:nvPicPr>
        <p:blipFill>
          <a:blip r:embed="rId3"/>
          <a:stretch>
            <a:fillRect/>
          </a:stretch>
        </p:blipFill>
        <p:spPr>
          <a:xfrm>
            <a:off x="1676400" y="1828800"/>
            <a:ext cx="1995636" cy="2116138"/>
          </a:xfrm>
          <a:prstGeom prst="rect">
            <a:avLst/>
          </a:prstGeom>
          <a:ln w="25400" cap="flat" cmpd="sng" algn="ctr">
            <a:solidFill>
              <a:srgbClr val="000000"/>
            </a:solidFill>
            <a:prstDash val="solid"/>
            <a:round/>
            <a:headEnd type="none" w="med" len="med"/>
            <a:tailEnd type="none" w="med" len="med"/>
          </a:ln>
        </p:spPr>
      </p:pic>
      <p:sp>
        <p:nvSpPr>
          <p:cNvPr id="15" name="Freeform 22"/>
          <p:cNvSpPr>
            <a:spLocks/>
          </p:cNvSpPr>
          <p:nvPr/>
        </p:nvSpPr>
        <p:spPr bwMode="auto">
          <a:xfrm>
            <a:off x="1752600" y="3581400"/>
            <a:ext cx="1690688" cy="2060575"/>
          </a:xfrm>
          <a:custGeom>
            <a:avLst/>
            <a:gdLst/>
            <a:ahLst/>
            <a:cxnLst>
              <a:cxn ang="0">
                <a:pos x="72" y="774"/>
              </a:cxn>
              <a:cxn ang="0">
                <a:pos x="27" y="750"/>
              </a:cxn>
              <a:cxn ang="0">
                <a:pos x="51" y="582"/>
              </a:cxn>
              <a:cxn ang="0">
                <a:pos x="38" y="518"/>
              </a:cxn>
              <a:cxn ang="0">
                <a:pos x="5" y="467"/>
              </a:cxn>
              <a:cxn ang="0">
                <a:pos x="95" y="159"/>
              </a:cxn>
              <a:cxn ang="0">
                <a:pos x="170" y="2"/>
              </a:cxn>
              <a:cxn ang="0">
                <a:pos x="324" y="8"/>
              </a:cxn>
              <a:cxn ang="0">
                <a:pos x="369" y="147"/>
              </a:cxn>
              <a:cxn ang="0">
                <a:pos x="392" y="141"/>
              </a:cxn>
              <a:cxn ang="0">
                <a:pos x="495" y="102"/>
              </a:cxn>
              <a:cxn ang="0">
                <a:pos x="552" y="158"/>
              </a:cxn>
              <a:cxn ang="0">
                <a:pos x="671" y="26"/>
              </a:cxn>
              <a:cxn ang="0">
                <a:pos x="717" y="176"/>
              </a:cxn>
              <a:cxn ang="0">
                <a:pos x="809" y="245"/>
              </a:cxn>
              <a:cxn ang="0">
                <a:pos x="825" y="450"/>
              </a:cxn>
              <a:cxn ang="0">
                <a:pos x="789" y="557"/>
              </a:cxn>
              <a:cxn ang="0">
                <a:pos x="816" y="735"/>
              </a:cxn>
              <a:cxn ang="0">
                <a:pos x="819" y="779"/>
              </a:cxn>
              <a:cxn ang="0">
                <a:pos x="819" y="843"/>
              </a:cxn>
              <a:cxn ang="0">
                <a:pos x="783" y="926"/>
              </a:cxn>
              <a:cxn ang="0">
                <a:pos x="777" y="1067"/>
              </a:cxn>
              <a:cxn ang="0">
                <a:pos x="782" y="1131"/>
              </a:cxn>
              <a:cxn ang="0">
                <a:pos x="734" y="1145"/>
              </a:cxn>
              <a:cxn ang="0">
                <a:pos x="701" y="926"/>
              </a:cxn>
              <a:cxn ang="0">
                <a:pos x="675" y="1038"/>
              </a:cxn>
              <a:cxn ang="0">
                <a:pos x="605" y="1149"/>
              </a:cxn>
              <a:cxn ang="0">
                <a:pos x="585" y="966"/>
              </a:cxn>
              <a:cxn ang="0">
                <a:pos x="531" y="1074"/>
              </a:cxn>
              <a:cxn ang="0">
                <a:pos x="560" y="1193"/>
              </a:cxn>
              <a:cxn ang="0">
                <a:pos x="452" y="1178"/>
              </a:cxn>
              <a:cxn ang="0">
                <a:pos x="423" y="1167"/>
              </a:cxn>
              <a:cxn ang="0">
                <a:pos x="414" y="1041"/>
              </a:cxn>
              <a:cxn ang="0">
                <a:pos x="401" y="953"/>
              </a:cxn>
              <a:cxn ang="0">
                <a:pos x="381" y="975"/>
              </a:cxn>
              <a:cxn ang="0">
                <a:pos x="411" y="1128"/>
              </a:cxn>
              <a:cxn ang="0">
                <a:pos x="357" y="1131"/>
              </a:cxn>
              <a:cxn ang="0">
                <a:pos x="309" y="912"/>
              </a:cxn>
              <a:cxn ang="0">
                <a:pos x="273" y="762"/>
              </a:cxn>
              <a:cxn ang="0">
                <a:pos x="270" y="915"/>
              </a:cxn>
              <a:cxn ang="0">
                <a:pos x="267" y="1140"/>
              </a:cxn>
              <a:cxn ang="0">
                <a:pos x="198" y="1182"/>
              </a:cxn>
              <a:cxn ang="0">
                <a:pos x="174" y="1134"/>
              </a:cxn>
              <a:cxn ang="0">
                <a:pos x="168" y="759"/>
              </a:cxn>
              <a:cxn ang="0">
                <a:pos x="156" y="1125"/>
              </a:cxn>
              <a:cxn ang="0">
                <a:pos x="123" y="1218"/>
              </a:cxn>
            </a:cxnLst>
            <a:rect l="0" t="0" r="r" b="b"/>
            <a:pathLst>
              <a:path w="836" h="1226">
                <a:moveTo>
                  <a:pt x="69" y="1149"/>
                </a:moveTo>
                <a:cubicBezTo>
                  <a:pt x="75" y="1057"/>
                  <a:pt x="90" y="866"/>
                  <a:pt x="72" y="774"/>
                </a:cubicBezTo>
                <a:cubicBezTo>
                  <a:pt x="70" y="764"/>
                  <a:pt x="64" y="755"/>
                  <a:pt x="54" y="753"/>
                </a:cubicBezTo>
                <a:cubicBezTo>
                  <a:pt x="50" y="747"/>
                  <a:pt x="28" y="757"/>
                  <a:pt x="27" y="750"/>
                </a:cubicBezTo>
                <a:cubicBezTo>
                  <a:pt x="25" y="746"/>
                  <a:pt x="23" y="772"/>
                  <a:pt x="27" y="744"/>
                </a:cubicBezTo>
                <a:cubicBezTo>
                  <a:pt x="31" y="716"/>
                  <a:pt x="47" y="623"/>
                  <a:pt x="51" y="582"/>
                </a:cubicBezTo>
                <a:cubicBezTo>
                  <a:pt x="49" y="558"/>
                  <a:pt x="72" y="516"/>
                  <a:pt x="51" y="495"/>
                </a:cubicBezTo>
                <a:cubicBezTo>
                  <a:pt x="49" y="489"/>
                  <a:pt x="42" y="522"/>
                  <a:pt x="38" y="518"/>
                </a:cubicBezTo>
                <a:cubicBezTo>
                  <a:pt x="29" y="509"/>
                  <a:pt x="10" y="514"/>
                  <a:pt x="3" y="503"/>
                </a:cubicBezTo>
                <a:cubicBezTo>
                  <a:pt x="0" y="495"/>
                  <a:pt x="0" y="517"/>
                  <a:pt x="5" y="467"/>
                </a:cubicBezTo>
                <a:cubicBezTo>
                  <a:pt x="10" y="417"/>
                  <a:pt x="18" y="255"/>
                  <a:pt x="33" y="204"/>
                </a:cubicBezTo>
                <a:cubicBezTo>
                  <a:pt x="38" y="176"/>
                  <a:pt x="63" y="170"/>
                  <a:pt x="95" y="159"/>
                </a:cubicBezTo>
                <a:cubicBezTo>
                  <a:pt x="101" y="157"/>
                  <a:pt x="117" y="135"/>
                  <a:pt x="117" y="135"/>
                </a:cubicBezTo>
                <a:cubicBezTo>
                  <a:pt x="123" y="77"/>
                  <a:pt x="128" y="4"/>
                  <a:pt x="170" y="2"/>
                </a:cubicBezTo>
                <a:cubicBezTo>
                  <a:pt x="212" y="0"/>
                  <a:pt x="230" y="0"/>
                  <a:pt x="255" y="33"/>
                </a:cubicBezTo>
                <a:cubicBezTo>
                  <a:pt x="275" y="35"/>
                  <a:pt x="304" y="1"/>
                  <a:pt x="324" y="8"/>
                </a:cubicBezTo>
                <a:cubicBezTo>
                  <a:pt x="334" y="10"/>
                  <a:pt x="364" y="28"/>
                  <a:pt x="378" y="75"/>
                </a:cubicBezTo>
                <a:cubicBezTo>
                  <a:pt x="392" y="122"/>
                  <a:pt x="366" y="125"/>
                  <a:pt x="369" y="147"/>
                </a:cubicBezTo>
                <a:cubicBezTo>
                  <a:pt x="372" y="170"/>
                  <a:pt x="371" y="161"/>
                  <a:pt x="375" y="183"/>
                </a:cubicBezTo>
                <a:cubicBezTo>
                  <a:pt x="381" y="179"/>
                  <a:pt x="387" y="146"/>
                  <a:pt x="392" y="141"/>
                </a:cubicBezTo>
                <a:cubicBezTo>
                  <a:pt x="397" y="136"/>
                  <a:pt x="422" y="115"/>
                  <a:pt x="428" y="110"/>
                </a:cubicBezTo>
                <a:cubicBezTo>
                  <a:pt x="462" y="101"/>
                  <a:pt x="473" y="95"/>
                  <a:pt x="495" y="102"/>
                </a:cubicBezTo>
                <a:cubicBezTo>
                  <a:pt x="517" y="109"/>
                  <a:pt x="519" y="189"/>
                  <a:pt x="543" y="203"/>
                </a:cubicBezTo>
                <a:cubicBezTo>
                  <a:pt x="570" y="166"/>
                  <a:pt x="536" y="202"/>
                  <a:pt x="552" y="158"/>
                </a:cubicBezTo>
                <a:cubicBezTo>
                  <a:pt x="564" y="125"/>
                  <a:pt x="556" y="112"/>
                  <a:pt x="578" y="69"/>
                </a:cubicBezTo>
                <a:cubicBezTo>
                  <a:pt x="600" y="26"/>
                  <a:pt x="640" y="21"/>
                  <a:pt x="671" y="26"/>
                </a:cubicBezTo>
                <a:cubicBezTo>
                  <a:pt x="702" y="31"/>
                  <a:pt x="722" y="104"/>
                  <a:pt x="707" y="150"/>
                </a:cubicBezTo>
                <a:cubicBezTo>
                  <a:pt x="709" y="158"/>
                  <a:pt x="712" y="170"/>
                  <a:pt x="717" y="176"/>
                </a:cubicBezTo>
                <a:cubicBezTo>
                  <a:pt x="726" y="187"/>
                  <a:pt x="745" y="193"/>
                  <a:pt x="759" y="198"/>
                </a:cubicBezTo>
                <a:cubicBezTo>
                  <a:pt x="776" y="205"/>
                  <a:pt x="794" y="235"/>
                  <a:pt x="809" y="245"/>
                </a:cubicBezTo>
                <a:cubicBezTo>
                  <a:pt x="830" y="276"/>
                  <a:pt x="797" y="304"/>
                  <a:pt x="795" y="335"/>
                </a:cubicBezTo>
                <a:cubicBezTo>
                  <a:pt x="806" y="381"/>
                  <a:pt x="833" y="398"/>
                  <a:pt x="825" y="450"/>
                </a:cubicBezTo>
                <a:cubicBezTo>
                  <a:pt x="821" y="468"/>
                  <a:pt x="836" y="481"/>
                  <a:pt x="828" y="497"/>
                </a:cubicBezTo>
                <a:cubicBezTo>
                  <a:pt x="825" y="503"/>
                  <a:pt x="789" y="551"/>
                  <a:pt x="789" y="557"/>
                </a:cubicBezTo>
                <a:cubicBezTo>
                  <a:pt x="786" y="581"/>
                  <a:pt x="812" y="636"/>
                  <a:pt x="816" y="666"/>
                </a:cubicBezTo>
                <a:cubicBezTo>
                  <a:pt x="820" y="696"/>
                  <a:pt x="814" y="720"/>
                  <a:pt x="816" y="735"/>
                </a:cubicBezTo>
                <a:cubicBezTo>
                  <a:pt x="818" y="750"/>
                  <a:pt x="828" y="751"/>
                  <a:pt x="828" y="758"/>
                </a:cubicBezTo>
                <a:cubicBezTo>
                  <a:pt x="828" y="765"/>
                  <a:pt x="821" y="770"/>
                  <a:pt x="819" y="779"/>
                </a:cubicBezTo>
                <a:cubicBezTo>
                  <a:pt x="817" y="788"/>
                  <a:pt x="818" y="802"/>
                  <a:pt x="818" y="813"/>
                </a:cubicBezTo>
                <a:cubicBezTo>
                  <a:pt x="816" y="829"/>
                  <a:pt x="823" y="827"/>
                  <a:pt x="819" y="843"/>
                </a:cubicBezTo>
                <a:cubicBezTo>
                  <a:pt x="817" y="850"/>
                  <a:pt x="815" y="860"/>
                  <a:pt x="813" y="867"/>
                </a:cubicBezTo>
                <a:cubicBezTo>
                  <a:pt x="816" y="921"/>
                  <a:pt x="825" y="926"/>
                  <a:pt x="783" y="926"/>
                </a:cubicBezTo>
                <a:cubicBezTo>
                  <a:pt x="777" y="954"/>
                  <a:pt x="783" y="924"/>
                  <a:pt x="776" y="975"/>
                </a:cubicBezTo>
                <a:cubicBezTo>
                  <a:pt x="773" y="991"/>
                  <a:pt x="777" y="1067"/>
                  <a:pt x="777" y="1067"/>
                </a:cubicBezTo>
                <a:cubicBezTo>
                  <a:pt x="779" y="1097"/>
                  <a:pt x="766" y="1095"/>
                  <a:pt x="771" y="1125"/>
                </a:cubicBezTo>
                <a:cubicBezTo>
                  <a:pt x="773" y="1136"/>
                  <a:pt x="781" y="1127"/>
                  <a:pt x="782" y="1131"/>
                </a:cubicBezTo>
                <a:cubicBezTo>
                  <a:pt x="783" y="1135"/>
                  <a:pt x="787" y="1149"/>
                  <a:pt x="779" y="1151"/>
                </a:cubicBezTo>
                <a:cubicBezTo>
                  <a:pt x="771" y="1157"/>
                  <a:pt x="744" y="1147"/>
                  <a:pt x="734" y="1145"/>
                </a:cubicBezTo>
                <a:cubicBezTo>
                  <a:pt x="707" y="1127"/>
                  <a:pt x="717" y="1151"/>
                  <a:pt x="707" y="1121"/>
                </a:cubicBezTo>
                <a:cubicBezTo>
                  <a:pt x="705" y="1067"/>
                  <a:pt x="716" y="978"/>
                  <a:pt x="701" y="926"/>
                </a:cubicBezTo>
                <a:cubicBezTo>
                  <a:pt x="698" y="914"/>
                  <a:pt x="662" y="933"/>
                  <a:pt x="662" y="933"/>
                </a:cubicBezTo>
                <a:cubicBezTo>
                  <a:pt x="666" y="969"/>
                  <a:pt x="664" y="1005"/>
                  <a:pt x="675" y="1038"/>
                </a:cubicBezTo>
                <a:cubicBezTo>
                  <a:pt x="687" y="1125"/>
                  <a:pt x="688" y="1114"/>
                  <a:pt x="672" y="1151"/>
                </a:cubicBezTo>
                <a:cubicBezTo>
                  <a:pt x="657" y="1154"/>
                  <a:pt x="624" y="1149"/>
                  <a:pt x="605" y="1149"/>
                </a:cubicBezTo>
                <a:cubicBezTo>
                  <a:pt x="595" y="1141"/>
                  <a:pt x="608" y="1121"/>
                  <a:pt x="608" y="1121"/>
                </a:cubicBezTo>
                <a:cubicBezTo>
                  <a:pt x="602" y="1073"/>
                  <a:pt x="627" y="994"/>
                  <a:pt x="585" y="966"/>
                </a:cubicBezTo>
                <a:cubicBezTo>
                  <a:pt x="565" y="968"/>
                  <a:pt x="534" y="954"/>
                  <a:pt x="525" y="972"/>
                </a:cubicBezTo>
                <a:cubicBezTo>
                  <a:pt x="510" y="1002"/>
                  <a:pt x="529" y="1040"/>
                  <a:pt x="531" y="1074"/>
                </a:cubicBezTo>
                <a:cubicBezTo>
                  <a:pt x="533" y="1096"/>
                  <a:pt x="530" y="1130"/>
                  <a:pt x="537" y="1151"/>
                </a:cubicBezTo>
                <a:cubicBezTo>
                  <a:pt x="541" y="1164"/>
                  <a:pt x="549" y="1186"/>
                  <a:pt x="560" y="1193"/>
                </a:cubicBezTo>
                <a:cubicBezTo>
                  <a:pt x="531" y="1193"/>
                  <a:pt x="561" y="1200"/>
                  <a:pt x="498" y="1188"/>
                </a:cubicBezTo>
                <a:cubicBezTo>
                  <a:pt x="486" y="1186"/>
                  <a:pt x="452" y="1178"/>
                  <a:pt x="452" y="1178"/>
                </a:cubicBezTo>
                <a:cubicBezTo>
                  <a:pt x="442" y="1164"/>
                  <a:pt x="441" y="1138"/>
                  <a:pt x="434" y="1146"/>
                </a:cubicBezTo>
                <a:cubicBezTo>
                  <a:pt x="423" y="1159"/>
                  <a:pt x="423" y="1167"/>
                  <a:pt x="423" y="1167"/>
                </a:cubicBezTo>
                <a:cubicBezTo>
                  <a:pt x="421" y="1174"/>
                  <a:pt x="405" y="1136"/>
                  <a:pt x="405" y="1115"/>
                </a:cubicBezTo>
                <a:cubicBezTo>
                  <a:pt x="404" y="1094"/>
                  <a:pt x="412" y="1067"/>
                  <a:pt x="414" y="1041"/>
                </a:cubicBezTo>
                <a:cubicBezTo>
                  <a:pt x="415" y="1019"/>
                  <a:pt x="421" y="982"/>
                  <a:pt x="420" y="960"/>
                </a:cubicBezTo>
                <a:cubicBezTo>
                  <a:pt x="419" y="944"/>
                  <a:pt x="401" y="953"/>
                  <a:pt x="401" y="953"/>
                </a:cubicBezTo>
                <a:cubicBezTo>
                  <a:pt x="398" y="902"/>
                  <a:pt x="399" y="845"/>
                  <a:pt x="389" y="761"/>
                </a:cubicBezTo>
                <a:cubicBezTo>
                  <a:pt x="366" y="818"/>
                  <a:pt x="386" y="905"/>
                  <a:pt x="381" y="975"/>
                </a:cubicBezTo>
                <a:cubicBezTo>
                  <a:pt x="383" y="1029"/>
                  <a:pt x="385" y="1069"/>
                  <a:pt x="393" y="1122"/>
                </a:cubicBezTo>
                <a:cubicBezTo>
                  <a:pt x="394" y="1128"/>
                  <a:pt x="411" y="1122"/>
                  <a:pt x="411" y="1128"/>
                </a:cubicBezTo>
                <a:cubicBezTo>
                  <a:pt x="411" y="1135"/>
                  <a:pt x="399" y="1136"/>
                  <a:pt x="393" y="1140"/>
                </a:cubicBezTo>
                <a:cubicBezTo>
                  <a:pt x="369" y="1138"/>
                  <a:pt x="381" y="1134"/>
                  <a:pt x="357" y="1131"/>
                </a:cubicBezTo>
                <a:cubicBezTo>
                  <a:pt x="336" y="1128"/>
                  <a:pt x="303" y="1134"/>
                  <a:pt x="303" y="1128"/>
                </a:cubicBezTo>
                <a:cubicBezTo>
                  <a:pt x="296" y="1036"/>
                  <a:pt x="296" y="988"/>
                  <a:pt x="309" y="912"/>
                </a:cubicBezTo>
                <a:cubicBezTo>
                  <a:pt x="307" y="862"/>
                  <a:pt x="313" y="823"/>
                  <a:pt x="303" y="774"/>
                </a:cubicBezTo>
                <a:cubicBezTo>
                  <a:pt x="301" y="766"/>
                  <a:pt x="278" y="756"/>
                  <a:pt x="273" y="762"/>
                </a:cubicBezTo>
                <a:cubicBezTo>
                  <a:pt x="265" y="771"/>
                  <a:pt x="258" y="833"/>
                  <a:pt x="255" y="846"/>
                </a:cubicBezTo>
                <a:cubicBezTo>
                  <a:pt x="250" y="870"/>
                  <a:pt x="270" y="897"/>
                  <a:pt x="270" y="915"/>
                </a:cubicBezTo>
                <a:cubicBezTo>
                  <a:pt x="270" y="933"/>
                  <a:pt x="255" y="917"/>
                  <a:pt x="255" y="954"/>
                </a:cubicBezTo>
                <a:cubicBezTo>
                  <a:pt x="255" y="991"/>
                  <a:pt x="258" y="1102"/>
                  <a:pt x="267" y="1140"/>
                </a:cubicBezTo>
                <a:cubicBezTo>
                  <a:pt x="276" y="1178"/>
                  <a:pt x="320" y="1178"/>
                  <a:pt x="309" y="1185"/>
                </a:cubicBezTo>
                <a:cubicBezTo>
                  <a:pt x="263" y="1200"/>
                  <a:pt x="231" y="1188"/>
                  <a:pt x="198" y="1182"/>
                </a:cubicBezTo>
                <a:cubicBezTo>
                  <a:pt x="175" y="1174"/>
                  <a:pt x="175" y="1199"/>
                  <a:pt x="171" y="1191"/>
                </a:cubicBezTo>
                <a:cubicBezTo>
                  <a:pt x="167" y="1183"/>
                  <a:pt x="173" y="1202"/>
                  <a:pt x="174" y="1134"/>
                </a:cubicBezTo>
                <a:cubicBezTo>
                  <a:pt x="175" y="1066"/>
                  <a:pt x="178" y="845"/>
                  <a:pt x="177" y="783"/>
                </a:cubicBezTo>
                <a:cubicBezTo>
                  <a:pt x="173" y="773"/>
                  <a:pt x="168" y="741"/>
                  <a:pt x="168" y="759"/>
                </a:cubicBezTo>
                <a:cubicBezTo>
                  <a:pt x="159" y="757"/>
                  <a:pt x="153" y="786"/>
                  <a:pt x="153" y="795"/>
                </a:cubicBezTo>
                <a:cubicBezTo>
                  <a:pt x="149" y="854"/>
                  <a:pt x="156" y="1065"/>
                  <a:pt x="156" y="1125"/>
                </a:cubicBezTo>
                <a:cubicBezTo>
                  <a:pt x="156" y="1185"/>
                  <a:pt x="158" y="1143"/>
                  <a:pt x="153" y="1158"/>
                </a:cubicBezTo>
                <a:cubicBezTo>
                  <a:pt x="167" y="1226"/>
                  <a:pt x="156" y="1206"/>
                  <a:pt x="123" y="1218"/>
                </a:cubicBezTo>
                <a:cubicBezTo>
                  <a:pt x="89" y="1207"/>
                  <a:pt x="69" y="1187"/>
                  <a:pt x="69" y="1149"/>
                </a:cubicBezTo>
                <a:close/>
              </a:path>
            </a:pathLst>
          </a:custGeom>
          <a:solidFill>
            <a:srgbClr val="000000"/>
          </a:solidFill>
          <a:ln w="12700" cap="flat" cmpd="sng">
            <a:solidFill>
              <a:schemeClr val="tx2"/>
            </a:solidFill>
            <a:prstDash val="solid"/>
            <a:round/>
            <a:headEnd type="none" w="med" len="med"/>
            <a:tailEnd type="none" w="med" len="med"/>
          </a:ln>
          <a:effectLst/>
        </p:spPr>
        <p:txBody>
          <a:bodyPr/>
          <a:lstStyle/>
          <a:p>
            <a:endParaRPr lang="en-US"/>
          </a:p>
        </p:txBody>
      </p:sp>
      <p:sp>
        <p:nvSpPr>
          <p:cNvPr id="16" name="AutoShape 36"/>
          <p:cNvSpPr>
            <a:spLocks noChangeArrowheads="1"/>
          </p:cNvSpPr>
          <p:nvPr/>
        </p:nvSpPr>
        <p:spPr bwMode="auto">
          <a:xfrm>
            <a:off x="3962400" y="1338262"/>
            <a:ext cx="2711450" cy="2243138"/>
          </a:xfrm>
          <a:prstGeom prst="cloudCallout">
            <a:avLst>
              <a:gd name="adj1" fmla="val -73313"/>
              <a:gd name="adj2" fmla="val 61317"/>
            </a:avLst>
          </a:prstGeom>
          <a:solidFill>
            <a:schemeClr val="accent6">
              <a:lumMod val="20000"/>
              <a:lumOff val="80000"/>
            </a:schemeClr>
          </a:solidFill>
          <a:ln w="28575">
            <a:solidFill>
              <a:schemeClr val="bg1">
                <a:lumMod val="75000"/>
                <a:lumOff val="25000"/>
              </a:schemeClr>
            </a:solidFill>
            <a:round/>
            <a:headEnd/>
            <a:tailEnd/>
          </a:ln>
          <a:effectLst/>
        </p:spPr>
        <p:txBody>
          <a:bodyPr/>
          <a:lstStyle/>
          <a:p>
            <a:pPr>
              <a:buFont typeface="Wingdings" pitchFamily="2" charset="2"/>
              <a:buNone/>
            </a:pPr>
            <a:endParaRPr lang="en-US" sz="700" i="1">
              <a:solidFill>
                <a:srgbClr val="000000"/>
              </a:solidFill>
              <a:effectLst/>
            </a:endParaRPr>
          </a:p>
          <a:p>
            <a:pPr>
              <a:buFont typeface="Wingdings" pitchFamily="2" charset="2"/>
              <a:buNone/>
            </a:pPr>
            <a:endParaRPr lang="en-US" sz="1600">
              <a:solidFill>
                <a:srgbClr val="000000"/>
              </a:solidFill>
              <a:effectLst/>
              <a:latin typeface="Arial" charset="0"/>
            </a:endParaRPr>
          </a:p>
        </p:txBody>
      </p:sp>
      <p:grpSp>
        <p:nvGrpSpPr>
          <p:cNvPr id="3" name="Group 23"/>
          <p:cNvGrpSpPr/>
          <p:nvPr/>
        </p:nvGrpSpPr>
        <p:grpSpPr>
          <a:xfrm>
            <a:off x="4495800" y="1651000"/>
            <a:ext cx="1812054" cy="1397000"/>
            <a:chOff x="4495800" y="1676400"/>
            <a:chExt cx="1812054" cy="1397000"/>
          </a:xfrm>
        </p:grpSpPr>
        <p:pic>
          <p:nvPicPr>
            <p:cNvPr id="20" name="Picture 19" descr="david-render.jpg"/>
            <p:cNvPicPr>
              <a:picLocks noChangeAspect="1"/>
            </p:cNvPicPr>
            <p:nvPr/>
          </p:nvPicPr>
          <p:blipFill>
            <a:blip r:embed="rId4">
              <a:clrChange>
                <a:clrFrom>
                  <a:srgbClr val="000000"/>
                </a:clrFrom>
                <a:clrTo>
                  <a:srgbClr val="000000">
                    <a:alpha val="0"/>
                  </a:srgbClr>
                </a:clrTo>
              </a:clrChange>
            </a:blip>
            <a:stretch>
              <a:fillRect/>
            </a:stretch>
          </p:blipFill>
          <p:spPr>
            <a:xfrm>
              <a:off x="4495800" y="1795462"/>
              <a:ext cx="1219366" cy="1277938"/>
            </a:xfrm>
            <a:prstGeom prst="rect">
              <a:avLst/>
            </a:prstGeom>
          </p:spPr>
        </p:pic>
        <p:sp>
          <p:nvSpPr>
            <p:cNvPr id="21" name="TextBox 20"/>
            <p:cNvSpPr txBox="1"/>
            <p:nvPr/>
          </p:nvSpPr>
          <p:spPr>
            <a:xfrm>
              <a:off x="5562600" y="1676400"/>
              <a:ext cx="745254" cy="584776"/>
            </a:xfrm>
            <a:prstGeom prst="rect">
              <a:avLst/>
            </a:prstGeom>
            <a:noFill/>
          </p:spPr>
          <p:txBody>
            <a:bodyPr wrap="none" rtlCol="0">
              <a:spAutoFit/>
            </a:bodyPr>
            <a:lstStyle/>
            <a:p>
              <a:r>
                <a:rPr lang="en-US" sz="3200" i="1" dirty="0" smtClean="0">
                  <a:solidFill>
                    <a:schemeClr val="bg1"/>
                  </a:solidFill>
                </a:rPr>
                <a:t>3D</a:t>
              </a:r>
              <a:endParaRPr lang="en-US" sz="3200" i="1" dirty="0">
                <a:solidFill>
                  <a:schemeClr val="bg1"/>
                </a:solidFill>
              </a:endParaRPr>
            </a:p>
          </p:txBody>
        </p:sp>
      </p:grpSp>
      <p:grpSp>
        <p:nvGrpSpPr>
          <p:cNvPr id="4" name="Group 28"/>
          <p:cNvGrpSpPr/>
          <p:nvPr/>
        </p:nvGrpSpPr>
        <p:grpSpPr>
          <a:xfrm>
            <a:off x="3937000" y="3810000"/>
            <a:ext cx="4473046" cy="1588532"/>
            <a:chOff x="3937000" y="3810000"/>
            <a:chExt cx="4473046" cy="1588532"/>
          </a:xfrm>
        </p:grpSpPr>
        <p:pic>
          <p:nvPicPr>
            <p:cNvPr id="14" name="Picture 13" descr="david-wf.jpg"/>
            <p:cNvPicPr>
              <a:picLocks noChangeAspect="1"/>
            </p:cNvPicPr>
            <p:nvPr/>
          </p:nvPicPr>
          <p:blipFill>
            <a:blip r:embed="rId5">
              <a:clrChange>
                <a:clrFrom>
                  <a:srgbClr val="000000"/>
                </a:clrFrom>
                <a:clrTo>
                  <a:srgbClr val="000000">
                    <a:alpha val="0"/>
                  </a:srgbClr>
                </a:clrTo>
              </a:clrChange>
            </a:blip>
            <a:srcRect l="3030" r="18182" b="2865"/>
            <a:stretch>
              <a:fillRect/>
            </a:stretch>
          </p:blipFill>
          <p:spPr>
            <a:xfrm>
              <a:off x="6553200" y="3886200"/>
              <a:ext cx="1143000" cy="1143000"/>
            </a:xfrm>
            <a:prstGeom prst="rect">
              <a:avLst/>
            </a:prstGeom>
          </p:spPr>
        </p:pic>
        <p:pic>
          <p:nvPicPr>
            <p:cNvPr id="25" name="Picture 24" descr="david-render.jpg"/>
            <p:cNvPicPr>
              <a:picLocks noChangeAspect="1"/>
            </p:cNvPicPr>
            <p:nvPr/>
          </p:nvPicPr>
          <p:blipFill>
            <a:blip r:embed="rId4">
              <a:clrChange>
                <a:clrFrom>
                  <a:srgbClr val="000000"/>
                </a:clrFrom>
                <a:clrTo>
                  <a:srgbClr val="000000">
                    <a:alpha val="0"/>
                  </a:srgbClr>
                </a:clrTo>
              </a:clrChange>
            </a:blip>
            <a:srcRect b="4596"/>
            <a:stretch>
              <a:fillRect/>
            </a:stretch>
          </p:blipFill>
          <p:spPr>
            <a:xfrm>
              <a:off x="4876634" y="3810000"/>
              <a:ext cx="1219366" cy="1219200"/>
            </a:xfrm>
            <a:prstGeom prst="rect">
              <a:avLst/>
            </a:prstGeom>
          </p:spPr>
        </p:pic>
        <p:sp>
          <p:nvSpPr>
            <p:cNvPr id="26" name="TextBox 25"/>
            <p:cNvSpPr txBox="1"/>
            <p:nvPr/>
          </p:nvSpPr>
          <p:spPr>
            <a:xfrm>
              <a:off x="3937000" y="3962400"/>
              <a:ext cx="4473046" cy="1015663"/>
            </a:xfrm>
            <a:prstGeom prst="rect">
              <a:avLst/>
            </a:prstGeom>
            <a:noFill/>
          </p:spPr>
          <p:txBody>
            <a:bodyPr wrap="none" rtlCol="0">
              <a:spAutoFit/>
            </a:bodyPr>
            <a:lstStyle/>
            <a:p>
              <a:r>
                <a:rPr lang="en-US" sz="4800" i="1" dirty="0" smtClean="0">
                  <a:latin typeface="Arial"/>
                  <a:cs typeface="Arial"/>
                </a:rPr>
                <a:t>d</a:t>
              </a:r>
              <a:r>
                <a:rPr lang="en-US" sz="2400" i="1" baseline="-25000" dirty="0" smtClean="0">
                  <a:latin typeface="Arial"/>
                  <a:cs typeface="Arial"/>
                </a:rPr>
                <a:t>3D</a:t>
              </a:r>
              <a:r>
                <a:rPr lang="en-US" sz="6000" dirty="0" smtClean="0">
                  <a:latin typeface="Arial Narrow"/>
                  <a:cs typeface="Arial Narrow"/>
                </a:rPr>
                <a:t>(</a:t>
              </a:r>
              <a:r>
                <a:rPr lang="en-US" sz="4800" dirty="0" smtClean="0">
                  <a:latin typeface="Arial Narrow"/>
                  <a:cs typeface="Arial Narrow"/>
                </a:rPr>
                <a:t>           ,          </a:t>
              </a:r>
              <a:r>
                <a:rPr lang="en-US" sz="6000" dirty="0" smtClean="0">
                  <a:latin typeface="Arial Narrow"/>
                  <a:cs typeface="Arial Narrow"/>
                </a:rPr>
                <a:t>)</a:t>
              </a:r>
              <a:endParaRPr lang="en-US" sz="6000" dirty="0">
                <a:latin typeface="Arial Narrow"/>
                <a:cs typeface="Arial Narrow"/>
              </a:endParaRPr>
            </a:p>
          </p:txBody>
        </p:sp>
        <p:sp>
          <p:nvSpPr>
            <p:cNvPr id="27" name="TextBox 26"/>
            <p:cNvSpPr txBox="1"/>
            <p:nvPr/>
          </p:nvSpPr>
          <p:spPr>
            <a:xfrm>
              <a:off x="4648200" y="5029200"/>
              <a:ext cx="1711902" cy="369332"/>
            </a:xfrm>
            <a:prstGeom prst="rect">
              <a:avLst/>
            </a:prstGeom>
            <a:noFill/>
          </p:spPr>
          <p:txBody>
            <a:bodyPr wrap="none" rtlCol="0">
              <a:spAutoFit/>
            </a:bodyPr>
            <a:lstStyle/>
            <a:p>
              <a:pPr algn="ctr"/>
              <a:r>
                <a:rPr lang="en-US" dirty="0" smtClean="0"/>
                <a:t>perceived shape</a:t>
              </a:r>
              <a:endParaRPr lang="en-US" dirty="0"/>
            </a:p>
          </p:txBody>
        </p:sp>
        <p:sp>
          <p:nvSpPr>
            <p:cNvPr id="28" name="TextBox 27"/>
            <p:cNvSpPr txBox="1"/>
            <p:nvPr/>
          </p:nvSpPr>
          <p:spPr>
            <a:xfrm>
              <a:off x="6477000" y="5029200"/>
              <a:ext cx="1496736" cy="369332"/>
            </a:xfrm>
            <a:prstGeom prst="rect">
              <a:avLst/>
            </a:prstGeom>
            <a:noFill/>
          </p:spPr>
          <p:txBody>
            <a:bodyPr wrap="none" rtlCol="0">
              <a:spAutoFit/>
            </a:bodyPr>
            <a:lstStyle/>
            <a:p>
              <a:pPr algn="ctr"/>
              <a:r>
                <a:rPr lang="en-US" dirty="0" smtClean="0"/>
                <a:t>original shape</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100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14"/>
          <p:cNvGrpSpPr/>
          <p:nvPr/>
        </p:nvGrpSpPr>
        <p:grpSpPr>
          <a:xfrm>
            <a:off x="5562600" y="2362200"/>
            <a:ext cx="3200400" cy="3200400"/>
            <a:chOff x="5181600" y="2362200"/>
            <a:chExt cx="2438400" cy="2514600"/>
          </a:xfrm>
        </p:grpSpPr>
        <p:pic>
          <p:nvPicPr>
            <p:cNvPr id="14" name="Picture 6"/>
            <p:cNvPicPr>
              <a:picLocks noChangeAspect="1" noChangeArrowheads="1"/>
            </p:cNvPicPr>
            <p:nvPr/>
          </p:nvPicPr>
          <p:blipFill>
            <a:blip r:embed="rId3"/>
            <a:srcRect/>
            <a:stretch>
              <a:fillRect/>
            </a:stretch>
          </p:blipFill>
          <p:spPr bwMode="auto">
            <a:xfrm>
              <a:off x="5181600" y="2362200"/>
              <a:ext cx="2438400" cy="2514600"/>
            </a:xfrm>
            <a:prstGeom prst="rect">
              <a:avLst/>
            </a:prstGeom>
            <a:noFill/>
            <a:ln w="25400" cap="flat" cmpd="sng" algn="ctr">
              <a:solidFill>
                <a:schemeClr val="bg1"/>
              </a:solidFill>
              <a:prstDash val="solid"/>
              <a:miter lim="800000"/>
              <a:headEnd type="none" w="med" len="med"/>
              <a:tailEnd type="none" w="med" len="med"/>
            </a:ln>
            <a:effectLst/>
          </p:spPr>
        </p:pic>
        <p:grpSp>
          <p:nvGrpSpPr>
            <p:cNvPr id="5" name="Group 11"/>
            <p:cNvGrpSpPr>
              <a:grpSpLocks/>
            </p:cNvGrpSpPr>
            <p:nvPr/>
          </p:nvGrpSpPr>
          <p:grpSpPr bwMode="auto">
            <a:xfrm rot="16715037">
              <a:off x="6181803" y="2970538"/>
              <a:ext cx="285715" cy="239553"/>
              <a:chOff x="1812" y="2214"/>
              <a:chExt cx="186" cy="162"/>
            </a:xfrm>
          </p:grpSpPr>
          <p:sp>
            <p:nvSpPr>
              <p:cNvPr id="16" name="Oval 7"/>
              <p:cNvSpPr>
                <a:spLocks noChangeArrowheads="1"/>
              </p:cNvSpPr>
              <p:nvPr/>
            </p:nvSpPr>
            <p:spPr bwMode="auto">
              <a:xfrm>
                <a:off x="1812" y="2304"/>
                <a:ext cx="186" cy="72"/>
              </a:xfrm>
              <a:prstGeom prst="ellipse">
                <a:avLst/>
              </a:prstGeom>
              <a:noFill/>
              <a:ln w="25400" cap="flat" cmpd="sng" algn="ctr">
                <a:solidFill>
                  <a:srgbClr val="008000"/>
                </a:solidFill>
                <a:prstDash val="solid"/>
                <a:round/>
                <a:headEnd type="none" w="med" len="med"/>
                <a:tailEnd type="none" w="med" len="med"/>
              </a:ln>
              <a:effectLst/>
            </p:spPr>
            <p:txBody>
              <a:bodyPr wrap="none" anchor="ctr"/>
              <a:lstStyle/>
              <a:p>
                <a:endParaRPr lang="en-US"/>
              </a:p>
            </p:txBody>
          </p:sp>
          <p:sp>
            <p:nvSpPr>
              <p:cNvPr id="17" name="Line 10"/>
              <p:cNvSpPr>
                <a:spLocks noChangeShapeType="1"/>
              </p:cNvSpPr>
              <p:nvPr/>
            </p:nvSpPr>
            <p:spPr bwMode="auto">
              <a:xfrm>
                <a:off x="1905" y="2214"/>
                <a:ext cx="0" cy="126"/>
              </a:xfrm>
              <a:prstGeom prst="line">
                <a:avLst/>
              </a:prstGeom>
              <a:noFill/>
              <a:ln w="25400" cap="flat" cmpd="sng" algn="ctr">
                <a:solidFill>
                  <a:srgbClr val="008000"/>
                </a:solidFill>
                <a:prstDash val="solid"/>
                <a:round/>
                <a:headEnd type="none" w="med" len="med"/>
                <a:tailEnd type="none" w="med" len="med"/>
              </a:ln>
              <a:effectLst/>
            </p:spPr>
            <p:txBody>
              <a:bodyPr wrap="none" anchor="ctr"/>
              <a:lstStyle/>
              <a:p>
                <a:endParaRPr lang="en-US"/>
              </a:p>
            </p:txBody>
          </p:sp>
        </p:grpSp>
      </p:grpSp>
      <p:sp>
        <p:nvSpPr>
          <p:cNvPr id="2" name="Title 1"/>
          <p:cNvSpPr>
            <a:spLocks noGrp="1"/>
          </p:cNvSpPr>
          <p:nvPr>
            <p:ph type="title"/>
          </p:nvPr>
        </p:nvSpPr>
        <p:spPr/>
        <p:txBody>
          <a:bodyPr/>
          <a:lstStyle/>
          <a:p>
            <a:r>
              <a:rPr lang="en-US" dirty="0" smtClean="0"/>
              <a:t>Measuring perceived shape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a:buNone/>
            </a:pPr>
            <a:r>
              <a:rPr lang="en-US" dirty="0" smtClean="0"/>
              <a:t>Local measurements of shape geometry</a:t>
            </a:r>
          </a:p>
          <a:p>
            <a:r>
              <a:rPr lang="en-US" dirty="0" smtClean="0"/>
              <a:t>Gauge figure adjustment</a:t>
            </a:r>
            <a:br>
              <a:rPr lang="en-US" dirty="0" smtClean="0"/>
            </a:br>
            <a:r>
              <a:rPr lang="en-US" dirty="0" smtClean="0">
                <a:solidFill>
                  <a:schemeClr val="bg2">
                    <a:lumMod val="20000"/>
                    <a:lumOff val="80000"/>
                  </a:schemeClr>
                </a:solidFill>
              </a:rPr>
              <a:t>[</a:t>
            </a:r>
            <a:r>
              <a:rPr lang="en-US" dirty="0" err="1" smtClean="0">
                <a:solidFill>
                  <a:schemeClr val="bg2">
                    <a:lumMod val="20000"/>
                    <a:lumOff val="80000"/>
                  </a:schemeClr>
                </a:solidFill>
              </a:rPr>
              <a:t>Koenderink</a:t>
            </a:r>
            <a:r>
              <a:rPr lang="en-US" dirty="0" smtClean="0">
                <a:solidFill>
                  <a:schemeClr val="bg2">
                    <a:lumMod val="20000"/>
                    <a:lumOff val="80000"/>
                  </a:schemeClr>
                </a:solidFill>
              </a:rPr>
              <a:t> et al. 1992]</a:t>
            </a:r>
            <a:endParaRPr lang="en-US" dirty="0" smtClean="0"/>
          </a:p>
        </p:txBody>
      </p:sp>
      <p:cxnSp>
        <p:nvCxnSpPr>
          <p:cNvPr id="13" name="Straight Arrow Connector 12"/>
          <p:cNvCxnSpPr/>
          <p:nvPr/>
        </p:nvCxnSpPr>
        <p:spPr>
          <a:xfrm rot="10800000" flipV="1">
            <a:off x="7315200" y="2819400"/>
            <a:ext cx="609600" cy="304800"/>
          </a:xfrm>
          <a:prstGeom prst="straightConnector1">
            <a:avLst/>
          </a:prstGeom>
          <a:ln w="76200" cap="flat" cmpd="sng" algn="ctr">
            <a:solidFill>
              <a:schemeClr val="accent6"/>
            </a:solidFill>
            <a:prstDash val="solid"/>
            <a:round/>
            <a:headEnd type="none" w="med" len="med"/>
            <a:tailEnd type="stealth" w="lg"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perceived shape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a:buNone/>
            </a:pPr>
            <a:r>
              <a:rPr lang="en-US" dirty="0" smtClean="0"/>
              <a:t>Local measurements of shape geometry</a:t>
            </a:r>
          </a:p>
          <a:p>
            <a:r>
              <a:rPr lang="en-US" dirty="0" smtClean="0"/>
              <a:t>Gauge figure adjustment</a:t>
            </a:r>
            <a:br>
              <a:rPr lang="en-US" dirty="0" smtClean="0"/>
            </a:br>
            <a:r>
              <a:rPr lang="en-US" dirty="0" smtClean="0">
                <a:solidFill>
                  <a:schemeClr val="bg2">
                    <a:lumMod val="20000"/>
                    <a:lumOff val="80000"/>
                  </a:schemeClr>
                </a:solidFill>
              </a:rPr>
              <a:t>[</a:t>
            </a:r>
            <a:r>
              <a:rPr lang="en-US" dirty="0" err="1" smtClean="0">
                <a:solidFill>
                  <a:schemeClr val="bg2">
                    <a:lumMod val="20000"/>
                    <a:lumOff val="80000"/>
                  </a:schemeClr>
                </a:solidFill>
              </a:rPr>
              <a:t>Koenderink</a:t>
            </a:r>
            <a:r>
              <a:rPr lang="en-US" dirty="0" smtClean="0">
                <a:solidFill>
                  <a:schemeClr val="bg2">
                    <a:lumMod val="20000"/>
                    <a:lumOff val="80000"/>
                  </a:schemeClr>
                </a:solidFill>
              </a:rPr>
              <a:t> et al. 1992]</a:t>
            </a:r>
            <a:endParaRPr lang="en-US" dirty="0" smtClean="0"/>
          </a:p>
          <a:p>
            <a:r>
              <a:rPr lang="en-US" dirty="0" smtClean="0"/>
              <a:t>Studied shaded surfaces</a:t>
            </a:r>
            <a:br>
              <a:rPr lang="en-US" dirty="0" smtClean="0"/>
            </a:br>
            <a:r>
              <a:rPr lang="en-US" dirty="0" smtClean="0"/>
              <a:t>and one artist line drawing</a:t>
            </a:r>
            <a:br>
              <a:rPr lang="en-US" dirty="0" smtClean="0"/>
            </a:br>
            <a:r>
              <a:rPr lang="en-US" dirty="0" smtClean="0">
                <a:solidFill>
                  <a:srgbClr val="C6D9F1"/>
                </a:solidFill>
              </a:rPr>
              <a:t>[</a:t>
            </a:r>
            <a:r>
              <a:rPr lang="en-US" dirty="0" err="1" smtClean="0">
                <a:solidFill>
                  <a:srgbClr val="C6D9F1"/>
                </a:solidFill>
              </a:rPr>
              <a:t>Koenderink</a:t>
            </a:r>
            <a:r>
              <a:rPr lang="en-US" baseline="0" dirty="0" smtClean="0">
                <a:solidFill>
                  <a:srgbClr val="C6D9F1"/>
                </a:solidFill>
              </a:rPr>
              <a:t> et al. 1996]</a:t>
            </a:r>
            <a:r>
              <a:rPr lang="en-US" dirty="0" smtClean="0"/>
              <a:t> </a:t>
            </a:r>
            <a:br>
              <a:rPr lang="en-US" dirty="0" smtClean="0"/>
            </a:br>
            <a:endParaRPr lang="en-US" baseline="0" dirty="0" smtClean="0"/>
          </a:p>
        </p:txBody>
      </p:sp>
      <p:grpSp>
        <p:nvGrpSpPr>
          <p:cNvPr id="4" name="Group 14"/>
          <p:cNvGrpSpPr/>
          <p:nvPr/>
        </p:nvGrpSpPr>
        <p:grpSpPr>
          <a:xfrm>
            <a:off x="5562600" y="2362200"/>
            <a:ext cx="3200400" cy="3200400"/>
            <a:chOff x="5181600" y="2362200"/>
            <a:chExt cx="2438400" cy="2514600"/>
          </a:xfrm>
        </p:grpSpPr>
        <p:pic>
          <p:nvPicPr>
            <p:cNvPr id="9" name="Picture 6"/>
            <p:cNvPicPr>
              <a:picLocks noChangeAspect="1" noChangeArrowheads="1"/>
            </p:cNvPicPr>
            <p:nvPr/>
          </p:nvPicPr>
          <p:blipFill>
            <a:blip r:embed="rId3"/>
            <a:srcRect/>
            <a:stretch>
              <a:fillRect/>
            </a:stretch>
          </p:blipFill>
          <p:spPr bwMode="auto">
            <a:xfrm>
              <a:off x="5181600" y="2362200"/>
              <a:ext cx="2438400" cy="2514600"/>
            </a:xfrm>
            <a:prstGeom prst="rect">
              <a:avLst/>
            </a:prstGeom>
            <a:noFill/>
            <a:ln w="25400" cap="flat" cmpd="sng" algn="ctr">
              <a:solidFill>
                <a:schemeClr val="bg1"/>
              </a:solidFill>
              <a:prstDash val="solid"/>
              <a:miter lim="800000"/>
              <a:headEnd type="none" w="med" len="med"/>
              <a:tailEnd type="none" w="med" len="med"/>
            </a:ln>
            <a:effectLst/>
          </p:spPr>
        </p:pic>
        <p:grpSp>
          <p:nvGrpSpPr>
            <p:cNvPr id="5" name="Group 11"/>
            <p:cNvGrpSpPr>
              <a:grpSpLocks/>
            </p:cNvGrpSpPr>
            <p:nvPr/>
          </p:nvGrpSpPr>
          <p:grpSpPr bwMode="auto">
            <a:xfrm rot="16715037">
              <a:off x="6181789" y="2970537"/>
              <a:ext cx="285715" cy="239552"/>
              <a:chOff x="1812" y="2214"/>
              <a:chExt cx="186" cy="162"/>
            </a:xfrm>
          </p:grpSpPr>
          <p:sp>
            <p:nvSpPr>
              <p:cNvPr id="11" name="Oval 7"/>
              <p:cNvSpPr>
                <a:spLocks noChangeArrowheads="1"/>
              </p:cNvSpPr>
              <p:nvPr/>
            </p:nvSpPr>
            <p:spPr bwMode="auto">
              <a:xfrm>
                <a:off x="1812" y="2304"/>
                <a:ext cx="186" cy="72"/>
              </a:xfrm>
              <a:prstGeom prst="ellipse">
                <a:avLst/>
              </a:prstGeom>
              <a:noFill/>
              <a:ln w="25400" cap="flat" cmpd="sng" algn="ctr">
                <a:solidFill>
                  <a:srgbClr val="008000"/>
                </a:solidFill>
                <a:prstDash val="solid"/>
                <a:round/>
                <a:headEnd type="none" w="med" len="med"/>
                <a:tailEnd type="none" w="med" len="med"/>
              </a:ln>
              <a:effectLst/>
            </p:spPr>
            <p:txBody>
              <a:bodyPr wrap="none" anchor="ctr"/>
              <a:lstStyle/>
              <a:p>
                <a:endParaRPr lang="en-US"/>
              </a:p>
            </p:txBody>
          </p:sp>
          <p:sp>
            <p:nvSpPr>
              <p:cNvPr id="12" name="Line 10"/>
              <p:cNvSpPr>
                <a:spLocks noChangeShapeType="1"/>
              </p:cNvSpPr>
              <p:nvPr/>
            </p:nvSpPr>
            <p:spPr bwMode="auto">
              <a:xfrm>
                <a:off x="1905" y="2214"/>
                <a:ext cx="0" cy="126"/>
              </a:xfrm>
              <a:prstGeom prst="line">
                <a:avLst/>
              </a:prstGeom>
              <a:noFill/>
              <a:ln w="25400" cap="flat" cmpd="sng" algn="ctr">
                <a:solidFill>
                  <a:srgbClr val="008000"/>
                </a:solidFill>
                <a:prstDash val="solid"/>
                <a:round/>
                <a:headEnd type="none" w="med" len="med"/>
                <a:tailEnd type="none" w="med" len="med"/>
              </a:ln>
              <a:effectLst/>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a:buNone/>
            </a:pPr>
            <a:r>
              <a:rPr lang="en-US" sz="3000" dirty="0" smtClean="0"/>
              <a:t>Do artist and CG drawings effectively convey shape?</a:t>
            </a:r>
          </a:p>
          <a:p>
            <a:pPr lvl="1"/>
            <a:r>
              <a:rPr lang="en-US" sz="2600" dirty="0" smtClean="0"/>
              <a:t>how accurate are they?</a:t>
            </a:r>
          </a:p>
          <a:p>
            <a:pPr lvl="1"/>
            <a:r>
              <a:rPr lang="en-US" sz="2600" dirty="0" smtClean="0"/>
              <a:t>how do they compare to a shaded rendering?</a:t>
            </a:r>
          </a:p>
          <a:p>
            <a:pPr>
              <a:buNone/>
            </a:pPr>
            <a:r>
              <a:rPr lang="en-US" sz="3000" dirty="0" smtClean="0"/>
              <a:t>Do different viewers perceive the same shape?</a:t>
            </a:r>
          </a:p>
          <a:p>
            <a:pPr>
              <a:buNone/>
            </a:pPr>
            <a:r>
              <a:rPr lang="en-US" sz="3000" dirty="0" smtClean="0"/>
              <a:t>When are particular line types most effective?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Methodology</a:t>
            </a:r>
            <a:endParaRPr lang="en-US" dirty="0"/>
          </a:p>
        </p:txBody>
      </p:sp>
      <p:sp>
        <p:nvSpPr>
          <p:cNvPr id="3" name="Content Placeholder 2"/>
          <p:cNvSpPr>
            <a:spLocks noGrp="1"/>
          </p:cNvSpPr>
          <p:nvPr>
            <p:ph idx="1"/>
          </p:nvPr>
        </p:nvSpPr>
        <p:spPr>
          <a:xfrm>
            <a:off x="533400" y="1600200"/>
            <a:ext cx="8229600" cy="4525963"/>
          </a:xfrm>
        </p:spPr>
        <p:txBody>
          <a:bodyPr>
            <a:normAutofit/>
          </a:bodyPr>
          <a:lstStyle/>
          <a:p>
            <a:pPr marL="514350" indent="-514350">
              <a:buFont typeface="+mj-lt"/>
              <a:buAutoNum type="arabicPeriod"/>
            </a:pPr>
            <a:r>
              <a:rPr lang="en-US" dirty="0" smtClean="0"/>
              <a:t>Measure percepts</a:t>
            </a:r>
          </a:p>
          <a:p>
            <a:pPr marL="914400" lvl="1" indent="-514350"/>
            <a:r>
              <a:rPr lang="en-US" dirty="0" smtClean="0"/>
              <a:t>Both artist and CG drawings</a:t>
            </a:r>
          </a:p>
          <a:p>
            <a:pPr marL="914400" lvl="1" indent="-514350"/>
            <a:r>
              <a:rPr lang="en-US" dirty="0" smtClean="0"/>
              <a:t>Range of models</a:t>
            </a:r>
          </a:p>
          <a:p>
            <a:pPr marL="914400" lvl="1" indent="-514350"/>
            <a:r>
              <a:rPr lang="en-US" dirty="0" smtClean="0"/>
              <a:t>Many participants</a:t>
            </a:r>
          </a:p>
          <a:p>
            <a:pPr marL="514350" indent="-514350">
              <a:buFont typeface="+mj-lt"/>
              <a:buAutoNum type="arabicPeriod"/>
            </a:pPr>
            <a:r>
              <a:rPr lang="en-US" dirty="0" smtClean="0"/>
              <a:t>Compare against ground truth</a:t>
            </a:r>
          </a:p>
          <a:p>
            <a:pPr marL="914400" lvl="1" indent="-514350"/>
            <a:r>
              <a:rPr lang="en-US" dirty="0" smtClean="0"/>
              <a:t>3D shape and shaded image</a:t>
            </a:r>
          </a:p>
          <a:p>
            <a:pPr marL="914400" lvl="1" indent="-514350"/>
            <a:r>
              <a:rPr lang="en-US" dirty="0" smtClean="0"/>
              <a:t>Accuracy and precision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accent1"/>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accent1"/>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Orienting a Gauge</a:t>
            </a:r>
            <a:endParaRPr lang="en-US" dirty="0"/>
          </a:p>
        </p:txBody>
      </p:sp>
      <p:pic>
        <p:nvPicPr>
          <p:cNvPr id="136199" name="Picture 7" descr="Z:\fcole\job_talk\images\table_gauge1.png"/>
          <p:cNvPicPr>
            <a:picLocks noChangeAspect="1" noChangeArrowheads="1"/>
          </p:cNvPicPr>
          <p:nvPr/>
        </p:nvPicPr>
        <p:blipFill>
          <a:blip r:embed="rId3"/>
          <a:srcRect/>
          <a:stretch>
            <a:fillRect/>
          </a:stretch>
        </p:blipFill>
        <p:spPr bwMode="auto">
          <a:xfrm>
            <a:off x="914399" y="1828800"/>
            <a:ext cx="5302185" cy="4440103"/>
          </a:xfrm>
          <a:prstGeom prst="rect">
            <a:avLst/>
          </a:prstGeom>
          <a:noFill/>
        </p:spPr>
      </p:pic>
      <p:pic>
        <p:nvPicPr>
          <p:cNvPr id="14" name="Picture 7" descr="Z:\fcole\job_talk\images\table_gauge1.png"/>
          <p:cNvPicPr>
            <a:picLocks noChangeAspect="1" noChangeArrowheads="1"/>
          </p:cNvPicPr>
          <p:nvPr/>
        </p:nvPicPr>
        <p:blipFill>
          <a:blip r:embed="rId3"/>
          <a:srcRect l="57576" t="65136" r="31818" b="25817"/>
          <a:stretch>
            <a:fillRect/>
          </a:stretch>
        </p:blipFill>
        <p:spPr bwMode="auto">
          <a:xfrm>
            <a:off x="6949440" y="1883228"/>
            <a:ext cx="1097281" cy="783772"/>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pic>
      <p:pic>
        <p:nvPicPr>
          <p:cNvPr id="15" name="Picture 8" descr="Z:\fcole\job_talk\images\table_gauge2.png"/>
          <p:cNvPicPr>
            <a:picLocks noChangeAspect="1" noChangeArrowheads="1"/>
          </p:cNvPicPr>
          <p:nvPr/>
        </p:nvPicPr>
        <p:blipFill>
          <a:blip r:embed="rId4"/>
          <a:srcRect l="57576" t="65623" r="31818" b="25330"/>
          <a:stretch>
            <a:fillRect/>
          </a:stretch>
        </p:blipFill>
        <p:spPr bwMode="auto">
          <a:xfrm>
            <a:off x="6934200" y="2797628"/>
            <a:ext cx="1097281" cy="783772"/>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pic>
      <p:pic>
        <p:nvPicPr>
          <p:cNvPr id="16" name="Picture 9" descr="Z:\fcole\job_talk\images\table_gauge3.png"/>
          <p:cNvPicPr>
            <a:picLocks noChangeAspect="1" noChangeArrowheads="1"/>
          </p:cNvPicPr>
          <p:nvPr/>
        </p:nvPicPr>
        <p:blipFill>
          <a:blip r:embed="rId5"/>
          <a:srcRect l="57576" t="64718" r="31818" b="26236"/>
          <a:stretch>
            <a:fillRect/>
          </a:stretch>
        </p:blipFill>
        <p:spPr bwMode="auto">
          <a:xfrm>
            <a:off x="6934200" y="3712028"/>
            <a:ext cx="1097281" cy="783772"/>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pic>
      <p:pic>
        <p:nvPicPr>
          <p:cNvPr id="17" name="Picture 10" descr="Z:\fcole\job_talk\images\table_gauge4.png"/>
          <p:cNvPicPr>
            <a:picLocks noChangeAspect="1" noChangeArrowheads="1"/>
          </p:cNvPicPr>
          <p:nvPr/>
        </p:nvPicPr>
        <p:blipFill>
          <a:blip r:embed="rId6"/>
          <a:srcRect l="57576" t="65136" r="31818" b="25818"/>
          <a:stretch>
            <a:fillRect/>
          </a:stretch>
        </p:blipFill>
        <p:spPr bwMode="auto">
          <a:xfrm>
            <a:off x="6934200" y="4604656"/>
            <a:ext cx="1097281" cy="783772"/>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pic>
      <p:pic>
        <p:nvPicPr>
          <p:cNvPr id="18" name="Picture 11" descr="Z:\fcole\job_talk\images\table_gauge5.png"/>
          <p:cNvPicPr>
            <a:picLocks noChangeAspect="1" noChangeArrowheads="1"/>
          </p:cNvPicPr>
          <p:nvPr/>
        </p:nvPicPr>
        <p:blipFill>
          <a:blip r:embed="rId7"/>
          <a:srcRect l="57576" t="65137" r="31818" b="25817"/>
          <a:stretch>
            <a:fillRect/>
          </a:stretch>
        </p:blipFill>
        <p:spPr bwMode="auto">
          <a:xfrm>
            <a:off x="6934200" y="5486400"/>
            <a:ext cx="1097281" cy="783772"/>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pic>
      <p:pic>
        <p:nvPicPr>
          <p:cNvPr id="136200" name="Picture 8" descr="Z:\fcole\job_talk\images\table_gauge2.png"/>
          <p:cNvPicPr>
            <a:picLocks noChangeAspect="1" noChangeArrowheads="1"/>
          </p:cNvPicPr>
          <p:nvPr/>
        </p:nvPicPr>
        <p:blipFill>
          <a:blip r:embed="rId4"/>
          <a:srcRect/>
          <a:stretch>
            <a:fillRect/>
          </a:stretch>
        </p:blipFill>
        <p:spPr bwMode="auto">
          <a:xfrm>
            <a:off x="914399" y="1828800"/>
            <a:ext cx="5302185" cy="4440103"/>
          </a:xfrm>
          <a:prstGeom prst="rect">
            <a:avLst/>
          </a:prstGeom>
          <a:noFill/>
        </p:spPr>
      </p:pic>
      <p:pic>
        <p:nvPicPr>
          <p:cNvPr id="136201" name="Picture 9" descr="Z:\fcole\job_talk\images\table_gauge3.png"/>
          <p:cNvPicPr>
            <a:picLocks noChangeAspect="1" noChangeArrowheads="1"/>
          </p:cNvPicPr>
          <p:nvPr/>
        </p:nvPicPr>
        <p:blipFill>
          <a:blip r:embed="rId5"/>
          <a:srcRect/>
          <a:stretch>
            <a:fillRect/>
          </a:stretch>
        </p:blipFill>
        <p:spPr bwMode="auto">
          <a:xfrm>
            <a:off x="914399" y="1828800"/>
            <a:ext cx="5302185" cy="4440103"/>
          </a:xfrm>
          <a:prstGeom prst="rect">
            <a:avLst/>
          </a:prstGeom>
          <a:noFill/>
        </p:spPr>
      </p:pic>
      <p:pic>
        <p:nvPicPr>
          <p:cNvPr id="136202" name="Picture 10" descr="Z:\fcole\job_talk\images\table_gauge4.png"/>
          <p:cNvPicPr>
            <a:picLocks noChangeAspect="1" noChangeArrowheads="1"/>
          </p:cNvPicPr>
          <p:nvPr/>
        </p:nvPicPr>
        <p:blipFill>
          <a:blip r:embed="rId6"/>
          <a:srcRect/>
          <a:stretch>
            <a:fillRect/>
          </a:stretch>
        </p:blipFill>
        <p:spPr bwMode="auto">
          <a:xfrm>
            <a:off x="914399" y="1828800"/>
            <a:ext cx="5302185" cy="4440103"/>
          </a:xfrm>
          <a:prstGeom prst="rect">
            <a:avLst/>
          </a:prstGeom>
          <a:noFill/>
        </p:spPr>
      </p:pic>
      <p:pic>
        <p:nvPicPr>
          <p:cNvPr id="136203" name="Picture 11" descr="Z:\fcole\job_talk\images\table_gauge5.png"/>
          <p:cNvPicPr>
            <a:picLocks noChangeAspect="1" noChangeArrowheads="1"/>
          </p:cNvPicPr>
          <p:nvPr/>
        </p:nvPicPr>
        <p:blipFill>
          <a:blip r:embed="rId7"/>
          <a:srcRect/>
          <a:stretch>
            <a:fillRect/>
          </a:stretch>
        </p:blipFill>
        <p:spPr bwMode="auto">
          <a:xfrm>
            <a:off x="914399" y="1828800"/>
            <a:ext cx="5302185" cy="4440103"/>
          </a:xfrm>
          <a:prstGeom prst="rect">
            <a:avLst/>
          </a:prstGeom>
          <a:noFill/>
        </p:spPr>
      </p:pic>
      <p:sp>
        <p:nvSpPr>
          <p:cNvPr id="19" name="Rectangle 18"/>
          <p:cNvSpPr/>
          <p:nvPr/>
        </p:nvSpPr>
        <p:spPr>
          <a:xfrm>
            <a:off x="4012019" y="4743893"/>
            <a:ext cx="455751" cy="358710"/>
          </a:xfrm>
          <a:prstGeom prst="rect">
            <a:avLst/>
          </a:prstGeom>
          <a:noFill/>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2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62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2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62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drawings</a:t>
            </a:r>
            <a:endParaRPr lang="en-US" dirty="0"/>
          </a:p>
        </p:txBody>
      </p:sp>
      <p:pic>
        <p:nvPicPr>
          <p:cNvPr id="5" name="Picture 4" descr="oldcamera.jpg"/>
          <p:cNvPicPr>
            <a:picLocks noChangeAspect="1"/>
          </p:cNvPicPr>
          <p:nvPr/>
        </p:nvPicPr>
        <p:blipFill>
          <a:blip r:embed="rId3"/>
          <a:stretch>
            <a:fillRect/>
          </a:stretch>
        </p:blipFill>
        <p:spPr>
          <a:xfrm>
            <a:off x="685800" y="1981200"/>
            <a:ext cx="2079272" cy="2386412"/>
          </a:xfrm>
          <a:prstGeom prst="rect">
            <a:avLst/>
          </a:prstGeom>
          <a:noFill/>
          <a:ln w="25400" cap="flat" cmpd="sng" algn="ctr">
            <a:solidFill>
              <a:schemeClr val="bg1"/>
            </a:solidFill>
            <a:prstDash val="solid"/>
            <a:headEnd type="none" w="med" len="med"/>
            <a:tailEnd type="none" w="med" len="med"/>
          </a:ln>
        </p:spPr>
      </p:pic>
      <p:pic>
        <p:nvPicPr>
          <p:cNvPr id="7" name="Picture 5" descr="od22h"/>
          <p:cNvPicPr>
            <a:picLocks noChangeAspect="1" noChangeArrowheads="1"/>
          </p:cNvPicPr>
          <p:nvPr/>
        </p:nvPicPr>
        <p:blipFill>
          <a:blip r:embed="rId4">
            <a:lum contrast="20000"/>
          </a:blip>
          <a:srcRect l="4883" t="6232" r="9570"/>
          <a:stretch>
            <a:fillRect/>
          </a:stretch>
        </p:blipFill>
        <p:spPr bwMode="auto">
          <a:xfrm>
            <a:off x="3048000" y="2590800"/>
            <a:ext cx="3044227" cy="2197100"/>
          </a:xfrm>
          <a:prstGeom prst="rect">
            <a:avLst/>
          </a:prstGeom>
          <a:noFill/>
          <a:ln w="25400" cap="flat" cmpd="sng" algn="ctr">
            <a:solidFill>
              <a:schemeClr val="bg1"/>
            </a:solidFill>
            <a:prstDash val="solid"/>
            <a:miter lim="800000"/>
            <a:headEnd type="none" w="med" len="med"/>
            <a:tailEnd type="none" w="med" len="med"/>
          </a:ln>
        </p:spPr>
      </p:pic>
      <p:pic>
        <p:nvPicPr>
          <p:cNvPr id="9" name="Picture 4"/>
          <p:cNvPicPr>
            <a:picLocks noChangeAspect="1" noChangeArrowheads="1"/>
          </p:cNvPicPr>
          <p:nvPr/>
        </p:nvPicPr>
        <p:blipFill>
          <a:blip r:embed="rId5"/>
          <a:srcRect/>
          <a:stretch>
            <a:fillRect/>
          </a:stretch>
        </p:blipFill>
        <p:spPr bwMode="auto">
          <a:xfrm>
            <a:off x="6400800" y="3048000"/>
            <a:ext cx="2156379" cy="2835275"/>
          </a:xfrm>
          <a:prstGeom prst="rect">
            <a:avLst/>
          </a:prstGeom>
          <a:noFill/>
          <a:ln w="25400" cap="flat" cmpd="sng" algn="ctr">
            <a:solidFill>
              <a:schemeClr val="bg1"/>
            </a:solidFill>
            <a:prstDash val="solid"/>
            <a:miter lim="800000"/>
            <a:headEnd type="none" w="med" len="med"/>
            <a:tailEnd type="none" w="med" len="med"/>
          </a:ln>
        </p:spPr>
      </p:pic>
      <p:sp>
        <p:nvSpPr>
          <p:cNvPr id="11" name="TextBox 10"/>
          <p:cNvSpPr txBox="1"/>
          <p:nvPr/>
        </p:nvSpPr>
        <p:spPr>
          <a:xfrm>
            <a:off x="7391400" y="5864423"/>
            <a:ext cx="1268634" cy="307777"/>
          </a:xfrm>
          <a:prstGeom prst="rect">
            <a:avLst/>
          </a:prstGeom>
          <a:noFill/>
        </p:spPr>
        <p:txBody>
          <a:bodyPr wrap="none" rtlCol="0">
            <a:spAutoFit/>
          </a:bodyPr>
          <a:lstStyle/>
          <a:p>
            <a:r>
              <a:rPr lang="en-US" sz="1400" dirty="0" smtClean="0">
                <a:solidFill>
                  <a:schemeClr val="accent1">
                    <a:lumMod val="40000"/>
                    <a:lumOff val="60000"/>
                  </a:schemeClr>
                </a:solidFill>
              </a:rPr>
              <a:t>[Matisse 1932]</a:t>
            </a:r>
            <a:endParaRPr lang="en-US" sz="1400" dirty="0">
              <a:solidFill>
                <a:schemeClr val="accent1">
                  <a:lumMod val="40000"/>
                  <a:lumOff val="60000"/>
                </a:schemeClr>
              </a:solidFill>
            </a:endParaRPr>
          </a:p>
        </p:txBody>
      </p:sp>
      <p:sp>
        <p:nvSpPr>
          <p:cNvPr id="12" name="TextBox 11"/>
          <p:cNvSpPr txBox="1"/>
          <p:nvPr/>
        </p:nvSpPr>
        <p:spPr>
          <a:xfrm>
            <a:off x="4876800" y="4797623"/>
            <a:ext cx="1308872" cy="307777"/>
          </a:xfrm>
          <a:prstGeom prst="rect">
            <a:avLst/>
          </a:prstGeom>
          <a:noFill/>
        </p:spPr>
        <p:txBody>
          <a:bodyPr wrap="none" rtlCol="0">
            <a:spAutoFit/>
          </a:bodyPr>
          <a:lstStyle/>
          <a:p>
            <a:r>
              <a:rPr lang="en-US" sz="1400" dirty="0" smtClean="0">
                <a:solidFill>
                  <a:schemeClr val="accent1">
                    <a:lumMod val="40000"/>
                    <a:lumOff val="60000"/>
                  </a:schemeClr>
                </a:solidFill>
              </a:rPr>
              <a:t>[Flaxman 1805]</a:t>
            </a:r>
            <a:endParaRPr lang="en-US" sz="1400" dirty="0">
              <a:solidFill>
                <a:schemeClr val="accent1">
                  <a:lumMod val="40000"/>
                  <a:lumOff val="60000"/>
                </a:schemeClr>
              </a:solidFill>
            </a:endParaRPr>
          </a:p>
        </p:txBody>
      </p:sp>
      <p:sp>
        <p:nvSpPr>
          <p:cNvPr id="14" name="TextBox 13"/>
          <p:cNvSpPr txBox="1"/>
          <p:nvPr/>
        </p:nvSpPr>
        <p:spPr>
          <a:xfrm>
            <a:off x="1219200" y="4343400"/>
            <a:ext cx="1637963" cy="307777"/>
          </a:xfrm>
          <a:prstGeom prst="rect">
            <a:avLst/>
          </a:prstGeom>
          <a:noFill/>
        </p:spPr>
        <p:txBody>
          <a:bodyPr wrap="none" rtlCol="0">
            <a:spAutoFit/>
          </a:bodyPr>
          <a:lstStyle/>
          <a:p>
            <a:r>
              <a:rPr lang="en-US" sz="1400" dirty="0" smtClean="0">
                <a:solidFill>
                  <a:schemeClr val="accent1">
                    <a:lumMod val="40000"/>
                    <a:lumOff val="60000"/>
                  </a:schemeClr>
                </a:solidFill>
              </a:rPr>
              <a:t>[US Patent 378,973]</a:t>
            </a:r>
            <a:endParaRPr lang="en-US" sz="1400" dirty="0">
              <a:solidFill>
                <a:schemeClr val="accent1">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Session</a:t>
            </a:r>
            <a:endParaRPr lang="en-US" dirty="0"/>
          </a:p>
        </p:txBody>
      </p:sp>
      <p:pic>
        <p:nvPicPr>
          <p:cNvPr id="5" name="cole_2009_hwd_gauges.avi">
            <a:hlinkClick r:id="" action="ppaction://media"/>
          </p:cNvPr>
          <p:cNvPicPr/>
          <p:nvPr>
            <a:videoFile r:link="rId1"/>
          </p:nvPr>
        </p:nvPicPr>
        <p:blipFill>
          <a:blip r:embed="rId4"/>
          <a:stretch>
            <a:fillRect/>
          </a:stretch>
        </p:blipFill>
        <p:spPr>
          <a:xfrm>
            <a:off x="990600" y="1257300"/>
            <a:ext cx="7162800" cy="53825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5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Setup</a:t>
            </a:r>
            <a:endParaRPr lang="en-US" dirty="0"/>
          </a:p>
        </p:txBody>
      </p:sp>
      <p:sp>
        <p:nvSpPr>
          <p:cNvPr id="3" name="Content Placeholder 2"/>
          <p:cNvSpPr>
            <a:spLocks noGrp="1"/>
          </p:cNvSpPr>
          <p:nvPr>
            <p:ph idx="1"/>
          </p:nvPr>
        </p:nvSpPr>
        <p:spPr>
          <a:xfrm>
            <a:off x="457200" y="1493837"/>
            <a:ext cx="8229600" cy="4525963"/>
          </a:xfrm>
        </p:spPr>
        <p:txBody>
          <a:bodyPr>
            <a:normAutofit/>
          </a:bodyPr>
          <a:lstStyle/>
          <a:p>
            <a:pPr algn="ctr">
              <a:buNone/>
            </a:pPr>
            <a:r>
              <a:rPr lang="en-US" dirty="0" smtClean="0"/>
              <a:t>All 12 models from </a:t>
            </a:r>
            <a:r>
              <a:rPr lang="en-US" dirty="0" smtClean="0">
                <a:solidFill>
                  <a:schemeClr val="accent1">
                    <a:lumMod val="40000"/>
                    <a:lumOff val="60000"/>
                  </a:schemeClr>
                </a:solidFill>
              </a:rPr>
              <a:t>[Cole et al. 2008]</a:t>
            </a:r>
          </a:p>
        </p:txBody>
      </p:sp>
      <p:grpSp>
        <p:nvGrpSpPr>
          <p:cNvPr id="22" name="Group 21"/>
          <p:cNvGrpSpPr/>
          <p:nvPr/>
        </p:nvGrpSpPr>
        <p:grpSpPr>
          <a:xfrm>
            <a:off x="1115254" y="2382078"/>
            <a:ext cx="7038146" cy="4094922"/>
            <a:chOff x="2795885" y="2991678"/>
            <a:chExt cx="2551044" cy="1484244"/>
          </a:xfrm>
        </p:grpSpPr>
        <p:pic>
          <p:nvPicPr>
            <p:cNvPr id="10" name="Picture 76" descr="C:\DOCUME~1\FORRES~1\LOCALS~1\Temp\VMwareDnD\9b16ca06\image-s304.png"/>
            <p:cNvPicPr>
              <a:picLocks noChangeAspect="1" noChangeArrowheads="1"/>
            </p:cNvPicPr>
            <p:nvPr/>
          </p:nvPicPr>
          <p:blipFill>
            <a:blip r:embed="rId3"/>
            <a:srcRect/>
            <a:stretch>
              <a:fillRect/>
            </a:stretch>
          </p:blipFill>
          <p:spPr bwMode="auto">
            <a:xfrm>
              <a:off x="3451868" y="3505200"/>
              <a:ext cx="583096" cy="437322"/>
            </a:xfrm>
            <a:prstGeom prst="rect">
              <a:avLst/>
            </a:prstGeom>
            <a:ln>
              <a:noFill/>
            </a:ln>
            <a:effectLst>
              <a:outerShdw blurRad="292100" dist="139700" dir="2700000" algn="tl" rotWithShape="0">
                <a:srgbClr val="333333">
                  <a:alpha val="65000"/>
                </a:srgbClr>
              </a:outerShdw>
            </a:effectLst>
          </p:spPr>
        </p:pic>
        <p:pic>
          <p:nvPicPr>
            <p:cNvPr id="11" name="Picture 82" descr="C:\DOCUME~1\FORRES~1\LOCALS~1\Temp\VMwareDnD\9995cd8a\image-s3.png"/>
            <p:cNvPicPr>
              <a:picLocks noChangeAspect="1" noChangeArrowheads="1"/>
            </p:cNvPicPr>
            <p:nvPr/>
          </p:nvPicPr>
          <p:blipFill>
            <a:blip r:embed="rId4"/>
            <a:srcRect/>
            <a:stretch>
              <a:fillRect/>
            </a:stretch>
          </p:blipFill>
          <p:spPr bwMode="auto">
            <a:xfrm>
              <a:off x="4107850" y="3505200"/>
              <a:ext cx="583096" cy="437322"/>
            </a:xfrm>
            <a:prstGeom prst="rect">
              <a:avLst/>
            </a:prstGeom>
            <a:ln>
              <a:noFill/>
            </a:ln>
            <a:effectLst>
              <a:outerShdw blurRad="292100" dist="139700" dir="2700000" algn="tl" rotWithShape="0">
                <a:srgbClr val="333333">
                  <a:alpha val="65000"/>
                </a:srgbClr>
              </a:outerShdw>
            </a:effectLst>
          </p:spPr>
        </p:pic>
        <p:pic>
          <p:nvPicPr>
            <p:cNvPr id="12" name="Picture 89" descr="C:\DOCUME~1\FORRES~1\LOCALS~1\Temp\VMwareDnD\d66a564d\image-sc.png"/>
            <p:cNvPicPr>
              <a:picLocks noChangeAspect="1" noChangeArrowheads="1"/>
            </p:cNvPicPr>
            <p:nvPr/>
          </p:nvPicPr>
          <p:blipFill>
            <a:blip r:embed="rId5"/>
            <a:srcRect/>
            <a:stretch>
              <a:fillRect/>
            </a:stretch>
          </p:blipFill>
          <p:spPr bwMode="auto">
            <a:xfrm>
              <a:off x="2795885" y="3505200"/>
              <a:ext cx="583096" cy="437322"/>
            </a:xfrm>
            <a:prstGeom prst="rect">
              <a:avLst/>
            </a:prstGeom>
            <a:ln>
              <a:noFill/>
            </a:ln>
            <a:effectLst>
              <a:outerShdw blurRad="292100" dist="139700" dir="2700000" algn="tl" rotWithShape="0">
                <a:srgbClr val="333333">
                  <a:alpha val="65000"/>
                </a:srgbClr>
              </a:outerShdw>
            </a:effectLst>
          </p:spPr>
        </p:pic>
        <p:pic>
          <p:nvPicPr>
            <p:cNvPr id="13" name="Picture 93" descr="C:\DOCUME~1\FORRES~1\LOCALS~1\Temp\VMwareDnD\d4e951c1\image-s5.png"/>
            <p:cNvPicPr>
              <a:picLocks noChangeAspect="1" noChangeArrowheads="1"/>
            </p:cNvPicPr>
            <p:nvPr/>
          </p:nvPicPr>
          <p:blipFill>
            <a:blip r:embed="rId6"/>
            <a:srcRect/>
            <a:stretch>
              <a:fillRect/>
            </a:stretch>
          </p:blipFill>
          <p:spPr bwMode="auto">
            <a:xfrm>
              <a:off x="4763833" y="4038600"/>
              <a:ext cx="583096" cy="437322"/>
            </a:xfrm>
            <a:prstGeom prst="rect">
              <a:avLst/>
            </a:prstGeom>
            <a:ln>
              <a:noFill/>
            </a:ln>
            <a:effectLst>
              <a:outerShdw blurRad="292100" dist="139700" dir="2700000" algn="tl" rotWithShape="0">
                <a:srgbClr val="333333">
                  <a:alpha val="65000"/>
                </a:srgbClr>
              </a:outerShdw>
            </a:effectLst>
          </p:spPr>
        </p:pic>
        <p:pic>
          <p:nvPicPr>
            <p:cNvPr id="14" name="Picture 98" descr="C:\DOCUME~1\FORRES~1\LOCALS~1\Temp\VMwareDnD\9b9dcb9a\image-h1.png"/>
            <p:cNvPicPr>
              <a:picLocks noChangeAspect="1" noChangeArrowheads="1"/>
            </p:cNvPicPr>
            <p:nvPr/>
          </p:nvPicPr>
          <p:blipFill>
            <a:blip r:embed="rId7"/>
            <a:srcRect/>
            <a:stretch>
              <a:fillRect/>
            </a:stretch>
          </p:blipFill>
          <p:spPr bwMode="auto">
            <a:xfrm>
              <a:off x="4107850" y="4038600"/>
              <a:ext cx="583096" cy="437322"/>
            </a:xfrm>
            <a:prstGeom prst="rect">
              <a:avLst/>
            </a:prstGeom>
            <a:ln>
              <a:noFill/>
            </a:ln>
            <a:effectLst>
              <a:outerShdw blurRad="292100" dist="139700" dir="2700000" algn="tl" rotWithShape="0">
                <a:srgbClr val="333333">
                  <a:alpha val="65000"/>
                </a:srgbClr>
              </a:outerShdw>
            </a:effectLst>
          </p:spPr>
        </p:pic>
        <p:pic>
          <p:nvPicPr>
            <p:cNvPr id="15" name="Picture 104" descr="C:\DOCUME~1\FORRES~1\LOCALS~1\Temp\VMwareDnD\d46a5065\image-h1.png"/>
            <p:cNvPicPr>
              <a:picLocks noChangeAspect="1" noChangeArrowheads="1"/>
            </p:cNvPicPr>
            <p:nvPr/>
          </p:nvPicPr>
          <p:blipFill>
            <a:blip r:embed="rId8"/>
            <a:srcRect/>
            <a:stretch>
              <a:fillRect/>
            </a:stretch>
          </p:blipFill>
          <p:spPr bwMode="auto">
            <a:xfrm>
              <a:off x="3451868" y="4038600"/>
              <a:ext cx="583096" cy="437322"/>
            </a:xfrm>
            <a:prstGeom prst="rect">
              <a:avLst/>
            </a:prstGeom>
            <a:ln>
              <a:noFill/>
            </a:ln>
            <a:effectLst>
              <a:outerShdw blurRad="292100" dist="139700" dir="2700000" algn="tl" rotWithShape="0">
                <a:srgbClr val="333333">
                  <a:alpha val="65000"/>
                </a:srgbClr>
              </a:outerShdw>
            </a:effectLst>
          </p:spPr>
        </p:pic>
        <p:pic>
          <p:nvPicPr>
            <p:cNvPr id="16" name="Picture 110" descr="C:\DOCUME~1\FORRES~1\LOCALS~1\Temp\VMwareDnD\9b1eca3e\image-h1.png"/>
            <p:cNvPicPr>
              <a:picLocks noChangeAspect="1" noChangeArrowheads="1"/>
            </p:cNvPicPr>
            <p:nvPr/>
          </p:nvPicPr>
          <p:blipFill>
            <a:blip r:embed="rId9"/>
            <a:srcRect/>
            <a:stretch>
              <a:fillRect/>
            </a:stretch>
          </p:blipFill>
          <p:spPr bwMode="auto">
            <a:xfrm>
              <a:off x="2795885" y="4038600"/>
              <a:ext cx="583096" cy="437322"/>
            </a:xfrm>
            <a:prstGeom prst="rect">
              <a:avLst/>
            </a:prstGeom>
            <a:ln>
              <a:noFill/>
            </a:ln>
            <a:effectLst>
              <a:outerShdw blurRad="292100" dist="139700" dir="2700000" algn="tl" rotWithShape="0">
                <a:srgbClr val="333333">
                  <a:alpha val="65000"/>
                </a:srgbClr>
              </a:outerShdw>
            </a:effectLst>
          </p:spPr>
        </p:pic>
        <p:pic>
          <p:nvPicPr>
            <p:cNvPr id="17" name="Picture 115" descr="C:\DOCUME~1\FORRES~1\LOCALS~1\Temp\VMwareDnD\8b9dfbfa\image-s4.png"/>
            <p:cNvPicPr>
              <a:picLocks noChangeAspect="1" noChangeArrowheads="1"/>
            </p:cNvPicPr>
            <p:nvPr/>
          </p:nvPicPr>
          <p:blipFill>
            <a:blip r:embed="rId10"/>
            <a:srcRect/>
            <a:stretch>
              <a:fillRect/>
            </a:stretch>
          </p:blipFill>
          <p:spPr bwMode="auto">
            <a:xfrm>
              <a:off x="4763833" y="3505200"/>
              <a:ext cx="583096" cy="437322"/>
            </a:xfrm>
            <a:prstGeom prst="rect">
              <a:avLst/>
            </a:prstGeom>
            <a:ln>
              <a:noFill/>
            </a:ln>
            <a:effectLst>
              <a:outerShdw blurRad="292100" dist="139700" dir="2700000" algn="tl" rotWithShape="0">
                <a:srgbClr val="333333">
                  <a:alpha val="65000"/>
                </a:srgbClr>
              </a:outerShdw>
            </a:effectLst>
          </p:spPr>
        </p:pic>
        <p:pic>
          <p:nvPicPr>
            <p:cNvPr id="18" name="Picture 122" descr="C:\DOCUME~1\FORRES~1\LOCALS~1\Temp\VMwareDnD\c46a6005\image-h1.png"/>
            <p:cNvPicPr>
              <a:picLocks noChangeAspect="1" noChangeArrowheads="1"/>
            </p:cNvPicPr>
            <p:nvPr/>
          </p:nvPicPr>
          <p:blipFill>
            <a:blip r:embed="rId11"/>
            <a:srcRect/>
            <a:stretch>
              <a:fillRect/>
            </a:stretch>
          </p:blipFill>
          <p:spPr bwMode="auto">
            <a:xfrm>
              <a:off x="4763833" y="2991678"/>
              <a:ext cx="583096" cy="437322"/>
            </a:xfrm>
            <a:prstGeom prst="rect">
              <a:avLst/>
            </a:prstGeom>
            <a:ln>
              <a:noFill/>
            </a:ln>
            <a:effectLst>
              <a:outerShdw blurRad="292100" dist="139700" dir="2700000" algn="tl" rotWithShape="0">
                <a:srgbClr val="333333">
                  <a:alpha val="65000"/>
                </a:srgbClr>
              </a:outerShdw>
            </a:effectLst>
          </p:spPr>
        </p:pic>
        <p:pic>
          <p:nvPicPr>
            <p:cNvPr id="19" name="Picture 127" descr="C:\DOCUME~1\FORRES~1\LOCALS~1\Temp\VMwareDnD\8b1efa5e\image-rv.png"/>
            <p:cNvPicPr>
              <a:picLocks noChangeAspect="1" noChangeArrowheads="1"/>
            </p:cNvPicPr>
            <p:nvPr/>
          </p:nvPicPr>
          <p:blipFill>
            <a:blip r:embed="rId12"/>
            <a:srcRect/>
            <a:stretch>
              <a:fillRect/>
            </a:stretch>
          </p:blipFill>
          <p:spPr bwMode="auto">
            <a:xfrm>
              <a:off x="4107850" y="2991678"/>
              <a:ext cx="583096" cy="437322"/>
            </a:xfrm>
            <a:prstGeom prst="rect">
              <a:avLst/>
            </a:prstGeom>
            <a:ln>
              <a:noFill/>
            </a:ln>
            <a:effectLst>
              <a:outerShdw blurRad="292100" dist="139700" dir="2700000" algn="tl" rotWithShape="0">
                <a:srgbClr val="333333">
                  <a:alpha val="65000"/>
                </a:srgbClr>
              </a:outerShdw>
            </a:effectLst>
          </p:spPr>
        </p:pic>
        <p:pic>
          <p:nvPicPr>
            <p:cNvPr id="20" name="Picture 132" descr="C:\DOCUME~1\FORRES~1\LOCALS~1\Temp\VMwareDnD\c66a660c\image-h1.png"/>
            <p:cNvPicPr>
              <a:picLocks noChangeAspect="1" noChangeArrowheads="1"/>
            </p:cNvPicPr>
            <p:nvPr/>
          </p:nvPicPr>
          <p:blipFill>
            <a:blip r:embed="rId13"/>
            <a:srcRect/>
            <a:stretch>
              <a:fillRect/>
            </a:stretch>
          </p:blipFill>
          <p:spPr bwMode="auto">
            <a:xfrm>
              <a:off x="3451868" y="2991678"/>
              <a:ext cx="583096" cy="437322"/>
            </a:xfrm>
            <a:prstGeom prst="rect">
              <a:avLst/>
            </a:prstGeom>
            <a:ln>
              <a:noFill/>
            </a:ln>
            <a:effectLst>
              <a:outerShdw blurRad="292100" dist="139700" dir="2700000" algn="tl" rotWithShape="0">
                <a:srgbClr val="333333">
                  <a:alpha val="65000"/>
                </a:srgbClr>
              </a:outerShdw>
            </a:effectLst>
          </p:spPr>
        </p:pic>
        <p:pic>
          <p:nvPicPr>
            <p:cNvPr id="21" name="Picture 136" descr="C:\DOCUME~1\FORRES~1\LOCALS~1\Temp\VMwareDnD\c6e16790\image-ar.png"/>
            <p:cNvPicPr>
              <a:picLocks noChangeAspect="1" noChangeArrowheads="1"/>
            </p:cNvPicPr>
            <p:nvPr/>
          </p:nvPicPr>
          <p:blipFill>
            <a:blip r:embed="rId14"/>
            <a:srcRect/>
            <a:stretch>
              <a:fillRect/>
            </a:stretch>
          </p:blipFill>
          <p:spPr bwMode="auto">
            <a:xfrm>
              <a:off x="2795885" y="2991678"/>
              <a:ext cx="583096" cy="437322"/>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13" name="Group 112"/>
          <p:cNvGrpSpPr/>
          <p:nvPr/>
        </p:nvGrpSpPr>
        <p:grpSpPr>
          <a:xfrm>
            <a:off x="1815872" y="2686878"/>
            <a:ext cx="7099528" cy="3389244"/>
            <a:chOff x="1815872" y="2686878"/>
            <a:chExt cx="7099528" cy="3389244"/>
          </a:xfrm>
        </p:grpSpPr>
        <p:pic>
          <p:nvPicPr>
            <p:cNvPr id="2120" name="Picture 72" descr="C:\DOCUME~1\FORRES~1\LOCALS~1\Temp\VMwareDnD\9b16ca06\image-ar.png"/>
            <p:cNvPicPr>
              <a:picLocks noChangeAspect="1" noChangeArrowheads="1"/>
            </p:cNvPicPr>
            <p:nvPr/>
          </p:nvPicPr>
          <p:blipFill>
            <a:blip r:embed="rId3" cstate="print">
              <a:lum bright="-20000" contrast="25000"/>
            </a:blip>
            <a:srcRect/>
            <a:stretch>
              <a:fillRect/>
            </a:stretch>
          </p:blipFill>
          <p:spPr bwMode="auto">
            <a:xfrm>
              <a:off x="4439802" y="4442792"/>
              <a:ext cx="583096" cy="437322"/>
            </a:xfrm>
            <a:prstGeom prst="rect">
              <a:avLst/>
            </a:prstGeom>
            <a:noFill/>
          </p:spPr>
        </p:pic>
        <p:pic>
          <p:nvPicPr>
            <p:cNvPr id="2122" name="Picture 74" descr="C:\DOCUME~1\FORRES~1\LOCALS~1\Temp\VMwareDnD\9b16ca06\image-l.png"/>
            <p:cNvPicPr>
              <a:picLocks noChangeAspect="1" noChangeArrowheads="1"/>
            </p:cNvPicPr>
            <p:nvPr/>
          </p:nvPicPr>
          <p:blipFill>
            <a:blip r:embed="rId4" cstate="print"/>
            <a:srcRect/>
            <a:stretch>
              <a:fillRect/>
            </a:stretch>
          </p:blipFill>
          <p:spPr bwMode="auto">
            <a:xfrm>
              <a:off x="4439802" y="5638800"/>
              <a:ext cx="583096" cy="437322"/>
            </a:xfrm>
            <a:prstGeom prst="rect">
              <a:avLst/>
            </a:prstGeom>
            <a:noFill/>
          </p:spPr>
        </p:pic>
        <p:pic>
          <p:nvPicPr>
            <p:cNvPr id="2123" name="Picture 75" descr="C:\DOCUME~1\FORRES~1\LOCALS~1\Temp\VMwareDnD\9b16ca06\image-rv.png"/>
            <p:cNvPicPr>
              <a:picLocks noChangeAspect="1" noChangeArrowheads="1"/>
            </p:cNvPicPr>
            <p:nvPr/>
          </p:nvPicPr>
          <p:blipFill>
            <a:blip r:embed="rId5" cstate="print">
              <a:lum bright="-20000" contrast="25000"/>
            </a:blip>
            <a:srcRect/>
            <a:stretch>
              <a:fillRect/>
            </a:stretch>
          </p:blipFill>
          <p:spPr bwMode="auto">
            <a:xfrm>
              <a:off x="4439802" y="3276600"/>
              <a:ext cx="583096" cy="437322"/>
            </a:xfrm>
            <a:prstGeom prst="rect">
              <a:avLst/>
            </a:prstGeom>
            <a:noFill/>
          </p:spPr>
        </p:pic>
        <p:pic>
          <p:nvPicPr>
            <p:cNvPr id="2124" name="Picture 76" descr="C:\DOCUME~1\FORRES~1\LOCALS~1\Temp\VMwareDnD\9b16ca06\image-s304.png"/>
            <p:cNvPicPr>
              <a:picLocks noChangeAspect="1" noChangeArrowheads="1"/>
            </p:cNvPicPr>
            <p:nvPr/>
          </p:nvPicPr>
          <p:blipFill>
            <a:blip r:embed="rId6" cstate="print">
              <a:lum bright="-20000" contrast="25000"/>
            </a:blip>
            <a:srcRect/>
            <a:stretch>
              <a:fillRect/>
            </a:stretch>
          </p:blipFill>
          <p:spPr bwMode="auto">
            <a:xfrm>
              <a:off x="4439802" y="2686878"/>
              <a:ext cx="583096" cy="437322"/>
            </a:xfrm>
            <a:prstGeom prst="rect">
              <a:avLst/>
            </a:prstGeom>
            <a:noFill/>
          </p:spPr>
        </p:pic>
        <p:pic>
          <p:nvPicPr>
            <p:cNvPr id="2125" name="Picture 77" descr="C:\DOCUME~1\FORRES~1\LOCALS~1\Temp\VMwareDnD\9b16ca06\image-sc.png"/>
            <p:cNvPicPr>
              <a:picLocks noChangeAspect="1" noChangeArrowheads="1"/>
            </p:cNvPicPr>
            <p:nvPr/>
          </p:nvPicPr>
          <p:blipFill>
            <a:blip r:embed="rId7" cstate="print">
              <a:lum bright="-20000" contrast="25000"/>
            </a:blip>
            <a:srcRect/>
            <a:stretch>
              <a:fillRect/>
            </a:stretch>
          </p:blipFill>
          <p:spPr bwMode="auto">
            <a:xfrm>
              <a:off x="4439802" y="3852407"/>
              <a:ext cx="583096" cy="437322"/>
            </a:xfrm>
            <a:prstGeom prst="rect">
              <a:avLst/>
            </a:prstGeom>
            <a:noFill/>
          </p:spPr>
        </p:pic>
        <p:pic>
          <p:nvPicPr>
            <p:cNvPr id="2126" name="Picture 78" descr="C:\DOCUME~1\FORRES~1\LOCALS~1\Temp\VMwareDnD\9995cd8a\image-ar.png"/>
            <p:cNvPicPr>
              <a:picLocks noChangeAspect="1" noChangeArrowheads="1"/>
            </p:cNvPicPr>
            <p:nvPr/>
          </p:nvPicPr>
          <p:blipFill>
            <a:blip r:embed="rId8" cstate="print">
              <a:lum bright="-20000" contrast="25000"/>
            </a:blip>
            <a:srcRect/>
            <a:stretch>
              <a:fillRect/>
            </a:stretch>
          </p:blipFill>
          <p:spPr bwMode="auto">
            <a:xfrm>
              <a:off x="5095785" y="4442792"/>
              <a:ext cx="583096" cy="437322"/>
            </a:xfrm>
            <a:prstGeom prst="rect">
              <a:avLst/>
            </a:prstGeom>
            <a:noFill/>
          </p:spPr>
        </p:pic>
        <p:pic>
          <p:nvPicPr>
            <p:cNvPr id="2128" name="Picture 80" descr="C:\DOCUME~1\FORRES~1\LOCALS~1\Temp\VMwareDnD\9995cd8a\image-l.png"/>
            <p:cNvPicPr>
              <a:picLocks noChangeAspect="1" noChangeArrowheads="1"/>
            </p:cNvPicPr>
            <p:nvPr/>
          </p:nvPicPr>
          <p:blipFill>
            <a:blip r:embed="rId9" cstate="print"/>
            <a:srcRect/>
            <a:stretch>
              <a:fillRect/>
            </a:stretch>
          </p:blipFill>
          <p:spPr bwMode="auto">
            <a:xfrm>
              <a:off x="5095785" y="5638800"/>
              <a:ext cx="583096" cy="437322"/>
            </a:xfrm>
            <a:prstGeom prst="rect">
              <a:avLst/>
            </a:prstGeom>
            <a:noFill/>
          </p:spPr>
        </p:pic>
        <p:pic>
          <p:nvPicPr>
            <p:cNvPr id="2129" name="Picture 81" descr="C:\DOCUME~1\FORRES~1\LOCALS~1\Temp\VMwareDnD\9995cd8a\image-rv.png"/>
            <p:cNvPicPr>
              <a:picLocks noChangeAspect="1" noChangeArrowheads="1"/>
            </p:cNvPicPr>
            <p:nvPr/>
          </p:nvPicPr>
          <p:blipFill>
            <a:blip r:embed="rId10" cstate="print">
              <a:lum bright="-20000" contrast="25000"/>
            </a:blip>
            <a:srcRect/>
            <a:stretch>
              <a:fillRect/>
            </a:stretch>
          </p:blipFill>
          <p:spPr bwMode="auto">
            <a:xfrm>
              <a:off x="5095785" y="3276600"/>
              <a:ext cx="583096" cy="437322"/>
            </a:xfrm>
            <a:prstGeom prst="rect">
              <a:avLst/>
            </a:prstGeom>
            <a:noFill/>
          </p:spPr>
        </p:pic>
        <p:pic>
          <p:nvPicPr>
            <p:cNvPr id="2130" name="Picture 82" descr="C:\DOCUME~1\FORRES~1\LOCALS~1\Temp\VMwareDnD\9995cd8a\image-s3.png"/>
            <p:cNvPicPr>
              <a:picLocks noChangeAspect="1" noChangeArrowheads="1"/>
            </p:cNvPicPr>
            <p:nvPr/>
          </p:nvPicPr>
          <p:blipFill>
            <a:blip r:embed="rId11" cstate="print">
              <a:lum bright="-20000" contrast="25000"/>
            </a:blip>
            <a:srcRect/>
            <a:stretch>
              <a:fillRect/>
            </a:stretch>
          </p:blipFill>
          <p:spPr bwMode="auto">
            <a:xfrm>
              <a:off x="5095785" y="2686878"/>
              <a:ext cx="583096" cy="437322"/>
            </a:xfrm>
            <a:prstGeom prst="rect">
              <a:avLst/>
            </a:prstGeom>
            <a:noFill/>
          </p:spPr>
        </p:pic>
        <p:pic>
          <p:nvPicPr>
            <p:cNvPr id="2131" name="Picture 83" descr="C:\DOCUME~1\FORRES~1\LOCALS~1\Temp\VMwareDnD\9995cd8a\image-sc.png"/>
            <p:cNvPicPr>
              <a:picLocks noChangeAspect="1" noChangeArrowheads="1"/>
            </p:cNvPicPr>
            <p:nvPr/>
          </p:nvPicPr>
          <p:blipFill>
            <a:blip r:embed="rId12" cstate="print">
              <a:lum bright="-20000" contrast="25000"/>
            </a:blip>
            <a:srcRect/>
            <a:stretch>
              <a:fillRect/>
            </a:stretch>
          </p:blipFill>
          <p:spPr bwMode="auto">
            <a:xfrm>
              <a:off x="5095785" y="3852407"/>
              <a:ext cx="583096" cy="437322"/>
            </a:xfrm>
            <a:prstGeom prst="rect">
              <a:avLst/>
            </a:prstGeom>
            <a:noFill/>
          </p:spPr>
        </p:pic>
        <p:pic>
          <p:nvPicPr>
            <p:cNvPr id="2132" name="Picture 84" descr="C:\DOCUME~1\FORRES~1\LOCALS~1\Temp\VMwareDnD\d66a564d\image-ar.png"/>
            <p:cNvPicPr>
              <a:picLocks noChangeAspect="1" noChangeArrowheads="1"/>
            </p:cNvPicPr>
            <p:nvPr/>
          </p:nvPicPr>
          <p:blipFill>
            <a:blip r:embed="rId13" cstate="print">
              <a:lum bright="-20000" contrast="25000"/>
            </a:blip>
            <a:srcRect/>
            <a:stretch>
              <a:fillRect/>
            </a:stretch>
          </p:blipFill>
          <p:spPr bwMode="auto">
            <a:xfrm>
              <a:off x="3783820" y="3852407"/>
              <a:ext cx="583096" cy="437322"/>
            </a:xfrm>
            <a:prstGeom prst="rect">
              <a:avLst/>
            </a:prstGeom>
            <a:noFill/>
          </p:spPr>
        </p:pic>
        <p:pic>
          <p:nvPicPr>
            <p:cNvPr id="2134" name="Picture 86" descr="C:\DOCUME~1\FORRES~1\LOCALS~1\Temp\VMwareDnD\d66a564d\image-h1.png"/>
            <p:cNvPicPr>
              <a:picLocks noChangeAspect="1" noChangeArrowheads="1"/>
            </p:cNvPicPr>
            <p:nvPr/>
          </p:nvPicPr>
          <p:blipFill>
            <a:blip r:embed="rId14" cstate="print">
              <a:lum bright="-20000" contrast="25000"/>
            </a:blip>
            <a:srcRect/>
            <a:stretch>
              <a:fillRect/>
            </a:stretch>
          </p:blipFill>
          <p:spPr bwMode="auto">
            <a:xfrm>
              <a:off x="3783820" y="4442792"/>
              <a:ext cx="583096" cy="437322"/>
            </a:xfrm>
            <a:prstGeom prst="rect">
              <a:avLst/>
            </a:prstGeom>
            <a:noFill/>
          </p:spPr>
        </p:pic>
        <p:pic>
          <p:nvPicPr>
            <p:cNvPr id="2135" name="Picture 87" descr="C:\DOCUME~1\FORRES~1\LOCALS~1\Temp\VMwareDnD\d66a564d\image-l.png"/>
            <p:cNvPicPr>
              <a:picLocks noChangeAspect="1" noChangeArrowheads="1"/>
            </p:cNvPicPr>
            <p:nvPr/>
          </p:nvPicPr>
          <p:blipFill>
            <a:blip r:embed="rId15" cstate="print"/>
            <a:srcRect/>
            <a:stretch>
              <a:fillRect/>
            </a:stretch>
          </p:blipFill>
          <p:spPr bwMode="auto">
            <a:xfrm>
              <a:off x="3783820" y="5638800"/>
              <a:ext cx="583096" cy="437322"/>
            </a:xfrm>
            <a:prstGeom prst="rect">
              <a:avLst/>
            </a:prstGeom>
            <a:noFill/>
          </p:spPr>
        </p:pic>
        <p:pic>
          <p:nvPicPr>
            <p:cNvPr id="2136" name="Picture 88" descr="C:\DOCUME~1\FORRES~1\LOCALS~1\Temp\VMwareDnD\d66a564d\image-rv.png"/>
            <p:cNvPicPr>
              <a:picLocks noChangeAspect="1" noChangeArrowheads="1"/>
            </p:cNvPicPr>
            <p:nvPr/>
          </p:nvPicPr>
          <p:blipFill>
            <a:blip r:embed="rId16" cstate="print">
              <a:lum bright="-20000" contrast="25000"/>
            </a:blip>
            <a:srcRect/>
            <a:stretch>
              <a:fillRect/>
            </a:stretch>
          </p:blipFill>
          <p:spPr bwMode="auto">
            <a:xfrm>
              <a:off x="3783820" y="3276600"/>
              <a:ext cx="583096" cy="437322"/>
            </a:xfrm>
            <a:prstGeom prst="rect">
              <a:avLst/>
            </a:prstGeom>
            <a:noFill/>
          </p:spPr>
        </p:pic>
        <p:pic>
          <p:nvPicPr>
            <p:cNvPr id="2137" name="Picture 89" descr="C:\DOCUME~1\FORRES~1\LOCALS~1\Temp\VMwareDnD\d66a564d\image-sc.png"/>
            <p:cNvPicPr>
              <a:picLocks noChangeAspect="1" noChangeArrowheads="1"/>
            </p:cNvPicPr>
            <p:nvPr/>
          </p:nvPicPr>
          <p:blipFill>
            <a:blip r:embed="rId17" cstate="print">
              <a:lum bright="-20000" contrast="25000"/>
            </a:blip>
            <a:srcRect/>
            <a:stretch>
              <a:fillRect/>
            </a:stretch>
          </p:blipFill>
          <p:spPr bwMode="auto">
            <a:xfrm>
              <a:off x="3783820" y="2686878"/>
              <a:ext cx="583096" cy="437322"/>
            </a:xfrm>
            <a:prstGeom prst="rect">
              <a:avLst/>
            </a:prstGeom>
            <a:noFill/>
          </p:spPr>
        </p:pic>
        <p:pic>
          <p:nvPicPr>
            <p:cNvPr id="2138" name="Picture 90" descr="C:\DOCUME~1\FORRES~1\LOCALS~1\Temp\VMwareDnD\d4e951c1\image-ar.png"/>
            <p:cNvPicPr>
              <a:picLocks noChangeAspect="1" noChangeArrowheads="1"/>
            </p:cNvPicPr>
            <p:nvPr/>
          </p:nvPicPr>
          <p:blipFill>
            <a:blip r:embed="rId18" cstate="print">
              <a:lum bright="-20000" contrast="25000"/>
            </a:blip>
            <a:srcRect/>
            <a:stretch>
              <a:fillRect/>
            </a:stretch>
          </p:blipFill>
          <p:spPr bwMode="auto">
            <a:xfrm>
              <a:off x="8332304" y="4442792"/>
              <a:ext cx="583096" cy="437322"/>
            </a:xfrm>
            <a:prstGeom prst="rect">
              <a:avLst/>
            </a:prstGeom>
            <a:noFill/>
          </p:spPr>
        </p:pic>
        <p:pic>
          <p:nvPicPr>
            <p:cNvPr id="2140" name="Picture 92" descr="C:\DOCUME~1\FORRES~1\LOCALS~1\Temp\VMwareDnD\d4e951c1\image-l.png"/>
            <p:cNvPicPr>
              <a:picLocks noChangeAspect="1" noChangeArrowheads="1"/>
            </p:cNvPicPr>
            <p:nvPr/>
          </p:nvPicPr>
          <p:blipFill>
            <a:blip r:embed="rId19" cstate="print"/>
            <a:srcRect/>
            <a:stretch>
              <a:fillRect/>
            </a:stretch>
          </p:blipFill>
          <p:spPr bwMode="auto">
            <a:xfrm>
              <a:off x="8332304" y="5638800"/>
              <a:ext cx="583096" cy="437322"/>
            </a:xfrm>
            <a:prstGeom prst="rect">
              <a:avLst/>
            </a:prstGeom>
            <a:noFill/>
          </p:spPr>
        </p:pic>
        <p:pic>
          <p:nvPicPr>
            <p:cNvPr id="2141" name="Picture 93" descr="C:\DOCUME~1\FORRES~1\LOCALS~1\Temp\VMwareDnD\d4e951c1\image-s5.png"/>
            <p:cNvPicPr>
              <a:picLocks noChangeAspect="1" noChangeArrowheads="1"/>
            </p:cNvPicPr>
            <p:nvPr/>
          </p:nvPicPr>
          <p:blipFill>
            <a:blip r:embed="rId20" cstate="print">
              <a:lum bright="-20000" contrast="25000"/>
            </a:blip>
            <a:srcRect/>
            <a:stretch>
              <a:fillRect/>
            </a:stretch>
          </p:blipFill>
          <p:spPr bwMode="auto">
            <a:xfrm>
              <a:off x="8332304" y="2686878"/>
              <a:ext cx="583096" cy="437322"/>
            </a:xfrm>
            <a:prstGeom prst="rect">
              <a:avLst/>
            </a:prstGeom>
            <a:noFill/>
          </p:spPr>
        </p:pic>
        <p:pic>
          <p:nvPicPr>
            <p:cNvPr id="2142" name="Picture 94" descr="C:\DOCUME~1\FORRES~1\LOCALS~1\Temp\VMwareDnD\d4e951c1\image-sc.png"/>
            <p:cNvPicPr>
              <a:picLocks noChangeAspect="1" noChangeArrowheads="1"/>
            </p:cNvPicPr>
            <p:nvPr/>
          </p:nvPicPr>
          <p:blipFill>
            <a:blip r:embed="rId21" cstate="print">
              <a:lum bright="-20000" contrast="25000"/>
            </a:blip>
            <a:srcRect/>
            <a:stretch>
              <a:fillRect/>
            </a:stretch>
          </p:blipFill>
          <p:spPr bwMode="auto">
            <a:xfrm>
              <a:off x="8332304" y="3852407"/>
              <a:ext cx="583096" cy="437322"/>
            </a:xfrm>
            <a:prstGeom prst="rect">
              <a:avLst/>
            </a:prstGeom>
            <a:noFill/>
          </p:spPr>
        </p:pic>
        <p:pic>
          <p:nvPicPr>
            <p:cNvPr id="2143" name="Picture 95" descr="C:\DOCUME~1\FORRES~1\LOCALS~1\Temp\VMwareDnD\d4e951c1\image-rv.png"/>
            <p:cNvPicPr>
              <a:picLocks noChangeAspect="1" noChangeArrowheads="1"/>
            </p:cNvPicPr>
            <p:nvPr/>
          </p:nvPicPr>
          <p:blipFill>
            <a:blip r:embed="rId22" cstate="print">
              <a:lum bright="-20000" contrast="25000"/>
            </a:blip>
            <a:srcRect/>
            <a:stretch>
              <a:fillRect/>
            </a:stretch>
          </p:blipFill>
          <p:spPr bwMode="auto">
            <a:xfrm>
              <a:off x="8332304" y="3276600"/>
              <a:ext cx="583096" cy="437322"/>
            </a:xfrm>
            <a:prstGeom prst="rect">
              <a:avLst/>
            </a:prstGeom>
            <a:noFill/>
          </p:spPr>
        </p:pic>
        <p:pic>
          <p:nvPicPr>
            <p:cNvPr id="2144" name="Picture 96" descr="C:\DOCUME~1\FORRES~1\LOCALS~1\Temp\VMwareDnD\9b9dcb9a\image-ar.png"/>
            <p:cNvPicPr>
              <a:picLocks noChangeAspect="1" noChangeArrowheads="1"/>
            </p:cNvPicPr>
            <p:nvPr/>
          </p:nvPicPr>
          <p:blipFill>
            <a:blip r:embed="rId23" cstate="print">
              <a:lum bright="-20000" contrast="25000"/>
            </a:blip>
            <a:srcRect/>
            <a:stretch>
              <a:fillRect/>
            </a:stretch>
          </p:blipFill>
          <p:spPr bwMode="auto">
            <a:xfrm>
              <a:off x="7690899" y="4442792"/>
              <a:ext cx="583096" cy="437322"/>
            </a:xfrm>
            <a:prstGeom prst="rect">
              <a:avLst/>
            </a:prstGeom>
            <a:noFill/>
          </p:spPr>
        </p:pic>
        <p:pic>
          <p:nvPicPr>
            <p:cNvPr id="2146" name="Picture 98" descr="C:\DOCUME~1\FORRES~1\LOCALS~1\Temp\VMwareDnD\9b9dcb9a\image-h1.png"/>
            <p:cNvPicPr>
              <a:picLocks noChangeAspect="1" noChangeArrowheads="1"/>
            </p:cNvPicPr>
            <p:nvPr/>
          </p:nvPicPr>
          <p:blipFill>
            <a:blip r:embed="rId24" cstate="print">
              <a:lum bright="-20000" contrast="25000"/>
            </a:blip>
            <a:srcRect/>
            <a:stretch>
              <a:fillRect/>
            </a:stretch>
          </p:blipFill>
          <p:spPr bwMode="auto">
            <a:xfrm>
              <a:off x="7690899" y="2686878"/>
              <a:ext cx="583096" cy="437322"/>
            </a:xfrm>
            <a:prstGeom prst="rect">
              <a:avLst/>
            </a:prstGeom>
            <a:noFill/>
          </p:spPr>
        </p:pic>
        <p:pic>
          <p:nvPicPr>
            <p:cNvPr id="2147" name="Picture 99" descr="C:\DOCUME~1\FORRES~1\LOCALS~1\Temp\VMwareDnD\9b9dcb9a\image-l.png"/>
            <p:cNvPicPr>
              <a:picLocks noChangeAspect="1" noChangeArrowheads="1"/>
            </p:cNvPicPr>
            <p:nvPr/>
          </p:nvPicPr>
          <p:blipFill>
            <a:blip r:embed="rId25" cstate="print"/>
            <a:srcRect/>
            <a:stretch>
              <a:fillRect/>
            </a:stretch>
          </p:blipFill>
          <p:spPr bwMode="auto">
            <a:xfrm>
              <a:off x="7690899" y="5638800"/>
              <a:ext cx="583096" cy="437322"/>
            </a:xfrm>
            <a:prstGeom prst="rect">
              <a:avLst/>
            </a:prstGeom>
            <a:noFill/>
          </p:spPr>
        </p:pic>
        <p:pic>
          <p:nvPicPr>
            <p:cNvPr id="2148" name="Picture 100" descr="C:\DOCUME~1\FORRES~1\LOCALS~1\Temp\VMwareDnD\9b9dcb9a\image-rv.png"/>
            <p:cNvPicPr>
              <a:picLocks noChangeAspect="1" noChangeArrowheads="1"/>
            </p:cNvPicPr>
            <p:nvPr/>
          </p:nvPicPr>
          <p:blipFill>
            <a:blip r:embed="rId26" cstate="print">
              <a:lum bright="-20000" contrast="25000"/>
            </a:blip>
            <a:srcRect/>
            <a:stretch>
              <a:fillRect/>
            </a:stretch>
          </p:blipFill>
          <p:spPr bwMode="auto">
            <a:xfrm>
              <a:off x="7690899" y="3276600"/>
              <a:ext cx="583096" cy="437322"/>
            </a:xfrm>
            <a:prstGeom prst="rect">
              <a:avLst/>
            </a:prstGeom>
            <a:noFill/>
          </p:spPr>
        </p:pic>
        <p:pic>
          <p:nvPicPr>
            <p:cNvPr id="2149" name="Picture 101" descr="C:\DOCUME~1\FORRES~1\LOCALS~1\Temp\VMwareDnD\9b9dcb9a\image-sc.png"/>
            <p:cNvPicPr>
              <a:picLocks noChangeAspect="1" noChangeArrowheads="1"/>
            </p:cNvPicPr>
            <p:nvPr/>
          </p:nvPicPr>
          <p:blipFill>
            <a:blip r:embed="rId27" cstate="print">
              <a:lum bright="-20000" contrast="25000"/>
            </a:blip>
            <a:srcRect/>
            <a:stretch>
              <a:fillRect/>
            </a:stretch>
          </p:blipFill>
          <p:spPr bwMode="auto">
            <a:xfrm>
              <a:off x="7690899" y="3852407"/>
              <a:ext cx="583096" cy="437322"/>
            </a:xfrm>
            <a:prstGeom prst="rect">
              <a:avLst/>
            </a:prstGeom>
            <a:noFill/>
          </p:spPr>
        </p:pic>
        <p:pic>
          <p:nvPicPr>
            <p:cNvPr id="2150" name="Picture 102" descr="C:\DOCUME~1\FORRES~1\LOCALS~1\Temp\VMwareDnD\d46a5065\image-ar.png"/>
            <p:cNvPicPr>
              <a:picLocks noChangeAspect="1" noChangeArrowheads="1"/>
            </p:cNvPicPr>
            <p:nvPr/>
          </p:nvPicPr>
          <p:blipFill>
            <a:blip r:embed="rId28" cstate="print">
              <a:lum bright="-20000" contrast="25000"/>
            </a:blip>
            <a:srcRect/>
            <a:stretch>
              <a:fillRect/>
            </a:stretch>
          </p:blipFill>
          <p:spPr bwMode="auto">
            <a:xfrm>
              <a:off x="7049155" y="3276600"/>
              <a:ext cx="583096" cy="437322"/>
            </a:xfrm>
            <a:prstGeom prst="rect">
              <a:avLst/>
            </a:prstGeom>
            <a:noFill/>
          </p:spPr>
        </p:pic>
        <p:pic>
          <p:nvPicPr>
            <p:cNvPr id="2152" name="Picture 104" descr="C:\DOCUME~1\FORRES~1\LOCALS~1\Temp\VMwareDnD\d46a5065\image-h1.png"/>
            <p:cNvPicPr>
              <a:picLocks noChangeAspect="1" noChangeArrowheads="1"/>
            </p:cNvPicPr>
            <p:nvPr/>
          </p:nvPicPr>
          <p:blipFill>
            <a:blip r:embed="rId29" cstate="print">
              <a:lum bright="-20000" contrast="25000"/>
            </a:blip>
            <a:srcRect/>
            <a:stretch>
              <a:fillRect/>
            </a:stretch>
          </p:blipFill>
          <p:spPr bwMode="auto">
            <a:xfrm>
              <a:off x="7049155" y="2686878"/>
              <a:ext cx="583096" cy="437322"/>
            </a:xfrm>
            <a:prstGeom prst="rect">
              <a:avLst/>
            </a:prstGeom>
            <a:noFill/>
          </p:spPr>
        </p:pic>
        <p:pic>
          <p:nvPicPr>
            <p:cNvPr id="2153" name="Picture 105" descr="C:\DOCUME~1\FORRES~1\LOCALS~1\Temp\VMwareDnD\d46a5065\image-l.png"/>
            <p:cNvPicPr>
              <a:picLocks noChangeAspect="1" noChangeArrowheads="1"/>
            </p:cNvPicPr>
            <p:nvPr/>
          </p:nvPicPr>
          <p:blipFill>
            <a:blip r:embed="rId30" cstate="print"/>
            <a:srcRect/>
            <a:stretch>
              <a:fillRect/>
            </a:stretch>
          </p:blipFill>
          <p:spPr bwMode="auto">
            <a:xfrm>
              <a:off x="7049155" y="5638800"/>
              <a:ext cx="583096" cy="437322"/>
            </a:xfrm>
            <a:prstGeom prst="rect">
              <a:avLst/>
            </a:prstGeom>
            <a:noFill/>
          </p:spPr>
        </p:pic>
        <p:pic>
          <p:nvPicPr>
            <p:cNvPr id="2154" name="Picture 106" descr="C:\DOCUME~1\FORRES~1\LOCALS~1\Temp\VMwareDnD\d46a5065\image-rv.png"/>
            <p:cNvPicPr>
              <a:picLocks noChangeAspect="1" noChangeArrowheads="1"/>
            </p:cNvPicPr>
            <p:nvPr/>
          </p:nvPicPr>
          <p:blipFill>
            <a:blip r:embed="rId31" cstate="print">
              <a:lum bright="-20000" contrast="25000"/>
            </a:blip>
            <a:srcRect/>
            <a:stretch>
              <a:fillRect/>
            </a:stretch>
          </p:blipFill>
          <p:spPr bwMode="auto">
            <a:xfrm>
              <a:off x="7049155" y="4442792"/>
              <a:ext cx="583096" cy="437322"/>
            </a:xfrm>
            <a:prstGeom prst="rect">
              <a:avLst/>
            </a:prstGeom>
            <a:noFill/>
          </p:spPr>
        </p:pic>
        <p:pic>
          <p:nvPicPr>
            <p:cNvPr id="2155" name="Picture 107" descr="C:\DOCUME~1\FORRES~1\LOCALS~1\Temp\VMwareDnD\d46a5065\image-sc.png"/>
            <p:cNvPicPr>
              <a:picLocks noChangeAspect="1" noChangeArrowheads="1"/>
            </p:cNvPicPr>
            <p:nvPr/>
          </p:nvPicPr>
          <p:blipFill>
            <a:blip r:embed="rId32" cstate="print">
              <a:lum bright="-20000" contrast="25000"/>
            </a:blip>
            <a:srcRect/>
            <a:stretch>
              <a:fillRect/>
            </a:stretch>
          </p:blipFill>
          <p:spPr bwMode="auto">
            <a:xfrm>
              <a:off x="7049155" y="3852407"/>
              <a:ext cx="583096" cy="437322"/>
            </a:xfrm>
            <a:prstGeom prst="rect">
              <a:avLst/>
            </a:prstGeom>
            <a:noFill/>
          </p:spPr>
        </p:pic>
        <p:pic>
          <p:nvPicPr>
            <p:cNvPr id="2156" name="Picture 108" descr="C:\DOCUME~1\FORRES~1\LOCALS~1\Temp\VMwareDnD\9b1eca3e\image-ar.png"/>
            <p:cNvPicPr>
              <a:picLocks noChangeAspect="1" noChangeArrowheads="1"/>
            </p:cNvPicPr>
            <p:nvPr/>
          </p:nvPicPr>
          <p:blipFill>
            <a:blip r:embed="rId33" cstate="print">
              <a:lum bright="-20000" contrast="25000"/>
            </a:blip>
            <a:srcRect/>
            <a:stretch>
              <a:fillRect/>
            </a:stretch>
          </p:blipFill>
          <p:spPr bwMode="auto">
            <a:xfrm>
              <a:off x="6407750" y="4442792"/>
              <a:ext cx="583096" cy="437322"/>
            </a:xfrm>
            <a:prstGeom prst="rect">
              <a:avLst/>
            </a:prstGeom>
            <a:noFill/>
          </p:spPr>
        </p:pic>
        <p:pic>
          <p:nvPicPr>
            <p:cNvPr id="2158" name="Picture 110" descr="C:\DOCUME~1\FORRES~1\LOCALS~1\Temp\VMwareDnD\9b1eca3e\image-h1.png"/>
            <p:cNvPicPr>
              <a:picLocks noChangeAspect="1" noChangeArrowheads="1"/>
            </p:cNvPicPr>
            <p:nvPr/>
          </p:nvPicPr>
          <p:blipFill>
            <a:blip r:embed="rId34" cstate="print">
              <a:lum bright="-20000" contrast="25000"/>
            </a:blip>
            <a:srcRect/>
            <a:stretch>
              <a:fillRect/>
            </a:stretch>
          </p:blipFill>
          <p:spPr bwMode="auto">
            <a:xfrm>
              <a:off x="6407750" y="2686878"/>
              <a:ext cx="583096" cy="437322"/>
            </a:xfrm>
            <a:prstGeom prst="rect">
              <a:avLst/>
            </a:prstGeom>
            <a:noFill/>
          </p:spPr>
        </p:pic>
        <p:pic>
          <p:nvPicPr>
            <p:cNvPr id="2159" name="Picture 111" descr="C:\DOCUME~1\FORRES~1\LOCALS~1\Temp\VMwareDnD\9b1eca3e\image-l.png"/>
            <p:cNvPicPr>
              <a:picLocks noChangeAspect="1" noChangeArrowheads="1"/>
            </p:cNvPicPr>
            <p:nvPr/>
          </p:nvPicPr>
          <p:blipFill>
            <a:blip r:embed="rId35" cstate="print"/>
            <a:srcRect/>
            <a:stretch>
              <a:fillRect/>
            </a:stretch>
          </p:blipFill>
          <p:spPr bwMode="auto">
            <a:xfrm>
              <a:off x="6407750" y="5638800"/>
              <a:ext cx="583096" cy="437322"/>
            </a:xfrm>
            <a:prstGeom prst="rect">
              <a:avLst/>
            </a:prstGeom>
            <a:noFill/>
          </p:spPr>
        </p:pic>
        <p:pic>
          <p:nvPicPr>
            <p:cNvPr id="2160" name="Picture 112" descr="C:\DOCUME~1\FORRES~1\LOCALS~1\Temp\VMwareDnD\9b1eca3e\image-rv.png"/>
            <p:cNvPicPr>
              <a:picLocks noChangeAspect="1" noChangeArrowheads="1"/>
            </p:cNvPicPr>
            <p:nvPr/>
          </p:nvPicPr>
          <p:blipFill>
            <a:blip r:embed="rId36" cstate="print">
              <a:lum bright="-20000" contrast="25000"/>
            </a:blip>
            <a:srcRect/>
            <a:stretch>
              <a:fillRect/>
            </a:stretch>
          </p:blipFill>
          <p:spPr bwMode="auto">
            <a:xfrm>
              <a:off x="6407750" y="3276600"/>
              <a:ext cx="583096" cy="437322"/>
            </a:xfrm>
            <a:prstGeom prst="rect">
              <a:avLst/>
            </a:prstGeom>
            <a:noFill/>
          </p:spPr>
        </p:pic>
        <p:pic>
          <p:nvPicPr>
            <p:cNvPr id="2161" name="Picture 113" descr="C:\DOCUME~1\FORRES~1\LOCALS~1\Temp\VMwareDnD\9b1eca3e\image-sc.png"/>
            <p:cNvPicPr>
              <a:picLocks noChangeAspect="1" noChangeArrowheads="1"/>
            </p:cNvPicPr>
            <p:nvPr/>
          </p:nvPicPr>
          <p:blipFill>
            <a:blip r:embed="rId37" cstate="print">
              <a:lum bright="-20000" contrast="25000"/>
            </a:blip>
            <a:srcRect/>
            <a:stretch>
              <a:fillRect/>
            </a:stretch>
          </p:blipFill>
          <p:spPr bwMode="auto">
            <a:xfrm>
              <a:off x="6407750" y="3852407"/>
              <a:ext cx="583096" cy="437322"/>
            </a:xfrm>
            <a:prstGeom prst="rect">
              <a:avLst/>
            </a:prstGeom>
            <a:noFill/>
          </p:spPr>
        </p:pic>
        <p:pic>
          <p:nvPicPr>
            <p:cNvPr id="2162" name="Picture 114" descr="C:\DOCUME~1\FORRES~1\LOCALS~1\Temp\VMwareDnD\8b9dfbfa\image-sc.png"/>
            <p:cNvPicPr>
              <a:picLocks noChangeAspect="1" noChangeArrowheads="1"/>
            </p:cNvPicPr>
            <p:nvPr/>
          </p:nvPicPr>
          <p:blipFill>
            <a:blip r:embed="rId38" cstate="print">
              <a:lum bright="-20000" contrast="25000"/>
            </a:blip>
            <a:srcRect/>
            <a:stretch>
              <a:fillRect/>
            </a:stretch>
          </p:blipFill>
          <p:spPr bwMode="auto">
            <a:xfrm>
              <a:off x="5751767" y="3852407"/>
              <a:ext cx="583096" cy="437322"/>
            </a:xfrm>
            <a:prstGeom prst="rect">
              <a:avLst/>
            </a:prstGeom>
            <a:noFill/>
          </p:spPr>
        </p:pic>
        <p:pic>
          <p:nvPicPr>
            <p:cNvPr id="2163" name="Picture 115" descr="C:\DOCUME~1\FORRES~1\LOCALS~1\Temp\VMwareDnD\8b9dfbfa\image-s4.png"/>
            <p:cNvPicPr>
              <a:picLocks noChangeAspect="1" noChangeArrowheads="1"/>
            </p:cNvPicPr>
            <p:nvPr/>
          </p:nvPicPr>
          <p:blipFill>
            <a:blip r:embed="rId39" cstate="print">
              <a:lum bright="-20000" contrast="25000"/>
            </a:blip>
            <a:srcRect/>
            <a:stretch>
              <a:fillRect/>
            </a:stretch>
          </p:blipFill>
          <p:spPr bwMode="auto">
            <a:xfrm>
              <a:off x="5751767" y="2686878"/>
              <a:ext cx="583096" cy="437322"/>
            </a:xfrm>
            <a:prstGeom prst="rect">
              <a:avLst/>
            </a:prstGeom>
            <a:noFill/>
          </p:spPr>
        </p:pic>
        <p:pic>
          <p:nvPicPr>
            <p:cNvPr id="2164" name="Picture 116" descr="C:\DOCUME~1\FORRES~1\LOCALS~1\Temp\VMwareDnD\8b9dfbfa\image-rv.png"/>
            <p:cNvPicPr>
              <a:picLocks noChangeAspect="1" noChangeArrowheads="1"/>
            </p:cNvPicPr>
            <p:nvPr/>
          </p:nvPicPr>
          <p:blipFill>
            <a:blip r:embed="rId40" cstate="print">
              <a:lum bright="-20000" contrast="25000"/>
            </a:blip>
            <a:srcRect/>
            <a:stretch>
              <a:fillRect/>
            </a:stretch>
          </p:blipFill>
          <p:spPr bwMode="auto">
            <a:xfrm>
              <a:off x="5751767" y="3276600"/>
              <a:ext cx="583096" cy="437322"/>
            </a:xfrm>
            <a:prstGeom prst="rect">
              <a:avLst/>
            </a:prstGeom>
            <a:noFill/>
          </p:spPr>
        </p:pic>
        <p:pic>
          <p:nvPicPr>
            <p:cNvPr id="2165" name="Picture 117" descr="C:\DOCUME~1\FORRES~1\LOCALS~1\Temp\VMwareDnD\8b9dfbfa\image-l.png"/>
            <p:cNvPicPr>
              <a:picLocks noChangeAspect="1" noChangeArrowheads="1"/>
            </p:cNvPicPr>
            <p:nvPr/>
          </p:nvPicPr>
          <p:blipFill>
            <a:blip r:embed="rId41" cstate="print"/>
            <a:srcRect/>
            <a:stretch>
              <a:fillRect/>
            </a:stretch>
          </p:blipFill>
          <p:spPr bwMode="auto">
            <a:xfrm>
              <a:off x="5751767" y="5638800"/>
              <a:ext cx="583096" cy="437322"/>
            </a:xfrm>
            <a:prstGeom prst="rect">
              <a:avLst/>
            </a:prstGeom>
            <a:noFill/>
          </p:spPr>
        </p:pic>
        <p:pic>
          <p:nvPicPr>
            <p:cNvPr id="2167" name="Picture 119" descr="C:\DOCUME~1\FORRES~1\LOCALS~1\Temp\VMwareDnD\8b9dfbfa\image-ar.png"/>
            <p:cNvPicPr>
              <a:picLocks noChangeAspect="1" noChangeArrowheads="1"/>
            </p:cNvPicPr>
            <p:nvPr/>
          </p:nvPicPr>
          <p:blipFill>
            <a:blip r:embed="rId42" cstate="print">
              <a:lum bright="-20000" contrast="25000"/>
            </a:blip>
            <a:srcRect/>
            <a:stretch>
              <a:fillRect/>
            </a:stretch>
          </p:blipFill>
          <p:spPr bwMode="auto">
            <a:xfrm>
              <a:off x="5751767" y="4442792"/>
              <a:ext cx="583096" cy="437322"/>
            </a:xfrm>
            <a:prstGeom prst="rect">
              <a:avLst/>
            </a:prstGeom>
            <a:noFill/>
          </p:spPr>
        </p:pic>
        <p:pic>
          <p:nvPicPr>
            <p:cNvPr id="2168" name="Picture 120" descr="C:\DOCUME~1\FORRES~1\LOCALS~1\Temp\VMwareDnD\c46a6005\image-ar.png"/>
            <p:cNvPicPr>
              <a:picLocks noChangeAspect="1" noChangeArrowheads="1"/>
            </p:cNvPicPr>
            <p:nvPr/>
          </p:nvPicPr>
          <p:blipFill>
            <a:blip r:embed="rId43" cstate="print">
              <a:lum bright="-20000" contrast="25000"/>
            </a:blip>
            <a:srcRect/>
            <a:stretch>
              <a:fillRect/>
            </a:stretch>
          </p:blipFill>
          <p:spPr bwMode="auto">
            <a:xfrm>
              <a:off x="3127837" y="3852407"/>
              <a:ext cx="583096" cy="437322"/>
            </a:xfrm>
            <a:prstGeom prst="rect">
              <a:avLst/>
            </a:prstGeom>
            <a:noFill/>
          </p:spPr>
        </p:pic>
        <p:pic>
          <p:nvPicPr>
            <p:cNvPr id="2170" name="Picture 122" descr="C:\DOCUME~1\FORRES~1\LOCALS~1\Temp\VMwareDnD\c46a6005\image-h1.png"/>
            <p:cNvPicPr>
              <a:picLocks noChangeAspect="1" noChangeArrowheads="1"/>
            </p:cNvPicPr>
            <p:nvPr/>
          </p:nvPicPr>
          <p:blipFill>
            <a:blip r:embed="rId44" cstate="print">
              <a:lum bright="-20000" contrast="25000"/>
            </a:blip>
            <a:srcRect/>
            <a:stretch>
              <a:fillRect/>
            </a:stretch>
          </p:blipFill>
          <p:spPr bwMode="auto">
            <a:xfrm>
              <a:off x="3127837" y="2686878"/>
              <a:ext cx="583096" cy="437322"/>
            </a:xfrm>
            <a:prstGeom prst="rect">
              <a:avLst/>
            </a:prstGeom>
            <a:noFill/>
          </p:spPr>
        </p:pic>
        <p:pic>
          <p:nvPicPr>
            <p:cNvPr id="2171" name="Picture 123" descr="C:\DOCUME~1\FORRES~1\LOCALS~1\Temp\VMwareDnD\c46a6005\image-l.png"/>
            <p:cNvPicPr>
              <a:picLocks noChangeAspect="1" noChangeArrowheads="1"/>
            </p:cNvPicPr>
            <p:nvPr/>
          </p:nvPicPr>
          <p:blipFill>
            <a:blip r:embed="rId45" cstate="print"/>
            <a:srcRect/>
            <a:stretch>
              <a:fillRect/>
            </a:stretch>
          </p:blipFill>
          <p:spPr bwMode="auto">
            <a:xfrm>
              <a:off x="3127837" y="5638800"/>
              <a:ext cx="583096" cy="437322"/>
            </a:xfrm>
            <a:prstGeom prst="rect">
              <a:avLst/>
            </a:prstGeom>
            <a:noFill/>
          </p:spPr>
        </p:pic>
        <p:pic>
          <p:nvPicPr>
            <p:cNvPr id="2172" name="Picture 124" descr="C:\DOCUME~1\FORRES~1\LOCALS~1\Temp\VMwareDnD\c46a6005\image-rv.png"/>
            <p:cNvPicPr>
              <a:picLocks noChangeAspect="1" noChangeArrowheads="1"/>
            </p:cNvPicPr>
            <p:nvPr/>
          </p:nvPicPr>
          <p:blipFill>
            <a:blip r:embed="rId46" cstate="print">
              <a:lum bright="-20000" contrast="25000"/>
            </a:blip>
            <a:srcRect/>
            <a:stretch>
              <a:fillRect/>
            </a:stretch>
          </p:blipFill>
          <p:spPr bwMode="auto">
            <a:xfrm>
              <a:off x="3127837" y="3276600"/>
              <a:ext cx="583096" cy="437322"/>
            </a:xfrm>
            <a:prstGeom prst="rect">
              <a:avLst/>
            </a:prstGeom>
            <a:noFill/>
          </p:spPr>
        </p:pic>
        <p:pic>
          <p:nvPicPr>
            <p:cNvPr id="2173" name="Picture 125" descr="C:\DOCUME~1\FORRES~1\LOCALS~1\Temp\VMwareDnD\c46a6005\image-sc.png"/>
            <p:cNvPicPr>
              <a:picLocks noChangeAspect="1" noChangeArrowheads="1"/>
            </p:cNvPicPr>
            <p:nvPr/>
          </p:nvPicPr>
          <p:blipFill>
            <a:blip r:embed="rId47" cstate="print">
              <a:lum bright="-20000" contrast="25000"/>
            </a:blip>
            <a:srcRect/>
            <a:stretch>
              <a:fillRect/>
            </a:stretch>
          </p:blipFill>
          <p:spPr bwMode="auto">
            <a:xfrm>
              <a:off x="3127837" y="4442792"/>
              <a:ext cx="583096" cy="437322"/>
            </a:xfrm>
            <a:prstGeom prst="rect">
              <a:avLst/>
            </a:prstGeom>
            <a:noFill/>
          </p:spPr>
        </p:pic>
        <p:pic>
          <p:nvPicPr>
            <p:cNvPr id="2175" name="Picture 127" descr="C:\DOCUME~1\FORRES~1\LOCALS~1\Temp\VMwareDnD\8b1efa5e\image-rv.png"/>
            <p:cNvPicPr>
              <a:picLocks noChangeAspect="1" noChangeArrowheads="1"/>
            </p:cNvPicPr>
            <p:nvPr/>
          </p:nvPicPr>
          <p:blipFill>
            <a:blip r:embed="rId48" cstate="print">
              <a:lum bright="-20000" contrast="25000"/>
            </a:blip>
            <a:srcRect/>
            <a:stretch>
              <a:fillRect/>
            </a:stretch>
          </p:blipFill>
          <p:spPr bwMode="auto">
            <a:xfrm>
              <a:off x="2471854" y="2686878"/>
              <a:ext cx="583096" cy="437322"/>
            </a:xfrm>
            <a:prstGeom prst="rect">
              <a:avLst/>
            </a:prstGeom>
            <a:noFill/>
          </p:spPr>
        </p:pic>
        <p:pic>
          <p:nvPicPr>
            <p:cNvPr id="2176" name="Picture 128" descr="C:\DOCUME~1\FORRES~1\LOCALS~1\Temp\VMwareDnD\8b1efa5e\image-s4.png"/>
            <p:cNvPicPr>
              <a:picLocks noChangeAspect="1" noChangeArrowheads="1"/>
            </p:cNvPicPr>
            <p:nvPr/>
          </p:nvPicPr>
          <p:blipFill>
            <a:blip r:embed="rId49" cstate="print">
              <a:lum bright="-20000" contrast="25000"/>
            </a:blip>
            <a:srcRect/>
            <a:stretch>
              <a:fillRect/>
            </a:stretch>
          </p:blipFill>
          <p:spPr bwMode="auto">
            <a:xfrm>
              <a:off x="2471854" y="3276600"/>
              <a:ext cx="583096" cy="437322"/>
            </a:xfrm>
            <a:prstGeom prst="rect">
              <a:avLst/>
            </a:prstGeom>
            <a:noFill/>
          </p:spPr>
        </p:pic>
        <p:pic>
          <p:nvPicPr>
            <p:cNvPr id="2177" name="Picture 129" descr="C:\DOCUME~1\FORRES~1\LOCALS~1\Temp\VMwareDnD\8b1efa5e\image-l.png"/>
            <p:cNvPicPr>
              <a:picLocks noChangeAspect="1" noChangeArrowheads="1"/>
            </p:cNvPicPr>
            <p:nvPr/>
          </p:nvPicPr>
          <p:blipFill>
            <a:blip r:embed="rId50" cstate="print"/>
            <a:srcRect/>
            <a:stretch>
              <a:fillRect/>
            </a:stretch>
          </p:blipFill>
          <p:spPr bwMode="auto">
            <a:xfrm>
              <a:off x="2471854" y="5638800"/>
              <a:ext cx="583096" cy="437322"/>
            </a:xfrm>
            <a:prstGeom prst="rect">
              <a:avLst/>
            </a:prstGeom>
            <a:noFill/>
          </p:spPr>
        </p:pic>
        <p:pic>
          <p:nvPicPr>
            <p:cNvPr id="2178" name="Picture 130" descr="C:\DOCUME~1\FORRES~1\LOCALS~1\Temp\VMwareDnD\c66a660c\image-ar.png"/>
            <p:cNvPicPr>
              <a:picLocks noChangeAspect="1" noChangeArrowheads="1"/>
            </p:cNvPicPr>
            <p:nvPr/>
          </p:nvPicPr>
          <p:blipFill>
            <a:blip r:embed="rId51" cstate="print">
              <a:lum bright="-20000" contrast="25000"/>
            </a:blip>
            <a:srcRect/>
            <a:stretch>
              <a:fillRect/>
            </a:stretch>
          </p:blipFill>
          <p:spPr bwMode="auto">
            <a:xfrm>
              <a:off x="1815872" y="3852407"/>
              <a:ext cx="583096" cy="437322"/>
            </a:xfrm>
            <a:prstGeom prst="rect">
              <a:avLst/>
            </a:prstGeom>
            <a:noFill/>
          </p:spPr>
        </p:pic>
        <p:pic>
          <p:nvPicPr>
            <p:cNvPr id="2180" name="Picture 132" descr="C:\DOCUME~1\FORRES~1\LOCALS~1\Temp\VMwareDnD\c66a660c\image-h1.png"/>
            <p:cNvPicPr>
              <a:picLocks noChangeAspect="1" noChangeArrowheads="1"/>
            </p:cNvPicPr>
            <p:nvPr/>
          </p:nvPicPr>
          <p:blipFill>
            <a:blip r:embed="rId52" cstate="print">
              <a:lum bright="-20000" contrast="25000"/>
            </a:blip>
            <a:srcRect/>
            <a:stretch>
              <a:fillRect/>
            </a:stretch>
          </p:blipFill>
          <p:spPr bwMode="auto">
            <a:xfrm>
              <a:off x="1815872" y="2686878"/>
              <a:ext cx="583096" cy="437322"/>
            </a:xfrm>
            <a:prstGeom prst="rect">
              <a:avLst/>
            </a:prstGeom>
            <a:noFill/>
          </p:spPr>
        </p:pic>
        <p:pic>
          <p:nvPicPr>
            <p:cNvPr id="2181" name="Picture 133" descr="C:\DOCUME~1\FORRES~1\LOCALS~1\Temp\VMwareDnD\c66a660c\image-l.png"/>
            <p:cNvPicPr>
              <a:picLocks noChangeAspect="1" noChangeArrowheads="1"/>
            </p:cNvPicPr>
            <p:nvPr/>
          </p:nvPicPr>
          <p:blipFill>
            <a:blip r:embed="rId53" cstate="print"/>
            <a:srcRect/>
            <a:stretch>
              <a:fillRect/>
            </a:stretch>
          </p:blipFill>
          <p:spPr bwMode="auto">
            <a:xfrm>
              <a:off x="1815872" y="5638800"/>
              <a:ext cx="583096" cy="437322"/>
            </a:xfrm>
            <a:prstGeom prst="rect">
              <a:avLst/>
            </a:prstGeom>
            <a:noFill/>
          </p:spPr>
        </p:pic>
        <p:pic>
          <p:nvPicPr>
            <p:cNvPr id="2182" name="Picture 134" descr="C:\DOCUME~1\FORRES~1\LOCALS~1\Temp\VMwareDnD\c66a660c\image-rv.png"/>
            <p:cNvPicPr>
              <a:picLocks noChangeAspect="1" noChangeArrowheads="1"/>
            </p:cNvPicPr>
            <p:nvPr/>
          </p:nvPicPr>
          <p:blipFill>
            <a:blip r:embed="rId54" cstate="print">
              <a:lum bright="-20000" contrast="25000"/>
            </a:blip>
            <a:srcRect/>
            <a:stretch>
              <a:fillRect/>
            </a:stretch>
          </p:blipFill>
          <p:spPr bwMode="auto">
            <a:xfrm>
              <a:off x="1815872" y="3276600"/>
              <a:ext cx="583096" cy="437322"/>
            </a:xfrm>
            <a:prstGeom prst="rect">
              <a:avLst/>
            </a:prstGeom>
            <a:noFill/>
          </p:spPr>
        </p:pic>
        <p:pic>
          <p:nvPicPr>
            <p:cNvPr id="2183" name="Picture 135" descr="C:\DOCUME~1\FORRES~1\LOCALS~1\Temp\VMwareDnD\c66a660c\image-sc.png"/>
            <p:cNvPicPr>
              <a:picLocks noChangeAspect="1" noChangeArrowheads="1"/>
            </p:cNvPicPr>
            <p:nvPr/>
          </p:nvPicPr>
          <p:blipFill>
            <a:blip r:embed="rId55" cstate="print">
              <a:lum bright="-20000" contrast="25000"/>
            </a:blip>
            <a:srcRect/>
            <a:stretch>
              <a:fillRect/>
            </a:stretch>
          </p:blipFill>
          <p:spPr bwMode="auto">
            <a:xfrm>
              <a:off x="1815872" y="4442792"/>
              <a:ext cx="583096" cy="437322"/>
            </a:xfrm>
            <a:prstGeom prst="rect">
              <a:avLst/>
            </a:prstGeom>
            <a:noFill/>
          </p:spPr>
        </p:pic>
        <p:pic>
          <p:nvPicPr>
            <p:cNvPr id="84" name="Picture 126" descr="C:\DOCUME~1\FORRES~1\LOCALS~1\Temp\VMwareDnD\8b1efa5e\image-c.png"/>
            <p:cNvPicPr>
              <a:picLocks noChangeAspect="1" noChangeArrowheads="1"/>
            </p:cNvPicPr>
            <p:nvPr/>
          </p:nvPicPr>
          <p:blipFill>
            <a:blip r:embed="rId56" cstate="print">
              <a:lum bright="-20000" contrast="25000"/>
            </a:blip>
            <a:srcRect/>
            <a:stretch>
              <a:fillRect/>
            </a:stretch>
          </p:blipFill>
          <p:spPr bwMode="auto">
            <a:xfrm>
              <a:off x="2471854" y="3850682"/>
              <a:ext cx="583096" cy="437322"/>
            </a:xfrm>
            <a:prstGeom prst="rect">
              <a:avLst/>
            </a:prstGeom>
            <a:noFill/>
          </p:spPr>
        </p:pic>
        <p:pic>
          <p:nvPicPr>
            <p:cNvPr id="85" name="Picture 128" descr="C:\DOCUME~1\FORRES~1\LOCALS~1\Temp\VMwareDnD\8b1efa5e\image-s4.png"/>
            <p:cNvPicPr>
              <a:picLocks noChangeAspect="1" noChangeArrowheads="1"/>
            </p:cNvPicPr>
            <p:nvPr/>
          </p:nvPicPr>
          <p:blipFill>
            <a:blip r:embed="rId49" cstate="print">
              <a:lum bright="-20000" contrast="25000"/>
            </a:blip>
            <a:srcRect/>
            <a:stretch>
              <a:fillRect/>
            </a:stretch>
          </p:blipFill>
          <p:spPr bwMode="auto">
            <a:xfrm>
              <a:off x="2471854" y="4433777"/>
              <a:ext cx="583096" cy="437322"/>
            </a:xfrm>
            <a:prstGeom prst="rect">
              <a:avLst/>
            </a:prstGeom>
            <a:noFill/>
          </p:spPr>
        </p:pic>
        <p:pic>
          <p:nvPicPr>
            <p:cNvPr id="93" name="Picture 73" descr="C:\DOCUME~1\FORRES~1\LOCALS~1\Temp\VMwareDnD\9b16ca06\image-c.png"/>
            <p:cNvPicPr>
              <a:picLocks noChangeAspect="1" noChangeArrowheads="1"/>
            </p:cNvPicPr>
            <p:nvPr/>
          </p:nvPicPr>
          <p:blipFill>
            <a:blip r:embed="rId57" cstate="print">
              <a:lum bright="-20000" contrast="25000"/>
            </a:blip>
            <a:srcRect/>
            <a:stretch>
              <a:fillRect/>
            </a:stretch>
          </p:blipFill>
          <p:spPr bwMode="auto">
            <a:xfrm>
              <a:off x="4439802" y="5049078"/>
              <a:ext cx="583096" cy="437322"/>
            </a:xfrm>
            <a:prstGeom prst="rect">
              <a:avLst/>
            </a:prstGeom>
            <a:noFill/>
          </p:spPr>
        </p:pic>
        <p:pic>
          <p:nvPicPr>
            <p:cNvPr id="97" name="Picture 79" descr="C:\DOCUME~1\FORRES~1\LOCALS~1\Temp\VMwareDnD\9995cd8a\image-c.png"/>
            <p:cNvPicPr>
              <a:picLocks noChangeAspect="1" noChangeArrowheads="1"/>
            </p:cNvPicPr>
            <p:nvPr/>
          </p:nvPicPr>
          <p:blipFill>
            <a:blip r:embed="rId58" cstate="print">
              <a:lum bright="-20000" contrast="25000"/>
            </a:blip>
            <a:srcRect/>
            <a:stretch>
              <a:fillRect/>
            </a:stretch>
          </p:blipFill>
          <p:spPr bwMode="auto">
            <a:xfrm>
              <a:off x="5095785" y="5049078"/>
              <a:ext cx="583096" cy="437322"/>
            </a:xfrm>
            <a:prstGeom prst="rect">
              <a:avLst/>
            </a:prstGeom>
            <a:noFill/>
          </p:spPr>
        </p:pic>
        <p:pic>
          <p:nvPicPr>
            <p:cNvPr id="98" name="Picture 85" descr="C:\DOCUME~1\FORRES~1\LOCALS~1\Temp\VMwareDnD\d66a564d\image-c.png"/>
            <p:cNvPicPr>
              <a:picLocks noChangeAspect="1" noChangeArrowheads="1"/>
            </p:cNvPicPr>
            <p:nvPr/>
          </p:nvPicPr>
          <p:blipFill>
            <a:blip r:embed="rId59" cstate="print">
              <a:lum bright="-20000" contrast="25000"/>
            </a:blip>
            <a:srcRect/>
            <a:stretch>
              <a:fillRect/>
            </a:stretch>
          </p:blipFill>
          <p:spPr bwMode="auto">
            <a:xfrm>
              <a:off x="3783820" y="5049078"/>
              <a:ext cx="583096" cy="437322"/>
            </a:xfrm>
            <a:prstGeom prst="rect">
              <a:avLst/>
            </a:prstGeom>
            <a:noFill/>
          </p:spPr>
        </p:pic>
        <p:pic>
          <p:nvPicPr>
            <p:cNvPr id="99" name="Picture 91" descr="C:\DOCUME~1\FORRES~1\LOCALS~1\Temp\VMwareDnD\d4e951c1\image-c.png"/>
            <p:cNvPicPr>
              <a:picLocks noChangeAspect="1" noChangeArrowheads="1"/>
            </p:cNvPicPr>
            <p:nvPr/>
          </p:nvPicPr>
          <p:blipFill>
            <a:blip r:embed="rId60" cstate="print">
              <a:lum bright="-20000" contrast="25000"/>
            </a:blip>
            <a:srcRect/>
            <a:stretch>
              <a:fillRect/>
            </a:stretch>
          </p:blipFill>
          <p:spPr bwMode="auto">
            <a:xfrm>
              <a:off x="8332304" y="5049078"/>
              <a:ext cx="583096" cy="437322"/>
            </a:xfrm>
            <a:prstGeom prst="rect">
              <a:avLst/>
            </a:prstGeom>
            <a:noFill/>
          </p:spPr>
        </p:pic>
        <p:pic>
          <p:nvPicPr>
            <p:cNvPr id="100" name="Picture 97" descr="C:\DOCUME~1\FORRES~1\LOCALS~1\Temp\VMwareDnD\9b9dcb9a\image-c.png"/>
            <p:cNvPicPr>
              <a:picLocks noChangeAspect="1" noChangeArrowheads="1"/>
            </p:cNvPicPr>
            <p:nvPr/>
          </p:nvPicPr>
          <p:blipFill>
            <a:blip r:embed="rId61" cstate="print">
              <a:lum bright="-20000" contrast="25000"/>
            </a:blip>
            <a:srcRect/>
            <a:stretch>
              <a:fillRect/>
            </a:stretch>
          </p:blipFill>
          <p:spPr bwMode="auto">
            <a:xfrm>
              <a:off x="7690899" y="5049078"/>
              <a:ext cx="583096" cy="437322"/>
            </a:xfrm>
            <a:prstGeom prst="rect">
              <a:avLst/>
            </a:prstGeom>
            <a:noFill/>
          </p:spPr>
        </p:pic>
        <p:pic>
          <p:nvPicPr>
            <p:cNvPr id="101" name="Picture 103" descr="C:\DOCUME~1\FORRES~1\LOCALS~1\Temp\VMwareDnD\d46a5065\image-c.png"/>
            <p:cNvPicPr>
              <a:picLocks noChangeAspect="1" noChangeArrowheads="1"/>
            </p:cNvPicPr>
            <p:nvPr/>
          </p:nvPicPr>
          <p:blipFill>
            <a:blip r:embed="rId62" cstate="print">
              <a:lum bright="-20000" contrast="25000"/>
            </a:blip>
            <a:srcRect/>
            <a:stretch>
              <a:fillRect/>
            </a:stretch>
          </p:blipFill>
          <p:spPr bwMode="auto">
            <a:xfrm>
              <a:off x="7049155" y="5049078"/>
              <a:ext cx="583096" cy="437322"/>
            </a:xfrm>
            <a:prstGeom prst="rect">
              <a:avLst/>
            </a:prstGeom>
            <a:noFill/>
          </p:spPr>
        </p:pic>
        <p:pic>
          <p:nvPicPr>
            <p:cNvPr id="102" name="Picture 109" descr="C:\DOCUME~1\FORRES~1\LOCALS~1\Temp\VMwareDnD\9b1eca3e\image-c.png"/>
            <p:cNvPicPr>
              <a:picLocks noChangeAspect="1" noChangeArrowheads="1"/>
            </p:cNvPicPr>
            <p:nvPr/>
          </p:nvPicPr>
          <p:blipFill>
            <a:blip r:embed="rId63" cstate="print">
              <a:lum bright="-20000" contrast="25000"/>
            </a:blip>
            <a:srcRect/>
            <a:stretch>
              <a:fillRect/>
            </a:stretch>
          </p:blipFill>
          <p:spPr bwMode="auto">
            <a:xfrm>
              <a:off x="6407750" y="5049078"/>
              <a:ext cx="583096" cy="437322"/>
            </a:xfrm>
            <a:prstGeom prst="rect">
              <a:avLst/>
            </a:prstGeom>
            <a:noFill/>
          </p:spPr>
        </p:pic>
        <p:pic>
          <p:nvPicPr>
            <p:cNvPr id="103" name="Picture 118" descr="C:\DOCUME~1\FORRES~1\LOCALS~1\Temp\VMwareDnD\8b9dfbfa\image-c.png"/>
            <p:cNvPicPr>
              <a:picLocks noChangeAspect="1" noChangeArrowheads="1"/>
            </p:cNvPicPr>
            <p:nvPr/>
          </p:nvPicPr>
          <p:blipFill>
            <a:blip r:embed="rId64" cstate="print">
              <a:lum bright="-20000" contrast="25000"/>
            </a:blip>
            <a:srcRect/>
            <a:stretch>
              <a:fillRect/>
            </a:stretch>
          </p:blipFill>
          <p:spPr bwMode="auto">
            <a:xfrm>
              <a:off x="5751767" y="5049078"/>
              <a:ext cx="583096" cy="437322"/>
            </a:xfrm>
            <a:prstGeom prst="rect">
              <a:avLst/>
            </a:prstGeom>
            <a:noFill/>
          </p:spPr>
        </p:pic>
        <p:pic>
          <p:nvPicPr>
            <p:cNvPr id="104" name="Picture 121" descr="C:\DOCUME~1\FORRES~1\LOCALS~1\Temp\VMwareDnD\c46a6005\image-c.png"/>
            <p:cNvPicPr>
              <a:picLocks noChangeAspect="1" noChangeArrowheads="1"/>
            </p:cNvPicPr>
            <p:nvPr/>
          </p:nvPicPr>
          <p:blipFill>
            <a:blip r:embed="rId65" cstate="print">
              <a:lum bright="-20000" contrast="25000"/>
            </a:blip>
            <a:srcRect/>
            <a:stretch>
              <a:fillRect/>
            </a:stretch>
          </p:blipFill>
          <p:spPr bwMode="auto">
            <a:xfrm>
              <a:off x="3127837" y="5049078"/>
              <a:ext cx="583096" cy="437322"/>
            </a:xfrm>
            <a:prstGeom prst="rect">
              <a:avLst/>
            </a:prstGeom>
            <a:noFill/>
          </p:spPr>
        </p:pic>
        <p:pic>
          <p:nvPicPr>
            <p:cNvPr id="105" name="Picture 126" descr="C:\DOCUME~1\FORRES~1\LOCALS~1\Temp\VMwareDnD\8b1efa5e\image-c.png"/>
            <p:cNvPicPr>
              <a:picLocks noChangeAspect="1" noChangeArrowheads="1"/>
            </p:cNvPicPr>
            <p:nvPr/>
          </p:nvPicPr>
          <p:blipFill>
            <a:blip r:embed="rId56" cstate="print">
              <a:lum bright="-20000" contrast="25000"/>
            </a:blip>
            <a:srcRect/>
            <a:stretch>
              <a:fillRect/>
            </a:stretch>
          </p:blipFill>
          <p:spPr bwMode="auto">
            <a:xfrm>
              <a:off x="2471854" y="5049078"/>
              <a:ext cx="583096" cy="437322"/>
            </a:xfrm>
            <a:prstGeom prst="rect">
              <a:avLst/>
            </a:prstGeom>
            <a:noFill/>
          </p:spPr>
        </p:pic>
        <p:pic>
          <p:nvPicPr>
            <p:cNvPr id="106" name="Picture 131" descr="C:\DOCUME~1\FORRES~1\LOCALS~1\Temp\VMwareDnD\c66a660c\image-c.png"/>
            <p:cNvPicPr>
              <a:picLocks noChangeAspect="1" noChangeArrowheads="1"/>
            </p:cNvPicPr>
            <p:nvPr/>
          </p:nvPicPr>
          <p:blipFill>
            <a:blip r:embed="rId66" cstate="print">
              <a:lum bright="-20000" contrast="25000"/>
            </a:blip>
            <a:srcRect/>
            <a:stretch>
              <a:fillRect/>
            </a:stretch>
          </p:blipFill>
          <p:spPr bwMode="auto">
            <a:xfrm>
              <a:off x="1815872" y="5049078"/>
              <a:ext cx="583096" cy="437322"/>
            </a:xfrm>
            <a:prstGeom prst="rect">
              <a:avLst/>
            </a:prstGeom>
            <a:noFill/>
          </p:spPr>
        </p:pic>
      </p:grpSp>
      <p:pic>
        <p:nvPicPr>
          <p:cNvPr id="2184" name="Picture 136" descr="C:\DOCUME~1\FORRES~1\LOCALS~1\Temp\VMwareDnD\c6e16790\image-ar.png"/>
          <p:cNvPicPr>
            <a:picLocks noChangeAspect="1" noChangeArrowheads="1"/>
          </p:cNvPicPr>
          <p:nvPr/>
        </p:nvPicPr>
        <p:blipFill>
          <a:blip r:embed="rId67" cstate="print">
            <a:lum bright="-20000" contrast="25000"/>
          </a:blip>
          <a:srcRect/>
          <a:stretch>
            <a:fillRect/>
          </a:stretch>
        </p:blipFill>
        <p:spPr bwMode="auto">
          <a:xfrm>
            <a:off x="1159889" y="2686878"/>
            <a:ext cx="583096" cy="437322"/>
          </a:xfrm>
          <a:prstGeom prst="rect">
            <a:avLst/>
          </a:prstGeom>
          <a:noFill/>
        </p:spPr>
      </p:pic>
      <p:grpSp>
        <p:nvGrpSpPr>
          <p:cNvPr id="112" name="Group 111"/>
          <p:cNvGrpSpPr/>
          <p:nvPr/>
        </p:nvGrpSpPr>
        <p:grpSpPr>
          <a:xfrm>
            <a:off x="76200" y="5638800"/>
            <a:ext cx="1666785" cy="437322"/>
            <a:chOff x="76200" y="5638800"/>
            <a:chExt cx="1666785" cy="437322"/>
          </a:xfrm>
        </p:grpSpPr>
        <p:pic>
          <p:nvPicPr>
            <p:cNvPr id="2186" name="Picture 138" descr="C:\DOCUME~1\FORRES~1\LOCALS~1\Temp\VMwareDnD\c6e16790\image-l.png"/>
            <p:cNvPicPr>
              <a:picLocks noChangeAspect="1" noChangeArrowheads="1"/>
            </p:cNvPicPr>
            <p:nvPr/>
          </p:nvPicPr>
          <p:blipFill>
            <a:blip r:embed="rId68" cstate="print"/>
            <a:srcRect/>
            <a:stretch>
              <a:fillRect/>
            </a:stretch>
          </p:blipFill>
          <p:spPr bwMode="auto">
            <a:xfrm>
              <a:off x="1159889" y="5638800"/>
              <a:ext cx="583096" cy="437322"/>
            </a:xfrm>
            <a:prstGeom prst="rect">
              <a:avLst/>
            </a:prstGeom>
            <a:noFill/>
          </p:spPr>
        </p:pic>
        <p:sp>
          <p:nvSpPr>
            <p:cNvPr id="145" name="TextBox 144"/>
            <p:cNvSpPr txBox="1"/>
            <p:nvPr/>
          </p:nvSpPr>
          <p:spPr>
            <a:xfrm>
              <a:off x="76200" y="5638800"/>
              <a:ext cx="881973" cy="369332"/>
            </a:xfrm>
            <a:prstGeom prst="rect">
              <a:avLst/>
            </a:prstGeom>
            <a:noFill/>
          </p:spPr>
          <p:txBody>
            <a:bodyPr wrap="none" rtlCol="0">
              <a:spAutoFit/>
            </a:bodyPr>
            <a:lstStyle/>
            <a:p>
              <a:r>
                <a:rPr lang="en-US" dirty="0" smtClean="0"/>
                <a:t>Shaded</a:t>
              </a:r>
              <a:endParaRPr lang="en-US" dirty="0"/>
            </a:p>
          </p:txBody>
        </p:sp>
      </p:grpSp>
      <p:grpSp>
        <p:nvGrpSpPr>
          <p:cNvPr id="114" name="Group 113"/>
          <p:cNvGrpSpPr/>
          <p:nvPr/>
        </p:nvGrpSpPr>
        <p:grpSpPr>
          <a:xfrm>
            <a:off x="76200" y="3276600"/>
            <a:ext cx="1666785" cy="437322"/>
            <a:chOff x="76200" y="3276600"/>
            <a:chExt cx="1666785" cy="437322"/>
          </a:xfrm>
        </p:grpSpPr>
        <p:pic>
          <p:nvPicPr>
            <p:cNvPr id="2187" name="Picture 139" descr="C:\DOCUME~1\FORRES~1\LOCALS~1\Temp\VMwareDnD\c6e16790\image-rv.png"/>
            <p:cNvPicPr>
              <a:picLocks noChangeAspect="1" noChangeArrowheads="1"/>
            </p:cNvPicPr>
            <p:nvPr/>
          </p:nvPicPr>
          <p:blipFill>
            <a:blip r:embed="rId69" cstate="print">
              <a:lum bright="-20000" contrast="25000"/>
            </a:blip>
            <a:srcRect/>
            <a:stretch>
              <a:fillRect/>
            </a:stretch>
          </p:blipFill>
          <p:spPr bwMode="auto">
            <a:xfrm>
              <a:off x="1159889" y="3276600"/>
              <a:ext cx="583096" cy="437322"/>
            </a:xfrm>
            <a:prstGeom prst="rect">
              <a:avLst/>
            </a:prstGeom>
            <a:noFill/>
          </p:spPr>
        </p:pic>
        <p:sp>
          <p:nvSpPr>
            <p:cNvPr id="148" name="TextBox 147"/>
            <p:cNvSpPr txBox="1"/>
            <p:nvPr/>
          </p:nvSpPr>
          <p:spPr>
            <a:xfrm>
              <a:off x="76200" y="3299129"/>
              <a:ext cx="994696" cy="369332"/>
            </a:xfrm>
            <a:prstGeom prst="rect">
              <a:avLst/>
            </a:prstGeom>
            <a:noFill/>
          </p:spPr>
          <p:txBody>
            <a:bodyPr wrap="none" rtlCol="0">
              <a:spAutoFit/>
            </a:bodyPr>
            <a:lstStyle/>
            <a:p>
              <a:r>
                <a:rPr lang="en-US" dirty="0" smtClean="0"/>
                <a:t>R. and V.</a:t>
              </a:r>
              <a:endParaRPr lang="en-US" dirty="0"/>
            </a:p>
          </p:txBody>
        </p:sp>
      </p:grpSp>
      <p:grpSp>
        <p:nvGrpSpPr>
          <p:cNvPr id="115" name="Group 114"/>
          <p:cNvGrpSpPr/>
          <p:nvPr/>
        </p:nvGrpSpPr>
        <p:grpSpPr>
          <a:xfrm>
            <a:off x="76200" y="3852407"/>
            <a:ext cx="1666785" cy="437322"/>
            <a:chOff x="76200" y="3852407"/>
            <a:chExt cx="1666785" cy="437322"/>
          </a:xfrm>
        </p:grpSpPr>
        <p:pic>
          <p:nvPicPr>
            <p:cNvPr id="2188" name="Picture 140" descr="C:\DOCUME~1\FORRES~1\LOCALS~1\Temp\VMwareDnD\c6e16790\image-s2.png"/>
            <p:cNvPicPr>
              <a:picLocks noChangeAspect="1" noChangeArrowheads="1"/>
            </p:cNvPicPr>
            <p:nvPr/>
          </p:nvPicPr>
          <p:blipFill>
            <a:blip r:embed="rId70" cstate="print">
              <a:lum bright="-20000" contrast="25000"/>
            </a:blip>
            <a:srcRect/>
            <a:stretch>
              <a:fillRect/>
            </a:stretch>
          </p:blipFill>
          <p:spPr bwMode="auto">
            <a:xfrm>
              <a:off x="1159889" y="3852407"/>
              <a:ext cx="583096" cy="437322"/>
            </a:xfrm>
            <a:prstGeom prst="rect">
              <a:avLst/>
            </a:prstGeom>
            <a:noFill/>
          </p:spPr>
        </p:pic>
        <p:sp>
          <p:nvSpPr>
            <p:cNvPr id="150" name="TextBox 149"/>
            <p:cNvSpPr txBox="1"/>
            <p:nvPr/>
          </p:nvSpPr>
          <p:spPr>
            <a:xfrm>
              <a:off x="76200" y="3893489"/>
              <a:ext cx="813043" cy="369332"/>
            </a:xfrm>
            <a:prstGeom prst="rect">
              <a:avLst/>
            </a:prstGeom>
            <a:noFill/>
          </p:spPr>
          <p:txBody>
            <a:bodyPr wrap="none" rtlCol="0">
              <a:spAutoFit/>
            </a:bodyPr>
            <a:lstStyle/>
            <a:p>
              <a:r>
                <a:rPr lang="en-US" dirty="0" err="1" smtClean="0"/>
                <a:t>Sug</a:t>
              </a:r>
              <a:r>
                <a:rPr lang="en-US" dirty="0" smtClean="0"/>
                <a:t>. C.</a:t>
              </a:r>
              <a:endParaRPr lang="en-US" dirty="0"/>
            </a:p>
          </p:txBody>
        </p:sp>
      </p:grpSp>
      <p:grpSp>
        <p:nvGrpSpPr>
          <p:cNvPr id="116" name="Group 115"/>
          <p:cNvGrpSpPr/>
          <p:nvPr/>
        </p:nvGrpSpPr>
        <p:grpSpPr>
          <a:xfrm>
            <a:off x="76200" y="4442792"/>
            <a:ext cx="1666785" cy="437322"/>
            <a:chOff x="76200" y="4442792"/>
            <a:chExt cx="1666785" cy="437322"/>
          </a:xfrm>
        </p:grpSpPr>
        <p:pic>
          <p:nvPicPr>
            <p:cNvPr id="2189" name="Picture 141" descr="C:\DOCUME~1\FORRES~1\LOCALS~1\Temp\VMwareDnD\c6e16790\image-sc.png"/>
            <p:cNvPicPr>
              <a:picLocks noChangeAspect="1" noChangeArrowheads="1"/>
            </p:cNvPicPr>
            <p:nvPr/>
          </p:nvPicPr>
          <p:blipFill>
            <a:blip r:embed="rId71" cstate="print">
              <a:lum bright="-20000" contrast="25000"/>
            </a:blip>
            <a:srcRect/>
            <a:stretch>
              <a:fillRect/>
            </a:stretch>
          </p:blipFill>
          <p:spPr bwMode="auto">
            <a:xfrm>
              <a:off x="1159889" y="4442792"/>
              <a:ext cx="583096" cy="437322"/>
            </a:xfrm>
            <a:prstGeom prst="rect">
              <a:avLst/>
            </a:prstGeom>
            <a:noFill/>
          </p:spPr>
        </p:pic>
        <p:sp>
          <p:nvSpPr>
            <p:cNvPr id="151" name="TextBox 150"/>
            <p:cNvSpPr txBox="1"/>
            <p:nvPr/>
          </p:nvSpPr>
          <p:spPr>
            <a:xfrm>
              <a:off x="76200" y="4487849"/>
              <a:ext cx="855875" cy="369332"/>
            </a:xfrm>
            <a:prstGeom prst="rect">
              <a:avLst/>
            </a:prstGeom>
            <a:noFill/>
          </p:spPr>
          <p:txBody>
            <a:bodyPr wrap="none" rtlCol="0">
              <a:spAutoFit/>
            </a:bodyPr>
            <a:lstStyle/>
            <a:p>
              <a:r>
                <a:rPr lang="en-US" dirty="0" smtClean="0"/>
                <a:t>App. R.</a:t>
              </a:r>
              <a:endParaRPr lang="en-US" dirty="0"/>
            </a:p>
          </p:txBody>
        </p:sp>
      </p:grpSp>
      <p:sp>
        <p:nvSpPr>
          <p:cNvPr id="152" name="TextBox 151"/>
          <p:cNvSpPr txBox="1"/>
          <p:nvPr/>
        </p:nvSpPr>
        <p:spPr>
          <a:xfrm>
            <a:off x="76200" y="2743200"/>
            <a:ext cx="833241" cy="369332"/>
          </a:xfrm>
          <a:prstGeom prst="rect">
            <a:avLst/>
          </a:prstGeom>
          <a:noFill/>
        </p:spPr>
        <p:txBody>
          <a:bodyPr wrap="none" rtlCol="0">
            <a:spAutoFit/>
          </a:bodyPr>
          <a:lstStyle/>
          <a:p>
            <a:r>
              <a:rPr lang="en-US" dirty="0" smtClean="0"/>
              <a:t>Artist’s</a:t>
            </a:r>
            <a:endParaRPr lang="en-US" dirty="0"/>
          </a:p>
        </p:txBody>
      </p:sp>
      <p:sp>
        <p:nvSpPr>
          <p:cNvPr id="153" name="Title 152"/>
          <p:cNvSpPr>
            <a:spLocks noGrp="1"/>
          </p:cNvSpPr>
          <p:nvPr>
            <p:ph type="title"/>
          </p:nvPr>
        </p:nvSpPr>
        <p:spPr/>
        <p:txBody>
          <a:bodyPr/>
          <a:lstStyle/>
          <a:p>
            <a:r>
              <a:rPr lang="en-US" dirty="0" smtClean="0"/>
              <a:t>Study Setup</a:t>
            </a:r>
            <a:endParaRPr lang="en-US" dirty="0"/>
          </a:p>
        </p:txBody>
      </p:sp>
      <p:sp>
        <p:nvSpPr>
          <p:cNvPr id="154" name="Content Placeholder 153"/>
          <p:cNvSpPr>
            <a:spLocks noGrp="1"/>
          </p:cNvSpPr>
          <p:nvPr>
            <p:ph idx="1"/>
          </p:nvPr>
        </p:nvSpPr>
        <p:spPr>
          <a:xfrm>
            <a:off x="609600" y="1524000"/>
            <a:ext cx="2209800" cy="685800"/>
          </a:xfrm>
        </p:spPr>
        <p:txBody>
          <a:bodyPr>
            <a:normAutofit/>
          </a:bodyPr>
          <a:lstStyle/>
          <a:p>
            <a:pPr>
              <a:buNone/>
            </a:pPr>
            <a:r>
              <a:rPr lang="en-US" dirty="0" smtClean="0"/>
              <a:t>6 styles</a:t>
            </a:r>
          </a:p>
        </p:txBody>
      </p:sp>
      <p:grpSp>
        <p:nvGrpSpPr>
          <p:cNvPr id="90" name="Group 89"/>
          <p:cNvGrpSpPr/>
          <p:nvPr/>
        </p:nvGrpSpPr>
        <p:grpSpPr>
          <a:xfrm>
            <a:off x="2461437" y="3847060"/>
            <a:ext cx="583096" cy="1033090"/>
            <a:chOff x="-990600" y="5257800"/>
            <a:chExt cx="583096" cy="1033090"/>
          </a:xfrm>
        </p:grpSpPr>
        <p:pic>
          <p:nvPicPr>
            <p:cNvPr id="82" name="Picture 126" descr="C:\DOCUME~1\FORRES~1\LOCALS~1\Temp\VMwareDnD\8b1efa5e\image-c.png"/>
            <p:cNvPicPr>
              <a:picLocks noChangeAspect="1" noChangeArrowheads="1"/>
            </p:cNvPicPr>
            <p:nvPr/>
          </p:nvPicPr>
          <p:blipFill>
            <a:blip r:embed="rId56" cstate="print">
              <a:lum bright="-50000"/>
            </a:blip>
            <a:srcRect/>
            <a:stretch>
              <a:fillRect/>
            </a:stretch>
          </p:blipFill>
          <p:spPr bwMode="auto">
            <a:xfrm>
              <a:off x="-990600" y="5257800"/>
              <a:ext cx="583096" cy="437322"/>
            </a:xfrm>
            <a:prstGeom prst="rect">
              <a:avLst/>
            </a:prstGeom>
            <a:noFill/>
            <a:ln w="12700">
              <a:solidFill>
                <a:schemeClr val="bg1"/>
              </a:solidFill>
            </a:ln>
          </p:spPr>
        </p:pic>
        <p:pic>
          <p:nvPicPr>
            <p:cNvPr id="83" name="Picture 128" descr="C:\DOCUME~1\FORRES~1\LOCALS~1\Temp\VMwareDnD\8b1efa5e\image-s4.png"/>
            <p:cNvPicPr>
              <a:picLocks noChangeAspect="1" noChangeArrowheads="1"/>
            </p:cNvPicPr>
            <p:nvPr/>
          </p:nvPicPr>
          <p:blipFill>
            <a:blip r:embed="rId49" cstate="print">
              <a:lum bright="-50000"/>
            </a:blip>
            <a:srcRect/>
            <a:stretch>
              <a:fillRect/>
            </a:stretch>
          </p:blipFill>
          <p:spPr bwMode="auto">
            <a:xfrm>
              <a:off x="-990600" y="5853568"/>
              <a:ext cx="583096" cy="437322"/>
            </a:xfrm>
            <a:prstGeom prst="rect">
              <a:avLst/>
            </a:prstGeom>
            <a:noFill/>
            <a:ln w="12700">
              <a:solidFill>
                <a:schemeClr val="bg1"/>
              </a:solidFill>
            </a:ln>
          </p:spPr>
        </p:pic>
      </p:grpSp>
      <p:sp>
        <p:nvSpPr>
          <p:cNvPr id="94" name="Content Placeholder 153"/>
          <p:cNvSpPr txBox="1">
            <a:spLocks/>
          </p:cNvSpPr>
          <p:nvPr/>
        </p:nvSpPr>
        <p:spPr>
          <a:xfrm>
            <a:off x="1905000" y="1524000"/>
            <a:ext cx="28956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x</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12 models</a:t>
            </a:r>
          </a:p>
        </p:txBody>
      </p:sp>
      <p:sp>
        <p:nvSpPr>
          <p:cNvPr id="95" name="Content Placeholder 153"/>
          <p:cNvSpPr txBox="1">
            <a:spLocks/>
          </p:cNvSpPr>
          <p:nvPr/>
        </p:nvSpPr>
        <p:spPr>
          <a:xfrm>
            <a:off x="3962400" y="1524000"/>
            <a:ext cx="28956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noProof="0" dirty="0" smtClean="0"/>
              <a:t>- 2 duplicates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6" name="Content Placeholder 153"/>
          <p:cNvSpPr txBox="1">
            <a:spLocks/>
          </p:cNvSpPr>
          <p:nvPr/>
        </p:nvSpPr>
        <p:spPr>
          <a:xfrm>
            <a:off x="6248400" y="1524000"/>
            <a:ext cx="28956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noProof="0" dirty="0" smtClean="0"/>
              <a:t>= 70 prompts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17" name="Group 116"/>
          <p:cNvGrpSpPr/>
          <p:nvPr/>
        </p:nvGrpSpPr>
        <p:grpSpPr>
          <a:xfrm>
            <a:off x="76200" y="5049078"/>
            <a:ext cx="1666785" cy="437322"/>
            <a:chOff x="76200" y="5049078"/>
            <a:chExt cx="1666785" cy="437322"/>
          </a:xfrm>
        </p:grpSpPr>
        <p:pic>
          <p:nvPicPr>
            <p:cNvPr id="91" name="Picture 137" descr="C:\DOCUME~1\FORRES~1\LOCALS~1\Temp\VMwareDnD\c6e16790\image-c.png"/>
            <p:cNvPicPr>
              <a:picLocks noChangeAspect="1" noChangeArrowheads="1"/>
            </p:cNvPicPr>
            <p:nvPr/>
          </p:nvPicPr>
          <p:blipFill>
            <a:blip r:embed="rId72" cstate="print">
              <a:lum bright="-20000" contrast="25000"/>
            </a:blip>
            <a:srcRect/>
            <a:stretch>
              <a:fillRect/>
            </a:stretch>
          </p:blipFill>
          <p:spPr bwMode="auto">
            <a:xfrm>
              <a:off x="1159889" y="5049078"/>
              <a:ext cx="583096" cy="437322"/>
            </a:xfrm>
            <a:prstGeom prst="rect">
              <a:avLst/>
            </a:prstGeom>
            <a:noFill/>
          </p:spPr>
        </p:pic>
        <p:sp>
          <p:nvSpPr>
            <p:cNvPr id="92" name="TextBox 91"/>
            <p:cNvSpPr txBox="1"/>
            <p:nvPr/>
          </p:nvSpPr>
          <p:spPr>
            <a:xfrm>
              <a:off x="76200" y="5060342"/>
              <a:ext cx="1033937" cy="369332"/>
            </a:xfrm>
            <a:prstGeom prst="rect">
              <a:avLst/>
            </a:prstGeom>
            <a:noFill/>
          </p:spPr>
          <p:txBody>
            <a:bodyPr wrap="none" rtlCol="0">
              <a:spAutoFit/>
            </a:bodyPr>
            <a:lstStyle/>
            <a:p>
              <a:r>
                <a:rPr lang="en-US" dirty="0" smtClean="0"/>
                <a:t>Contours</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20" name="Picture 72" descr="C:\DOCUME~1\FORRES~1\LOCALS~1\Temp\VMwareDnD\9b16ca06\image-ar.png"/>
          <p:cNvPicPr>
            <a:picLocks noChangeAspect="1" noChangeArrowheads="1"/>
          </p:cNvPicPr>
          <p:nvPr/>
        </p:nvPicPr>
        <p:blipFill>
          <a:blip r:embed="rId3" cstate="print">
            <a:lum/>
            <a:alphaModFix amt="25000"/>
          </a:blip>
          <a:srcRect/>
          <a:stretch>
            <a:fillRect/>
          </a:stretch>
        </p:blipFill>
        <p:spPr bwMode="auto">
          <a:xfrm>
            <a:off x="4439802" y="4442792"/>
            <a:ext cx="583096" cy="437322"/>
          </a:xfrm>
          <a:prstGeom prst="rect">
            <a:avLst/>
          </a:prstGeom>
          <a:noFill/>
        </p:spPr>
      </p:pic>
      <p:pic>
        <p:nvPicPr>
          <p:cNvPr id="2122" name="Picture 74" descr="C:\DOCUME~1\FORRES~1\LOCALS~1\Temp\VMwareDnD\9b16ca06\image-l.png"/>
          <p:cNvPicPr>
            <a:picLocks noChangeAspect="1" noChangeArrowheads="1"/>
          </p:cNvPicPr>
          <p:nvPr/>
        </p:nvPicPr>
        <p:blipFill>
          <a:blip r:embed="rId4" cstate="print"/>
          <a:srcRect/>
          <a:stretch>
            <a:fillRect/>
          </a:stretch>
        </p:blipFill>
        <p:spPr bwMode="auto">
          <a:xfrm>
            <a:off x="4439802" y="5638800"/>
            <a:ext cx="583096" cy="437322"/>
          </a:xfrm>
          <a:prstGeom prst="rect">
            <a:avLst/>
          </a:prstGeom>
          <a:noFill/>
        </p:spPr>
      </p:pic>
      <p:pic>
        <p:nvPicPr>
          <p:cNvPr id="2123" name="Picture 75" descr="C:\DOCUME~1\FORRES~1\LOCALS~1\Temp\VMwareDnD\9b16ca06\image-rv.png"/>
          <p:cNvPicPr>
            <a:picLocks noChangeAspect="1" noChangeArrowheads="1"/>
          </p:cNvPicPr>
          <p:nvPr/>
        </p:nvPicPr>
        <p:blipFill>
          <a:blip r:embed="rId5" cstate="print">
            <a:lum/>
            <a:alphaModFix amt="25000"/>
          </a:blip>
          <a:srcRect/>
          <a:stretch>
            <a:fillRect/>
          </a:stretch>
        </p:blipFill>
        <p:spPr bwMode="auto">
          <a:xfrm>
            <a:off x="4439802" y="3276600"/>
            <a:ext cx="583096" cy="437322"/>
          </a:xfrm>
          <a:prstGeom prst="rect">
            <a:avLst/>
          </a:prstGeom>
          <a:noFill/>
        </p:spPr>
      </p:pic>
      <p:pic>
        <p:nvPicPr>
          <p:cNvPr id="2124" name="Picture 76" descr="C:\DOCUME~1\FORRES~1\LOCALS~1\Temp\VMwareDnD\9b16ca06\image-s304.png"/>
          <p:cNvPicPr>
            <a:picLocks noChangeAspect="1" noChangeArrowheads="1"/>
          </p:cNvPicPr>
          <p:nvPr/>
        </p:nvPicPr>
        <p:blipFill>
          <a:blip r:embed="rId6" cstate="print">
            <a:lum/>
            <a:alphaModFix amt="25000"/>
          </a:blip>
          <a:srcRect/>
          <a:stretch>
            <a:fillRect/>
          </a:stretch>
        </p:blipFill>
        <p:spPr bwMode="auto">
          <a:xfrm>
            <a:off x="4439802" y="2686878"/>
            <a:ext cx="583096" cy="437322"/>
          </a:xfrm>
          <a:prstGeom prst="rect">
            <a:avLst/>
          </a:prstGeom>
          <a:noFill/>
        </p:spPr>
      </p:pic>
      <p:pic>
        <p:nvPicPr>
          <p:cNvPr id="2125" name="Picture 77" descr="C:\DOCUME~1\FORRES~1\LOCALS~1\Temp\VMwareDnD\9b16ca06\image-sc.png"/>
          <p:cNvPicPr>
            <a:picLocks noChangeAspect="1" noChangeArrowheads="1"/>
          </p:cNvPicPr>
          <p:nvPr/>
        </p:nvPicPr>
        <p:blipFill>
          <a:blip r:embed="rId7" cstate="print">
            <a:lum/>
            <a:alphaModFix amt="25000"/>
          </a:blip>
          <a:srcRect/>
          <a:stretch>
            <a:fillRect/>
          </a:stretch>
        </p:blipFill>
        <p:spPr bwMode="auto">
          <a:xfrm>
            <a:off x="4439802" y="3852407"/>
            <a:ext cx="583096" cy="437322"/>
          </a:xfrm>
          <a:prstGeom prst="rect">
            <a:avLst/>
          </a:prstGeom>
          <a:noFill/>
        </p:spPr>
      </p:pic>
      <p:pic>
        <p:nvPicPr>
          <p:cNvPr id="2126" name="Picture 78" descr="C:\DOCUME~1\FORRES~1\LOCALS~1\Temp\VMwareDnD\9995cd8a\image-ar.png"/>
          <p:cNvPicPr>
            <a:picLocks noChangeAspect="1" noChangeArrowheads="1"/>
          </p:cNvPicPr>
          <p:nvPr/>
        </p:nvPicPr>
        <p:blipFill>
          <a:blip r:embed="rId8" cstate="print">
            <a:lum/>
            <a:alphaModFix amt="25000"/>
          </a:blip>
          <a:srcRect/>
          <a:stretch>
            <a:fillRect/>
          </a:stretch>
        </p:blipFill>
        <p:spPr bwMode="auto">
          <a:xfrm>
            <a:off x="5095785" y="4442792"/>
            <a:ext cx="583096" cy="437322"/>
          </a:xfrm>
          <a:prstGeom prst="rect">
            <a:avLst/>
          </a:prstGeom>
          <a:noFill/>
        </p:spPr>
      </p:pic>
      <p:pic>
        <p:nvPicPr>
          <p:cNvPr id="2128" name="Picture 80" descr="C:\DOCUME~1\FORRES~1\LOCALS~1\Temp\VMwareDnD\9995cd8a\image-l.png"/>
          <p:cNvPicPr>
            <a:picLocks noChangeAspect="1" noChangeArrowheads="1"/>
          </p:cNvPicPr>
          <p:nvPr/>
        </p:nvPicPr>
        <p:blipFill>
          <a:blip r:embed="rId9" cstate="print"/>
          <a:srcRect/>
          <a:stretch>
            <a:fillRect/>
          </a:stretch>
        </p:blipFill>
        <p:spPr bwMode="auto">
          <a:xfrm>
            <a:off x="5095785" y="5638800"/>
            <a:ext cx="583096" cy="437322"/>
          </a:xfrm>
          <a:prstGeom prst="rect">
            <a:avLst/>
          </a:prstGeom>
          <a:noFill/>
        </p:spPr>
      </p:pic>
      <p:pic>
        <p:nvPicPr>
          <p:cNvPr id="2129" name="Picture 81" descr="C:\DOCUME~1\FORRES~1\LOCALS~1\Temp\VMwareDnD\9995cd8a\image-rv.png"/>
          <p:cNvPicPr>
            <a:picLocks noChangeAspect="1" noChangeArrowheads="1"/>
          </p:cNvPicPr>
          <p:nvPr/>
        </p:nvPicPr>
        <p:blipFill>
          <a:blip r:embed="rId10" cstate="print">
            <a:lum/>
            <a:alphaModFix amt="25000"/>
          </a:blip>
          <a:srcRect/>
          <a:stretch>
            <a:fillRect/>
          </a:stretch>
        </p:blipFill>
        <p:spPr bwMode="auto">
          <a:xfrm>
            <a:off x="5095785" y="3276600"/>
            <a:ext cx="583096" cy="437322"/>
          </a:xfrm>
          <a:prstGeom prst="rect">
            <a:avLst/>
          </a:prstGeom>
          <a:noFill/>
        </p:spPr>
      </p:pic>
      <p:pic>
        <p:nvPicPr>
          <p:cNvPr id="2130" name="Picture 82" descr="C:\DOCUME~1\FORRES~1\LOCALS~1\Temp\VMwareDnD\9995cd8a\image-s3.png"/>
          <p:cNvPicPr>
            <a:picLocks noChangeAspect="1" noChangeArrowheads="1"/>
          </p:cNvPicPr>
          <p:nvPr/>
        </p:nvPicPr>
        <p:blipFill>
          <a:blip r:embed="rId11" cstate="print">
            <a:lum/>
            <a:alphaModFix amt="25000"/>
          </a:blip>
          <a:srcRect/>
          <a:stretch>
            <a:fillRect/>
          </a:stretch>
        </p:blipFill>
        <p:spPr bwMode="auto">
          <a:xfrm>
            <a:off x="5095785" y="2686878"/>
            <a:ext cx="583096" cy="437322"/>
          </a:xfrm>
          <a:prstGeom prst="rect">
            <a:avLst/>
          </a:prstGeom>
          <a:noFill/>
        </p:spPr>
      </p:pic>
      <p:pic>
        <p:nvPicPr>
          <p:cNvPr id="2131" name="Picture 83" descr="C:\DOCUME~1\FORRES~1\LOCALS~1\Temp\VMwareDnD\9995cd8a\image-sc.png"/>
          <p:cNvPicPr>
            <a:picLocks noChangeAspect="1" noChangeArrowheads="1"/>
          </p:cNvPicPr>
          <p:nvPr/>
        </p:nvPicPr>
        <p:blipFill>
          <a:blip r:embed="rId12" cstate="print">
            <a:lum/>
            <a:alphaModFix amt="25000"/>
          </a:blip>
          <a:srcRect/>
          <a:stretch>
            <a:fillRect/>
          </a:stretch>
        </p:blipFill>
        <p:spPr bwMode="auto">
          <a:xfrm>
            <a:off x="5095785" y="3852407"/>
            <a:ext cx="583096" cy="437322"/>
          </a:xfrm>
          <a:prstGeom prst="rect">
            <a:avLst/>
          </a:prstGeom>
          <a:noFill/>
        </p:spPr>
      </p:pic>
      <p:pic>
        <p:nvPicPr>
          <p:cNvPr id="2132" name="Picture 84" descr="C:\DOCUME~1\FORRES~1\LOCALS~1\Temp\VMwareDnD\d66a564d\image-ar.png"/>
          <p:cNvPicPr>
            <a:picLocks noChangeAspect="1" noChangeArrowheads="1"/>
          </p:cNvPicPr>
          <p:nvPr/>
        </p:nvPicPr>
        <p:blipFill>
          <a:blip r:embed="rId13" cstate="print">
            <a:lum/>
            <a:alphaModFix amt="25000"/>
          </a:blip>
          <a:srcRect/>
          <a:stretch>
            <a:fillRect/>
          </a:stretch>
        </p:blipFill>
        <p:spPr bwMode="auto">
          <a:xfrm>
            <a:off x="3783820" y="3852407"/>
            <a:ext cx="583096" cy="437322"/>
          </a:xfrm>
          <a:prstGeom prst="rect">
            <a:avLst/>
          </a:prstGeom>
          <a:noFill/>
        </p:spPr>
      </p:pic>
      <p:pic>
        <p:nvPicPr>
          <p:cNvPr id="2134" name="Picture 86" descr="C:\DOCUME~1\FORRES~1\LOCALS~1\Temp\VMwareDnD\d66a564d\image-h1.png"/>
          <p:cNvPicPr>
            <a:picLocks noChangeAspect="1" noChangeArrowheads="1"/>
          </p:cNvPicPr>
          <p:nvPr/>
        </p:nvPicPr>
        <p:blipFill>
          <a:blip r:embed="rId14" cstate="print">
            <a:lum/>
            <a:alphaModFix amt="25000"/>
          </a:blip>
          <a:srcRect/>
          <a:stretch>
            <a:fillRect/>
          </a:stretch>
        </p:blipFill>
        <p:spPr bwMode="auto">
          <a:xfrm>
            <a:off x="3783820" y="4442792"/>
            <a:ext cx="583096" cy="437322"/>
          </a:xfrm>
          <a:prstGeom prst="rect">
            <a:avLst/>
          </a:prstGeom>
          <a:noFill/>
        </p:spPr>
      </p:pic>
      <p:pic>
        <p:nvPicPr>
          <p:cNvPr id="2135" name="Picture 87" descr="C:\DOCUME~1\FORRES~1\LOCALS~1\Temp\VMwareDnD\d66a564d\image-l.png"/>
          <p:cNvPicPr>
            <a:picLocks noChangeAspect="1" noChangeArrowheads="1"/>
          </p:cNvPicPr>
          <p:nvPr/>
        </p:nvPicPr>
        <p:blipFill>
          <a:blip r:embed="rId15" cstate="print"/>
          <a:srcRect/>
          <a:stretch>
            <a:fillRect/>
          </a:stretch>
        </p:blipFill>
        <p:spPr bwMode="auto">
          <a:xfrm>
            <a:off x="3783820" y="5638800"/>
            <a:ext cx="583096" cy="437322"/>
          </a:xfrm>
          <a:prstGeom prst="rect">
            <a:avLst/>
          </a:prstGeom>
          <a:noFill/>
        </p:spPr>
      </p:pic>
      <p:pic>
        <p:nvPicPr>
          <p:cNvPr id="2136" name="Picture 88" descr="C:\DOCUME~1\FORRES~1\LOCALS~1\Temp\VMwareDnD\d66a564d\image-rv.png"/>
          <p:cNvPicPr>
            <a:picLocks noChangeAspect="1" noChangeArrowheads="1"/>
          </p:cNvPicPr>
          <p:nvPr/>
        </p:nvPicPr>
        <p:blipFill>
          <a:blip r:embed="rId16" cstate="print">
            <a:lum/>
            <a:alphaModFix amt="25000"/>
          </a:blip>
          <a:srcRect/>
          <a:stretch>
            <a:fillRect/>
          </a:stretch>
        </p:blipFill>
        <p:spPr bwMode="auto">
          <a:xfrm>
            <a:off x="3783820" y="3276600"/>
            <a:ext cx="583096" cy="437322"/>
          </a:xfrm>
          <a:prstGeom prst="rect">
            <a:avLst/>
          </a:prstGeom>
          <a:noFill/>
        </p:spPr>
      </p:pic>
      <p:pic>
        <p:nvPicPr>
          <p:cNvPr id="2137" name="Picture 89" descr="C:\DOCUME~1\FORRES~1\LOCALS~1\Temp\VMwareDnD\d66a564d\image-sc.png"/>
          <p:cNvPicPr>
            <a:picLocks noChangeAspect="1" noChangeArrowheads="1"/>
          </p:cNvPicPr>
          <p:nvPr/>
        </p:nvPicPr>
        <p:blipFill>
          <a:blip r:embed="rId17" cstate="print">
            <a:lum/>
            <a:alphaModFix amt="25000"/>
          </a:blip>
          <a:srcRect/>
          <a:stretch>
            <a:fillRect/>
          </a:stretch>
        </p:blipFill>
        <p:spPr bwMode="auto">
          <a:xfrm>
            <a:off x="3783820" y="2686878"/>
            <a:ext cx="583096" cy="437322"/>
          </a:xfrm>
          <a:prstGeom prst="rect">
            <a:avLst/>
          </a:prstGeom>
          <a:noFill/>
        </p:spPr>
      </p:pic>
      <p:pic>
        <p:nvPicPr>
          <p:cNvPr id="2138" name="Picture 90" descr="C:\DOCUME~1\FORRES~1\LOCALS~1\Temp\VMwareDnD\d4e951c1\image-ar.png"/>
          <p:cNvPicPr>
            <a:picLocks noChangeAspect="1" noChangeArrowheads="1"/>
          </p:cNvPicPr>
          <p:nvPr/>
        </p:nvPicPr>
        <p:blipFill>
          <a:blip r:embed="rId18" cstate="print">
            <a:lum/>
            <a:alphaModFix amt="25000"/>
          </a:blip>
          <a:srcRect/>
          <a:stretch>
            <a:fillRect/>
          </a:stretch>
        </p:blipFill>
        <p:spPr bwMode="auto">
          <a:xfrm>
            <a:off x="8332304" y="4442792"/>
            <a:ext cx="583096" cy="437322"/>
          </a:xfrm>
          <a:prstGeom prst="rect">
            <a:avLst/>
          </a:prstGeom>
          <a:noFill/>
        </p:spPr>
      </p:pic>
      <p:pic>
        <p:nvPicPr>
          <p:cNvPr id="2140" name="Picture 92" descr="C:\DOCUME~1\FORRES~1\LOCALS~1\Temp\VMwareDnD\d4e951c1\image-l.png"/>
          <p:cNvPicPr>
            <a:picLocks noChangeAspect="1" noChangeArrowheads="1"/>
          </p:cNvPicPr>
          <p:nvPr/>
        </p:nvPicPr>
        <p:blipFill>
          <a:blip r:embed="rId19" cstate="print"/>
          <a:srcRect/>
          <a:stretch>
            <a:fillRect/>
          </a:stretch>
        </p:blipFill>
        <p:spPr bwMode="auto">
          <a:xfrm>
            <a:off x="8332304" y="5638800"/>
            <a:ext cx="583096" cy="437322"/>
          </a:xfrm>
          <a:prstGeom prst="rect">
            <a:avLst/>
          </a:prstGeom>
          <a:noFill/>
        </p:spPr>
      </p:pic>
      <p:pic>
        <p:nvPicPr>
          <p:cNvPr id="2141" name="Picture 93" descr="C:\DOCUME~1\FORRES~1\LOCALS~1\Temp\VMwareDnD\d4e951c1\image-s5.png"/>
          <p:cNvPicPr>
            <a:picLocks noChangeAspect="1" noChangeArrowheads="1"/>
          </p:cNvPicPr>
          <p:nvPr/>
        </p:nvPicPr>
        <p:blipFill>
          <a:blip r:embed="rId20" cstate="print">
            <a:lum/>
            <a:alphaModFix amt="25000"/>
          </a:blip>
          <a:srcRect/>
          <a:stretch>
            <a:fillRect/>
          </a:stretch>
        </p:blipFill>
        <p:spPr bwMode="auto">
          <a:xfrm>
            <a:off x="8332304" y="2686878"/>
            <a:ext cx="583096" cy="437322"/>
          </a:xfrm>
          <a:prstGeom prst="rect">
            <a:avLst/>
          </a:prstGeom>
          <a:noFill/>
        </p:spPr>
      </p:pic>
      <p:pic>
        <p:nvPicPr>
          <p:cNvPr id="2142" name="Picture 94" descr="C:\DOCUME~1\FORRES~1\LOCALS~1\Temp\VMwareDnD\d4e951c1\image-sc.png"/>
          <p:cNvPicPr>
            <a:picLocks noChangeAspect="1" noChangeArrowheads="1"/>
          </p:cNvPicPr>
          <p:nvPr/>
        </p:nvPicPr>
        <p:blipFill>
          <a:blip r:embed="rId21" cstate="print">
            <a:lum/>
            <a:alphaModFix amt="25000"/>
          </a:blip>
          <a:srcRect/>
          <a:stretch>
            <a:fillRect/>
          </a:stretch>
        </p:blipFill>
        <p:spPr bwMode="auto">
          <a:xfrm>
            <a:off x="8332304" y="3852407"/>
            <a:ext cx="583096" cy="437322"/>
          </a:xfrm>
          <a:prstGeom prst="rect">
            <a:avLst/>
          </a:prstGeom>
          <a:noFill/>
        </p:spPr>
      </p:pic>
      <p:pic>
        <p:nvPicPr>
          <p:cNvPr id="2143" name="Picture 95" descr="C:\DOCUME~1\FORRES~1\LOCALS~1\Temp\VMwareDnD\d4e951c1\image-rv.png"/>
          <p:cNvPicPr>
            <a:picLocks noChangeAspect="1" noChangeArrowheads="1"/>
          </p:cNvPicPr>
          <p:nvPr/>
        </p:nvPicPr>
        <p:blipFill>
          <a:blip r:embed="rId22" cstate="print">
            <a:lum/>
            <a:alphaModFix amt="25000"/>
          </a:blip>
          <a:srcRect/>
          <a:stretch>
            <a:fillRect/>
          </a:stretch>
        </p:blipFill>
        <p:spPr bwMode="auto">
          <a:xfrm>
            <a:off x="8332304" y="3276600"/>
            <a:ext cx="583096" cy="437322"/>
          </a:xfrm>
          <a:prstGeom prst="rect">
            <a:avLst/>
          </a:prstGeom>
          <a:noFill/>
        </p:spPr>
      </p:pic>
      <p:pic>
        <p:nvPicPr>
          <p:cNvPr id="2144" name="Picture 96" descr="C:\DOCUME~1\FORRES~1\LOCALS~1\Temp\VMwareDnD\9b9dcb9a\image-ar.png"/>
          <p:cNvPicPr>
            <a:picLocks noChangeAspect="1" noChangeArrowheads="1"/>
          </p:cNvPicPr>
          <p:nvPr/>
        </p:nvPicPr>
        <p:blipFill>
          <a:blip r:embed="rId23" cstate="print">
            <a:lum/>
            <a:alphaModFix amt="25000"/>
          </a:blip>
          <a:srcRect/>
          <a:stretch>
            <a:fillRect/>
          </a:stretch>
        </p:blipFill>
        <p:spPr bwMode="auto">
          <a:xfrm>
            <a:off x="7690899" y="4442792"/>
            <a:ext cx="583096" cy="437322"/>
          </a:xfrm>
          <a:prstGeom prst="rect">
            <a:avLst/>
          </a:prstGeom>
          <a:noFill/>
        </p:spPr>
      </p:pic>
      <p:pic>
        <p:nvPicPr>
          <p:cNvPr id="2146" name="Picture 98" descr="C:\DOCUME~1\FORRES~1\LOCALS~1\Temp\VMwareDnD\9b9dcb9a\image-h1.png"/>
          <p:cNvPicPr>
            <a:picLocks noChangeAspect="1" noChangeArrowheads="1"/>
          </p:cNvPicPr>
          <p:nvPr/>
        </p:nvPicPr>
        <p:blipFill>
          <a:blip r:embed="rId24" cstate="print">
            <a:lum/>
            <a:alphaModFix amt="25000"/>
          </a:blip>
          <a:srcRect/>
          <a:stretch>
            <a:fillRect/>
          </a:stretch>
        </p:blipFill>
        <p:spPr bwMode="auto">
          <a:xfrm>
            <a:off x="7690899" y="2686878"/>
            <a:ext cx="583096" cy="437322"/>
          </a:xfrm>
          <a:prstGeom prst="rect">
            <a:avLst/>
          </a:prstGeom>
          <a:noFill/>
        </p:spPr>
      </p:pic>
      <p:pic>
        <p:nvPicPr>
          <p:cNvPr id="2147" name="Picture 99" descr="C:\DOCUME~1\FORRES~1\LOCALS~1\Temp\VMwareDnD\9b9dcb9a\image-l.png"/>
          <p:cNvPicPr>
            <a:picLocks noChangeAspect="1" noChangeArrowheads="1"/>
          </p:cNvPicPr>
          <p:nvPr/>
        </p:nvPicPr>
        <p:blipFill>
          <a:blip r:embed="rId25" cstate="print"/>
          <a:srcRect/>
          <a:stretch>
            <a:fillRect/>
          </a:stretch>
        </p:blipFill>
        <p:spPr bwMode="auto">
          <a:xfrm>
            <a:off x="7690899" y="5638800"/>
            <a:ext cx="583096" cy="437322"/>
          </a:xfrm>
          <a:prstGeom prst="rect">
            <a:avLst/>
          </a:prstGeom>
          <a:noFill/>
        </p:spPr>
      </p:pic>
      <p:pic>
        <p:nvPicPr>
          <p:cNvPr id="2148" name="Picture 100" descr="C:\DOCUME~1\FORRES~1\LOCALS~1\Temp\VMwareDnD\9b9dcb9a\image-rv.png"/>
          <p:cNvPicPr>
            <a:picLocks noChangeAspect="1" noChangeArrowheads="1"/>
          </p:cNvPicPr>
          <p:nvPr/>
        </p:nvPicPr>
        <p:blipFill>
          <a:blip r:embed="rId26" cstate="print">
            <a:lum/>
            <a:alphaModFix amt="25000"/>
          </a:blip>
          <a:srcRect/>
          <a:stretch>
            <a:fillRect/>
          </a:stretch>
        </p:blipFill>
        <p:spPr bwMode="auto">
          <a:xfrm>
            <a:off x="7690899" y="3276600"/>
            <a:ext cx="583096" cy="437322"/>
          </a:xfrm>
          <a:prstGeom prst="rect">
            <a:avLst/>
          </a:prstGeom>
          <a:noFill/>
        </p:spPr>
      </p:pic>
      <p:pic>
        <p:nvPicPr>
          <p:cNvPr id="2149" name="Picture 101" descr="C:\DOCUME~1\FORRES~1\LOCALS~1\Temp\VMwareDnD\9b9dcb9a\image-sc.png"/>
          <p:cNvPicPr>
            <a:picLocks noChangeAspect="1" noChangeArrowheads="1"/>
          </p:cNvPicPr>
          <p:nvPr/>
        </p:nvPicPr>
        <p:blipFill>
          <a:blip r:embed="rId27" cstate="print">
            <a:lum/>
            <a:alphaModFix amt="25000"/>
          </a:blip>
          <a:srcRect/>
          <a:stretch>
            <a:fillRect/>
          </a:stretch>
        </p:blipFill>
        <p:spPr bwMode="auto">
          <a:xfrm>
            <a:off x="7690899" y="3852407"/>
            <a:ext cx="583096" cy="437322"/>
          </a:xfrm>
          <a:prstGeom prst="rect">
            <a:avLst/>
          </a:prstGeom>
          <a:noFill/>
        </p:spPr>
      </p:pic>
      <p:pic>
        <p:nvPicPr>
          <p:cNvPr id="2150" name="Picture 102" descr="C:\DOCUME~1\FORRES~1\LOCALS~1\Temp\VMwareDnD\d46a5065\image-ar.png"/>
          <p:cNvPicPr>
            <a:picLocks noChangeAspect="1" noChangeArrowheads="1"/>
          </p:cNvPicPr>
          <p:nvPr/>
        </p:nvPicPr>
        <p:blipFill>
          <a:blip r:embed="rId28" cstate="print">
            <a:lum/>
            <a:alphaModFix amt="25000"/>
          </a:blip>
          <a:srcRect/>
          <a:stretch>
            <a:fillRect/>
          </a:stretch>
        </p:blipFill>
        <p:spPr bwMode="auto">
          <a:xfrm>
            <a:off x="7049155" y="3276600"/>
            <a:ext cx="583096" cy="437322"/>
          </a:xfrm>
          <a:prstGeom prst="rect">
            <a:avLst/>
          </a:prstGeom>
          <a:noFill/>
        </p:spPr>
      </p:pic>
      <p:pic>
        <p:nvPicPr>
          <p:cNvPr id="2152" name="Picture 104" descr="C:\DOCUME~1\FORRES~1\LOCALS~1\Temp\VMwareDnD\d46a5065\image-h1.png"/>
          <p:cNvPicPr>
            <a:picLocks noChangeAspect="1" noChangeArrowheads="1"/>
          </p:cNvPicPr>
          <p:nvPr/>
        </p:nvPicPr>
        <p:blipFill>
          <a:blip r:embed="rId29" cstate="print">
            <a:lum/>
            <a:alphaModFix amt="25000"/>
          </a:blip>
          <a:srcRect/>
          <a:stretch>
            <a:fillRect/>
          </a:stretch>
        </p:blipFill>
        <p:spPr bwMode="auto">
          <a:xfrm>
            <a:off x="7049155" y="2686878"/>
            <a:ext cx="583096" cy="437322"/>
          </a:xfrm>
          <a:prstGeom prst="rect">
            <a:avLst/>
          </a:prstGeom>
          <a:noFill/>
        </p:spPr>
      </p:pic>
      <p:pic>
        <p:nvPicPr>
          <p:cNvPr id="2153" name="Picture 105" descr="C:\DOCUME~1\FORRES~1\LOCALS~1\Temp\VMwareDnD\d46a5065\image-l.png"/>
          <p:cNvPicPr>
            <a:picLocks noChangeAspect="1" noChangeArrowheads="1"/>
          </p:cNvPicPr>
          <p:nvPr/>
        </p:nvPicPr>
        <p:blipFill>
          <a:blip r:embed="rId30" cstate="print"/>
          <a:srcRect/>
          <a:stretch>
            <a:fillRect/>
          </a:stretch>
        </p:blipFill>
        <p:spPr bwMode="auto">
          <a:xfrm>
            <a:off x="7049155" y="5638800"/>
            <a:ext cx="583096" cy="437322"/>
          </a:xfrm>
          <a:prstGeom prst="rect">
            <a:avLst/>
          </a:prstGeom>
          <a:noFill/>
        </p:spPr>
      </p:pic>
      <p:pic>
        <p:nvPicPr>
          <p:cNvPr id="2154" name="Picture 106" descr="C:\DOCUME~1\FORRES~1\LOCALS~1\Temp\VMwareDnD\d46a5065\image-rv.png"/>
          <p:cNvPicPr>
            <a:picLocks noChangeAspect="1" noChangeArrowheads="1"/>
          </p:cNvPicPr>
          <p:nvPr/>
        </p:nvPicPr>
        <p:blipFill>
          <a:blip r:embed="rId31" cstate="print">
            <a:lum/>
            <a:alphaModFix amt="25000"/>
          </a:blip>
          <a:srcRect/>
          <a:stretch>
            <a:fillRect/>
          </a:stretch>
        </p:blipFill>
        <p:spPr bwMode="auto">
          <a:xfrm>
            <a:off x="7049155" y="4442792"/>
            <a:ext cx="583096" cy="437322"/>
          </a:xfrm>
          <a:prstGeom prst="rect">
            <a:avLst/>
          </a:prstGeom>
          <a:noFill/>
        </p:spPr>
      </p:pic>
      <p:pic>
        <p:nvPicPr>
          <p:cNvPr id="2155" name="Picture 107" descr="C:\DOCUME~1\FORRES~1\LOCALS~1\Temp\VMwareDnD\d46a5065\image-sc.png"/>
          <p:cNvPicPr>
            <a:picLocks noChangeAspect="1" noChangeArrowheads="1"/>
          </p:cNvPicPr>
          <p:nvPr/>
        </p:nvPicPr>
        <p:blipFill>
          <a:blip r:embed="rId32" cstate="print">
            <a:lum/>
            <a:alphaModFix amt="25000"/>
          </a:blip>
          <a:srcRect/>
          <a:stretch>
            <a:fillRect/>
          </a:stretch>
        </p:blipFill>
        <p:spPr bwMode="auto">
          <a:xfrm>
            <a:off x="7049155" y="3852407"/>
            <a:ext cx="583096" cy="437322"/>
          </a:xfrm>
          <a:prstGeom prst="rect">
            <a:avLst/>
          </a:prstGeom>
          <a:noFill/>
        </p:spPr>
      </p:pic>
      <p:pic>
        <p:nvPicPr>
          <p:cNvPr id="2156" name="Picture 108" descr="C:\DOCUME~1\FORRES~1\LOCALS~1\Temp\VMwareDnD\9b1eca3e\image-ar.png"/>
          <p:cNvPicPr>
            <a:picLocks noChangeAspect="1" noChangeArrowheads="1"/>
          </p:cNvPicPr>
          <p:nvPr/>
        </p:nvPicPr>
        <p:blipFill>
          <a:blip r:embed="rId33" cstate="print">
            <a:lum/>
            <a:alphaModFix amt="25000"/>
          </a:blip>
          <a:srcRect/>
          <a:stretch>
            <a:fillRect/>
          </a:stretch>
        </p:blipFill>
        <p:spPr bwMode="auto">
          <a:xfrm>
            <a:off x="6407750" y="4442792"/>
            <a:ext cx="583096" cy="437322"/>
          </a:xfrm>
          <a:prstGeom prst="rect">
            <a:avLst/>
          </a:prstGeom>
          <a:noFill/>
        </p:spPr>
      </p:pic>
      <p:pic>
        <p:nvPicPr>
          <p:cNvPr id="2158" name="Picture 110" descr="C:\DOCUME~1\FORRES~1\LOCALS~1\Temp\VMwareDnD\9b1eca3e\image-h1.png"/>
          <p:cNvPicPr>
            <a:picLocks noChangeAspect="1" noChangeArrowheads="1"/>
          </p:cNvPicPr>
          <p:nvPr/>
        </p:nvPicPr>
        <p:blipFill>
          <a:blip r:embed="rId34" cstate="print">
            <a:lum/>
            <a:alphaModFix amt="25000"/>
          </a:blip>
          <a:srcRect/>
          <a:stretch>
            <a:fillRect/>
          </a:stretch>
        </p:blipFill>
        <p:spPr bwMode="auto">
          <a:xfrm>
            <a:off x="6407750" y="2686878"/>
            <a:ext cx="583096" cy="437322"/>
          </a:xfrm>
          <a:prstGeom prst="rect">
            <a:avLst/>
          </a:prstGeom>
          <a:noFill/>
        </p:spPr>
      </p:pic>
      <p:pic>
        <p:nvPicPr>
          <p:cNvPr id="2159" name="Picture 111" descr="C:\DOCUME~1\FORRES~1\LOCALS~1\Temp\VMwareDnD\9b1eca3e\image-l.png"/>
          <p:cNvPicPr>
            <a:picLocks noChangeAspect="1" noChangeArrowheads="1"/>
          </p:cNvPicPr>
          <p:nvPr/>
        </p:nvPicPr>
        <p:blipFill>
          <a:blip r:embed="rId35" cstate="print"/>
          <a:srcRect/>
          <a:stretch>
            <a:fillRect/>
          </a:stretch>
        </p:blipFill>
        <p:spPr bwMode="auto">
          <a:xfrm>
            <a:off x="6407750" y="5638800"/>
            <a:ext cx="583096" cy="437322"/>
          </a:xfrm>
          <a:prstGeom prst="rect">
            <a:avLst/>
          </a:prstGeom>
          <a:noFill/>
        </p:spPr>
      </p:pic>
      <p:pic>
        <p:nvPicPr>
          <p:cNvPr id="2160" name="Picture 112" descr="C:\DOCUME~1\FORRES~1\LOCALS~1\Temp\VMwareDnD\9b1eca3e\image-rv.png"/>
          <p:cNvPicPr>
            <a:picLocks noChangeAspect="1" noChangeArrowheads="1"/>
          </p:cNvPicPr>
          <p:nvPr/>
        </p:nvPicPr>
        <p:blipFill>
          <a:blip r:embed="rId36" cstate="print">
            <a:lum/>
            <a:alphaModFix amt="25000"/>
          </a:blip>
          <a:srcRect/>
          <a:stretch>
            <a:fillRect/>
          </a:stretch>
        </p:blipFill>
        <p:spPr bwMode="auto">
          <a:xfrm>
            <a:off x="6407750" y="3276600"/>
            <a:ext cx="583096" cy="437322"/>
          </a:xfrm>
          <a:prstGeom prst="rect">
            <a:avLst/>
          </a:prstGeom>
          <a:noFill/>
        </p:spPr>
      </p:pic>
      <p:pic>
        <p:nvPicPr>
          <p:cNvPr id="2161" name="Picture 113" descr="C:\DOCUME~1\FORRES~1\LOCALS~1\Temp\VMwareDnD\9b1eca3e\image-sc.png"/>
          <p:cNvPicPr>
            <a:picLocks noChangeAspect="1" noChangeArrowheads="1"/>
          </p:cNvPicPr>
          <p:nvPr/>
        </p:nvPicPr>
        <p:blipFill>
          <a:blip r:embed="rId37" cstate="print">
            <a:lum/>
            <a:alphaModFix amt="25000"/>
          </a:blip>
          <a:srcRect/>
          <a:stretch>
            <a:fillRect/>
          </a:stretch>
        </p:blipFill>
        <p:spPr bwMode="auto">
          <a:xfrm>
            <a:off x="6407750" y="3852407"/>
            <a:ext cx="583096" cy="437322"/>
          </a:xfrm>
          <a:prstGeom prst="rect">
            <a:avLst/>
          </a:prstGeom>
          <a:noFill/>
        </p:spPr>
      </p:pic>
      <p:pic>
        <p:nvPicPr>
          <p:cNvPr id="2162" name="Picture 114" descr="C:\DOCUME~1\FORRES~1\LOCALS~1\Temp\VMwareDnD\8b9dfbfa\image-sc.png"/>
          <p:cNvPicPr>
            <a:picLocks noChangeAspect="1" noChangeArrowheads="1"/>
          </p:cNvPicPr>
          <p:nvPr/>
        </p:nvPicPr>
        <p:blipFill>
          <a:blip r:embed="rId38" cstate="print">
            <a:lum/>
            <a:alphaModFix amt="25000"/>
          </a:blip>
          <a:srcRect/>
          <a:stretch>
            <a:fillRect/>
          </a:stretch>
        </p:blipFill>
        <p:spPr bwMode="auto">
          <a:xfrm>
            <a:off x="5751767" y="3852407"/>
            <a:ext cx="583096" cy="437322"/>
          </a:xfrm>
          <a:prstGeom prst="rect">
            <a:avLst/>
          </a:prstGeom>
          <a:noFill/>
        </p:spPr>
      </p:pic>
      <p:pic>
        <p:nvPicPr>
          <p:cNvPr id="2163" name="Picture 115" descr="C:\DOCUME~1\FORRES~1\LOCALS~1\Temp\VMwareDnD\8b9dfbfa\image-s4.png"/>
          <p:cNvPicPr>
            <a:picLocks noChangeAspect="1" noChangeArrowheads="1"/>
          </p:cNvPicPr>
          <p:nvPr/>
        </p:nvPicPr>
        <p:blipFill>
          <a:blip r:embed="rId39" cstate="print">
            <a:lum/>
            <a:alphaModFix amt="25000"/>
          </a:blip>
          <a:srcRect/>
          <a:stretch>
            <a:fillRect/>
          </a:stretch>
        </p:blipFill>
        <p:spPr bwMode="auto">
          <a:xfrm>
            <a:off x="5751767" y="2686878"/>
            <a:ext cx="583096" cy="437322"/>
          </a:xfrm>
          <a:prstGeom prst="rect">
            <a:avLst/>
          </a:prstGeom>
          <a:noFill/>
        </p:spPr>
      </p:pic>
      <p:pic>
        <p:nvPicPr>
          <p:cNvPr id="2164" name="Picture 116" descr="C:\DOCUME~1\FORRES~1\LOCALS~1\Temp\VMwareDnD\8b9dfbfa\image-rv.png"/>
          <p:cNvPicPr>
            <a:picLocks noChangeAspect="1" noChangeArrowheads="1"/>
          </p:cNvPicPr>
          <p:nvPr/>
        </p:nvPicPr>
        <p:blipFill>
          <a:blip r:embed="rId40" cstate="print">
            <a:lum/>
            <a:alphaModFix amt="25000"/>
          </a:blip>
          <a:srcRect/>
          <a:stretch>
            <a:fillRect/>
          </a:stretch>
        </p:blipFill>
        <p:spPr bwMode="auto">
          <a:xfrm>
            <a:off x="5751767" y="3276600"/>
            <a:ext cx="583096" cy="437322"/>
          </a:xfrm>
          <a:prstGeom prst="rect">
            <a:avLst/>
          </a:prstGeom>
          <a:noFill/>
        </p:spPr>
      </p:pic>
      <p:pic>
        <p:nvPicPr>
          <p:cNvPr id="2165" name="Picture 117" descr="C:\DOCUME~1\FORRES~1\LOCALS~1\Temp\VMwareDnD\8b9dfbfa\image-l.png"/>
          <p:cNvPicPr>
            <a:picLocks noChangeAspect="1" noChangeArrowheads="1"/>
          </p:cNvPicPr>
          <p:nvPr/>
        </p:nvPicPr>
        <p:blipFill>
          <a:blip r:embed="rId41" cstate="print"/>
          <a:srcRect/>
          <a:stretch>
            <a:fillRect/>
          </a:stretch>
        </p:blipFill>
        <p:spPr bwMode="auto">
          <a:xfrm>
            <a:off x="5751767" y="5638800"/>
            <a:ext cx="583096" cy="437322"/>
          </a:xfrm>
          <a:prstGeom prst="rect">
            <a:avLst/>
          </a:prstGeom>
          <a:noFill/>
        </p:spPr>
      </p:pic>
      <p:pic>
        <p:nvPicPr>
          <p:cNvPr id="2167" name="Picture 119" descr="C:\DOCUME~1\FORRES~1\LOCALS~1\Temp\VMwareDnD\8b9dfbfa\image-ar.png"/>
          <p:cNvPicPr>
            <a:picLocks noChangeAspect="1" noChangeArrowheads="1"/>
          </p:cNvPicPr>
          <p:nvPr/>
        </p:nvPicPr>
        <p:blipFill>
          <a:blip r:embed="rId42" cstate="print">
            <a:lum/>
            <a:alphaModFix amt="25000"/>
          </a:blip>
          <a:srcRect/>
          <a:stretch>
            <a:fillRect/>
          </a:stretch>
        </p:blipFill>
        <p:spPr bwMode="auto">
          <a:xfrm>
            <a:off x="5751767" y="4442792"/>
            <a:ext cx="583096" cy="437322"/>
          </a:xfrm>
          <a:prstGeom prst="rect">
            <a:avLst/>
          </a:prstGeom>
          <a:noFill/>
        </p:spPr>
      </p:pic>
      <p:pic>
        <p:nvPicPr>
          <p:cNvPr id="2168" name="Picture 120" descr="C:\DOCUME~1\FORRES~1\LOCALS~1\Temp\VMwareDnD\c46a6005\image-ar.png"/>
          <p:cNvPicPr>
            <a:picLocks noChangeAspect="1" noChangeArrowheads="1"/>
          </p:cNvPicPr>
          <p:nvPr/>
        </p:nvPicPr>
        <p:blipFill>
          <a:blip r:embed="rId43" cstate="print">
            <a:lum/>
            <a:alphaModFix amt="25000"/>
          </a:blip>
          <a:srcRect/>
          <a:stretch>
            <a:fillRect/>
          </a:stretch>
        </p:blipFill>
        <p:spPr bwMode="auto">
          <a:xfrm>
            <a:off x="3127837" y="3852407"/>
            <a:ext cx="583096" cy="437322"/>
          </a:xfrm>
          <a:prstGeom prst="rect">
            <a:avLst/>
          </a:prstGeom>
          <a:noFill/>
        </p:spPr>
      </p:pic>
      <p:pic>
        <p:nvPicPr>
          <p:cNvPr id="2170" name="Picture 122" descr="C:\DOCUME~1\FORRES~1\LOCALS~1\Temp\VMwareDnD\c46a6005\image-h1.png"/>
          <p:cNvPicPr>
            <a:picLocks noChangeAspect="1" noChangeArrowheads="1"/>
          </p:cNvPicPr>
          <p:nvPr/>
        </p:nvPicPr>
        <p:blipFill>
          <a:blip r:embed="rId44" cstate="print">
            <a:lum/>
            <a:alphaModFix amt="25000"/>
          </a:blip>
          <a:srcRect/>
          <a:stretch>
            <a:fillRect/>
          </a:stretch>
        </p:blipFill>
        <p:spPr bwMode="auto">
          <a:xfrm>
            <a:off x="3127837" y="2686878"/>
            <a:ext cx="583096" cy="437322"/>
          </a:xfrm>
          <a:prstGeom prst="rect">
            <a:avLst/>
          </a:prstGeom>
          <a:noFill/>
        </p:spPr>
      </p:pic>
      <p:pic>
        <p:nvPicPr>
          <p:cNvPr id="2171" name="Picture 123" descr="C:\DOCUME~1\FORRES~1\LOCALS~1\Temp\VMwareDnD\c46a6005\image-l.png"/>
          <p:cNvPicPr>
            <a:picLocks noChangeAspect="1" noChangeArrowheads="1"/>
          </p:cNvPicPr>
          <p:nvPr/>
        </p:nvPicPr>
        <p:blipFill>
          <a:blip r:embed="rId45" cstate="print"/>
          <a:srcRect/>
          <a:stretch>
            <a:fillRect/>
          </a:stretch>
        </p:blipFill>
        <p:spPr bwMode="auto">
          <a:xfrm>
            <a:off x="3127837" y="5638800"/>
            <a:ext cx="583096" cy="437322"/>
          </a:xfrm>
          <a:prstGeom prst="rect">
            <a:avLst/>
          </a:prstGeom>
          <a:noFill/>
        </p:spPr>
      </p:pic>
      <p:pic>
        <p:nvPicPr>
          <p:cNvPr id="2172" name="Picture 124" descr="C:\DOCUME~1\FORRES~1\LOCALS~1\Temp\VMwareDnD\c46a6005\image-rv.png"/>
          <p:cNvPicPr>
            <a:picLocks noChangeAspect="1" noChangeArrowheads="1"/>
          </p:cNvPicPr>
          <p:nvPr/>
        </p:nvPicPr>
        <p:blipFill>
          <a:blip r:embed="rId46" cstate="print">
            <a:lum/>
            <a:alphaModFix amt="25000"/>
          </a:blip>
          <a:srcRect/>
          <a:stretch>
            <a:fillRect/>
          </a:stretch>
        </p:blipFill>
        <p:spPr bwMode="auto">
          <a:xfrm>
            <a:off x="3127837" y="3276600"/>
            <a:ext cx="583096" cy="437322"/>
          </a:xfrm>
          <a:prstGeom prst="rect">
            <a:avLst/>
          </a:prstGeom>
          <a:noFill/>
        </p:spPr>
      </p:pic>
      <p:pic>
        <p:nvPicPr>
          <p:cNvPr id="2173" name="Picture 125" descr="C:\DOCUME~1\FORRES~1\LOCALS~1\Temp\VMwareDnD\c46a6005\image-sc.png"/>
          <p:cNvPicPr>
            <a:picLocks noChangeAspect="1" noChangeArrowheads="1"/>
          </p:cNvPicPr>
          <p:nvPr/>
        </p:nvPicPr>
        <p:blipFill>
          <a:blip r:embed="rId47" cstate="print">
            <a:lum/>
            <a:alphaModFix amt="25000"/>
          </a:blip>
          <a:srcRect/>
          <a:stretch>
            <a:fillRect/>
          </a:stretch>
        </p:blipFill>
        <p:spPr bwMode="auto">
          <a:xfrm>
            <a:off x="3127837" y="4442792"/>
            <a:ext cx="583096" cy="437322"/>
          </a:xfrm>
          <a:prstGeom prst="rect">
            <a:avLst/>
          </a:prstGeom>
          <a:noFill/>
        </p:spPr>
      </p:pic>
      <p:pic>
        <p:nvPicPr>
          <p:cNvPr id="2175" name="Picture 127" descr="C:\DOCUME~1\FORRES~1\LOCALS~1\Temp\VMwareDnD\8b1efa5e\image-rv.png"/>
          <p:cNvPicPr>
            <a:picLocks noChangeAspect="1" noChangeArrowheads="1"/>
          </p:cNvPicPr>
          <p:nvPr/>
        </p:nvPicPr>
        <p:blipFill>
          <a:blip r:embed="rId48" cstate="print">
            <a:lum/>
            <a:alphaModFix amt="25000"/>
          </a:blip>
          <a:srcRect/>
          <a:stretch>
            <a:fillRect/>
          </a:stretch>
        </p:blipFill>
        <p:spPr bwMode="auto">
          <a:xfrm>
            <a:off x="2471854" y="2686878"/>
            <a:ext cx="583096" cy="437322"/>
          </a:xfrm>
          <a:prstGeom prst="rect">
            <a:avLst/>
          </a:prstGeom>
          <a:noFill/>
        </p:spPr>
      </p:pic>
      <p:pic>
        <p:nvPicPr>
          <p:cNvPr id="2176" name="Picture 128" descr="C:\DOCUME~1\FORRES~1\LOCALS~1\Temp\VMwareDnD\8b1efa5e\image-s4.png"/>
          <p:cNvPicPr>
            <a:picLocks noChangeAspect="1" noChangeArrowheads="1"/>
          </p:cNvPicPr>
          <p:nvPr/>
        </p:nvPicPr>
        <p:blipFill>
          <a:blip r:embed="rId49" cstate="print">
            <a:lum/>
            <a:alphaModFix amt="25000"/>
          </a:blip>
          <a:srcRect/>
          <a:stretch>
            <a:fillRect/>
          </a:stretch>
        </p:blipFill>
        <p:spPr bwMode="auto">
          <a:xfrm>
            <a:off x="2471854" y="3276600"/>
            <a:ext cx="583096" cy="437322"/>
          </a:xfrm>
          <a:prstGeom prst="rect">
            <a:avLst/>
          </a:prstGeom>
          <a:noFill/>
        </p:spPr>
      </p:pic>
      <p:pic>
        <p:nvPicPr>
          <p:cNvPr id="2177" name="Picture 129" descr="C:\DOCUME~1\FORRES~1\LOCALS~1\Temp\VMwareDnD\8b1efa5e\image-l.png"/>
          <p:cNvPicPr>
            <a:picLocks noChangeAspect="1" noChangeArrowheads="1"/>
          </p:cNvPicPr>
          <p:nvPr/>
        </p:nvPicPr>
        <p:blipFill>
          <a:blip r:embed="rId50" cstate="print"/>
          <a:srcRect/>
          <a:stretch>
            <a:fillRect/>
          </a:stretch>
        </p:blipFill>
        <p:spPr bwMode="auto">
          <a:xfrm>
            <a:off x="2471854" y="5638800"/>
            <a:ext cx="583096" cy="437322"/>
          </a:xfrm>
          <a:prstGeom prst="rect">
            <a:avLst/>
          </a:prstGeom>
          <a:noFill/>
        </p:spPr>
      </p:pic>
      <p:pic>
        <p:nvPicPr>
          <p:cNvPr id="2178" name="Picture 130" descr="C:\DOCUME~1\FORRES~1\LOCALS~1\Temp\VMwareDnD\c66a660c\image-ar.png"/>
          <p:cNvPicPr>
            <a:picLocks noChangeAspect="1" noChangeArrowheads="1"/>
          </p:cNvPicPr>
          <p:nvPr/>
        </p:nvPicPr>
        <p:blipFill>
          <a:blip r:embed="rId51" cstate="print">
            <a:lum/>
            <a:alphaModFix amt="25000"/>
          </a:blip>
          <a:srcRect/>
          <a:stretch>
            <a:fillRect/>
          </a:stretch>
        </p:blipFill>
        <p:spPr bwMode="auto">
          <a:xfrm>
            <a:off x="1815872" y="3852407"/>
            <a:ext cx="583096" cy="437322"/>
          </a:xfrm>
          <a:prstGeom prst="rect">
            <a:avLst/>
          </a:prstGeom>
          <a:noFill/>
        </p:spPr>
      </p:pic>
      <p:pic>
        <p:nvPicPr>
          <p:cNvPr id="2180" name="Picture 132" descr="C:\DOCUME~1\FORRES~1\LOCALS~1\Temp\VMwareDnD\c66a660c\image-h1.png"/>
          <p:cNvPicPr>
            <a:picLocks noChangeAspect="1" noChangeArrowheads="1"/>
          </p:cNvPicPr>
          <p:nvPr/>
        </p:nvPicPr>
        <p:blipFill>
          <a:blip r:embed="rId52" cstate="print">
            <a:lum/>
            <a:alphaModFix amt="25000"/>
          </a:blip>
          <a:srcRect/>
          <a:stretch>
            <a:fillRect/>
          </a:stretch>
        </p:blipFill>
        <p:spPr bwMode="auto">
          <a:xfrm>
            <a:off x="1815872" y="2686878"/>
            <a:ext cx="583096" cy="437322"/>
          </a:xfrm>
          <a:prstGeom prst="rect">
            <a:avLst/>
          </a:prstGeom>
          <a:noFill/>
        </p:spPr>
      </p:pic>
      <p:pic>
        <p:nvPicPr>
          <p:cNvPr id="2181" name="Picture 133" descr="C:\DOCUME~1\FORRES~1\LOCALS~1\Temp\VMwareDnD\c66a660c\image-l.png"/>
          <p:cNvPicPr>
            <a:picLocks noChangeAspect="1" noChangeArrowheads="1"/>
          </p:cNvPicPr>
          <p:nvPr/>
        </p:nvPicPr>
        <p:blipFill>
          <a:blip r:embed="rId53" cstate="print"/>
          <a:srcRect/>
          <a:stretch>
            <a:fillRect/>
          </a:stretch>
        </p:blipFill>
        <p:spPr bwMode="auto">
          <a:xfrm>
            <a:off x="1815872" y="5638800"/>
            <a:ext cx="583096" cy="437322"/>
          </a:xfrm>
          <a:prstGeom prst="rect">
            <a:avLst/>
          </a:prstGeom>
          <a:noFill/>
        </p:spPr>
      </p:pic>
      <p:pic>
        <p:nvPicPr>
          <p:cNvPr id="2182" name="Picture 134" descr="C:\DOCUME~1\FORRES~1\LOCALS~1\Temp\VMwareDnD\c66a660c\image-rv.png"/>
          <p:cNvPicPr>
            <a:picLocks noChangeAspect="1" noChangeArrowheads="1"/>
          </p:cNvPicPr>
          <p:nvPr/>
        </p:nvPicPr>
        <p:blipFill>
          <a:blip r:embed="rId54" cstate="print">
            <a:lum/>
            <a:alphaModFix amt="25000"/>
          </a:blip>
          <a:srcRect/>
          <a:stretch>
            <a:fillRect/>
          </a:stretch>
        </p:blipFill>
        <p:spPr bwMode="auto">
          <a:xfrm>
            <a:off x="1815872" y="3276600"/>
            <a:ext cx="583096" cy="437322"/>
          </a:xfrm>
          <a:prstGeom prst="rect">
            <a:avLst/>
          </a:prstGeom>
          <a:noFill/>
        </p:spPr>
      </p:pic>
      <p:pic>
        <p:nvPicPr>
          <p:cNvPr id="2183" name="Picture 135" descr="C:\DOCUME~1\FORRES~1\LOCALS~1\Temp\VMwareDnD\c66a660c\image-sc.png"/>
          <p:cNvPicPr>
            <a:picLocks noChangeAspect="1" noChangeArrowheads="1"/>
          </p:cNvPicPr>
          <p:nvPr/>
        </p:nvPicPr>
        <p:blipFill>
          <a:blip r:embed="rId55" cstate="print">
            <a:lum/>
            <a:alphaModFix amt="25000"/>
          </a:blip>
          <a:srcRect/>
          <a:stretch>
            <a:fillRect/>
          </a:stretch>
        </p:blipFill>
        <p:spPr bwMode="auto">
          <a:xfrm>
            <a:off x="1815872" y="4442792"/>
            <a:ext cx="583096" cy="437322"/>
          </a:xfrm>
          <a:prstGeom prst="rect">
            <a:avLst/>
          </a:prstGeom>
          <a:noFill/>
        </p:spPr>
      </p:pic>
      <p:pic>
        <p:nvPicPr>
          <p:cNvPr id="84" name="Picture 126" descr="C:\DOCUME~1\FORRES~1\LOCALS~1\Temp\VMwareDnD\8b1efa5e\image-c.png"/>
          <p:cNvPicPr>
            <a:picLocks noChangeAspect="1" noChangeArrowheads="1"/>
          </p:cNvPicPr>
          <p:nvPr/>
        </p:nvPicPr>
        <p:blipFill>
          <a:blip r:embed="rId56" cstate="print">
            <a:lum/>
            <a:alphaModFix amt="25000"/>
          </a:blip>
          <a:srcRect/>
          <a:stretch>
            <a:fillRect/>
          </a:stretch>
        </p:blipFill>
        <p:spPr bwMode="auto">
          <a:xfrm>
            <a:off x="2471854" y="3850682"/>
            <a:ext cx="583096" cy="437322"/>
          </a:xfrm>
          <a:prstGeom prst="rect">
            <a:avLst/>
          </a:prstGeom>
          <a:noFill/>
        </p:spPr>
      </p:pic>
      <p:pic>
        <p:nvPicPr>
          <p:cNvPr id="85" name="Picture 128" descr="C:\DOCUME~1\FORRES~1\LOCALS~1\Temp\VMwareDnD\8b1efa5e\image-s4.png"/>
          <p:cNvPicPr>
            <a:picLocks noChangeAspect="1" noChangeArrowheads="1"/>
          </p:cNvPicPr>
          <p:nvPr/>
        </p:nvPicPr>
        <p:blipFill>
          <a:blip r:embed="rId49" cstate="print">
            <a:lum/>
            <a:alphaModFix amt="25000"/>
          </a:blip>
          <a:srcRect/>
          <a:stretch>
            <a:fillRect/>
          </a:stretch>
        </p:blipFill>
        <p:spPr bwMode="auto">
          <a:xfrm>
            <a:off x="2471854" y="4433777"/>
            <a:ext cx="583096" cy="437322"/>
          </a:xfrm>
          <a:prstGeom prst="rect">
            <a:avLst/>
          </a:prstGeom>
          <a:noFill/>
        </p:spPr>
      </p:pic>
      <p:pic>
        <p:nvPicPr>
          <p:cNvPr id="93" name="Picture 73" descr="C:\DOCUME~1\FORRES~1\LOCALS~1\Temp\VMwareDnD\9b16ca06\image-c.png"/>
          <p:cNvPicPr>
            <a:picLocks noChangeAspect="1" noChangeArrowheads="1"/>
          </p:cNvPicPr>
          <p:nvPr/>
        </p:nvPicPr>
        <p:blipFill>
          <a:blip r:embed="rId57" cstate="print">
            <a:lum bright="-20000" contrast="25000"/>
          </a:blip>
          <a:srcRect/>
          <a:stretch>
            <a:fillRect/>
          </a:stretch>
        </p:blipFill>
        <p:spPr bwMode="auto">
          <a:xfrm>
            <a:off x="4439802" y="5049078"/>
            <a:ext cx="583096" cy="437322"/>
          </a:xfrm>
          <a:prstGeom prst="rect">
            <a:avLst/>
          </a:prstGeom>
          <a:noFill/>
        </p:spPr>
      </p:pic>
      <p:pic>
        <p:nvPicPr>
          <p:cNvPr id="97" name="Picture 79" descr="C:\DOCUME~1\FORRES~1\LOCALS~1\Temp\VMwareDnD\9995cd8a\image-c.png"/>
          <p:cNvPicPr>
            <a:picLocks noChangeAspect="1" noChangeArrowheads="1"/>
          </p:cNvPicPr>
          <p:nvPr/>
        </p:nvPicPr>
        <p:blipFill>
          <a:blip r:embed="rId58" cstate="print">
            <a:lum bright="-20000" contrast="25000"/>
          </a:blip>
          <a:srcRect/>
          <a:stretch>
            <a:fillRect/>
          </a:stretch>
        </p:blipFill>
        <p:spPr bwMode="auto">
          <a:xfrm>
            <a:off x="5095785" y="5049078"/>
            <a:ext cx="583096" cy="437322"/>
          </a:xfrm>
          <a:prstGeom prst="rect">
            <a:avLst/>
          </a:prstGeom>
          <a:noFill/>
        </p:spPr>
      </p:pic>
      <p:pic>
        <p:nvPicPr>
          <p:cNvPr id="98" name="Picture 85" descr="C:\DOCUME~1\FORRES~1\LOCALS~1\Temp\VMwareDnD\d66a564d\image-c.png"/>
          <p:cNvPicPr>
            <a:picLocks noChangeAspect="1" noChangeArrowheads="1"/>
          </p:cNvPicPr>
          <p:nvPr/>
        </p:nvPicPr>
        <p:blipFill>
          <a:blip r:embed="rId59" cstate="print">
            <a:lum bright="-20000" contrast="25000"/>
          </a:blip>
          <a:srcRect/>
          <a:stretch>
            <a:fillRect/>
          </a:stretch>
        </p:blipFill>
        <p:spPr bwMode="auto">
          <a:xfrm>
            <a:off x="3783820" y="5049078"/>
            <a:ext cx="583096" cy="437322"/>
          </a:xfrm>
          <a:prstGeom prst="rect">
            <a:avLst/>
          </a:prstGeom>
          <a:noFill/>
        </p:spPr>
      </p:pic>
      <p:pic>
        <p:nvPicPr>
          <p:cNvPr id="99" name="Picture 91" descr="C:\DOCUME~1\FORRES~1\LOCALS~1\Temp\VMwareDnD\d4e951c1\image-c.png"/>
          <p:cNvPicPr>
            <a:picLocks noChangeAspect="1" noChangeArrowheads="1"/>
          </p:cNvPicPr>
          <p:nvPr/>
        </p:nvPicPr>
        <p:blipFill>
          <a:blip r:embed="rId60" cstate="print">
            <a:lum bright="-20000" contrast="25000"/>
          </a:blip>
          <a:srcRect/>
          <a:stretch>
            <a:fillRect/>
          </a:stretch>
        </p:blipFill>
        <p:spPr bwMode="auto">
          <a:xfrm>
            <a:off x="8332304" y="5049078"/>
            <a:ext cx="583096" cy="437322"/>
          </a:xfrm>
          <a:prstGeom prst="rect">
            <a:avLst/>
          </a:prstGeom>
          <a:noFill/>
        </p:spPr>
      </p:pic>
      <p:pic>
        <p:nvPicPr>
          <p:cNvPr id="100" name="Picture 97" descr="C:\DOCUME~1\FORRES~1\LOCALS~1\Temp\VMwareDnD\9b9dcb9a\image-c.png"/>
          <p:cNvPicPr>
            <a:picLocks noChangeAspect="1" noChangeArrowheads="1"/>
          </p:cNvPicPr>
          <p:nvPr/>
        </p:nvPicPr>
        <p:blipFill>
          <a:blip r:embed="rId61" cstate="print">
            <a:lum bright="-20000" contrast="25000"/>
          </a:blip>
          <a:srcRect/>
          <a:stretch>
            <a:fillRect/>
          </a:stretch>
        </p:blipFill>
        <p:spPr bwMode="auto">
          <a:xfrm>
            <a:off x="7690899" y="5049078"/>
            <a:ext cx="583096" cy="437322"/>
          </a:xfrm>
          <a:prstGeom prst="rect">
            <a:avLst/>
          </a:prstGeom>
          <a:noFill/>
        </p:spPr>
      </p:pic>
      <p:pic>
        <p:nvPicPr>
          <p:cNvPr id="101" name="Picture 103" descr="C:\DOCUME~1\FORRES~1\LOCALS~1\Temp\VMwareDnD\d46a5065\image-c.png"/>
          <p:cNvPicPr>
            <a:picLocks noChangeAspect="1" noChangeArrowheads="1"/>
          </p:cNvPicPr>
          <p:nvPr/>
        </p:nvPicPr>
        <p:blipFill>
          <a:blip r:embed="rId62" cstate="print">
            <a:lum bright="-20000" contrast="25000"/>
          </a:blip>
          <a:srcRect/>
          <a:stretch>
            <a:fillRect/>
          </a:stretch>
        </p:blipFill>
        <p:spPr bwMode="auto">
          <a:xfrm>
            <a:off x="7049155" y="5049078"/>
            <a:ext cx="583096" cy="437322"/>
          </a:xfrm>
          <a:prstGeom prst="rect">
            <a:avLst/>
          </a:prstGeom>
          <a:noFill/>
        </p:spPr>
      </p:pic>
      <p:pic>
        <p:nvPicPr>
          <p:cNvPr id="102" name="Picture 109" descr="C:\DOCUME~1\FORRES~1\LOCALS~1\Temp\VMwareDnD\9b1eca3e\image-c.png"/>
          <p:cNvPicPr>
            <a:picLocks noChangeAspect="1" noChangeArrowheads="1"/>
          </p:cNvPicPr>
          <p:nvPr/>
        </p:nvPicPr>
        <p:blipFill>
          <a:blip r:embed="rId63" cstate="print">
            <a:lum bright="-20000" contrast="25000"/>
          </a:blip>
          <a:srcRect/>
          <a:stretch>
            <a:fillRect/>
          </a:stretch>
        </p:blipFill>
        <p:spPr bwMode="auto">
          <a:xfrm>
            <a:off x="6407750" y="5049078"/>
            <a:ext cx="583096" cy="437322"/>
          </a:xfrm>
          <a:prstGeom prst="rect">
            <a:avLst/>
          </a:prstGeom>
          <a:noFill/>
        </p:spPr>
      </p:pic>
      <p:pic>
        <p:nvPicPr>
          <p:cNvPr id="103" name="Picture 118" descr="C:\DOCUME~1\FORRES~1\LOCALS~1\Temp\VMwareDnD\8b9dfbfa\image-c.png"/>
          <p:cNvPicPr>
            <a:picLocks noChangeAspect="1" noChangeArrowheads="1"/>
          </p:cNvPicPr>
          <p:nvPr/>
        </p:nvPicPr>
        <p:blipFill>
          <a:blip r:embed="rId64" cstate="print">
            <a:lum bright="-20000" contrast="25000"/>
          </a:blip>
          <a:srcRect/>
          <a:stretch>
            <a:fillRect/>
          </a:stretch>
        </p:blipFill>
        <p:spPr bwMode="auto">
          <a:xfrm>
            <a:off x="5751767" y="5049078"/>
            <a:ext cx="583096" cy="437322"/>
          </a:xfrm>
          <a:prstGeom prst="rect">
            <a:avLst/>
          </a:prstGeom>
          <a:noFill/>
        </p:spPr>
      </p:pic>
      <p:pic>
        <p:nvPicPr>
          <p:cNvPr id="104" name="Picture 121" descr="C:\DOCUME~1\FORRES~1\LOCALS~1\Temp\VMwareDnD\c46a6005\image-c.png"/>
          <p:cNvPicPr>
            <a:picLocks noChangeAspect="1" noChangeArrowheads="1"/>
          </p:cNvPicPr>
          <p:nvPr/>
        </p:nvPicPr>
        <p:blipFill>
          <a:blip r:embed="rId65" cstate="print">
            <a:lum bright="-20000" contrast="25000"/>
          </a:blip>
          <a:srcRect/>
          <a:stretch>
            <a:fillRect/>
          </a:stretch>
        </p:blipFill>
        <p:spPr bwMode="auto">
          <a:xfrm>
            <a:off x="3127837" y="5049078"/>
            <a:ext cx="583096" cy="437322"/>
          </a:xfrm>
          <a:prstGeom prst="rect">
            <a:avLst/>
          </a:prstGeom>
          <a:noFill/>
        </p:spPr>
      </p:pic>
      <p:pic>
        <p:nvPicPr>
          <p:cNvPr id="105" name="Picture 126" descr="C:\DOCUME~1\FORRES~1\LOCALS~1\Temp\VMwareDnD\8b1efa5e\image-c.png"/>
          <p:cNvPicPr>
            <a:picLocks noChangeAspect="1" noChangeArrowheads="1"/>
          </p:cNvPicPr>
          <p:nvPr/>
        </p:nvPicPr>
        <p:blipFill>
          <a:blip r:embed="rId56" cstate="print">
            <a:lum bright="-20000" contrast="25000"/>
          </a:blip>
          <a:srcRect/>
          <a:stretch>
            <a:fillRect/>
          </a:stretch>
        </p:blipFill>
        <p:spPr bwMode="auto">
          <a:xfrm>
            <a:off x="2471854" y="5049078"/>
            <a:ext cx="583096" cy="437322"/>
          </a:xfrm>
          <a:prstGeom prst="rect">
            <a:avLst/>
          </a:prstGeom>
          <a:noFill/>
        </p:spPr>
      </p:pic>
      <p:pic>
        <p:nvPicPr>
          <p:cNvPr id="106" name="Picture 131" descr="C:\DOCUME~1\FORRES~1\LOCALS~1\Temp\VMwareDnD\c66a660c\image-c.png"/>
          <p:cNvPicPr>
            <a:picLocks noChangeAspect="1" noChangeArrowheads="1"/>
          </p:cNvPicPr>
          <p:nvPr/>
        </p:nvPicPr>
        <p:blipFill>
          <a:blip r:embed="rId66" cstate="print">
            <a:lum bright="-20000" contrast="25000"/>
          </a:blip>
          <a:srcRect/>
          <a:stretch>
            <a:fillRect/>
          </a:stretch>
        </p:blipFill>
        <p:spPr bwMode="auto">
          <a:xfrm>
            <a:off x="1815872" y="5049078"/>
            <a:ext cx="583096" cy="437322"/>
          </a:xfrm>
          <a:prstGeom prst="rect">
            <a:avLst/>
          </a:prstGeom>
          <a:noFill/>
        </p:spPr>
      </p:pic>
      <p:pic>
        <p:nvPicPr>
          <p:cNvPr id="2184" name="Picture 136" descr="C:\DOCUME~1\FORRES~1\LOCALS~1\Temp\VMwareDnD\c6e16790\image-ar.png"/>
          <p:cNvPicPr>
            <a:picLocks noChangeAspect="1" noChangeArrowheads="1"/>
          </p:cNvPicPr>
          <p:nvPr/>
        </p:nvPicPr>
        <p:blipFill>
          <a:blip r:embed="rId67" cstate="print">
            <a:lum/>
            <a:alphaModFix amt="25000"/>
          </a:blip>
          <a:srcRect/>
          <a:stretch>
            <a:fillRect/>
          </a:stretch>
        </p:blipFill>
        <p:spPr bwMode="auto">
          <a:xfrm>
            <a:off x="1159889" y="2686878"/>
            <a:ext cx="583096" cy="437322"/>
          </a:xfrm>
          <a:prstGeom prst="rect">
            <a:avLst/>
          </a:prstGeom>
          <a:noFill/>
        </p:spPr>
      </p:pic>
      <p:pic>
        <p:nvPicPr>
          <p:cNvPr id="2186" name="Picture 138" descr="C:\DOCUME~1\FORRES~1\LOCALS~1\Temp\VMwareDnD\c6e16790\image-l.png"/>
          <p:cNvPicPr>
            <a:picLocks noChangeAspect="1" noChangeArrowheads="1"/>
          </p:cNvPicPr>
          <p:nvPr/>
        </p:nvPicPr>
        <p:blipFill>
          <a:blip r:embed="rId68" cstate="print"/>
          <a:srcRect/>
          <a:stretch>
            <a:fillRect/>
          </a:stretch>
        </p:blipFill>
        <p:spPr bwMode="auto">
          <a:xfrm>
            <a:off x="1159889" y="5638800"/>
            <a:ext cx="583096" cy="437322"/>
          </a:xfrm>
          <a:prstGeom prst="rect">
            <a:avLst/>
          </a:prstGeom>
          <a:noFill/>
        </p:spPr>
      </p:pic>
      <p:sp>
        <p:nvSpPr>
          <p:cNvPr id="145" name="TextBox 144"/>
          <p:cNvSpPr txBox="1"/>
          <p:nvPr/>
        </p:nvSpPr>
        <p:spPr>
          <a:xfrm>
            <a:off x="76200" y="5638800"/>
            <a:ext cx="881973" cy="369332"/>
          </a:xfrm>
          <a:prstGeom prst="rect">
            <a:avLst/>
          </a:prstGeom>
          <a:noFill/>
        </p:spPr>
        <p:txBody>
          <a:bodyPr wrap="none" rtlCol="0">
            <a:spAutoFit/>
          </a:bodyPr>
          <a:lstStyle/>
          <a:p>
            <a:r>
              <a:rPr lang="en-US" dirty="0" smtClean="0"/>
              <a:t>Shaded</a:t>
            </a:r>
            <a:endParaRPr lang="en-US" dirty="0"/>
          </a:p>
        </p:txBody>
      </p:sp>
      <p:pic>
        <p:nvPicPr>
          <p:cNvPr id="2187" name="Picture 139" descr="C:\DOCUME~1\FORRES~1\LOCALS~1\Temp\VMwareDnD\c6e16790\image-rv.png"/>
          <p:cNvPicPr>
            <a:picLocks noChangeAspect="1" noChangeArrowheads="1"/>
          </p:cNvPicPr>
          <p:nvPr/>
        </p:nvPicPr>
        <p:blipFill>
          <a:blip r:embed="rId69" cstate="print">
            <a:lum/>
            <a:alphaModFix amt="25000"/>
          </a:blip>
          <a:srcRect/>
          <a:stretch>
            <a:fillRect/>
          </a:stretch>
        </p:blipFill>
        <p:spPr bwMode="auto">
          <a:xfrm>
            <a:off x="1159889" y="3276600"/>
            <a:ext cx="583096" cy="437322"/>
          </a:xfrm>
          <a:prstGeom prst="rect">
            <a:avLst/>
          </a:prstGeom>
          <a:noFill/>
        </p:spPr>
      </p:pic>
      <p:sp>
        <p:nvSpPr>
          <p:cNvPr id="148" name="TextBox 147"/>
          <p:cNvSpPr txBox="1"/>
          <p:nvPr/>
        </p:nvSpPr>
        <p:spPr>
          <a:xfrm>
            <a:off x="76200" y="3299129"/>
            <a:ext cx="994696" cy="369332"/>
          </a:xfrm>
          <a:prstGeom prst="rect">
            <a:avLst/>
          </a:prstGeom>
          <a:noFill/>
        </p:spPr>
        <p:txBody>
          <a:bodyPr wrap="none" rtlCol="0">
            <a:spAutoFit/>
          </a:bodyPr>
          <a:lstStyle/>
          <a:p>
            <a:r>
              <a:rPr lang="en-US" dirty="0" smtClean="0">
                <a:solidFill>
                  <a:schemeClr val="accent1">
                    <a:lumMod val="60000"/>
                    <a:lumOff val="40000"/>
                  </a:schemeClr>
                </a:solidFill>
              </a:rPr>
              <a:t>R. and V.</a:t>
            </a:r>
            <a:endParaRPr lang="en-US" dirty="0">
              <a:solidFill>
                <a:schemeClr val="accent1">
                  <a:lumMod val="60000"/>
                  <a:lumOff val="40000"/>
                </a:schemeClr>
              </a:solidFill>
            </a:endParaRPr>
          </a:p>
        </p:txBody>
      </p:sp>
      <p:pic>
        <p:nvPicPr>
          <p:cNvPr id="2188" name="Picture 140" descr="C:\DOCUME~1\FORRES~1\LOCALS~1\Temp\VMwareDnD\c6e16790\image-s2.png"/>
          <p:cNvPicPr>
            <a:picLocks noChangeAspect="1" noChangeArrowheads="1"/>
          </p:cNvPicPr>
          <p:nvPr/>
        </p:nvPicPr>
        <p:blipFill>
          <a:blip r:embed="rId70" cstate="print">
            <a:lum/>
            <a:alphaModFix amt="25000"/>
          </a:blip>
          <a:srcRect/>
          <a:stretch>
            <a:fillRect/>
          </a:stretch>
        </p:blipFill>
        <p:spPr bwMode="auto">
          <a:xfrm>
            <a:off x="1159889" y="3852407"/>
            <a:ext cx="583096" cy="437322"/>
          </a:xfrm>
          <a:prstGeom prst="rect">
            <a:avLst/>
          </a:prstGeom>
          <a:noFill/>
        </p:spPr>
      </p:pic>
      <p:sp>
        <p:nvSpPr>
          <p:cNvPr id="150" name="TextBox 149"/>
          <p:cNvSpPr txBox="1"/>
          <p:nvPr/>
        </p:nvSpPr>
        <p:spPr>
          <a:xfrm>
            <a:off x="76200" y="3893489"/>
            <a:ext cx="813043" cy="369332"/>
          </a:xfrm>
          <a:prstGeom prst="rect">
            <a:avLst/>
          </a:prstGeom>
          <a:noFill/>
        </p:spPr>
        <p:txBody>
          <a:bodyPr wrap="none" rtlCol="0">
            <a:spAutoFit/>
          </a:bodyPr>
          <a:lstStyle/>
          <a:p>
            <a:r>
              <a:rPr lang="en-US" dirty="0" err="1" smtClean="0">
                <a:solidFill>
                  <a:schemeClr val="accent1">
                    <a:lumMod val="60000"/>
                    <a:lumOff val="40000"/>
                  </a:schemeClr>
                </a:solidFill>
              </a:rPr>
              <a:t>Sug</a:t>
            </a:r>
            <a:r>
              <a:rPr lang="en-US" dirty="0" smtClean="0">
                <a:solidFill>
                  <a:schemeClr val="accent1">
                    <a:lumMod val="60000"/>
                    <a:lumOff val="40000"/>
                  </a:schemeClr>
                </a:solidFill>
              </a:rPr>
              <a:t>. C.</a:t>
            </a:r>
            <a:endParaRPr lang="en-US" dirty="0">
              <a:solidFill>
                <a:schemeClr val="accent1">
                  <a:lumMod val="60000"/>
                  <a:lumOff val="40000"/>
                </a:schemeClr>
              </a:solidFill>
            </a:endParaRPr>
          </a:p>
        </p:txBody>
      </p:sp>
      <p:pic>
        <p:nvPicPr>
          <p:cNvPr id="2189" name="Picture 141" descr="C:\DOCUME~1\FORRES~1\LOCALS~1\Temp\VMwareDnD\c6e16790\image-sc.png"/>
          <p:cNvPicPr>
            <a:picLocks noChangeAspect="1" noChangeArrowheads="1"/>
          </p:cNvPicPr>
          <p:nvPr/>
        </p:nvPicPr>
        <p:blipFill>
          <a:blip r:embed="rId71" cstate="print">
            <a:lum/>
            <a:alphaModFix amt="25000"/>
          </a:blip>
          <a:srcRect/>
          <a:stretch>
            <a:fillRect/>
          </a:stretch>
        </p:blipFill>
        <p:spPr bwMode="auto">
          <a:xfrm>
            <a:off x="1159889" y="4442792"/>
            <a:ext cx="583096" cy="437322"/>
          </a:xfrm>
          <a:prstGeom prst="rect">
            <a:avLst/>
          </a:prstGeom>
          <a:noFill/>
        </p:spPr>
      </p:pic>
      <p:sp>
        <p:nvSpPr>
          <p:cNvPr id="151" name="TextBox 150"/>
          <p:cNvSpPr txBox="1"/>
          <p:nvPr/>
        </p:nvSpPr>
        <p:spPr>
          <a:xfrm>
            <a:off x="76200" y="4487849"/>
            <a:ext cx="855875" cy="369332"/>
          </a:xfrm>
          <a:prstGeom prst="rect">
            <a:avLst/>
          </a:prstGeom>
          <a:noFill/>
        </p:spPr>
        <p:txBody>
          <a:bodyPr wrap="none" rtlCol="0">
            <a:spAutoFit/>
          </a:bodyPr>
          <a:lstStyle/>
          <a:p>
            <a:r>
              <a:rPr lang="en-US" dirty="0" smtClean="0">
                <a:solidFill>
                  <a:schemeClr val="accent1">
                    <a:lumMod val="60000"/>
                    <a:lumOff val="40000"/>
                  </a:schemeClr>
                </a:solidFill>
              </a:rPr>
              <a:t>App. R.</a:t>
            </a:r>
            <a:endParaRPr lang="en-US" dirty="0">
              <a:solidFill>
                <a:schemeClr val="accent1">
                  <a:lumMod val="60000"/>
                  <a:lumOff val="40000"/>
                </a:schemeClr>
              </a:solidFill>
            </a:endParaRPr>
          </a:p>
        </p:txBody>
      </p:sp>
      <p:sp>
        <p:nvSpPr>
          <p:cNvPr id="152" name="TextBox 151"/>
          <p:cNvSpPr txBox="1"/>
          <p:nvPr/>
        </p:nvSpPr>
        <p:spPr>
          <a:xfrm>
            <a:off x="76200" y="2743200"/>
            <a:ext cx="833241" cy="369332"/>
          </a:xfrm>
          <a:prstGeom prst="rect">
            <a:avLst/>
          </a:prstGeom>
          <a:noFill/>
        </p:spPr>
        <p:txBody>
          <a:bodyPr wrap="none" rtlCol="0">
            <a:spAutoFit/>
          </a:bodyPr>
          <a:lstStyle/>
          <a:p>
            <a:r>
              <a:rPr lang="en-US" dirty="0" smtClean="0">
                <a:solidFill>
                  <a:schemeClr val="accent1">
                    <a:lumMod val="60000"/>
                    <a:lumOff val="40000"/>
                  </a:schemeClr>
                </a:solidFill>
              </a:rPr>
              <a:t>Artist’s</a:t>
            </a:r>
            <a:endParaRPr lang="en-US" dirty="0">
              <a:solidFill>
                <a:schemeClr val="accent1">
                  <a:lumMod val="60000"/>
                  <a:lumOff val="40000"/>
                </a:schemeClr>
              </a:solidFill>
            </a:endParaRPr>
          </a:p>
        </p:txBody>
      </p:sp>
      <p:sp>
        <p:nvSpPr>
          <p:cNvPr id="153" name="Title 152"/>
          <p:cNvSpPr>
            <a:spLocks noGrp="1"/>
          </p:cNvSpPr>
          <p:nvPr>
            <p:ph type="title"/>
          </p:nvPr>
        </p:nvSpPr>
        <p:spPr/>
        <p:txBody>
          <a:bodyPr/>
          <a:lstStyle/>
          <a:p>
            <a:r>
              <a:rPr lang="en-US" dirty="0" smtClean="0"/>
              <a:t>Study Setup</a:t>
            </a:r>
            <a:endParaRPr lang="en-US" dirty="0"/>
          </a:p>
        </p:txBody>
      </p:sp>
      <p:sp>
        <p:nvSpPr>
          <p:cNvPr id="154" name="Content Placeholder 153"/>
          <p:cNvSpPr>
            <a:spLocks noGrp="1"/>
          </p:cNvSpPr>
          <p:nvPr>
            <p:ph idx="1"/>
          </p:nvPr>
        </p:nvSpPr>
        <p:spPr>
          <a:xfrm>
            <a:off x="609600" y="1524000"/>
            <a:ext cx="2209800" cy="685800"/>
          </a:xfrm>
        </p:spPr>
        <p:txBody>
          <a:bodyPr>
            <a:normAutofit/>
          </a:bodyPr>
          <a:lstStyle/>
          <a:p>
            <a:pPr>
              <a:buNone/>
            </a:pPr>
            <a:r>
              <a:rPr lang="en-US" dirty="0" smtClean="0"/>
              <a:t>6 styles</a:t>
            </a:r>
          </a:p>
        </p:txBody>
      </p:sp>
      <p:sp>
        <p:nvSpPr>
          <p:cNvPr id="94" name="Content Placeholder 153"/>
          <p:cNvSpPr txBox="1">
            <a:spLocks/>
          </p:cNvSpPr>
          <p:nvPr/>
        </p:nvSpPr>
        <p:spPr>
          <a:xfrm>
            <a:off x="1905000" y="1524000"/>
            <a:ext cx="28956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t>x</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12 models</a:t>
            </a:r>
          </a:p>
        </p:txBody>
      </p:sp>
      <p:sp>
        <p:nvSpPr>
          <p:cNvPr id="95" name="Content Placeholder 153"/>
          <p:cNvSpPr txBox="1">
            <a:spLocks/>
          </p:cNvSpPr>
          <p:nvPr/>
        </p:nvSpPr>
        <p:spPr>
          <a:xfrm>
            <a:off x="3962400" y="1524000"/>
            <a:ext cx="28956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noProof="0" dirty="0" smtClean="0"/>
              <a:t>- 2 duplicates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6" name="Content Placeholder 153"/>
          <p:cNvSpPr txBox="1">
            <a:spLocks/>
          </p:cNvSpPr>
          <p:nvPr/>
        </p:nvSpPr>
        <p:spPr>
          <a:xfrm>
            <a:off x="6248400" y="1524000"/>
            <a:ext cx="28956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noProof="0" dirty="0" smtClean="0"/>
              <a:t>= 70 prompts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1" name="Picture 137" descr="C:\DOCUME~1\FORRES~1\LOCALS~1\Temp\VMwareDnD\c6e16790\image-c.png"/>
          <p:cNvPicPr>
            <a:picLocks noChangeAspect="1" noChangeArrowheads="1"/>
          </p:cNvPicPr>
          <p:nvPr/>
        </p:nvPicPr>
        <p:blipFill>
          <a:blip r:embed="rId72" cstate="print">
            <a:lum bright="-20000" contrast="25000"/>
          </a:blip>
          <a:srcRect/>
          <a:stretch>
            <a:fillRect/>
          </a:stretch>
        </p:blipFill>
        <p:spPr bwMode="auto">
          <a:xfrm>
            <a:off x="1159889" y="5049078"/>
            <a:ext cx="583096" cy="437322"/>
          </a:xfrm>
          <a:prstGeom prst="rect">
            <a:avLst/>
          </a:prstGeom>
          <a:noFill/>
        </p:spPr>
      </p:pic>
      <p:sp>
        <p:nvSpPr>
          <p:cNvPr id="92" name="TextBox 91"/>
          <p:cNvSpPr txBox="1"/>
          <p:nvPr/>
        </p:nvSpPr>
        <p:spPr>
          <a:xfrm>
            <a:off x="76200" y="5060342"/>
            <a:ext cx="1033937" cy="369332"/>
          </a:xfrm>
          <a:prstGeom prst="rect">
            <a:avLst/>
          </a:prstGeom>
          <a:noFill/>
        </p:spPr>
        <p:txBody>
          <a:bodyPr wrap="none" rtlCol="0">
            <a:spAutoFit/>
          </a:bodyPr>
          <a:lstStyle/>
          <a:p>
            <a:r>
              <a:rPr lang="en-US" dirty="0" smtClean="0"/>
              <a:t>Contours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3" name="Group 22"/>
          <p:cNvGrpSpPr/>
          <p:nvPr/>
        </p:nvGrpSpPr>
        <p:grpSpPr>
          <a:xfrm>
            <a:off x="685800" y="1752600"/>
            <a:ext cx="4419600" cy="3276600"/>
            <a:chOff x="685800" y="1752600"/>
            <a:chExt cx="4419600" cy="3276600"/>
          </a:xfrm>
        </p:grpSpPr>
        <p:sp>
          <p:nvSpPr>
            <p:cNvPr id="22" name="Rectangle 21"/>
            <p:cNvSpPr/>
            <p:nvPr/>
          </p:nvSpPr>
          <p:spPr>
            <a:xfrm>
              <a:off x="838200" y="1752600"/>
              <a:ext cx="4267200" cy="31242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762000" y="1828800"/>
              <a:ext cx="4267200" cy="31242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685800" y="1905000"/>
              <a:ext cx="4267200" cy="31242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136193" name="Picture 1" descr="C:\fcole\shapestudy\wdp_stim\global2\rockerarm_b_1_A\image-ar.png"/>
          <p:cNvPicPr>
            <a:picLocks noChangeAspect="1" noChangeArrowheads="1"/>
          </p:cNvPicPr>
          <p:nvPr/>
        </p:nvPicPr>
        <p:blipFill>
          <a:blip r:embed="rId3"/>
          <a:srcRect l="12801" t="14974" r="11801" b="11423"/>
          <a:stretch>
            <a:fillRect/>
          </a:stretch>
        </p:blipFill>
        <p:spPr bwMode="auto">
          <a:xfrm>
            <a:off x="609600" y="1981200"/>
            <a:ext cx="4267200" cy="3124200"/>
          </a:xfrm>
          <a:prstGeom prst="rect">
            <a:avLst/>
          </a:prstGeom>
          <a:ln w="12700"/>
        </p:spPr>
        <p:style>
          <a:lnRef idx="2">
            <a:schemeClr val="dk1"/>
          </a:lnRef>
          <a:fillRef idx="1">
            <a:schemeClr val="lt1"/>
          </a:fillRef>
          <a:effectRef idx="0">
            <a:schemeClr val="dk1"/>
          </a:effectRef>
          <a:fontRef idx="minor">
            <a:schemeClr val="dk1"/>
          </a:fontRef>
        </p:style>
      </p:pic>
      <p:pic>
        <p:nvPicPr>
          <p:cNvPr id="208897" name="Picture 1" descr="C:\work\6_ar.png"/>
          <p:cNvPicPr>
            <a:picLocks noChangeAspect="1" noChangeArrowheads="1"/>
          </p:cNvPicPr>
          <p:nvPr/>
        </p:nvPicPr>
        <p:blipFill>
          <a:blip r:embed="rId4"/>
          <a:stretch>
            <a:fillRect/>
          </a:stretch>
        </p:blipFill>
        <p:spPr bwMode="auto">
          <a:xfrm>
            <a:off x="787401" y="2159000"/>
            <a:ext cx="3873497" cy="2800557"/>
          </a:xfrm>
          <a:prstGeom prst="rect">
            <a:avLst/>
          </a:prstGeom>
          <a:ln w="12700">
            <a:noFill/>
          </a:ln>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p:txBody>
          <a:bodyPr/>
          <a:lstStyle/>
          <a:p>
            <a:r>
              <a:rPr lang="en-US" dirty="0" smtClean="0"/>
              <a:t>Study Setup</a:t>
            </a:r>
            <a:endParaRPr lang="en-US" dirty="0"/>
          </a:p>
        </p:txBody>
      </p:sp>
      <p:sp>
        <p:nvSpPr>
          <p:cNvPr id="30" name="TextBox 29"/>
          <p:cNvSpPr txBox="1"/>
          <p:nvPr/>
        </p:nvSpPr>
        <p:spPr>
          <a:xfrm>
            <a:off x="5867400" y="1905000"/>
            <a:ext cx="550151" cy="523220"/>
          </a:xfrm>
          <a:prstGeom prst="rect">
            <a:avLst/>
          </a:prstGeom>
          <a:noFill/>
        </p:spPr>
        <p:txBody>
          <a:bodyPr wrap="none" rtlCol="0">
            <a:spAutoFit/>
          </a:bodyPr>
          <a:lstStyle/>
          <a:p>
            <a:r>
              <a:rPr lang="en-US" sz="2800" dirty="0" smtClean="0"/>
              <a:t>70</a:t>
            </a:r>
            <a:endParaRPr lang="en-US" sz="2800" dirty="0"/>
          </a:p>
        </p:txBody>
      </p:sp>
      <p:grpSp>
        <p:nvGrpSpPr>
          <p:cNvPr id="14" name="Group 13"/>
          <p:cNvGrpSpPr/>
          <p:nvPr/>
        </p:nvGrpSpPr>
        <p:grpSpPr>
          <a:xfrm>
            <a:off x="5562600" y="2296180"/>
            <a:ext cx="3077787" cy="523220"/>
            <a:chOff x="5562600" y="2296180"/>
            <a:chExt cx="3077787" cy="523220"/>
          </a:xfrm>
        </p:grpSpPr>
        <p:sp>
          <p:nvSpPr>
            <p:cNvPr id="17" name="TextBox 16"/>
            <p:cNvSpPr txBox="1"/>
            <p:nvPr/>
          </p:nvSpPr>
          <p:spPr>
            <a:xfrm>
              <a:off x="5562600" y="2296180"/>
              <a:ext cx="869149" cy="523220"/>
            </a:xfrm>
            <a:prstGeom prst="rect">
              <a:avLst/>
            </a:prstGeom>
            <a:noFill/>
          </p:spPr>
          <p:txBody>
            <a:bodyPr wrap="none" rtlCol="0">
              <a:spAutoFit/>
            </a:bodyPr>
            <a:lstStyle/>
            <a:p>
              <a:r>
                <a:rPr lang="en-US" sz="2800" dirty="0" smtClean="0"/>
                <a:t>x  90</a:t>
              </a:r>
              <a:endParaRPr lang="en-US" sz="2800" dirty="0"/>
            </a:p>
          </p:txBody>
        </p:sp>
        <p:sp>
          <p:nvSpPr>
            <p:cNvPr id="32" name="TextBox 31"/>
            <p:cNvSpPr txBox="1"/>
            <p:nvPr/>
          </p:nvSpPr>
          <p:spPr>
            <a:xfrm>
              <a:off x="6400800" y="2326958"/>
              <a:ext cx="2239587" cy="461665"/>
            </a:xfrm>
            <a:prstGeom prst="rect">
              <a:avLst/>
            </a:prstGeom>
            <a:noFill/>
          </p:spPr>
          <p:txBody>
            <a:bodyPr wrap="none" rtlCol="0">
              <a:spAutoFit/>
            </a:bodyPr>
            <a:lstStyle/>
            <a:p>
              <a:r>
                <a:rPr lang="en-US" sz="2400" dirty="0" smtClean="0"/>
                <a:t>gauges / prompt</a:t>
              </a:r>
              <a:endParaRPr lang="en-US" sz="2400" dirty="0"/>
            </a:p>
          </p:txBody>
        </p:sp>
      </p:grpSp>
      <p:grpSp>
        <p:nvGrpSpPr>
          <p:cNvPr id="15" name="Group 14"/>
          <p:cNvGrpSpPr/>
          <p:nvPr/>
        </p:nvGrpSpPr>
        <p:grpSpPr>
          <a:xfrm>
            <a:off x="5562600" y="3058180"/>
            <a:ext cx="3200129" cy="523220"/>
            <a:chOff x="5562600" y="2677180"/>
            <a:chExt cx="3200129" cy="523220"/>
          </a:xfrm>
        </p:grpSpPr>
        <p:sp>
          <p:nvSpPr>
            <p:cNvPr id="18" name="TextBox 17"/>
            <p:cNvSpPr txBox="1"/>
            <p:nvPr/>
          </p:nvSpPr>
          <p:spPr>
            <a:xfrm>
              <a:off x="5562600" y="2677180"/>
              <a:ext cx="849913" cy="523220"/>
            </a:xfrm>
            <a:prstGeom prst="rect">
              <a:avLst/>
            </a:prstGeom>
            <a:noFill/>
          </p:spPr>
          <p:txBody>
            <a:bodyPr wrap="none" rtlCol="0">
              <a:spAutoFit/>
            </a:bodyPr>
            <a:lstStyle/>
            <a:p>
              <a:r>
                <a:rPr lang="en-US" sz="2800" dirty="0" smtClean="0"/>
                <a:t>x    2</a:t>
              </a:r>
            </a:p>
          </p:txBody>
        </p:sp>
        <p:sp>
          <p:nvSpPr>
            <p:cNvPr id="33" name="TextBox 32"/>
            <p:cNvSpPr txBox="1"/>
            <p:nvPr/>
          </p:nvSpPr>
          <p:spPr>
            <a:xfrm>
              <a:off x="6400800" y="2707958"/>
              <a:ext cx="2361929" cy="461665"/>
            </a:xfrm>
            <a:prstGeom prst="rect">
              <a:avLst/>
            </a:prstGeom>
            <a:noFill/>
          </p:spPr>
          <p:txBody>
            <a:bodyPr wrap="none" rtlCol="0">
              <a:spAutoFit/>
            </a:bodyPr>
            <a:lstStyle/>
            <a:p>
              <a:r>
                <a:rPr lang="en-US" sz="2400" dirty="0" smtClean="0"/>
                <a:t>s</a:t>
              </a:r>
              <a:r>
                <a:rPr lang="en-US" sz="2400" smtClean="0"/>
                <a:t>ettings / opinion</a:t>
              </a:r>
              <a:endParaRPr lang="en-US" sz="2400" dirty="0"/>
            </a:p>
          </p:txBody>
        </p:sp>
      </p:grpSp>
      <p:sp>
        <p:nvSpPr>
          <p:cNvPr id="34" name="TextBox 33"/>
          <p:cNvSpPr txBox="1"/>
          <p:nvPr/>
        </p:nvSpPr>
        <p:spPr>
          <a:xfrm>
            <a:off x="6400800" y="1935778"/>
            <a:ext cx="1239570" cy="461665"/>
          </a:xfrm>
          <a:prstGeom prst="rect">
            <a:avLst/>
          </a:prstGeom>
          <a:noFill/>
        </p:spPr>
        <p:txBody>
          <a:bodyPr wrap="none" rtlCol="0">
            <a:spAutoFit/>
          </a:bodyPr>
          <a:lstStyle/>
          <a:p>
            <a:r>
              <a:rPr lang="en-US" sz="2400" dirty="0" smtClean="0"/>
              <a:t>prompts</a:t>
            </a:r>
            <a:endParaRPr lang="en-US" sz="2400" dirty="0"/>
          </a:p>
        </p:txBody>
      </p:sp>
      <p:grpSp>
        <p:nvGrpSpPr>
          <p:cNvPr id="16" name="Group 15"/>
          <p:cNvGrpSpPr/>
          <p:nvPr/>
        </p:nvGrpSpPr>
        <p:grpSpPr>
          <a:xfrm>
            <a:off x="5257800" y="3656012"/>
            <a:ext cx="3352800" cy="611188"/>
            <a:chOff x="5257800" y="3112432"/>
            <a:chExt cx="3352800" cy="611188"/>
          </a:xfrm>
        </p:grpSpPr>
        <p:sp>
          <p:nvSpPr>
            <p:cNvPr id="20" name="TextBox 19"/>
            <p:cNvSpPr txBox="1"/>
            <p:nvPr/>
          </p:nvSpPr>
          <p:spPr>
            <a:xfrm>
              <a:off x="5257800" y="3200400"/>
              <a:ext cx="1626216" cy="523220"/>
            </a:xfrm>
            <a:prstGeom prst="rect">
              <a:avLst/>
            </a:prstGeom>
            <a:noFill/>
          </p:spPr>
          <p:txBody>
            <a:bodyPr wrap="none" rtlCol="0">
              <a:spAutoFit/>
            </a:bodyPr>
            <a:lstStyle/>
            <a:p>
              <a:r>
                <a:rPr lang="en-US" sz="2800" dirty="0" smtClean="0"/>
                <a:t>≈ 100,000</a:t>
              </a:r>
            </a:p>
          </p:txBody>
        </p:sp>
        <p:sp>
          <p:nvSpPr>
            <p:cNvPr id="35" name="TextBox 34"/>
            <p:cNvSpPr txBox="1"/>
            <p:nvPr/>
          </p:nvSpPr>
          <p:spPr>
            <a:xfrm>
              <a:off x="6858000" y="3190220"/>
              <a:ext cx="1154868" cy="461665"/>
            </a:xfrm>
            <a:prstGeom prst="rect">
              <a:avLst/>
            </a:prstGeom>
            <a:noFill/>
          </p:spPr>
          <p:txBody>
            <a:bodyPr wrap="none" rtlCol="0">
              <a:spAutoFit/>
            </a:bodyPr>
            <a:lstStyle/>
            <a:p>
              <a:r>
                <a:rPr lang="en-US" sz="2400" dirty="0" smtClean="0"/>
                <a:t>settings</a:t>
              </a:r>
              <a:endParaRPr lang="en-US" sz="2400" dirty="0"/>
            </a:p>
          </p:txBody>
        </p:sp>
        <p:cxnSp>
          <p:nvCxnSpPr>
            <p:cNvPr id="37" name="Straight Connector 36"/>
            <p:cNvCxnSpPr/>
            <p:nvPr/>
          </p:nvCxnSpPr>
          <p:spPr>
            <a:xfrm>
              <a:off x="5334000" y="3112432"/>
              <a:ext cx="3276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562600" y="2677180"/>
            <a:ext cx="3093689" cy="523220"/>
            <a:chOff x="5562600" y="2296180"/>
            <a:chExt cx="3093689" cy="523220"/>
          </a:xfrm>
        </p:grpSpPr>
        <p:sp>
          <p:nvSpPr>
            <p:cNvPr id="25" name="TextBox 24"/>
            <p:cNvSpPr txBox="1"/>
            <p:nvPr/>
          </p:nvSpPr>
          <p:spPr>
            <a:xfrm>
              <a:off x="5562600" y="2296180"/>
              <a:ext cx="849913" cy="523220"/>
            </a:xfrm>
            <a:prstGeom prst="rect">
              <a:avLst/>
            </a:prstGeom>
            <a:noFill/>
          </p:spPr>
          <p:txBody>
            <a:bodyPr wrap="none" rtlCol="0">
              <a:spAutoFit/>
            </a:bodyPr>
            <a:lstStyle/>
            <a:p>
              <a:r>
                <a:rPr lang="en-US" sz="2800" dirty="0" smtClean="0"/>
                <a:t>x    8</a:t>
              </a:r>
              <a:endParaRPr lang="en-US" sz="2800" dirty="0"/>
            </a:p>
          </p:txBody>
        </p:sp>
        <p:sp>
          <p:nvSpPr>
            <p:cNvPr id="26" name="TextBox 25"/>
            <p:cNvSpPr txBox="1"/>
            <p:nvPr/>
          </p:nvSpPr>
          <p:spPr>
            <a:xfrm>
              <a:off x="6400800" y="2326958"/>
              <a:ext cx="2255489" cy="461665"/>
            </a:xfrm>
            <a:prstGeom prst="rect">
              <a:avLst/>
            </a:prstGeom>
            <a:noFill/>
          </p:spPr>
          <p:txBody>
            <a:bodyPr wrap="none" rtlCol="0">
              <a:spAutoFit/>
            </a:bodyPr>
            <a:lstStyle/>
            <a:p>
              <a:r>
                <a:rPr lang="en-US" sz="2400" dirty="0" smtClean="0"/>
                <a:t>opinions / gauge</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8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Setup</a:t>
            </a:r>
            <a:endParaRPr lang="en-US" dirty="0"/>
          </a:p>
        </p:txBody>
      </p:sp>
      <p:grpSp>
        <p:nvGrpSpPr>
          <p:cNvPr id="25" name="Group 24"/>
          <p:cNvGrpSpPr/>
          <p:nvPr/>
        </p:nvGrpSpPr>
        <p:grpSpPr>
          <a:xfrm>
            <a:off x="5562600" y="3620869"/>
            <a:ext cx="3136650" cy="523220"/>
            <a:chOff x="5562600" y="3620869"/>
            <a:chExt cx="3136650" cy="523220"/>
          </a:xfrm>
        </p:grpSpPr>
        <p:sp>
          <p:nvSpPr>
            <p:cNvPr id="13" name="TextBox 12"/>
            <p:cNvSpPr txBox="1"/>
            <p:nvPr/>
          </p:nvSpPr>
          <p:spPr>
            <a:xfrm>
              <a:off x="5562600" y="3620869"/>
              <a:ext cx="849913" cy="523220"/>
            </a:xfrm>
            <a:prstGeom prst="rect">
              <a:avLst/>
            </a:prstGeom>
            <a:noFill/>
          </p:spPr>
          <p:txBody>
            <a:bodyPr wrap="none" rtlCol="0">
              <a:spAutoFit/>
            </a:bodyPr>
            <a:lstStyle/>
            <a:p>
              <a:r>
                <a:rPr lang="en-US" sz="2800" dirty="0" smtClean="0"/>
                <a:t>x    4</a:t>
              </a:r>
            </a:p>
          </p:txBody>
        </p:sp>
        <p:sp>
          <p:nvSpPr>
            <p:cNvPr id="14" name="TextBox 13"/>
            <p:cNvSpPr txBox="1"/>
            <p:nvPr/>
          </p:nvSpPr>
          <p:spPr>
            <a:xfrm>
              <a:off x="6400800" y="3651647"/>
              <a:ext cx="2298450" cy="461665"/>
            </a:xfrm>
            <a:prstGeom prst="rect">
              <a:avLst/>
            </a:prstGeom>
            <a:noFill/>
          </p:spPr>
          <p:txBody>
            <a:bodyPr wrap="none" rtlCol="0">
              <a:spAutoFit/>
            </a:bodyPr>
            <a:lstStyle/>
            <a:p>
              <a:r>
                <a:rPr lang="en-US" sz="2400" dirty="0" smtClean="0"/>
                <a:t>seconds / setting</a:t>
              </a:r>
              <a:endParaRPr lang="en-US" sz="2400" dirty="0"/>
            </a:p>
          </p:txBody>
        </p:sp>
      </p:grpSp>
      <p:grpSp>
        <p:nvGrpSpPr>
          <p:cNvPr id="27" name="Group 26"/>
          <p:cNvGrpSpPr/>
          <p:nvPr/>
        </p:nvGrpSpPr>
        <p:grpSpPr>
          <a:xfrm>
            <a:off x="5334000" y="4343400"/>
            <a:ext cx="3276600" cy="651421"/>
            <a:chOff x="5334000" y="4149179"/>
            <a:chExt cx="3276600" cy="651421"/>
          </a:xfrm>
        </p:grpSpPr>
        <p:cxnSp>
          <p:nvCxnSpPr>
            <p:cNvPr id="15" name="Straight Connector 14"/>
            <p:cNvCxnSpPr/>
            <p:nvPr/>
          </p:nvCxnSpPr>
          <p:spPr>
            <a:xfrm>
              <a:off x="5334000" y="4149179"/>
              <a:ext cx="3276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62600" y="4154269"/>
              <a:ext cx="886631" cy="646331"/>
            </a:xfrm>
            <a:prstGeom prst="rect">
              <a:avLst/>
            </a:prstGeom>
            <a:noFill/>
          </p:spPr>
          <p:txBody>
            <a:bodyPr wrap="none" rtlCol="0">
              <a:spAutoFit/>
            </a:bodyPr>
            <a:lstStyle/>
            <a:p>
              <a:r>
                <a:rPr lang="en-US" sz="3600" b="1" dirty="0" smtClean="0">
                  <a:ln w="12700">
                    <a:solidFill>
                      <a:schemeClr val="tx1"/>
                    </a:solidFill>
                  </a:ln>
                  <a:solidFill>
                    <a:schemeClr val="accent6">
                      <a:lumMod val="75000"/>
                    </a:schemeClr>
                  </a:solidFill>
                </a:rPr>
                <a:t>111</a:t>
              </a:r>
            </a:p>
          </p:txBody>
        </p:sp>
        <p:sp>
          <p:nvSpPr>
            <p:cNvPr id="19" name="TextBox 18"/>
            <p:cNvSpPr txBox="1"/>
            <p:nvPr/>
          </p:nvSpPr>
          <p:spPr>
            <a:xfrm>
              <a:off x="6477000" y="4185047"/>
              <a:ext cx="1149482" cy="584775"/>
            </a:xfrm>
            <a:prstGeom prst="rect">
              <a:avLst/>
            </a:prstGeom>
            <a:noFill/>
          </p:spPr>
          <p:txBody>
            <a:bodyPr wrap="none" rtlCol="0">
              <a:spAutoFit/>
            </a:bodyPr>
            <a:lstStyle/>
            <a:p>
              <a:r>
                <a:rPr lang="en-US" sz="3200" b="1" dirty="0" smtClean="0">
                  <a:ln w="12700">
                    <a:solidFill>
                      <a:schemeClr val="tx1"/>
                    </a:solidFill>
                  </a:ln>
                  <a:solidFill>
                    <a:schemeClr val="accent6">
                      <a:lumMod val="75000"/>
                    </a:schemeClr>
                  </a:solidFill>
                </a:rPr>
                <a:t>hours</a:t>
              </a:r>
              <a:endParaRPr lang="en-US" sz="3200" b="1" dirty="0">
                <a:ln w="12700">
                  <a:solidFill>
                    <a:schemeClr val="tx1"/>
                  </a:solidFill>
                </a:ln>
                <a:solidFill>
                  <a:schemeClr val="accent6">
                    <a:lumMod val="75000"/>
                  </a:schemeClr>
                </a:solidFill>
              </a:endParaRPr>
            </a:p>
          </p:txBody>
        </p:sp>
      </p:grpSp>
      <p:grpSp>
        <p:nvGrpSpPr>
          <p:cNvPr id="21" name="Group 20"/>
          <p:cNvGrpSpPr/>
          <p:nvPr/>
        </p:nvGrpSpPr>
        <p:grpSpPr>
          <a:xfrm>
            <a:off x="685800" y="1752600"/>
            <a:ext cx="4419600" cy="3276600"/>
            <a:chOff x="685800" y="1752600"/>
            <a:chExt cx="4419600" cy="3276600"/>
          </a:xfrm>
        </p:grpSpPr>
        <p:sp>
          <p:nvSpPr>
            <p:cNvPr id="22" name="Rectangle 21"/>
            <p:cNvSpPr/>
            <p:nvPr/>
          </p:nvSpPr>
          <p:spPr>
            <a:xfrm>
              <a:off x="838200" y="1752600"/>
              <a:ext cx="4267200" cy="31242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762000" y="1828800"/>
              <a:ext cx="4267200" cy="31242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a:off x="685800" y="1905000"/>
              <a:ext cx="4267200" cy="31242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208897" name="Picture 1" descr="C:\work\6_ar.png"/>
          <p:cNvPicPr>
            <a:picLocks noChangeAspect="1" noChangeArrowheads="1"/>
          </p:cNvPicPr>
          <p:nvPr/>
        </p:nvPicPr>
        <p:blipFill>
          <a:blip r:embed="rId3"/>
          <a:srcRect l="22917" t="20915" r="18750" b="22222"/>
          <a:stretch>
            <a:fillRect/>
          </a:stretch>
        </p:blipFill>
        <p:spPr bwMode="auto">
          <a:xfrm>
            <a:off x="609600" y="1981200"/>
            <a:ext cx="4267200" cy="3119717"/>
          </a:xfrm>
          <a:prstGeom prst="rect">
            <a:avLst/>
          </a:prstGeom>
          <a:noFill/>
          <a:ln w="12700">
            <a:solidFill>
              <a:schemeClr val="bg1"/>
            </a:solidFill>
          </a:ln>
        </p:spPr>
      </p:pic>
      <p:grpSp>
        <p:nvGrpSpPr>
          <p:cNvPr id="48" name="Group 47"/>
          <p:cNvGrpSpPr/>
          <p:nvPr/>
        </p:nvGrpSpPr>
        <p:grpSpPr>
          <a:xfrm>
            <a:off x="5257800" y="1295400"/>
            <a:ext cx="3504929" cy="2362200"/>
            <a:chOff x="6096271" y="-228600"/>
            <a:chExt cx="3504929" cy="2362200"/>
          </a:xfrm>
        </p:grpSpPr>
        <p:sp>
          <p:nvSpPr>
            <p:cNvPr id="26" name="TextBox 25"/>
            <p:cNvSpPr txBox="1"/>
            <p:nvPr/>
          </p:nvSpPr>
          <p:spPr>
            <a:xfrm>
              <a:off x="6705871" y="-228600"/>
              <a:ext cx="550151" cy="523220"/>
            </a:xfrm>
            <a:prstGeom prst="rect">
              <a:avLst/>
            </a:prstGeom>
            <a:noFill/>
          </p:spPr>
          <p:txBody>
            <a:bodyPr wrap="none" rtlCol="0">
              <a:spAutoFit/>
            </a:bodyPr>
            <a:lstStyle/>
            <a:p>
              <a:r>
                <a:rPr lang="en-US" sz="2800" dirty="0" smtClean="0"/>
                <a:t>70</a:t>
              </a:r>
              <a:endParaRPr lang="en-US" sz="2800" dirty="0"/>
            </a:p>
          </p:txBody>
        </p:sp>
        <p:grpSp>
          <p:nvGrpSpPr>
            <p:cNvPr id="28" name="Group 27"/>
            <p:cNvGrpSpPr/>
            <p:nvPr/>
          </p:nvGrpSpPr>
          <p:grpSpPr>
            <a:xfrm>
              <a:off x="6401071" y="162580"/>
              <a:ext cx="3077787" cy="523220"/>
              <a:chOff x="5562600" y="2296180"/>
              <a:chExt cx="3077787" cy="523220"/>
            </a:xfrm>
          </p:grpSpPr>
          <p:sp>
            <p:nvSpPr>
              <p:cNvPr id="29" name="TextBox 28"/>
              <p:cNvSpPr txBox="1"/>
              <p:nvPr/>
            </p:nvSpPr>
            <p:spPr>
              <a:xfrm>
                <a:off x="5562600" y="2296180"/>
                <a:ext cx="869149" cy="523220"/>
              </a:xfrm>
              <a:prstGeom prst="rect">
                <a:avLst/>
              </a:prstGeom>
              <a:noFill/>
            </p:spPr>
            <p:txBody>
              <a:bodyPr wrap="none" rtlCol="0">
                <a:spAutoFit/>
              </a:bodyPr>
              <a:lstStyle/>
              <a:p>
                <a:r>
                  <a:rPr lang="en-US" sz="2800" dirty="0" smtClean="0"/>
                  <a:t>x  90</a:t>
                </a:r>
                <a:endParaRPr lang="en-US" sz="2800" dirty="0"/>
              </a:p>
            </p:txBody>
          </p:sp>
          <p:sp>
            <p:nvSpPr>
              <p:cNvPr id="31" name="TextBox 30"/>
              <p:cNvSpPr txBox="1"/>
              <p:nvPr/>
            </p:nvSpPr>
            <p:spPr>
              <a:xfrm>
                <a:off x="6400800" y="2326958"/>
                <a:ext cx="2239587" cy="461665"/>
              </a:xfrm>
              <a:prstGeom prst="rect">
                <a:avLst/>
              </a:prstGeom>
              <a:noFill/>
            </p:spPr>
            <p:txBody>
              <a:bodyPr wrap="none" rtlCol="0">
                <a:spAutoFit/>
              </a:bodyPr>
              <a:lstStyle/>
              <a:p>
                <a:r>
                  <a:rPr lang="en-US" sz="2400" dirty="0" smtClean="0"/>
                  <a:t>gauges / prompt</a:t>
                </a:r>
                <a:endParaRPr lang="en-US" sz="2400" dirty="0"/>
              </a:p>
            </p:txBody>
          </p:sp>
        </p:grpSp>
        <p:grpSp>
          <p:nvGrpSpPr>
            <p:cNvPr id="36" name="Group 35"/>
            <p:cNvGrpSpPr/>
            <p:nvPr/>
          </p:nvGrpSpPr>
          <p:grpSpPr>
            <a:xfrm>
              <a:off x="6401071" y="924580"/>
              <a:ext cx="3200129" cy="523220"/>
              <a:chOff x="5562600" y="2677180"/>
              <a:chExt cx="3200129" cy="523220"/>
            </a:xfrm>
          </p:grpSpPr>
          <p:sp>
            <p:nvSpPr>
              <p:cNvPr id="38" name="TextBox 37"/>
              <p:cNvSpPr txBox="1"/>
              <p:nvPr/>
            </p:nvSpPr>
            <p:spPr>
              <a:xfrm>
                <a:off x="5562600" y="2677180"/>
                <a:ext cx="849913" cy="523220"/>
              </a:xfrm>
              <a:prstGeom prst="rect">
                <a:avLst/>
              </a:prstGeom>
              <a:noFill/>
            </p:spPr>
            <p:txBody>
              <a:bodyPr wrap="none" rtlCol="0">
                <a:spAutoFit/>
              </a:bodyPr>
              <a:lstStyle/>
              <a:p>
                <a:r>
                  <a:rPr lang="en-US" sz="2800" dirty="0" smtClean="0"/>
                  <a:t>x    2</a:t>
                </a:r>
              </a:p>
            </p:txBody>
          </p:sp>
          <p:sp>
            <p:nvSpPr>
              <p:cNvPr id="39" name="TextBox 38"/>
              <p:cNvSpPr txBox="1"/>
              <p:nvPr/>
            </p:nvSpPr>
            <p:spPr>
              <a:xfrm>
                <a:off x="6400800" y="2707958"/>
                <a:ext cx="2361929" cy="461665"/>
              </a:xfrm>
              <a:prstGeom prst="rect">
                <a:avLst/>
              </a:prstGeom>
              <a:noFill/>
            </p:spPr>
            <p:txBody>
              <a:bodyPr wrap="none" rtlCol="0">
                <a:spAutoFit/>
              </a:bodyPr>
              <a:lstStyle/>
              <a:p>
                <a:r>
                  <a:rPr lang="en-US" sz="2400" dirty="0" smtClean="0"/>
                  <a:t>settings / opinion</a:t>
                </a:r>
                <a:endParaRPr lang="en-US" sz="2400" dirty="0"/>
              </a:p>
            </p:txBody>
          </p:sp>
        </p:grpSp>
        <p:sp>
          <p:nvSpPr>
            <p:cNvPr id="40" name="TextBox 39"/>
            <p:cNvSpPr txBox="1"/>
            <p:nvPr/>
          </p:nvSpPr>
          <p:spPr>
            <a:xfrm>
              <a:off x="7239271" y="-197822"/>
              <a:ext cx="1239570" cy="461665"/>
            </a:xfrm>
            <a:prstGeom prst="rect">
              <a:avLst/>
            </a:prstGeom>
            <a:noFill/>
          </p:spPr>
          <p:txBody>
            <a:bodyPr wrap="none" rtlCol="0">
              <a:spAutoFit/>
            </a:bodyPr>
            <a:lstStyle/>
            <a:p>
              <a:r>
                <a:rPr lang="en-US" sz="2400" dirty="0" smtClean="0"/>
                <a:t>prompts</a:t>
              </a:r>
              <a:endParaRPr lang="en-US" sz="2400" dirty="0"/>
            </a:p>
          </p:txBody>
        </p:sp>
        <p:grpSp>
          <p:nvGrpSpPr>
            <p:cNvPr id="41" name="Group 40"/>
            <p:cNvGrpSpPr/>
            <p:nvPr/>
          </p:nvGrpSpPr>
          <p:grpSpPr>
            <a:xfrm>
              <a:off x="6096271" y="1522412"/>
              <a:ext cx="3352800" cy="611188"/>
              <a:chOff x="5257800" y="3112432"/>
              <a:chExt cx="3352800" cy="611188"/>
            </a:xfrm>
          </p:grpSpPr>
          <p:sp>
            <p:nvSpPr>
              <p:cNvPr id="42" name="TextBox 41"/>
              <p:cNvSpPr txBox="1"/>
              <p:nvPr/>
            </p:nvSpPr>
            <p:spPr>
              <a:xfrm>
                <a:off x="5257800" y="3200400"/>
                <a:ext cx="1626216" cy="523220"/>
              </a:xfrm>
              <a:prstGeom prst="rect">
                <a:avLst/>
              </a:prstGeom>
              <a:noFill/>
            </p:spPr>
            <p:txBody>
              <a:bodyPr wrap="none" rtlCol="0">
                <a:spAutoFit/>
              </a:bodyPr>
              <a:lstStyle/>
              <a:p>
                <a:r>
                  <a:rPr lang="en-US" sz="2800" dirty="0" smtClean="0"/>
                  <a:t>≈ 100,000</a:t>
                </a:r>
              </a:p>
            </p:txBody>
          </p:sp>
          <p:sp>
            <p:nvSpPr>
              <p:cNvPr id="43" name="TextBox 42"/>
              <p:cNvSpPr txBox="1"/>
              <p:nvPr/>
            </p:nvSpPr>
            <p:spPr>
              <a:xfrm>
                <a:off x="6858000" y="3190220"/>
                <a:ext cx="1154868" cy="461665"/>
              </a:xfrm>
              <a:prstGeom prst="rect">
                <a:avLst/>
              </a:prstGeom>
              <a:noFill/>
            </p:spPr>
            <p:txBody>
              <a:bodyPr wrap="none" rtlCol="0">
                <a:spAutoFit/>
              </a:bodyPr>
              <a:lstStyle/>
              <a:p>
                <a:r>
                  <a:rPr lang="en-US" sz="2400" dirty="0" smtClean="0"/>
                  <a:t>settings</a:t>
                </a:r>
                <a:endParaRPr lang="en-US" sz="2400" dirty="0"/>
              </a:p>
            </p:txBody>
          </p:sp>
          <p:cxnSp>
            <p:nvCxnSpPr>
              <p:cNvPr id="44" name="Straight Connector 43"/>
              <p:cNvCxnSpPr/>
              <p:nvPr/>
            </p:nvCxnSpPr>
            <p:spPr>
              <a:xfrm>
                <a:off x="5334000" y="3112432"/>
                <a:ext cx="3276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6401071" y="543580"/>
              <a:ext cx="3093689" cy="523220"/>
              <a:chOff x="5562600" y="2296180"/>
              <a:chExt cx="3093689" cy="523220"/>
            </a:xfrm>
          </p:grpSpPr>
          <p:sp>
            <p:nvSpPr>
              <p:cNvPr id="46" name="TextBox 45"/>
              <p:cNvSpPr txBox="1"/>
              <p:nvPr/>
            </p:nvSpPr>
            <p:spPr>
              <a:xfrm>
                <a:off x="5562600" y="2296180"/>
                <a:ext cx="849913" cy="523220"/>
              </a:xfrm>
              <a:prstGeom prst="rect">
                <a:avLst/>
              </a:prstGeom>
              <a:noFill/>
            </p:spPr>
            <p:txBody>
              <a:bodyPr wrap="none" rtlCol="0">
                <a:spAutoFit/>
              </a:bodyPr>
              <a:lstStyle/>
              <a:p>
                <a:r>
                  <a:rPr lang="en-US" sz="2800" dirty="0" smtClean="0"/>
                  <a:t>x    8</a:t>
                </a:r>
                <a:endParaRPr lang="en-US" sz="2800" dirty="0"/>
              </a:p>
            </p:txBody>
          </p:sp>
          <p:sp>
            <p:nvSpPr>
              <p:cNvPr id="47" name="TextBox 46"/>
              <p:cNvSpPr txBox="1"/>
              <p:nvPr/>
            </p:nvSpPr>
            <p:spPr>
              <a:xfrm>
                <a:off x="6400800" y="2326958"/>
                <a:ext cx="2255489" cy="461665"/>
              </a:xfrm>
              <a:prstGeom prst="rect">
                <a:avLst/>
              </a:prstGeom>
              <a:noFill/>
            </p:spPr>
            <p:txBody>
              <a:bodyPr wrap="none" rtlCol="0">
                <a:spAutoFit/>
              </a:bodyPr>
              <a:lstStyle/>
              <a:p>
                <a:r>
                  <a:rPr lang="en-US" sz="2400" dirty="0" smtClean="0"/>
                  <a:t>opinions / gauge</a:t>
                </a:r>
                <a:endParaRPr lang="en-US" sz="2400" dirty="0"/>
              </a:p>
            </p:txBody>
          </p:sp>
        </p:grpSp>
      </p:grpSp>
      <p:pic>
        <p:nvPicPr>
          <p:cNvPr id="32" name="Picture 1" descr="C:\work\6_ar.png"/>
          <p:cNvPicPr>
            <a:picLocks noChangeAspect="1" noChangeArrowheads="1"/>
          </p:cNvPicPr>
          <p:nvPr/>
        </p:nvPicPr>
        <p:blipFill>
          <a:blip r:embed="rId4"/>
          <a:stretch>
            <a:fillRect/>
          </a:stretch>
        </p:blipFill>
        <p:spPr bwMode="auto">
          <a:xfrm>
            <a:off x="783771" y="2159001"/>
            <a:ext cx="3864428" cy="2794000"/>
          </a:xfrm>
          <a:prstGeom prst="rect">
            <a:avLst/>
          </a:prstGeom>
          <a:ln w="12700">
            <a:noFill/>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Much</a:t>
            </a:r>
            <a:r>
              <a:rPr lang="en-US" baseline="0" dirty="0" smtClean="0"/>
              <a:t> Data…</a:t>
            </a:r>
            <a:endParaRPr lang="en-US" dirty="0"/>
          </a:p>
        </p:txBody>
      </p:sp>
      <p:sp>
        <p:nvSpPr>
          <p:cNvPr id="3" name="Content Placeholder 2"/>
          <p:cNvSpPr>
            <a:spLocks noGrp="1"/>
          </p:cNvSpPr>
          <p:nvPr>
            <p:ph idx="1"/>
          </p:nvPr>
        </p:nvSpPr>
        <p:spPr/>
        <p:txBody>
          <a:bodyPr/>
          <a:lstStyle/>
          <a:p>
            <a:r>
              <a:rPr lang="en-US" dirty="0" smtClean="0"/>
              <a:t>Amazon Mechanical Turk to the rescue!</a:t>
            </a:r>
          </a:p>
          <a:p>
            <a:r>
              <a:rPr lang="en-US" dirty="0" err="1" smtClean="0"/>
              <a:t>Turker</a:t>
            </a:r>
            <a:r>
              <a:rPr lang="en-US" baseline="0" dirty="0" smtClean="0"/>
              <a:t> sets 60 gauges, gets paid $0.20</a:t>
            </a:r>
          </a:p>
          <a:p>
            <a:r>
              <a:rPr lang="en-US" baseline="0" dirty="0" smtClean="0"/>
              <a:t>Efficient even after throwing away garbage</a:t>
            </a:r>
          </a:p>
          <a:p>
            <a:pPr lvl="1"/>
            <a:r>
              <a:rPr lang="en-US" dirty="0" smtClean="0"/>
              <a:t>“Garbage” is inconsistent data</a:t>
            </a:r>
          </a:p>
          <a:p>
            <a:pPr lvl="1"/>
            <a:r>
              <a:rPr lang="en-US" dirty="0" smtClean="0"/>
              <a:t>About 80% of data is consistent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lstStyle/>
          <a:p>
            <a:r>
              <a:rPr lang="en-US" dirty="0" smtClean="0"/>
              <a:t>275,000 gauge settings</a:t>
            </a:r>
          </a:p>
          <a:p>
            <a:r>
              <a:rPr lang="en-US" dirty="0" smtClean="0"/>
              <a:t>4 models </a:t>
            </a:r>
            <a:r>
              <a:rPr lang="en-US" dirty="0" err="1" smtClean="0"/>
              <a:t>x</a:t>
            </a:r>
            <a:r>
              <a:rPr lang="en-US" dirty="0" smtClean="0"/>
              <a:t> 180 gauges + 8 models </a:t>
            </a:r>
            <a:r>
              <a:rPr lang="en-US" dirty="0" err="1" smtClean="0"/>
              <a:t>x</a:t>
            </a:r>
            <a:r>
              <a:rPr lang="en-US" dirty="0" smtClean="0"/>
              <a:t> 90 gauges</a:t>
            </a:r>
          </a:p>
          <a:p>
            <a:r>
              <a:rPr lang="en-US" dirty="0" smtClean="0"/>
              <a:t>Each gauge 9 to 29 opinions, average 15</a:t>
            </a:r>
          </a:p>
          <a:p>
            <a:r>
              <a:rPr lang="en-US" dirty="0" smtClean="0"/>
              <a:t>560 different people</a:t>
            </a:r>
            <a:endParaRPr lang="en-US" dirty="0"/>
          </a:p>
        </p:txBody>
      </p:sp>
      <p:graphicFrame>
        <p:nvGraphicFramePr>
          <p:cNvPr id="6" name="Chart 5"/>
          <p:cNvGraphicFramePr/>
          <p:nvPr/>
        </p:nvGraphicFramePr>
        <p:xfrm>
          <a:off x="2286000" y="4114800"/>
          <a:ext cx="4572000"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14400" y="4572000"/>
            <a:ext cx="1367169" cy="646331"/>
          </a:xfrm>
          <a:prstGeom prst="rect">
            <a:avLst/>
          </a:prstGeom>
          <a:noFill/>
        </p:spPr>
        <p:txBody>
          <a:bodyPr wrap="none" rtlCol="0">
            <a:spAutoFit/>
          </a:bodyPr>
          <a:lstStyle/>
          <a:p>
            <a:r>
              <a:rPr lang="en-US" dirty="0" smtClean="0"/>
              <a:t>Assignments</a:t>
            </a:r>
          </a:p>
          <a:p>
            <a:r>
              <a:rPr lang="en-US" dirty="0" smtClean="0"/>
              <a:t>Completed</a:t>
            </a:r>
            <a:endParaRPr lang="en-US" dirty="0"/>
          </a:p>
        </p:txBody>
      </p:sp>
      <p:sp>
        <p:nvSpPr>
          <p:cNvPr id="8" name="TextBox 7"/>
          <p:cNvSpPr txBox="1"/>
          <p:nvPr/>
        </p:nvSpPr>
        <p:spPr>
          <a:xfrm>
            <a:off x="4038600" y="6260068"/>
            <a:ext cx="1456809" cy="369332"/>
          </a:xfrm>
          <a:prstGeom prst="rect">
            <a:avLst/>
          </a:prstGeom>
          <a:noFill/>
        </p:spPr>
        <p:txBody>
          <a:bodyPr wrap="none" rtlCol="0">
            <a:spAutoFit/>
          </a:bodyPr>
          <a:lstStyle/>
          <a:p>
            <a:r>
              <a:rPr lang="en-US" dirty="0" smtClean="0"/>
              <a:t># Participants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Global Accuracy</a:t>
            </a:r>
            <a:endParaRPr lang="en-US" dirty="0"/>
          </a:p>
        </p:txBody>
      </p:sp>
      <p:grpSp>
        <p:nvGrpSpPr>
          <p:cNvPr id="23" name="Group 22"/>
          <p:cNvGrpSpPr/>
          <p:nvPr/>
        </p:nvGrpSpPr>
        <p:grpSpPr>
          <a:xfrm>
            <a:off x="1447800" y="1446976"/>
            <a:ext cx="6019800" cy="5106224"/>
            <a:chOff x="2286000" y="2057400"/>
            <a:chExt cx="4408930" cy="3739823"/>
          </a:xfrm>
        </p:grpSpPr>
        <p:sp>
          <p:nvSpPr>
            <p:cNvPr id="15" name="Rectangle 14"/>
            <p:cNvSpPr/>
            <p:nvPr/>
          </p:nvSpPr>
          <p:spPr>
            <a:xfrm>
              <a:off x="2286000" y="2057400"/>
              <a:ext cx="4408930" cy="3397044"/>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3402185" y="5526722"/>
              <a:ext cx="2119690" cy="270501"/>
            </a:xfrm>
            <a:prstGeom prst="rect">
              <a:avLst/>
            </a:prstGeom>
            <a:noFill/>
          </p:spPr>
          <p:txBody>
            <a:bodyPr wrap="square" rtlCol="0">
              <a:spAutoFit/>
            </a:bodyPr>
            <a:lstStyle/>
            <a:p>
              <a:r>
                <a:rPr lang="en-US" dirty="0" smtClean="0"/>
                <a:t>Error from ground (accuracy)</a:t>
              </a:r>
              <a:endParaRPr lang="en-US" dirty="0"/>
            </a:p>
          </p:txBody>
        </p:sp>
        <p:pic>
          <p:nvPicPr>
            <p:cNvPr id="21" name="Picture 2" descr="C:\fcole\lineshape-doc\s09\images\hist\global\global_err_all.png"/>
            <p:cNvPicPr>
              <a:picLocks noChangeAspect="1" noChangeArrowheads="1"/>
            </p:cNvPicPr>
            <p:nvPr/>
          </p:nvPicPr>
          <p:blipFill>
            <a:blip r:embed="rId3"/>
            <a:stretch>
              <a:fillRect/>
            </a:stretch>
          </p:blipFill>
          <p:spPr bwMode="auto">
            <a:xfrm>
              <a:off x="2376237" y="2133600"/>
              <a:ext cx="4253163" cy="3200400"/>
            </a:xfrm>
            <a:prstGeom prst="rect">
              <a:avLst/>
            </a:prstGeom>
            <a:noFill/>
          </p:spPr>
        </p:pic>
        <p:pic>
          <p:nvPicPr>
            <p:cNvPr id="18" name="Picture 2"/>
            <p:cNvPicPr>
              <a:picLocks noChangeAspect="1" noChangeArrowheads="1"/>
            </p:cNvPicPr>
            <p:nvPr/>
          </p:nvPicPr>
          <p:blipFill>
            <a:blip r:embed="rId4"/>
            <a:srcRect/>
            <a:stretch>
              <a:fillRect/>
            </a:stretch>
          </p:blipFill>
          <p:spPr bwMode="auto">
            <a:xfrm>
              <a:off x="4367593" y="2144133"/>
              <a:ext cx="2222534" cy="1569381"/>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Global Accuracy</a:t>
            </a:r>
            <a:endParaRPr lang="en-US" dirty="0"/>
          </a:p>
        </p:txBody>
      </p:sp>
      <p:grpSp>
        <p:nvGrpSpPr>
          <p:cNvPr id="3" name="Group 25"/>
          <p:cNvGrpSpPr/>
          <p:nvPr/>
        </p:nvGrpSpPr>
        <p:grpSpPr>
          <a:xfrm>
            <a:off x="463075" y="1904999"/>
            <a:ext cx="8433565" cy="3874533"/>
            <a:chOff x="463075" y="2057399"/>
            <a:chExt cx="8433565" cy="3874533"/>
          </a:xfrm>
        </p:grpSpPr>
        <p:sp>
          <p:nvSpPr>
            <p:cNvPr id="6" name="TextBox 5"/>
            <p:cNvSpPr txBox="1"/>
            <p:nvPr/>
          </p:nvSpPr>
          <p:spPr>
            <a:xfrm>
              <a:off x="1187973" y="5513188"/>
              <a:ext cx="3155427" cy="418744"/>
            </a:xfrm>
            <a:prstGeom prst="rect">
              <a:avLst/>
            </a:prstGeom>
            <a:noFill/>
          </p:spPr>
          <p:txBody>
            <a:bodyPr wrap="none" rtlCol="0">
              <a:spAutoFit/>
            </a:bodyPr>
            <a:lstStyle/>
            <a:p>
              <a:r>
                <a:rPr lang="en-US" dirty="0" smtClean="0"/>
                <a:t>Error from ground (accuracy)</a:t>
              </a:r>
              <a:endParaRPr lang="en-US" dirty="0"/>
            </a:p>
          </p:txBody>
        </p:sp>
        <p:grpSp>
          <p:nvGrpSpPr>
            <p:cNvPr id="4" name="Group 23"/>
            <p:cNvGrpSpPr/>
            <p:nvPr/>
          </p:nvGrpSpPr>
          <p:grpSpPr>
            <a:xfrm>
              <a:off x="463075" y="2057400"/>
              <a:ext cx="4413725" cy="3383792"/>
              <a:chOff x="463075" y="2057400"/>
              <a:chExt cx="4413725" cy="3383792"/>
            </a:xfrm>
          </p:grpSpPr>
          <p:sp>
            <p:nvSpPr>
              <p:cNvPr id="8" name="Rectangle 7"/>
              <p:cNvSpPr/>
              <p:nvPr/>
            </p:nvSpPr>
            <p:spPr>
              <a:xfrm>
                <a:off x="463075" y="2057400"/>
                <a:ext cx="4413725" cy="3383792"/>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 descr="C:\fcole\lineshape-doc\s09\images\hist\global\global_err_all.png"/>
              <p:cNvPicPr>
                <a:picLocks noChangeAspect="1" noChangeArrowheads="1"/>
              </p:cNvPicPr>
              <p:nvPr/>
            </p:nvPicPr>
            <p:blipFill>
              <a:blip r:embed="rId3"/>
              <a:stretch>
                <a:fillRect/>
              </a:stretch>
            </p:blipFill>
            <p:spPr bwMode="auto">
              <a:xfrm>
                <a:off x="533400" y="2133600"/>
                <a:ext cx="4253163" cy="3200400"/>
              </a:xfrm>
              <a:prstGeom prst="rect">
                <a:avLst/>
              </a:prstGeom>
              <a:noFill/>
            </p:spPr>
          </p:pic>
          <p:pic>
            <p:nvPicPr>
              <p:cNvPr id="2050" name="Picture 2"/>
              <p:cNvPicPr>
                <a:picLocks noChangeAspect="1" noChangeArrowheads="1"/>
              </p:cNvPicPr>
              <p:nvPr/>
            </p:nvPicPr>
            <p:blipFill>
              <a:blip r:embed="rId4"/>
              <a:srcRect/>
              <a:stretch>
                <a:fillRect/>
              </a:stretch>
            </p:blipFill>
            <p:spPr bwMode="auto">
              <a:xfrm>
                <a:off x="2644350" y="2143795"/>
                <a:ext cx="2126754" cy="1563259"/>
              </a:xfrm>
              <a:prstGeom prst="rect">
                <a:avLst/>
              </a:prstGeom>
              <a:noFill/>
              <a:ln w="9525">
                <a:noFill/>
                <a:miter lim="800000"/>
                <a:headEnd/>
                <a:tailEnd/>
              </a:ln>
              <a:effectLst/>
            </p:spPr>
          </p:pic>
        </p:grpSp>
        <p:grpSp>
          <p:nvGrpSpPr>
            <p:cNvPr id="5" name="Group 24"/>
            <p:cNvGrpSpPr/>
            <p:nvPr/>
          </p:nvGrpSpPr>
          <p:grpSpPr>
            <a:xfrm>
              <a:off x="5257800" y="2057399"/>
              <a:ext cx="3486440" cy="3389671"/>
              <a:chOff x="5428960" y="2057399"/>
              <a:chExt cx="3486440" cy="3389671"/>
            </a:xfrm>
          </p:grpSpPr>
          <p:sp>
            <p:nvSpPr>
              <p:cNvPr id="12" name="Rectangle 11"/>
              <p:cNvSpPr/>
              <p:nvPr/>
            </p:nvSpPr>
            <p:spPr>
              <a:xfrm>
                <a:off x="5428960" y="2057399"/>
                <a:ext cx="3486440" cy="3389671"/>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 name="Picture 2" descr="C:\fcole\fhc_thesis\hwd_chapter\images\scatter\global\scatter_accuracy_l.png"/>
              <p:cNvPicPr>
                <a:picLocks noChangeAspect="1" noChangeArrowheads="1"/>
              </p:cNvPicPr>
              <p:nvPr/>
            </p:nvPicPr>
            <p:blipFill>
              <a:blip r:embed="rId5"/>
              <a:stretch>
                <a:fillRect/>
              </a:stretch>
            </p:blipFill>
            <p:spPr bwMode="auto">
              <a:xfrm>
                <a:off x="5501328" y="2158329"/>
                <a:ext cx="3414072" cy="3175671"/>
              </a:xfrm>
              <a:prstGeom prst="rect">
                <a:avLst/>
              </a:prstGeom>
              <a:noFill/>
            </p:spPr>
          </p:pic>
        </p:grpSp>
        <p:sp>
          <p:nvSpPr>
            <p:cNvPr id="14" name="TextBox 13"/>
            <p:cNvSpPr txBox="1"/>
            <p:nvPr/>
          </p:nvSpPr>
          <p:spPr>
            <a:xfrm>
              <a:off x="5403404" y="5513188"/>
              <a:ext cx="3493236" cy="418744"/>
            </a:xfrm>
            <a:prstGeom prst="rect">
              <a:avLst/>
            </a:prstGeom>
            <a:noFill/>
          </p:spPr>
          <p:txBody>
            <a:bodyPr wrap="none" rtlCol="0">
              <a:spAutoFit/>
            </a:bodyPr>
            <a:lstStyle/>
            <a:p>
              <a:r>
                <a:rPr lang="en-US" dirty="0" smtClean="0"/>
                <a:t>Distribution of errors for shaded</a:t>
              </a:r>
              <a:endParaRPr lang="en-US"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drawings</a:t>
            </a:r>
            <a:endParaRPr lang="en-US" dirty="0"/>
          </a:p>
        </p:txBody>
      </p:sp>
      <p:grpSp>
        <p:nvGrpSpPr>
          <p:cNvPr id="3" name="Group 22"/>
          <p:cNvGrpSpPr/>
          <p:nvPr/>
        </p:nvGrpSpPr>
        <p:grpSpPr>
          <a:xfrm>
            <a:off x="3189550" y="1676400"/>
            <a:ext cx="783701" cy="1600200"/>
            <a:chOff x="762000" y="4618687"/>
            <a:chExt cx="859902" cy="1926180"/>
          </a:xfrm>
          <a:effectLst/>
        </p:grpSpPr>
        <p:sp>
          <p:nvSpPr>
            <p:cNvPr id="13" name="Rectangle 12"/>
            <p:cNvSpPr/>
            <p:nvPr/>
          </p:nvSpPr>
          <p:spPr>
            <a:xfrm>
              <a:off x="762000" y="4618687"/>
              <a:ext cx="859902" cy="1926180"/>
            </a:xfrm>
            <a:prstGeom prst="rect">
              <a:avLst/>
            </a:prstGeom>
            <a:ln w="25400" cap="flat" cmpd="sng" algn="ctr">
              <a:solidFill>
                <a:srgbClr val="000000"/>
              </a:solidFill>
              <a:prstDash val="solid"/>
              <a:round/>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4" name="Picture 13" descr="occcontours.png"/>
            <p:cNvPicPr>
              <a:picLocks noChangeAspect="1"/>
            </p:cNvPicPr>
            <p:nvPr/>
          </p:nvPicPr>
          <p:blipFill>
            <a:blip r:embed="rId3" cstate="print"/>
            <a:stretch>
              <a:fillRect/>
            </a:stretch>
          </p:blipFill>
          <p:spPr>
            <a:xfrm>
              <a:off x="830792" y="4747388"/>
              <a:ext cx="756714" cy="1668779"/>
            </a:xfrm>
            <a:prstGeom prst="rect">
              <a:avLst/>
            </a:prstGeom>
            <a:ln>
              <a:noFill/>
            </a:ln>
          </p:spPr>
          <p:style>
            <a:lnRef idx="2">
              <a:schemeClr val="dk1"/>
            </a:lnRef>
            <a:fillRef idx="1">
              <a:schemeClr val="lt1"/>
            </a:fillRef>
            <a:effectRef idx="0">
              <a:schemeClr val="dk1"/>
            </a:effectRef>
            <a:fontRef idx="minor">
              <a:schemeClr val="dk1"/>
            </a:fontRef>
          </p:style>
        </p:pic>
      </p:grpSp>
      <p:sp>
        <p:nvSpPr>
          <p:cNvPr id="15" name="TextBox 14"/>
          <p:cNvSpPr txBox="1"/>
          <p:nvPr/>
        </p:nvSpPr>
        <p:spPr>
          <a:xfrm>
            <a:off x="2778373" y="3314446"/>
            <a:ext cx="1606054" cy="307777"/>
          </a:xfrm>
          <a:prstGeom prst="rect">
            <a:avLst/>
          </a:prstGeom>
          <a:noFill/>
        </p:spPr>
        <p:txBody>
          <a:bodyPr wrap="none" rtlCol="0">
            <a:spAutoFit/>
          </a:bodyPr>
          <a:lstStyle/>
          <a:p>
            <a:r>
              <a:rPr lang="en-US" sz="1400" dirty="0" smtClean="0">
                <a:solidFill>
                  <a:schemeClr val="accent1">
                    <a:lumMod val="40000"/>
                    <a:lumOff val="60000"/>
                  </a:schemeClr>
                </a:solidFill>
              </a:rPr>
              <a:t>Occluding Contours</a:t>
            </a:r>
          </a:p>
        </p:txBody>
      </p:sp>
      <p:pic>
        <p:nvPicPr>
          <p:cNvPr id="19" name="Picture 18" descr="image-rv.png"/>
          <p:cNvPicPr>
            <a:picLocks noChangeAspect="1"/>
          </p:cNvPicPr>
          <p:nvPr/>
        </p:nvPicPr>
        <p:blipFill>
          <a:blip r:embed="rId4"/>
          <a:srcRect l="11364" t="6061" r="13636"/>
          <a:stretch>
            <a:fillRect/>
          </a:stretch>
        </p:blipFill>
        <p:spPr>
          <a:xfrm>
            <a:off x="4986653" y="1981200"/>
            <a:ext cx="1378974" cy="1295400"/>
          </a:xfrm>
          <a:prstGeom prst="rect">
            <a:avLst/>
          </a:prstGeom>
          <a:ln w="25400" cap="sq" cmpd="sng" algn="ctr">
            <a:solidFill>
              <a:srgbClr val="000000"/>
            </a:solidFill>
            <a:prstDash val="solid"/>
            <a:miter lim="800000"/>
            <a:headEnd type="none" w="med" len="med"/>
            <a:tailEnd type="none" w="med" len="med"/>
          </a:ln>
          <a:effectLst/>
        </p:spPr>
      </p:pic>
      <p:sp>
        <p:nvSpPr>
          <p:cNvPr id="20" name="TextBox 19"/>
          <p:cNvSpPr txBox="1"/>
          <p:nvPr/>
        </p:nvSpPr>
        <p:spPr>
          <a:xfrm>
            <a:off x="5083025" y="3314446"/>
            <a:ext cx="1186230" cy="307777"/>
          </a:xfrm>
          <a:prstGeom prst="rect">
            <a:avLst/>
          </a:prstGeom>
          <a:noFill/>
        </p:spPr>
        <p:txBody>
          <a:bodyPr wrap="none" rtlCol="0">
            <a:spAutoFit/>
          </a:bodyPr>
          <a:lstStyle/>
          <a:p>
            <a:r>
              <a:rPr lang="en-US" sz="1400" dirty="0" smtClean="0">
                <a:solidFill>
                  <a:schemeClr val="accent1">
                    <a:lumMod val="40000"/>
                    <a:lumOff val="60000"/>
                  </a:schemeClr>
                </a:solidFill>
              </a:rPr>
              <a:t>Sharp creases</a:t>
            </a:r>
            <a:endParaRPr lang="en-US" sz="1400"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a:t>
            </a:r>
            <a:endParaRPr lang="en-US" dirty="0"/>
          </a:p>
        </p:txBody>
      </p:sp>
      <p:sp>
        <p:nvSpPr>
          <p:cNvPr id="3" name="Content Placeholder 2"/>
          <p:cNvSpPr>
            <a:spLocks noGrp="1"/>
          </p:cNvSpPr>
          <p:nvPr>
            <p:ph idx="1"/>
          </p:nvPr>
        </p:nvSpPr>
        <p:spPr/>
        <p:txBody>
          <a:bodyPr/>
          <a:lstStyle/>
          <a:p>
            <a:pPr algn="ctr">
              <a:buNone/>
            </a:pPr>
            <a:r>
              <a:rPr lang="en-US" dirty="0" smtClean="0"/>
              <a:t>On average, </a:t>
            </a:r>
            <a:r>
              <a:rPr lang="en-US" dirty="0" err="1" smtClean="0"/>
              <a:t>turkers</a:t>
            </a:r>
            <a:r>
              <a:rPr lang="en-US" dirty="0" smtClean="0"/>
              <a:t> did a good job</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Aggregating Per-Gauge Data</a:t>
            </a:r>
            <a:endParaRPr lang="en-US" dirty="0"/>
          </a:p>
        </p:txBody>
      </p:sp>
      <p:sp>
        <p:nvSpPr>
          <p:cNvPr id="3" name="Content Placeholder 2"/>
          <p:cNvSpPr>
            <a:spLocks noGrp="1"/>
          </p:cNvSpPr>
          <p:nvPr>
            <p:ph idx="1"/>
          </p:nvPr>
        </p:nvSpPr>
        <p:spPr/>
        <p:txBody>
          <a:bodyPr/>
          <a:lstStyle/>
          <a:p>
            <a:pPr>
              <a:buNone/>
            </a:pPr>
            <a:r>
              <a:rPr lang="en-US" dirty="0" smtClean="0"/>
              <a:t>What is the most representative direction?</a:t>
            </a:r>
          </a:p>
          <a:p>
            <a:pPr lvl="1"/>
            <a:r>
              <a:rPr lang="en-US" dirty="0" smtClean="0"/>
              <a:t>“Mean” is most obvious choice</a:t>
            </a:r>
          </a:p>
          <a:p>
            <a:pPr lvl="1"/>
            <a:r>
              <a:rPr lang="en-US" dirty="0" smtClean="0"/>
              <a:t>“Median” more robust to outliers</a:t>
            </a:r>
          </a:p>
          <a:p>
            <a:endParaRPr lang="en-US" dirty="0"/>
          </a:p>
        </p:txBody>
      </p:sp>
      <p:cxnSp>
        <p:nvCxnSpPr>
          <p:cNvPr id="5" name="Straight Arrow Connector 4"/>
          <p:cNvCxnSpPr/>
          <p:nvPr/>
        </p:nvCxnSpPr>
        <p:spPr>
          <a:xfrm rot="5400000" flipH="1" flipV="1">
            <a:off x="3673928" y="4925785"/>
            <a:ext cx="1676398" cy="359228"/>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rot="5400000" flipH="1" flipV="1">
            <a:off x="4152899" y="4806042"/>
            <a:ext cx="1317170" cy="957942"/>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flipH="1" flipV="1">
            <a:off x="3913413" y="4806042"/>
            <a:ext cx="1556656" cy="718457"/>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a:off x="2667000" y="5562600"/>
            <a:ext cx="1665514" cy="380998"/>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flipH="1" flipV="1">
            <a:off x="3859108" y="4813199"/>
            <a:ext cx="1603805" cy="656996"/>
          </a:xfrm>
          <a:prstGeom prst="straightConnector1">
            <a:avLst/>
          </a:prstGeom>
          <a:ln>
            <a:solidFill>
              <a:schemeClr val="tx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971800" y="5970284"/>
            <a:ext cx="27432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flipH="1" flipV="1">
            <a:off x="3548997" y="5011947"/>
            <a:ext cx="1726057" cy="137250"/>
          </a:xfrm>
          <a:prstGeom prst="straightConnector1">
            <a:avLst/>
          </a:prstGeom>
          <a:ln>
            <a:solidFill>
              <a:srgbClr val="1FF49B"/>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703839" y="3974068"/>
            <a:ext cx="715761" cy="369332"/>
          </a:xfrm>
          <a:prstGeom prst="rect">
            <a:avLst/>
          </a:prstGeom>
          <a:noFill/>
          <a:ln>
            <a:noFill/>
          </a:ln>
        </p:spPr>
        <p:txBody>
          <a:bodyPr wrap="none" rtlCol="0">
            <a:spAutoFit/>
          </a:bodyPr>
          <a:lstStyle/>
          <a:p>
            <a:r>
              <a:rPr lang="en-US" dirty="0" smtClean="0">
                <a:solidFill>
                  <a:srgbClr val="1FF49B"/>
                </a:solidFill>
              </a:rPr>
              <a:t>mean</a:t>
            </a:r>
            <a:endParaRPr lang="en-US" dirty="0">
              <a:solidFill>
                <a:srgbClr val="1FF49B"/>
              </a:solidFill>
            </a:endParaRPr>
          </a:p>
        </p:txBody>
      </p:sp>
      <p:sp>
        <p:nvSpPr>
          <p:cNvPr id="12" name="TextBox 11"/>
          <p:cNvSpPr txBox="1"/>
          <p:nvPr/>
        </p:nvSpPr>
        <p:spPr>
          <a:xfrm>
            <a:off x="4999239" y="3962400"/>
            <a:ext cx="890012" cy="369332"/>
          </a:xfrm>
          <a:prstGeom prst="rect">
            <a:avLst/>
          </a:prstGeom>
          <a:noFill/>
          <a:ln>
            <a:noFill/>
          </a:ln>
        </p:spPr>
        <p:txBody>
          <a:bodyPr wrap="none" rtlCol="0">
            <a:spAutoFit/>
          </a:bodyPr>
          <a:lstStyle/>
          <a:p>
            <a:r>
              <a:rPr lang="en-US" dirty="0" smtClean="0">
                <a:solidFill>
                  <a:srgbClr val="F4D62A"/>
                </a:solidFill>
              </a:rPr>
              <a:t>median</a:t>
            </a:r>
            <a:endParaRPr lang="en-US" dirty="0">
              <a:solidFill>
                <a:srgbClr val="F4D62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7" presetClass="emph" presetSubtype="2" fill="hold" nodeType="clickEffect">
                                  <p:stCondLst>
                                    <p:cond delay="0"/>
                                  </p:stCondLst>
                                  <p:childTnLst>
                                    <p:animClr clrSpc="rgb">
                                      <p:cBhvr>
                                        <p:cTn id="12" dur="500" fill="hold"/>
                                        <p:tgtEl>
                                          <p:spTgt spid="22"/>
                                        </p:tgtEl>
                                        <p:attrNameLst>
                                          <p:attrName>stroke.color</p:attrName>
                                        </p:attrNameLst>
                                      </p:cBhvr>
                                      <p:to>
                                        <a:srgbClr val="F4CB18"/>
                                      </p:to>
                                    </p:animClr>
                                    <p:set>
                                      <p:cBhvr>
                                        <p:cTn id="13" dur="500" fill="hold"/>
                                        <p:tgtEl>
                                          <p:spTgt spid="22"/>
                                        </p:tgtEl>
                                        <p:attrNameLst>
                                          <p:attrName>stroke.on</p:attrName>
                                        </p:attrNameLst>
                                      </p:cBhvr>
                                      <p:to>
                                        <p:strVal val="true"/>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304800" y="1981200"/>
            <a:ext cx="4134099" cy="3226488"/>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Global Accuracy and Precision</a:t>
            </a:r>
            <a:endParaRPr lang="en-US" dirty="0"/>
          </a:p>
        </p:txBody>
      </p:sp>
      <p:pic>
        <p:nvPicPr>
          <p:cNvPr id="1026" name="Picture 2" descr="C:\fcole\lineshape-doc\s09\images\hist\global\global_err_all.png"/>
          <p:cNvPicPr>
            <a:picLocks noChangeAspect="1" noChangeArrowheads="1"/>
          </p:cNvPicPr>
          <p:nvPr/>
        </p:nvPicPr>
        <p:blipFill>
          <a:blip r:embed="rId3"/>
          <a:stretch>
            <a:fillRect/>
          </a:stretch>
        </p:blipFill>
        <p:spPr bwMode="auto">
          <a:xfrm>
            <a:off x="344491" y="2057400"/>
            <a:ext cx="4050632" cy="3048000"/>
          </a:xfrm>
          <a:prstGeom prst="rect">
            <a:avLst/>
          </a:prstGeom>
          <a:noFill/>
        </p:spPr>
      </p:pic>
      <p:sp>
        <p:nvSpPr>
          <p:cNvPr id="6" name="TextBox 5"/>
          <p:cNvSpPr txBox="1"/>
          <p:nvPr/>
        </p:nvSpPr>
        <p:spPr>
          <a:xfrm>
            <a:off x="929813" y="5345668"/>
            <a:ext cx="2956387" cy="369332"/>
          </a:xfrm>
          <a:prstGeom prst="rect">
            <a:avLst/>
          </a:prstGeom>
          <a:noFill/>
        </p:spPr>
        <p:txBody>
          <a:bodyPr wrap="none" rtlCol="0">
            <a:spAutoFit/>
          </a:bodyPr>
          <a:lstStyle/>
          <a:p>
            <a:r>
              <a:rPr lang="en-US" dirty="0" smtClean="0"/>
              <a:t>Error from Ground (Accuracy)</a:t>
            </a:r>
            <a:endParaRPr lang="en-US" dirty="0"/>
          </a:p>
        </p:txBody>
      </p:sp>
      <p:grpSp>
        <p:nvGrpSpPr>
          <p:cNvPr id="10" name="Group 9"/>
          <p:cNvGrpSpPr/>
          <p:nvPr/>
        </p:nvGrpSpPr>
        <p:grpSpPr>
          <a:xfrm>
            <a:off x="4648200" y="1981200"/>
            <a:ext cx="4267200" cy="3733800"/>
            <a:chOff x="4648200" y="1981200"/>
            <a:chExt cx="4267200" cy="3733800"/>
          </a:xfrm>
        </p:grpSpPr>
        <p:sp>
          <p:nvSpPr>
            <p:cNvPr id="9" name="Rectangle 8"/>
            <p:cNvSpPr/>
            <p:nvPr/>
          </p:nvSpPr>
          <p:spPr>
            <a:xfrm>
              <a:off x="4648200" y="1981200"/>
              <a:ext cx="4267200" cy="3246120"/>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descr="C:\fcole\lineshape-doc\s09\images\hist\global\global_prec_all.png"/>
            <p:cNvPicPr>
              <a:picLocks noChangeAspect="1" noChangeArrowheads="1"/>
            </p:cNvPicPr>
            <p:nvPr/>
          </p:nvPicPr>
          <p:blipFill>
            <a:blip r:embed="rId4"/>
            <a:stretch>
              <a:fillRect/>
            </a:stretch>
          </p:blipFill>
          <p:spPr bwMode="auto">
            <a:xfrm>
              <a:off x="4678462" y="2062758"/>
              <a:ext cx="4201366" cy="3017627"/>
            </a:xfrm>
            <a:prstGeom prst="rect">
              <a:avLst/>
            </a:prstGeom>
            <a:noFill/>
          </p:spPr>
        </p:pic>
        <p:sp>
          <p:nvSpPr>
            <p:cNvPr id="7" name="TextBox 6"/>
            <p:cNvSpPr txBox="1"/>
            <p:nvPr/>
          </p:nvSpPr>
          <p:spPr>
            <a:xfrm>
              <a:off x="5349481" y="5319701"/>
              <a:ext cx="3337319" cy="395299"/>
            </a:xfrm>
            <a:prstGeom prst="rect">
              <a:avLst/>
            </a:prstGeom>
            <a:noFill/>
          </p:spPr>
          <p:txBody>
            <a:bodyPr wrap="none" rtlCol="0">
              <a:spAutoFit/>
            </a:bodyPr>
            <a:lstStyle/>
            <a:p>
              <a:r>
                <a:rPr lang="en-US" dirty="0" smtClean="0"/>
                <a:t>Error from Median (Precision)</a:t>
              </a:r>
              <a:endParaRPr lang="en-US" dirty="0"/>
            </a:p>
          </p:txBody>
        </p:sp>
      </p:grpSp>
      <p:pic>
        <p:nvPicPr>
          <p:cNvPr id="12" name="Picture 2"/>
          <p:cNvPicPr>
            <a:picLocks noChangeAspect="1" noChangeArrowheads="1"/>
          </p:cNvPicPr>
          <p:nvPr/>
        </p:nvPicPr>
        <p:blipFill>
          <a:blip r:embed="rId5"/>
          <a:srcRect/>
          <a:stretch>
            <a:fillRect/>
          </a:stretch>
        </p:blipFill>
        <p:spPr bwMode="auto">
          <a:xfrm>
            <a:off x="2146301" y="2057400"/>
            <a:ext cx="2110946" cy="14905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Precision greater than accuracy</a:t>
            </a:r>
          </a:p>
          <a:p>
            <a:r>
              <a:rPr lang="en-US" dirty="0" smtClean="0"/>
              <a:t>Accuracy varies with style, precision does not</a:t>
            </a:r>
          </a:p>
          <a:p>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a:t>
            </a:r>
            <a:endParaRPr lang="en-US" dirty="0"/>
          </a:p>
        </p:txBody>
      </p:sp>
      <p:sp>
        <p:nvSpPr>
          <p:cNvPr id="3" name="Content Placeholder 2"/>
          <p:cNvSpPr>
            <a:spLocks noGrp="1"/>
          </p:cNvSpPr>
          <p:nvPr>
            <p:ph idx="1"/>
          </p:nvPr>
        </p:nvSpPr>
        <p:spPr/>
        <p:txBody>
          <a:bodyPr/>
          <a:lstStyle/>
          <a:p>
            <a:pPr indent="0" algn="ctr">
              <a:buNone/>
            </a:pPr>
            <a:r>
              <a:rPr lang="en-US" dirty="0" smtClean="0"/>
              <a:t>Peoples’ interpretations of shape are similar, even when those interpretations do not match ground truth.</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pPr algn="ctr">
              <a:buNone/>
            </a:pPr>
            <a:r>
              <a:rPr lang="en-US" dirty="0" smtClean="0"/>
              <a:t>Where are the errors?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by Model</a:t>
            </a:r>
            <a:endParaRPr lang="en-US" dirty="0"/>
          </a:p>
        </p:txBody>
      </p:sp>
      <p:graphicFrame>
        <p:nvGraphicFramePr>
          <p:cNvPr id="11" name="Chart 10"/>
          <p:cNvGraphicFramePr/>
          <p:nvPr/>
        </p:nvGraphicFramePr>
        <p:xfrm>
          <a:off x="381000" y="1295400"/>
          <a:ext cx="4267200" cy="533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762000" y="1828800"/>
            <a:ext cx="5867400" cy="1794164"/>
            <a:chOff x="762000" y="1828800"/>
            <a:chExt cx="5867400" cy="1794164"/>
          </a:xfrm>
        </p:grpSpPr>
        <p:pic>
          <p:nvPicPr>
            <p:cNvPr id="5" name="Picture 4" descr="image-rv.png"/>
            <p:cNvPicPr>
              <a:picLocks noChangeAspect="1"/>
            </p:cNvPicPr>
            <p:nvPr/>
          </p:nvPicPr>
          <p:blipFill>
            <a:blip r:embed="rId4"/>
            <a:srcRect l="11364" t="6061" r="13636"/>
            <a:stretch>
              <a:fillRect/>
            </a:stretch>
          </p:blipFill>
          <p:spPr>
            <a:xfrm>
              <a:off x="4800600" y="1905000"/>
              <a:ext cx="1828800" cy="1717964"/>
            </a:xfrm>
            <a:prstGeom prst="rect">
              <a:avLst/>
            </a:prstGeom>
            <a:ln w="57150">
              <a:solidFill>
                <a:srgbClr val="FF0000"/>
              </a:solidFill>
            </a:ln>
            <a:effectLst>
              <a:outerShdw blurRad="292100" dist="139700" dir="2700000" algn="tl" rotWithShape="0">
                <a:srgbClr val="333333">
                  <a:alpha val="65000"/>
                </a:srgbClr>
              </a:outerShdw>
            </a:effectLst>
          </p:spPr>
        </p:pic>
        <p:sp>
          <p:nvSpPr>
            <p:cNvPr id="16" name="Rectangle 15"/>
            <p:cNvSpPr/>
            <p:nvPr/>
          </p:nvSpPr>
          <p:spPr>
            <a:xfrm>
              <a:off x="762000" y="1828800"/>
              <a:ext cx="22860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838200" y="4343400"/>
            <a:ext cx="6069330" cy="1447800"/>
            <a:chOff x="838200" y="4343400"/>
            <a:chExt cx="6069330" cy="1447800"/>
          </a:xfrm>
        </p:grpSpPr>
        <p:pic>
          <p:nvPicPr>
            <p:cNvPr id="12" name="Picture 132" descr="C:\DOCUME~1\FORRES~1\LOCALS~1\Temp\VMwareDnD\c66a660c\image-h1.png"/>
            <p:cNvPicPr>
              <a:picLocks noChangeAspect="1" noChangeArrowheads="1"/>
            </p:cNvPicPr>
            <p:nvPr/>
          </p:nvPicPr>
          <p:blipFill>
            <a:blip r:embed="rId5"/>
            <a:srcRect l="5610" t="14959" r="18659" b="10244"/>
            <a:stretch>
              <a:fillRect/>
            </a:stretch>
          </p:blipFill>
          <p:spPr bwMode="auto">
            <a:xfrm>
              <a:off x="4953000" y="4343400"/>
              <a:ext cx="1954530" cy="1447800"/>
            </a:xfrm>
            <a:prstGeom prst="rect">
              <a:avLst/>
            </a:prstGeom>
            <a:ln w="57150">
              <a:solidFill>
                <a:srgbClr val="1D22FF"/>
              </a:solidFill>
            </a:ln>
            <a:effectLst>
              <a:outerShdw blurRad="292100" dist="139700" dir="2700000" algn="tl" rotWithShape="0">
                <a:srgbClr val="333333">
                  <a:alpha val="65000"/>
                </a:srgbClr>
              </a:outerShdw>
            </a:effectLst>
          </p:spPr>
        </p:pic>
        <p:sp>
          <p:nvSpPr>
            <p:cNvPr id="17" name="Rectangle 16"/>
            <p:cNvSpPr/>
            <p:nvPr/>
          </p:nvSpPr>
          <p:spPr>
            <a:xfrm>
              <a:off x="838200" y="5257800"/>
              <a:ext cx="3429000" cy="457200"/>
            </a:xfrm>
            <a:prstGeom prst="rect">
              <a:avLst/>
            </a:prstGeom>
            <a:noFill/>
            <a:ln w="57150">
              <a:solidFill>
                <a:srgbClr val="1D2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838200" y="4267200"/>
            <a:ext cx="7898130" cy="1752600"/>
            <a:chOff x="838200" y="4267200"/>
            <a:chExt cx="7898130" cy="1752600"/>
          </a:xfrm>
        </p:grpSpPr>
        <p:pic>
          <p:nvPicPr>
            <p:cNvPr id="7" name="Picture 6" descr="image-s304.png"/>
            <p:cNvPicPr>
              <a:picLocks noChangeAspect="1"/>
            </p:cNvPicPr>
            <p:nvPr/>
          </p:nvPicPr>
          <p:blipFill>
            <a:blip r:embed="rId6"/>
            <a:srcRect l="11364" t="6061" r="18182"/>
            <a:stretch>
              <a:fillRect/>
            </a:stretch>
          </p:blipFill>
          <p:spPr>
            <a:xfrm>
              <a:off x="7059930" y="4267200"/>
              <a:ext cx="1676400" cy="1676400"/>
            </a:xfrm>
            <a:prstGeom prst="rect">
              <a:avLst/>
            </a:prstGeom>
            <a:ln w="57150">
              <a:solidFill>
                <a:srgbClr val="FFFF00"/>
              </a:solidFill>
            </a:ln>
            <a:effectLst>
              <a:outerShdw blurRad="292100" dist="139700" dir="2700000" algn="tl" rotWithShape="0">
                <a:srgbClr val="333333">
                  <a:alpha val="65000"/>
                </a:srgbClr>
              </a:outerShdw>
            </a:effectLst>
          </p:spPr>
        </p:pic>
        <p:sp>
          <p:nvSpPr>
            <p:cNvPr id="18" name="Rectangle 17"/>
            <p:cNvSpPr/>
            <p:nvPr/>
          </p:nvSpPr>
          <p:spPr>
            <a:xfrm>
              <a:off x="838200" y="5638800"/>
              <a:ext cx="3352800" cy="381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609600" y="6172200"/>
            <a:ext cx="1157753" cy="646331"/>
          </a:xfrm>
          <a:prstGeom prst="rect">
            <a:avLst/>
          </a:prstGeom>
          <a:noFill/>
        </p:spPr>
        <p:txBody>
          <a:bodyPr wrap="none" rtlCol="0">
            <a:spAutoFit/>
          </a:bodyPr>
          <a:lstStyle/>
          <a:p>
            <a:pPr algn="ctr"/>
            <a:r>
              <a:rPr lang="en-US" dirty="0" smtClean="0"/>
              <a:t>Avg. Error </a:t>
            </a:r>
          </a:p>
          <a:p>
            <a:pPr algn="ctr"/>
            <a:r>
              <a:rPr lang="en-US" dirty="0" smtClean="0"/>
              <a:t>(degrees)</a:t>
            </a:r>
            <a:endParaRPr lang="en-US" dirty="0"/>
          </a:p>
        </p:txBody>
      </p:sp>
      <p:grpSp>
        <p:nvGrpSpPr>
          <p:cNvPr id="19" name="Group 18"/>
          <p:cNvGrpSpPr/>
          <p:nvPr/>
        </p:nvGrpSpPr>
        <p:grpSpPr>
          <a:xfrm>
            <a:off x="609600" y="1981200"/>
            <a:ext cx="8233317" cy="1509032"/>
            <a:chOff x="609600" y="1981200"/>
            <a:chExt cx="8233317" cy="1509032"/>
          </a:xfrm>
        </p:grpSpPr>
        <p:sp>
          <p:nvSpPr>
            <p:cNvPr id="15" name="Rectangle 14"/>
            <p:cNvSpPr/>
            <p:nvPr/>
          </p:nvSpPr>
          <p:spPr>
            <a:xfrm>
              <a:off x="609600" y="2209800"/>
              <a:ext cx="2667000" cy="381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 descr="C:\fcole\shapestudy\wdp_stim\global2\rockerarm_b_1_A\image-ar.png"/>
            <p:cNvPicPr>
              <a:picLocks noChangeAspect="1" noChangeArrowheads="1"/>
            </p:cNvPicPr>
            <p:nvPr/>
          </p:nvPicPr>
          <p:blipFill>
            <a:blip r:embed="rId7"/>
            <a:srcRect l="12801" t="14974" r="11801" b="11423"/>
            <a:stretch>
              <a:fillRect/>
            </a:stretch>
          </p:blipFill>
          <p:spPr bwMode="auto">
            <a:xfrm>
              <a:off x="6781800" y="1981200"/>
              <a:ext cx="2061117" cy="1509032"/>
            </a:xfrm>
            <a:prstGeom prst="rect">
              <a:avLst/>
            </a:prstGeom>
            <a:ln w="57150">
              <a:solidFill>
                <a:srgbClr val="00B050"/>
              </a:solid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by Model</a:t>
            </a:r>
            <a:endParaRPr lang="en-US" dirty="0"/>
          </a:p>
        </p:txBody>
      </p:sp>
      <p:graphicFrame>
        <p:nvGraphicFramePr>
          <p:cNvPr id="11" name="Chart 10"/>
          <p:cNvGraphicFramePr/>
          <p:nvPr/>
        </p:nvGraphicFramePr>
        <p:xfrm>
          <a:off x="381000" y="1295400"/>
          <a:ext cx="42672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609600" y="6172200"/>
            <a:ext cx="1157753" cy="646331"/>
          </a:xfrm>
          <a:prstGeom prst="rect">
            <a:avLst/>
          </a:prstGeom>
          <a:noFill/>
        </p:spPr>
        <p:txBody>
          <a:bodyPr wrap="none" rtlCol="0">
            <a:spAutoFit/>
          </a:bodyPr>
          <a:lstStyle/>
          <a:p>
            <a:pPr algn="ctr"/>
            <a:r>
              <a:rPr lang="en-US" dirty="0" smtClean="0"/>
              <a:t>Avg. Error </a:t>
            </a:r>
          </a:p>
          <a:p>
            <a:pPr algn="ctr"/>
            <a:r>
              <a:rPr lang="en-US" dirty="0" smtClean="0"/>
              <a:t>(degrees)</a:t>
            </a:r>
            <a:endParaRPr lang="en-US" dirty="0"/>
          </a:p>
        </p:txBody>
      </p:sp>
      <p:grpSp>
        <p:nvGrpSpPr>
          <p:cNvPr id="22" name="Group 21"/>
          <p:cNvGrpSpPr/>
          <p:nvPr/>
        </p:nvGrpSpPr>
        <p:grpSpPr>
          <a:xfrm>
            <a:off x="1066800" y="1981200"/>
            <a:ext cx="7696200" cy="1712768"/>
            <a:chOff x="1066800" y="1981200"/>
            <a:chExt cx="7696200" cy="1712768"/>
          </a:xfrm>
        </p:grpSpPr>
        <p:sp>
          <p:nvSpPr>
            <p:cNvPr id="16" name="Rectangle 15"/>
            <p:cNvSpPr/>
            <p:nvPr/>
          </p:nvSpPr>
          <p:spPr>
            <a:xfrm>
              <a:off x="1066800" y="2514600"/>
              <a:ext cx="23622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1\FORRES~1\LOCALS~1\Temp\VMwareDnD\e50a05c5\image-l.png"/>
            <p:cNvPicPr>
              <a:picLocks noChangeAspect="1" noChangeArrowheads="1"/>
            </p:cNvPicPr>
            <p:nvPr/>
          </p:nvPicPr>
          <p:blipFill>
            <a:blip r:embed="rId4" cstate="print"/>
            <a:srcRect l="9302" r="13953"/>
            <a:stretch>
              <a:fillRect/>
            </a:stretch>
          </p:blipFill>
          <p:spPr bwMode="auto">
            <a:xfrm>
              <a:off x="5029200" y="1981200"/>
              <a:ext cx="1752600" cy="1712768"/>
            </a:xfrm>
            <a:prstGeom prst="rect">
              <a:avLst/>
            </a:prstGeom>
            <a:ln w="57150">
              <a:solidFill>
                <a:srgbClr val="FF0000"/>
              </a:solidFill>
            </a:ln>
            <a:effectLst>
              <a:outerShdw blurRad="292100" dist="139700" dir="2700000" algn="tl" rotWithShape="0">
                <a:srgbClr val="333333">
                  <a:alpha val="65000"/>
                </a:srgbClr>
              </a:outerShdw>
            </a:effectLst>
          </p:spPr>
        </p:pic>
        <p:pic>
          <p:nvPicPr>
            <p:cNvPr id="1029" name="Picture 5" descr="C:\DOCUME~1\FORRES~1\LOCALS~1\Temp\VMwareDnD\a87c9990\image-rv.png"/>
            <p:cNvPicPr>
              <a:picLocks noChangeAspect="1" noChangeArrowheads="1"/>
            </p:cNvPicPr>
            <p:nvPr/>
          </p:nvPicPr>
          <p:blipFill>
            <a:blip r:embed="rId5"/>
            <a:srcRect l="9302" r="13953"/>
            <a:stretch>
              <a:fillRect/>
            </a:stretch>
          </p:blipFill>
          <p:spPr bwMode="auto">
            <a:xfrm>
              <a:off x="7010400" y="1981200"/>
              <a:ext cx="1752600" cy="1712768"/>
            </a:xfrm>
            <a:prstGeom prst="rect">
              <a:avLst/>
            </a:prstGeom>
            <a:ln w="57150">
              <a:solidFill>
                <a:srgbClr val="FF0000"/>
              </a:solidFill>
            </a:ln>
            <a:effectLst>
              <a:outerShdw blurRad="292100" dist="139700" dir="2700000" algn="tl" rotWithShape="0">
                <a:srgbClr val="333333">
                  <a:alpha val="65000"/>
                </a:srgbClr>
              </a:outerShdw>
            </a:effectLst>
          </p:spPr>
        </p:pic>
      </p:grpSp>
      <p:grpSp>
        <p:nvGrpSpPr>
          <p:cNvPr id="24" name="Group 23"/>
          <p:cNvGrpSpPr/>
          <p:nvPr/>
        </p:nvGrpSpPr>
        <p:grpSpPr>
          <a:xfrm>
            <a:off x="457200" y="2895600"/>
            <a:ext cx="8458200" cy="3080657"/>
            <a:chOff x="457200" y="2895600"/>
            <a:chExt cx="8458200" cy="3080657"/>
          </a:xfrm>
        </p:grpSpPr>
        <p:sp>
          <p:nvSpPr>
            <p:cNvPr id="15" name="Rectangle 14"/>
            <p:cNvSpPr/>
            <p:nvPr/>
          </p:nvSpPr>
          <p:spPr>
            <a:xfrm>
              <a:off x="457200" y="2895600"/>
              <a:ext cx="3124200" cy="381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DOCUME~1\FORRES~1\LOCALS~1\Temp\VMwareDnD\7c18eec1\image-l.png"/>
            <p:cNvPicPr>
              <a:picLocks noChangeAspect="1" noChangeArrowheads="1"/>
            </p:cNvPicPr>
            <p:nvPr/>
          </p:nvPicPr>
          <p:blipFill>
            <a:blip r:embed="rId6" cstate="print"/>
            <a:srcRect l="13725" t="13725" r="17647" b="7844"/>
            <a:stretch>
              <a:fillRect/>
            </a:stretch>
          </p:blipFill>
          <p:spPr bwMode="auto">
            <a:xfrm>
              <a:off x="4876800" y="4343400"/>
              <a:ext cx="1905000" cy="1632857"/>
            </a:xfrm>
            <a:prstGeom prst="rect">
              <a:avLst/>
            </a:prstGeom>
            <a:ln w="57150">
              <a:solidFill>
                <a:srgbClr val="00B050"/>
              </a:solidFill>
            </a:ln>
            <a:effectLst>
              <a:outerShdw blurRad="292100" dist="139700" dir="2700000" algn="tl" rotWithShape="0">
                <a:srgbClr val="333333">
                  <a:alpha val="65000"/>
                </a:srgbClr>
              </a:outerShdw>
            </a:effectLst>
          </p:spPr>
        </p:pic>
        <p:pic>
          <p:nvPicPr>
            <p:cNvPr id="1026" name="Picture 2" descr="C:\DOCUME~1\FORRES~1\LOCALS~1\Temp\VMwareDnD\7c18eec1\image-s3.png"/>
            <p:cNvPicPr>
              <a:picLocks noChangeAspect="1" noChangeArrowheads="1"/>
            </p:cNvPicPr>
            <p:nvPr/>
          </p:nvPicPr>
          <p:blipFill>
            <a:blip r:embed="rId7"/>
            <a:srcRect l="13158" t="13158" r="17763" b="7895"/>
            <a:stretch>
              <a:fillRect/>
            </a:stretch>
          </p:blipFill>
          <p:spPr bwMode="auto">
            <a:xfrm>
              <a:off x="7010400" y="4343400"/>
              <a:ext cx="1905000" cy="1632857"/>
            </a:xfrm>
            <a:prstGeom prst="rect">
              <a:avLst/>
            </a:prstGeom>
            <a:ln w="57150">
              <a:solidFill>
                <a:srgbClr val="00B050"/>
              </a:solid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Gauge Visualization: Screwdriver</a:t>
            </a:r>
            <a:endParaRPr lang="en-US" dirty="0"/>
          </a:p>
        </p:txBody>
      </p:sp>
      <p:sp>
        <p:nvSpPr>
          <p:cNvPr id="26" name="Rectangle 25"/>
          <p:cNvSpPr/>
          <p:nvPr/>
        </p:nvSpPr>
        <p:spPr>
          <a:xfrm>
            <a:off x="2362200" y="1262216"/>
            <a:ext cx="4572000" cy="2433484"/>
          </a:xfrm>
          <a:prstGeom prst="rec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image-s5.png"/>
          <p:cNvPicPr>
            <a:picLocks noChangeAspect="1"/>
          </p:cNvPicPr>
          <p:nvPr/>
        </p:nvPicPr>
        <p:blipFill>
          <a:blip r:embed="rId3"/>
          <a:stretch>
            <a:fillRect/>
          </a:stretch>
        </p:blipFill>
        <p:spPr>
          <a:xfrm>
            <a:off x="2434405" y="1320962"/>
            <a:ext cx="4424516" cy="2318263"/>
          </a:xfrm>
          <a:prstGeom prst="rect">
            <a:avLst/>
          </a:prstGeom>
        </p:spPr>
      </p:pic>
      <p:sp>
        <p:nvSpPr>
          <p:cNvPr id="27" name="Rectangle 26"/>
          <p:cNvSpPr/>
          <p:nvPr/>
        </p:nvSpPr>
        <p:spPr>
          <a:xfrm>
            <a:off x="2362200" y="3776816"/>
            <a:ext cx="4572000" cy="2433484"/>
          </a:xfrm>
          <a:prstGeom prst="rec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image-c.png"/>
          <p:cNvPicPr>
            <a:picLocks noChangeAspect="1"/>
          </p:cNvPicPr>
          <p:nvPr/>
        </p:nvPicPr>
        <p:blipFill>
          <a:blip r:embed="rId4"/>
          <a:stretch>
            <a:fillRect/>
          </a:stretch>
        </p:blipFill>
        <p:spPr>
          <a:xfrm>
            <a:off x="2435942" y="3824655"/>
            <a:ext cx="4424516" cy="2298290"/>
          </a:xfrm>
          <a:prstGeom prst="rect">
            <a:avLst/>
          </a:prstGeom>
        </p:spPr>
      </p:pic>
      <p:sp>
        <p:nvSpPr>
          <p:cNvPr id="17" name="TextBox 16"/>
          <p:cNvSpPr txBox="1"/>
          <p:nvPr/>
        </p:nvSpPr>
        <p:spPr>
          <a:xfrm>
            <a:off x="615556" y="4800600"/>
            <a:ext cx="1518044" cy="369332"/>
          </a:xfrm>
          <a:prstGeom prst="rect">
            <a:avLst/>
          </a:prstGeom>
          <a:noFill/>
        </p:spPr>
        <p:txBody>
          <a:bodyPr wrap="none" rtlCol="0">
            <a:spAutoFit/>
          </a:bodyPr>
          <a:lstStyle/>
          <a:p>
            <a:r>
              <a:rPr lang="en-US" dirty="0" smtClean="0"/>
              <a:t>Contours Only</a:t>
            </a:r>
            <a:endParaRPr lang="en-US" dirty="0"/>
          </a:p>
        </p:txBody>
      </p:sp>
      <p:sp>
        <p:nvSpPr>
          <p:cNvPr id="18" name="TextBox 17"/>
          <p:cNvSpPr txBox="1"/>
          <p:nvPr/>
        </p:nvSpPr>
        <p:spPr>
          <a:xfrm>
            <a:off x="609600" y="2362200"/>
            <a:ext cx="1662058" cy="369332"/>
          </a:xfrm>
          <a:prstGeom prst="rect">
            <a:avLst/>
          </a:prstGeom>
          <a:noFill/>
        </p:spPr>
        <p:txBody>
          <a:bodyPr wrap="none" rtlCol="0">
            <a:spAutoFit/>
          </a:bodyPr>
          <a:lstStyle/>
          <a:p>
            <a:r>
              <a:rPr lang="en-US" dirty="0" smtClean="0"/>
              <a:t>Artist’s Drawing</a:t>
            </a:r>
            <a:endParaRPr lang="en-US" dirty="0"/>
          </a:p>
        </p:txBody>
      </p:sp>
      <p:pic>
        <p:nvPicPr>
          <p:cNvPr id="5122" name="Picture 2" descr="C:\fcole\lineshape-doc\s09\images\hotcold\screwdriver\2_h1.png"/>
          <p:cNvPicPr>
            <a:picLocks noChangeAspect="1" noChangeArrowheads="1"/>
          </p:cNvPicPr>
          <p:nvPr/>
        </p:nvPicPr>
        <p:blipFill>
          <a:blip r:embed="rId5"/>
          <a:srcRect/>
          <a:stretch>
            <a:fillRect/>
          </a:stretch>
        </p:blipFill>
        <p:spPr bwMode="auto">
          <a:xfrm>
            <a:off x="2434405" y="1322901"/>
            <a:ext cx="4424516" cy="2314384"/>
          </a:xfrm>
          <a:prstGeom prst="rect">
            <a:avLst/>
          </a:prstGeom>
          <a:noFill/>
        </p:spPr>
      </p:pic>
      <p:pic>
        <p:nvPicPr>
          <p:cNvPr id="5123" name="Picture 3" descr="C:\fcole\lineshape-doc\s09\images\hotcold\screwdriver\3_c.png"/>
          <p:cNvPicPr>
            <a:picLocks noChangeAspect="1" noChangeArrowheads="1"/>
          </p:cNvPicPr>
          <p:nvPr/>
        </p:nvPicPr>
        <p:blipFill>
          <a:blip r:embed="rId6"/>
          <a:srcRect/>
          <a:stretch>
            <a:fillRect/>
          </a:stretch>
        </p:blipFill>
        <p:spPr bwMode="auto">
          <a:xfrm>
            <a:off x="2445159" y="3824294"/>
            <a:ext cx="4424516" cy="2299013"/>
          </a:xfrm>
          <a:prstGeom prst="rect">
            <a:avLst/>
          </a:prstGeom>
          <a:noFill/>
        </p:spPr>
      </p:pic>
      <p:grpSp>
        <p:nvGrpSpPr>
          <p:cNvPr id="12" name="Group 11"/>
          <p:cNvGrpSpPr/>
          <p:nvPr/>
        </p:nvGrpSpPr>
        <p:grpSpPr>
          <a:xfrm>
            <a:off x="6400800" y="6321623"/>
            <a:ext cx="2348608" cy="460177"/>
            <a:chOff x="6096000" y="6324600"/>
            <a:chExt cx="2348608" cy="460177"/>
          </a:xfrm>
        </p:grpSpPr>
        <p:pic>
          <p:nvPicPr>
            <p:cNvPr id="13" name="Picture 4" descr="C:\fcole\shapestudy\vistools\hotcoldcolors.png"/>
            <p:cNvPicPr>
              <a:picLocks noChangeAspect="1" noChangeArrowheads="1"/>
            </p:cNvPicPr>
            <p:nvPr/>
          </p:nvPicPr>
          <p:blipFill>
            <a:blip r:embed="rId7"/>
            <a:srcRect/>
            <a:stretch>
              <a:fillRect/>
            </a:stretch>
          </p:blipFill>
          <p:spPr bwMode="auto">
            <a:xfrm flipV="1">
              <a:off x="6248400" y="6324600"/>
              <a:ext cx="2028825" cy="152401"/>
            </a:xfrm>
            <a:prstGeom prst="rect">
              <a:avLst/>
            </a:prstGeom>
            <a:noFill/>
            <a:ln w="19050">
              <a:solidFill>
                <a:schemeClr val="tx1"/>
              </a:solidFill>
            </a:ln>
          </p:spPr>
        </p:pic>
        <p:sp>
          <p:nvSpPr>
            <p:cNvPr id="14" name="TextBox 13"/>
            <p:cNvSpPr txBox="1"/>
            <p:nvPr/>
          </p:nvSpPr>
          <p:spPr>
            <a:xfrm>
              <a:off x="6096000" y="6477000"/>
              <a:ext cx="276038" cy="307777"/>
            </a:xfrm>
            <a:prstGeom prst="rect">
              <a:avLst/>
            </a:prstGeom>
            <a:noFill/>
          </p:spPr>
          <p:txBody>
            <a:bodyPr wrap="none" rtlCol="0">
              <a:spAutoFit/>
            </a:bodyPr>
            <a:lstStyle/>
            <a:p>
              <a:r>
                <a:rPr lang="en-US" sz="1400" dirty="0" smtClean="0"/>
                <a:t>0</a:t>
              </a:r>
              <a:endParaRPr lang="en-US" sz="1400" dirty="0"/>
            </a:p>
          </p:txBody>
        </p:sp>
        <p:sp>
          <p:nvSpPr>
            <p:cNvPr id="15" name="TextBox 14"/>
            <p:cNvSpPr txBox="1"/>
            <p:nvPr/>
          </p:nvSpPr>
          <p:spPr>
            <a:xfrm>
              <a:off x="8077200" y="6477000"/>
              <a:ext cx="367408" cy="307777"/>
            </a:xfrm>
            <a:prstGeom prst="rect">
              <a:avLst/>
            </a:prstGeom>
            <a:noFill/>
          </p:spPr>
          <p:txBody>
            <a:bodyPr wrap="none" rtlCol="0">
              <a:spAutoFit/>
            </a:bodyPr>
            <a:lstStyle/>
            <a:p>
              <a:r>
                <a:rPr lang="en-US" sz="1400" dirty="0" smtClean="0"/>
                <a:t>90</a:t>
              </a:r>
              <a:endParaRPr lang="en-US" sz="1400" dirty="0"/>
            </a:p>
          </p:txBody>
        </p:sp>
        <p:sp>
          <p:nvSpPr>
            <p:cNvPr id="16" name="TextBox 15"/>
            <p:cNvSpPr txBox="1"/>
            <p:nvPr/>
          </p:nvSpPr>
          <p:spPr>
            <a:xfrm>
              <a:off x="6781800" y="6477000"/>
              <a:ext cx="1015343" cy="307777"/>
            </a:xfrm>
            <a:prstGeom prst="rect">
              <a:avLst/>
            </a:prstGeom>
            <a:noFill/>
          </p:spPr>
          <p:txBody>
            <a:bodyPr wrap="none" rtlCol="0">
              <a:spAutoFit/>
            </a:bodyPr>
            <a:lstStyle/>
            <a:p>
              <a:r>
                <a:rPr lang="en-US" sz="1400" dirty="0" smtClean="0"/>
                <a:t>Error (deg.)</a:t>
              </a:r>
              <a:endParaRPr lang="en-US" sz="1400" dirty="0"/>
            </a:p>
          </p:txBody>
        </p:sp>
      </p:grpSp>
      <p:sp>
        <p:nvSpPr>
          <p:cNvPr id="19" name="TextBox 18"/>
          <p:cNvSpPr txBox="1"/>
          <p:nvPr/>
        </p:nvSpPr>
        <p:spPr>
          <a:xfrm>
            <a:off x="3943569" y="6324600"/>
            <a:ext cx="1238031" cy="369332"/>
          </a:xfrm>
          <a:prstGeom prst="rect">
            <a:avLst/>
          </a:prstGeom>
          <a:noFill/>
        </p:spPr>
        <p:txBody>
          <a:bodyPr wrap="none" rtlCol="0">
            <a:spAutoFit/>
          </a:bodyPr>
          <a:lstStyle/>
          <a:p>
            <a:r>
              <a:rPr lang="en-US" dirty="0" smtClean="0"/>
              <a:t>180 gauges</a:t>
            </a:r>
            <a:endParaRPr lang="en-US" dirty="0"/>
          </a:p>
        </p:txBody>
      </p:sp>
      <p:grpSp>
        <p:nvGrpSpPr>
          <p:cNvPr id="22" name="Group 21"/>
          <p:cNvGrpSpPr/>
          <p:nvPr/>
        </p:nvGrpSpPr>
        <p:grpSpPr>
          <a:xfrm>
            <a:off x="4648200" y="3962400"/>
            <a:ext cx="2133600" cy="1752600"/>
            <a:chOff x="4648200" y="3962400"/>
            <a:chExt cx="2133600" cy="1752600"/>
          </a:xfrm>
        </p:grpSpPr>
        <p:sp>
          <p:nvSpPr>
            <p:cNvPr id="20" name="Rectangle 19"/>
            <p:cNvSpPr/>
            <p:nvPr/>
          </p:nvSpPr>
          <p:spPr>
            <a:xfrm>
              <a:off x="4648200" y="4419600"/>
              <a:ext cx="609600" cy="1295400"/>
            </a:xfrm>
            <a:prstGeom prst="rect">
              <a:avLst/>
            </a:prstGeom>
            <a:noFill/>
            <a:ln w="158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638800" y="3962400"/>
              <a:ext cx="1143000" cy="609600"/>
            </a:xfrm>
            <a:prstGeom prst="rect">
              <a:avLst/>
            </a:prstGeom>
            <a:noFill/>
            <a:ln w="158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Errors</a:t>
            </a:r>
            <a:r>
              <a:rPr lang="en-US" smtClean="0"/>
              <a:t>: Screwdriver</a:t>
            </a:r>
            <a:endParaRPr lang="en-US" dirty="0"/>
          </a:p>
        </p:txBody>
      </p:sp>
      <p:pic>
        <p:nvPicPr>
          <p:cNvPr id="2052" name="Picture 4" descr="C:\fcole\lineshape-doc\s09\images\zoomedhotcold\flange\4_rv_nobr.png"/>
          <p:cNvPicPr>
            <a:picLocks noChangeAspect="1" noChangeArrowheads="1"/>
          </p:cNvPicPr>
          <p:nvPr/>
        </p:nvPicPr>
        <p:blipFill>
          <a:blip r:embed="rId3"/>
          <a:stretch>
            <a:fillRect/>
          </a:stretch>
        </p:blipFill>
        <p:spPr bwMode="auto">
          <a:xfrm>
            <a:off x="304825" y="2351849"/>
            <a:ext cx="4146067" cy="3439351"/>
          </a:xfrm>
          <a:prstGeom prst="rect">
            <a:avLst/>
          </a:prstGeom>
        </p:spPr>
        <p:style>
          <a:lnRef idx="2">
            <a:schemeClr val="dk1"/>
          </a:lnRef>
          <a:fillRef idx="1">
            <a:schemeClr val="lt1"/>
          </a:fillRef>
          <a:effectRef idx="0">
            <a:schemeClr val="dk1"/>
          </a:effectRef>
          <a:fontRef idx="minor">
            <a:schemeClr val="dk1"/>
          </a:fontRef>
        </p:style>
      </p:pic>
      <p:pic>
        <p:nvPicPr>
          <p:cNvPr id="2053" name="Picture 5" descr="C:\fcole\lineshape-doc\s09\images\zoomedhotcold\flange\5_sc_nobr.png"/>
          <p:cNvPicPr>
            <a:picLocks noChangeAspect="1" noChangeArrowheads="1"/>
          </p:cNvPicPr>
          <p:nvPr/>
        </p:nvPicPr>
        <p:blipFill>
          <a:blip r:embed="rId4"/>
          <a:stretch>
            <a:fillRect/>
          </a:stretch>
        </p:blipFill>
        <p:spPr bwMode="auto">
          <a:xfrm>
            <a:off x="4648225" y="2351850"/>
            <a:ext cx="4146066" cy="3439350"/>
          </a:xfrm>
          <a:prstGeom prst="rect">
            <a:avLst/>
          </a:prstGeom>
        </p:spPr>
        <p:style>
          <a:lnRef idx="2">
            <a:schemeClr val="dk1"/>
          </a:lnRef>
          <a:fillRef idx="1">
            <a:schemeClr val="lt1"/>
          </a:fillRef>
          <a:effectRef idx="0">
            <a:schemeClr val="dk1"/>
          </a:effectRef>
          <a:fontRef idx="minor">
            <a:schemeClr val="dk1"/>
          </a:fontRef>
        </p:style>
      </p:pic>
      <p:sp>
        <p:nvSpPr>
          <p:cNvPr id="8" name="TextBox 7"/>
          <p:cNvSpPr txBox="1"/>
          <p:nvPr/>
        </p:nvSpPr>
        <p:spPr>
          <a:xfrm>
            <a:off x="5638800" y="5879068"/>
            <a:ext cx="1518044" cy="369332"/>
          </a:xfrm>
          <a:prstGeom prst="rect">
            <a:avLst/>
          </a:prstGeom>
          <a:noFill/>
        </p:spPr>
        <p:txBody>
          <a:bodyPr wrap="none" rtlCol="0">
            <a:spAutoFit/>
          </a:bodyPr>
          <a:lstStyle/>
          <a:p>
            <a:r>
              <a:rPr lang="en-US" smtClean="0"/>
              <a:t>Contours Only</a:t>
            </a:r>
            <a:endParaRPr lang="en-US" dirty="0"/>
          </a:p>
        </p:txBody>
      </p:sp>
      <p:sp>
        <p:nvSpPr>
          <p:cNvPr id="9" name="TextBox 8"/>
          <p:cNvSpPr txBox="1"/>
          <p:nvPr/>
        </p:nvSpPr>
        <p:spPr>
          <a:xfrm>
            <a:off x="1472893" y="5879068"/>
            <a:ext cx="1662058" cy="369332"/>
          </a:xfrm>
          <a:prstGeom prst="rect">
            <a:avLst/>
          </a:prstGeom>
          <a:noFill/>
        </p:spPr>
        <p:txBody>
          <a:bodyPr wrap="none" rtlCol="0">
            <a:spAutoFit/>
          </a:bodyPr>
          <a:lstStyle/>
          <a:p>
            <a:r>
              <a:rPr lang="en-US" dirty="0" smtClean="0"/>
              <a:t>Artist’s Drawing</a:t>
            </a:r>
            <a:endParaRPr lang="en-US" dirty="0"/>
          </a:p>
        </p:txBody>
      </p:sp>
      <p:sp>
        <p:nvSpPr>
          <p:cNvPr id="11" name="TextBox 10"/>
          <p:cNvSpPr txBox="1"/>
          <p:nvPr/>
        </p:nvSpPr>
        <p:spPr>
          <a:xfrm>
            <a:off x="3352800" y="6400800"/>
            <a:ext cx="2594493" cy="369332"/>
          </a:xfrm>
          <a:prstGeom prst="rect">
            <a:avLst/>
          </a:prstGeom>
          <a:noFill/>
        </p:spPr>
        <p:txBody>
          <a:bodyPr wrap="none" rtlCol="0">
            <a:spAutoFit/>
          </a:bodyPr>
          <a:lstStyle/>
          <a:p>
            <a:r>
              <a:rPr lang="en-US" dirty="0" smtClean="0"/>
              <a:t>15 gauges, 5 pixel spacing</a:t>
            </a:r>
            <a:endParaRPr lang="en-US" dirty="0"/>
          </a:p>
        </p:txBody>
      </p:sp>
      <p:grpSp>
        <p:nvGrpSpPr>
          <p:cNvPr id="3" name="Group 13"/>
          <p:cNvGrpSpPr/>
          <p:nvPr/>
        </p:nvGrpSpPr>
        <p:grpSpPr>
          <a:xfrm>
            <a:off x="6400800" y="6321623"/>
            <a:ext cx="2348608" cy="460177"/>
            <a:chOff x="6096000" y="6324600"/>
            <a:chExt cx="2348608" cy="460177"/>
          </a:xfrm>
        </p:grpSpPr>
        <p:pic>
          <p:nvPicPr>
            <p:cNvPr id="15" name="Picture 4" descr="C:\fcole\shapestudy\vistools\hotcoldcolors.png"/>
            <p:cNvPicPr>
              <a:picLocks noChangeAspect="1" noChangeArrowheads="1"/>
            </p:cNvPicPr>
            <p:nvPr/>
          </p:nvPicPr>
          <p:blipFill>
            <a:blip r:embed="rId5"/>
            <a:srcRect/>
            <a:stretch>
              <a:fillRect/>
            </a:stretch>
          </p:blipFill>
          <p:spPr bwMode="auto">
            <a:xfrm flipV="1">
              <a:off x="6248400" y="6324600"/>
              <a:ext cx="2028825" cy="152401"/>
            </a:xfrm>
            <a:prstGeom prst="rect">
              <a:avLst/>
            </a:prstGeom>
            <a:noFill/>
            <a:ln w="19050">
              <a:solidFill>
                <a:schemeClr val="tx1"/>
              </a:solidFill>
            </a:ln>
          </p:spPr>
        </p:pic>
        <p:sp>
          <p:nvSpPr>
            <p:cNvPr id="16" name="TextBox 15"/>
            <p:cNvSpPr txBox="1"/>
            <p:nvPr/>
          </p:nvSpPr>
          <p:spPr>
            <a:xfrm>
              <a:off x="6096000" y="6477000"/>
              <a:ext cx="276038" cy="307777"/>
            </a:xfrm>
            <a:prstGeom prst="rect">
              <a:avLst/>
            </a:prstGeom>
            <a:noFill/>
          </p:spPr>
          <p:txBody>
            <a:bodyPr wrap="none" rtlCol="0">
              <a:spAutoFit/>
            </a:bodyPr>
            <a:lstStyle/>
            <a:p>
              <a:r>
                <a:rPr lang="en-US" sz="1400" dirty="0" smtClean="0"/>
                <a:t>0</a:t>
              </a:r>
              <a:endParaRPr lang="en-US" sz="1400" dirty="0"/>
            </a:p>
          </p:txBody>
        </p:sp>
        <p:sp>
          <p:nvSpPr>
            <p:cNvPr id="17" name="TextBox 16"/>
            <p:cNvSpPr txBox="1"/>
            <p:nvPr/>
          </p:nvSpPr>
          <p:spPr>
            <a:xfrm>
              <a:off x="8077200" y="6477000"/>
              <a:ext cx="367408" cy="307777"/>
            </a:xfrm>
            <a:prstGeom prst="rect">
              <a:avLst/>
            </a:prstGeom>
            <a:noFill/>
          </p:spPr>
          <p:txBody>
            <a:bodyPr wrap="none" rtlCol="0">
              <a:spAutoFit/>
            </a:bodyPr>
            <a:lstStyle/>
            <a:p>
              <a:r>
                <a:rPr lang="en-US" sz="1400" dirty="0" smtClean="0"/>
                <a:t>90</a:t>
              </a:r>
              <a:endParaRPr lang="en-US" sz="1400" dirty="0"/>
            </a:p>
          </p:txBody>
        </p:sp>
        <p:sp>
          <p:nvSpPr>
            <p:cNvPr id="18" name="TextBox 17"/>
            <p:cNvSpPr txBox="1"/>
            <p:nvPr/>
          </p:nvSpPr>
          <p:spPr>
            <a:xfrm>
              <a:off x="6781800" y="6477000"/>
              <a:ext cx="1015343" cy="307777"/>
            </a:xfrm>
            <a:prstGeom prst="rect">
              <a:avLst/>
            </a:prstGeom>
            <a:noFill/>
          </p:spPr>
          <p:txBody>
            <a:bodyPr wrap="none" rtlCol="0">
              <a:spAutoFit/>
            </a:bodyPr>
            <a:lstStyle/>
            <a:p>
              <a:r>
                <a:rPr lang="en-US" sz="1400" dirty="0" smtClean="0"/>
                <a:t>Error (deg.)</a:t>
              </a:r>
              <a:endParaRPr lang="en-US" sz="1400" dirty="0"/>
            </a:p>
          </p:txBody>
        </p:sp>
      </p:grpSp>
      <p:grpSp>
        <p:nvGrpSpPr>
          <p:cNvPr id="25" name="Group 24"/>
          <p:cNvGrpSpPr/>
          <p:nvPr/>
        </p:nvGrpSpPr>
        <p:grpSpPr>
          <a:xfrm>
            <a:off x="4566108" y="1371838"/>
            <a:ext cx="2787192" cy="1447562"/>
            <a:chOff x="4343400" y="1295519"/>
            <a:chExt cx="2787192" cy="1447562"/>
          </a:xfrm>
        </p:grpSpPr>
        <p:pic>
          <p:nvPicPr>
            <p:cNvPr id="2055" name="Picture 7" descr="C:\fcole\lineshape-doc\s09\images\hotcold\flange\5_sc_box.png"/>
            <p:cNvPicPr>
              <a:picLocks noChangeAspect="1" noChangeArrowheads="1"/>
            </p:cNvPicPr>
            <p:nvPr/>
          </p:nvPicPr>
          <p:blipFill>
            <a:blip r:embed="rId6"/>
            <a:stretch>
              <a:fillRect/>
            </a:stretch>
          </p:blipFill>
          <p:spPr bwMode="auto">
            <a:xfrm>
              <a:off x="4343400" y="1295519"/>
              <a:ext cx="2787192" cy="1447562"/>
            </a:xfrm>
            <a:prstGeom prst="rect">
              <a:avLst/>
            </a:prstGeom>
          </p:spPr>
          <p:style>
            <a:lnRef idx="2">
              <a:schemeClr val="dk1"/>
            </a:lnRef>
            <a:fillRef idx="1">
              <a:schemeClr val="lt1"/>
            </a:fillRef>
            <a:effectRef idx="0">
              <a:schemeClr val="dk1"/>
            </a:effectRef>
            <a:fontRef idx="minor">
              <a:schemeClr val="dk1"/>
            </a:fontRef>
          </p:style>
        </p:pic>
        <p:sp>
          <p:nvSpPr>
            <p:cNvPr id="22" name="Rectangle 21"/>
            <p:cNvSpPr/>
            <p:nvPr/>
          </p:nvSpPr>
          <p:spPr>
            <a:xfrm>
              <a:off x="6197600" y="1492250"/>
              <a:ext cx="419100" cy="36195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27504" y="1371600"/>
            <a:ext cx="2763982" cy="1447800"/>
            <a:chOff x="87804" y="1295400"/>
            <a:chExt cx="2763982" cy="1447800"/>
          </a:xfrm>
        </p:grpSpPr>
        <p:pic>
          <p:nvPicPr>
            <p:cNvPr id="2054" name="Picture 6" descr="C:\fcole\lineshape-doc\s09\images\hotcold\flange\4_rv_box.png"/>
            <p:cNvPicPr>
              <a:picLocks noChangeAspect="1" noChangeArrowheads="1"/>
            </p:cNvPicPr>
            <p:nvPr/>
          </p:nvPicPr>
          <p:blipFill>
            <a:blip r:embed="rId7"/>
            <a:stretch>
              <a:fillRect/>
            </a:stretch>
          </p:blipFill>
          <p:spPr bwMode="auto">
            <a:xfrm>
              <a:off x="87804" y="1295400"/>
              <a:ext cx="2763982" cy="1447800"/>
            </a:xfrm>
            <a:prstGeom prst="rect">
              <a:avLst/>
            </a:prstGeom>
          </p:spPr>
          <p:style>
            <a:lnRef idx="2">
              <a:schemeClr val="dk1"/>
            </a:lnRef>
            <a:fillRef idx="1">
              <a:schemeClr val="lt1"/>
            </a:fillRef>
            <a:effectRef idx="0">
              <a:schemeClr val="dk1"/>
            </a:effectRef>
            <a:fontRef idx="minor">
              <a:schemeClr val="dk1"/>
            </a:fontRef>
          </p:style>
        </p:pic>
        <p:sp>
          <p:nvSpPr>
            <p:cNvPr id="23" name="Rectangle 22"/>
            <p:cNvSpPr/>
            <p:nvPr/>
          </p:nvSpPr>
          <p:spPr>
            <a:xfrm>
              <a:off x="1930400" y="1492250"/>
              <a:ext cx="419100" cy="36195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drawings</a:t>
            </a:r>
            <a:endParaRPr lang="en-US" dirty="0"/>
          </a:p>
        </p:txBody>
      </p:sp>
      <p:grpSp>
        <p:nvGrpSpPr>
          <p:cNvPr id="3" name="Group 21"/>
          <p:cNvGrpSpPr/>
          <p:nvPr/>
        </p:nvGrpSpPr>
        <p:grpSpPr>
          <a:xfrm>
            <a:off x="2134115" y="4343400"/>
            <a:ext cx="1320874" cy="1257554"/>
            <a:chOff x="2362200" y="4884974"/>
            <a:chExt cx="1393606" cy="1393606"/>
          </a:xfrm>
          <a:effectLst/>
        </p:grpSpPr>
        <p:sp>
          <p:nvSpPr>
            <p:cNvPr id="10" name="Rectangle 9"/>
            <p:cNvSpPr/>
            <p:nvPr/>
          </p:nvSpPr>
          <p:spPr>
            <a:xfrm>
              <a:off x="2362200" y="4884974"/>
              <a:ext cx="1393606" cy="1393606"/>
            </a:xfrm>
            <a:prstGeom prst="rect">
              <a:avLst/>
            </a:prstGeom>
            <a:ln w="25400" cap="flat" cmpd="sng" algn="ctr">
              <a:solidFill>
                <a:srgbClr val="000000"/>
              </a:solidFill>
              <a:prstDash val="solid"/>
              <a:round/>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1" name="Picture 10" descr="ridgesvalleys.png"/>
            <p:cNvPicPr>
              <a:picLocks noChangeAspect="1"/>
            </p:cNvPicPr>
            <p:nvPr/>
          </p:nvPicPr>
          <p:blipFill>
            <a:blip r:embed="rId3" cstate="print"/>
            <a:srcRect l="7624" t="7281" r="11861" b="5032"/>
            <a:stretch>
              <a:fillRect/>
            </a:stretch>
          </p:blipFill>
          <p:spPr>
            <a:xfrm>
              <a:off x="2469400" y="4976659"/>
              <a:ext cx="1179205" cy="1210237"/>
            </a:xfrm>
            <a:prstGeom prst="rect">
              <a:avLst/>
            </a:prstGeom>
            <a:ln>
              <a:noFill/>
            </a:ln>
          </p:spPr>
          <p:style>
            <a:lnRef idx="2">
              <a:schemeClr val="dk1"/>
            </a:lnRef>
            <a:fillRef idx="1">
              <a:schemeClr val="lt1"/>
            </a:fillRef>
            <a:effectRef idx="0">
              <a:schemeClr val="dk1"/>
            </a:effectRef>
            <a:fontRef idx="minor">
              <a:schemeClr val="dk1"/>
            </a:fontRef>
          </p:style>
        </p:pic>
      </p:grpSp>
      <p:sp>
        <p:nvSpPr>
          <p:cNvPr id="16" name="TextBox 15"/>
          <p:cNvSpPr txBox="1"/>
          <p:nvPr/>
        </p:nvSpPr>
        <p:spPr>
          <a:xfrm>
            <a:off x="2037374" y="5638800"/>
            <a:ext cx="1514357" cy="307777"/>
          </a:xfrm>
          <a:prstGeom prst="rect">
            <a:avLst/>
          </a:prstGeom>
          <a:noFill/>
        </p:spPr>
        <p:txBody>
          <a:bodyPr wrap="none" rtlCol="0">
            <a:spAutoFit/>
          </a:bodyPr>
          <a:lstStyle/>
          <a:p>
            <a:r>
              <a:rPr lang="en-US" sz="1400" dirty="0" smtClean="0">
                <a:solidFill>
                  <a:schemeClr val="accent1">
                    <a:lumMod val="40000"/>
                    <a:lumOff val="60000"/>
                  </a:schemeClr>
                </a:solidFill>
              </a:rPr>
              <a:t>Ridges and Valleys</a:t>
            </a:r>
            <a:endParaRPr lang="en-US" sz="1400" dirty="0">
              <a:solidFill>
                <a:schemeClr val="accent1">
                  <a:lumMod val="40000"/>
                  <a:lumOff val="60000"/>
                </a:schemeClr>
              </a:solidFill>
            </a:endParaRPr>
          </a:p>
        </p:txBody>
      </p:sp>
      <p:grpSp>
        <p:nvGrpSpPr>
          <p:cNvPr id="6" name="Group 19"/>
          <p:cNvGrpSpPr/>
          <p:nvPr/>
        </p:nvGrpSpPr>
        <p:grpSpPr>
          <a:xfrm>
            <a:off x="3983255" y="4157977"/>
            <a:ext cx="1295400" cy="1442977"/>
            <a:chOff x="4572000" y="4860289"/>
            <a:chExt cx="1295400" cy="1442977"/>
          </a:xfrm>
          <a:effectLst/>
        </p:grpSpPr>
        <p:sp>
          <p:nvSpPr>
            <p:cNvPr id="7" name="Rectangle 6"/>
            <p:cNvSpPr/>
            <p:nvPr/>
          </p:nvSpPr>
          <p:spPr>
            <a:xfrm>
              <a:off x="4572000" y="4860289"/>
              <a:ext cx="1295400" cy="1442977"/>
            </a:xfrm>
            <a:prstGeom prst="rect">
              <a:avLst/>
            </a:prstGeom>
            <a:ln w="25400" cap="flat" cmpd="sng" algn="ctr">
              <a:solidFill>
                <a:srgbClr val="000000"/>
              </a:solidFill>
              <a:prstDash val="solid"/>
              <a:round/>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7" descr="sugcontours.png"/>
            <p:cNvPicPr>
              <a:picLocks noChangeAspect="1"/>
            </p:cNvPicPr>
            <p:nvPr/>
          </p:nvPicPr>
          <p:blipFill>
            <a:blip r:embed="rId4"/>
            <a:stretch>
              <a:fillRect/>
            </a:stretch>
          </p:blipFill>
          <p:spPr>
            <a:xfrm>
              <a:off x="4621192" y="4961678"/>
              <a:ext cx="1213413" cy="1254372"/>
            </a:xfrm>
            <a:prstGeom prst="rect">
              <a:avLst/>
            </a:prstGeom>
            <a:ln>
              <a:noFill/>
            </a:ln>
          </p:spPr>
          <p:style>
            <a:lnRef idx="2">
              <a:schemeClr val="dk1"/>
            </a:lnRef>
            <a:fillRef idx="1">
              <a:schemeClr val="lt1"/>
            </a:fillRef>
            <a:effectRef idx="0">
              <a:schemeClr val="dk1"/>
            </a:effectRef>
            <a:fontRef idx="minor">
              <a:schemeClr val="dk1"/>
            </a:fontRef>
          </p:style>
        </p:pic>
      </p:grpSp>
      <p:sp>
        <p:nvSpPr>
          <p:cNvPr id="17" name="TextBox 16"/>
          <p:cNvSpPr txBox="1"/>
          <p:nvPr/>
        </p:nvSpPr>
        <p:spPr>
          <a:xfrm>
            <a:off x="3801103" y="5638800"/>
            <a:ext cx="1659704" cy="523220"/>
          </a:xfrm>
          <a:prstGeom prst="rect">
            <a:avLst/>
          </a:prstGeom>
          <a:noFill/>
        </p:spPr>
        <p:txBody>
          <a:bodyPr wrap="none" rtlCol="0">
            <a:spAutoFit/>
          </a:bodyPr>
          <a:lstStyle/>
          <a:p>
            <a:r>
              <a:rPr lang="en-US" sz="1400" dirty="0" smtClean="0">
                <a:solidFill>
                  <a:schemeClr val="accent1">
                    <a:lumMod val="40000"/>
                    <a:lumOff val="60000"/>
                  </a:schemeClr>
                </a:solidFill>
              </a:rPr>
              <a:t>Suggestive Contours</a:t>
            </a:r>
          </a:p>
          <a:p>
            <a:r>
              <a:rPr lang="en-US" sz="1400" dirty="0" smtClean="0">
                <a:solidFill>
                  <a:schemeClr val="accent1">
                    <a:lumMod val="40000"/>
                    <a:lumOff val="60000"/>
                  </a:schemeClr>
                </a:solidFill>
              </a:rPr>
              <a:t>[DeCarlo et al 2003]</a:t>
            </a:r>
            <a:endParaRPr lang="en-US" sz="1400" dirty="0">
              <a:solidFill>
                <a:schemeClr val="accent1">
                  <a:lumMod val="40000"/>
                  <a:lumOff val="60000"/>
                </a:schemeClr>
              </a:solidFill>
            </a:endParaRPr>
          </a:p>
        </p:txBody>
      </p:sp>
      <p:grpSp>
        <p:nvGrpSpPr>
          <p:cNvPr id="9" name="Group 20"/>
          <p:cNvGrpSpPr/>
          <p:nvPr/>
        </p:nvGrpSpPr>
        <p:grpSpPr>
          <a:xfrm>
            <a:off x="5913103" y="4038600"/>
            <a:ext cx="990600" cy="1562354"/>
            <a:chOff x="6934200" y="4572000"/>
            <a:chExt cx="1220486" cy="2019554"/>
          </a:xfrm>
          <a:effectLst/>
        </p:grpSpPr>
        <p:sp>
          <p:nvSpPr>
            <p:cNvPr id="4" name="Rectangle 3"/>
            <p:cNvSpPr/>
            <p:nvPr/>
          </p:nvSpPr>
          <p:spPr>
            <a:xfrm>
              <a:off x="6934200" y="4572000"/>
              <a:ext cx="1220486" cy="2019554"/>
            </a:xfrm>
            <a:prstGeom prst="rect">
              <a:avLst/>
            </a:prstGeom>
            <a:ln w="25400" cap="flat" cmpd="sng" algn="ctr">
              <a:solidFill>
                <a:srgbClr val="000000"/>
              </a:solidFill>
              <a:prstDash val="solid"/>
              <a:round/>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 name="Picture 4" descr="appridges.png"/>
            <p:cNvPicPr>
              <a:picLocks noChangeAspect="1"/>
            </p:cNvPicPr>
            <p:nvPr/>
          </p:nvPicPr>
          <p:blipFill>
            <a:blip r:embed="rId5" cstate="print"/>
            <a:stretch>
              <a:fillRect/>
            </a:stretch>
          </p:blipFill>
          <p:spPr>
            <a:xfrm>
              <a:off x="6976975" y="4673913"/>
              <a:ext cx="1083827" cy="1815729"/>
            </a:xfrm>
            <a:prstGeom prst="rect">
              <a:avLst/>
            </a:prstGeom>
            <a:ln>
              <a:noFill/>
            </a:ln>
          </p:spPr>
          <p:style>
            <a:lnRef idx="2">
              <a:schemeClr val="dk1"/>
            </a:lnRef>
            <a:fillRef idx="1">
              <a:schemeClr val="lt1"/>
            </a:fillRef>
            <a:effectRef idx="0">
              <a:schemeClr val="dk1"/>
            </a:effectRef>
            <a:fontRef idx="minor">
              <a:schemeClr val="dk1"/>
            </a:fontRef>
          </p:style>
        </p:pic>
      </p:grpSp>
      <p:sp>
        <p:nvSpPr>
          <p:cNvPr id="18" name="TextBox 17"/>
          <p:cNvSpPr txBox="1"/>
          <p:nvPr/>
        </p:nvSpPr>
        <p:spPr>
          <a:xfrm>
            <a:off x="5710179" y="5638800"/>
            <a:ext cx="1396448" cy="523220"/>
          </a:xfrm>
          <a:prstGeom prst="rect">
            <a:avLst/>
          </a:prstGeom>
          <a:noFill/>
        </p:spPr>
        <p:txBody>
          <a:bodyPr wrap="none" rtlCol="0">
            <a:spAutoFit/>
          </a:bodyPr>
          <a:lstStyle/>
          <a:p>
            <a:r>
              <a:rPr lang="en-US" sz="1400" dirty="0" smtClean="0">
                <a:solidFill>
                  <a:schemeClr val="accent1">
                    <a:lumMod val="40000"/>
                    <a:lumOff val="60000"/>
                  </a:schemeClr>
                </a:solidFill>
              </a:rPr>
              <a:t>Apparent Ridges</a:t>
            </a:r>
          </a:p>
          <a:p>
            <a:r>
              <a:rPr lang="en-US" sz="1400" dirty="0" smtClean="0">
                <a:solidFill>
                  <a:schemeClr val="accent1">
                    <a:lumMod val="40000"/>
                    <a:lumOff val="60000"/>
                  </a:schemeClr>
                </a:solidFill>
              </a:rPr>
              <a:t>[Judd et al 2007]</a:t>
            </a:r>
            <a:endParaRPr lang="en-US" sz="1400" dirty="0">
              <a:solidFill>
                <a:schemeClr val="accent1">
                  <a:lumMod val="40000"/>
                  <a:lumOff val="60000"/>
                </a:schemeClr>
              </a:solidFill>
            </a:endParaRPr>
          </a:p>
        </p:txBody>
      </p:sp>
      <p:grpSp>
        <p:nvGrpSpPr>
          <p:cNvPr id="12" name="Group 22"/>
          <p:cNvGrpSpPr/>
          <p:nvPr/>
        </p:nvGrpSpPr>
        <p:grpSpPr>
          <a:xfrm>
            <a:off x="3189550" y="1676400"/>
            <a:ext cx="783701" cy="1600200"/>
            <a:chOff x="762000" y="4618687"/>
            <a:chExt cx="859902" cy="1926180"/>
          </a:xfrm>
          <a:effectLst/>
        </p:grpSpPr>
        <p:sp>
          <p:nvSpPr>
            <p:cNvPr id="13" name="Rectangle 12"/>
            <p:cNvSpPr/>
            <p:nvPr/>
          </p:nvSpPr>
          <p:spPr>
            <a:xfrm>
              <a:off x="762000" y="4618687"/>
              <a:ext cx="859902" cy="1926180"/>
            </a:xfrm>
            <a:prstGeom prst="rect">
              <a:avLst/>
            </a:prstGeom>
            <a:ln w="25400" cap="flat" cmpd="sng" algn="ctr">
              <a:solidFill>
                <a:srgbClr val="000000"/>
              </a:solidFill>
              <a:prstDash val="solid"/>
              <a:round/>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4" name="Picture 13" descr="occcontours.png"/>
            <p:cNvPicPr>
              <a:picLocks noChangeAspect="1"/>
            </p:cNvPicPr>
            <p:nvPr/>
          </p:nvPicPr>
          <p:blipFill>
            <a:blip r:embed="rId6" cstate="print"/>
            <a:stretch>
              <a:fillRect/>
            </a:stretch>
          </p:blipFill>
          <p:spPr>
            <a:xfrm>
              <a:off x="830792" y="4747388"/>
              <a:ext cx="756714" cy="1668779"/>
            </a:xfrm>
            <a:prstGeom prst="rect">
              <a:avLst/>
            </a:prstGeom>
            <a:ln>
              <a:noFill/>
            </a:ln>
          </p:spPr>
          <p:style>
            <a:lnRef idx="2">
              <a:schemeClr val="dk1"/>
            </a:lnRef>
            <a:fillRef idx="1">
              <a:schemeClr val="lt1"/>
            </a:fillRef>
            <a:effectRef idx="0">
              <a:schemeClr val="dk1"/>
            </a:effectRef>
            <a:fontRef idx="minor">
              <a:schemeClr val="dk1"/>
            </a:fontRef>
          </p:style>
        </p:pic>
      </p:grpSp>
      <p:sp>
        <p:nvSpPr>
          <p:cNvPr id="15" name="TextBox 14"/>
          <p:cNvSpPr txBox="1"/>
          <p:nvPr/>
        </p:nvSpPr>
        <p:spPr>
          <a:xfrm>
            <a:off x="2778373" y="3314446"/>
            <a:ext cx="1606054" cy="307777"/>
          </a:xfrm>
          <a:prstGeom prst="rect">
            <a:avLst/>
          </a:prstGeom>
          <a:noFill/>
        </p:spPr>
        <p:txBody>
          <a:bodyPr wrap="none" rtlCol="0">
            <a:spAutoFit/>
          </a:bodyPr>
          <a:lstStyle/>
          <a:p>
            <a:r>
              <a:rPr lang="en-US" sz="1400" dirty="0" smtClean="0">
                <a:solidFill>
                  <a:schemeClr val="accent1">
                    <a:lumMod val="40000"/>
                    <a:lumOff val="60000"/>
                  </a:schemeClr>
                </a:solidFill>
              </a:rPr>
              <a:t>Occluding Contours</a:t>
            </a:r>
          </a:p>
        </p:txBody>
      </p:sp>
      <p:pic>
        <p:nvPicPr>
          <p:cNvPr id="19" name="Picture 18" descr="image-rv.png"/>
          <p:cNvPicPr>
            <a:picLocks noChangeAspect="1"/>
          </p:cNvPicPr>
          <p:nvPr/>
        </p:nvPicPr>
        <p:blipFill>
          <a:blip r:embed="rId7"/>
          <a:srcRect l="11364" t="6061" r="13636"/>
          <a:stretch>
            <a:fillRect/>
          </a:stretch>
        </p:blipFill>
        <p:spPr>
          <a:xfrm>
            <a:off x="4986653" y="1981200"/>
            <a:ext cx="1378974" cy="1295400"/>
          </a:xfrm>
          <a:prstGeom prst="rect">
            <a:avLst/>
          </a:prstGeom>
          <a:ln w="25400" cap="sq" cmpd="sng" algn="ctr">
            <a:solidFill>
              <a:srgbClr val="000000"/>
            </a:solidFill>
            <a:prstDash val="solid"/>
            <a:miter lim="800000"/>
            <a:headEnd type="none" w="med" len="med"/>
            <a:tailEnd type="none" w="med" len="med"/>
          </a:ln>
          <a:effectLst/>
        </p:spPr>
      </p:pic>
      <p:sp>
        <p:nvSpPr>
          <p:cNvPr id="20" name="TextBox 19"/>
          <p:cNvSpPr txBox="1"/>
          <p:nvPr/>
        </p:nvSpPr>
        <p:spPr>
          <a:xfrm>
            <a:off x="5083025" y="3314446"/>
            <a:ext cx="1186230" cy="307777"/>
          </a:xfrm>
          <a:prstGeom prst="rect">
            <a:avLst/>
          </a:prstGeom>
          <a:noFill/>
        </p:spPr>
        <p:txBody>
          <a:bodyPr wrap="none" rtlCol="0">
            <a:spAutoFit/>
          </a:bodyPr>
          <a:lstStyle/>
          <a:p>
            <a:r>
              <a:rPr lang="en-US" sz="1400" dirty="0" smtClean="0">
                <a:solidFill>
                  <a:schemeClr val="accent1">
                    <a:lumMod val="40000"/>
                    <a:lumOff val="60000"/>
                  </a:schemeClr>
                </a:solidFill>
              </a:rPr>
              <a:t>Sharp creases</a:t>
            </a:r>
            <a:endParaRPr lang="en-US" sz="1400"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C:\fcole\lineshape-doc\s09\images\curvs\flange\0_all.png"/>
          <p:cNvPicPr>
            <a:picLocks noChangeAspect="1" noChangeArrowheads="1"/>
          </p:cNvPicPr>
          <p:nvPr/>
        </p:nvPicPr>
        <p:blipFill>
          <a:blip r:embed="rId3"/>
          <a:stretch>
            <a:fillRect/>
          </a:stretch>
        </p:blipFill>
        <p:spPr bwMode="auto">
          <a:xfrm>
            <a:off x="3210653" y="1752599"/>
            <a:ext cx="5465893" cy="4324663"/>
          </a:xfrm>
          <a:prstGeom prst="rect">
            <a:avLst/>
          </a:prstGeom>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p:txBody>
          <a:bodyPr/>
          <a:lstStyle/>
          <a:p>
            <a:r>
              <a:rPr lang="en-US" dirty="0" smtClean="0"/>
              <a:t>Curvature</a:t>
            </a:r>
            <a:r>
              <a:rPr lang="en-US" smtClean="0"/>
              <a:t>: Screwdriver</a:t>
            </a:r>
            <a:endParaRPr lang="en-US" dirty="0"/>
          </a:p>
        </p:txBody>
      </p:sp>
      <p:pic>
        <p:nvPicPr>
          <p:cNvPr id="2052" name="Picture 4" descr="C:\fcole\lineshape-doc\s09\images\zoomedhotcold\flange\4_rv_nobr.png"/>
          <p:cNvPicPr>
            <a:picLocks noChangeAspect="1" noChangeArrowheads="1"/>
          </p:cNvPicPr>
          <p:nvPr/>
        </p:nvPicPr>
        <p:blipFill>
          <a:blip r:embed="rId4"/>
          <a:stretch>
            <a:fillRect/>
          </a:stretch>
        </p:blipFill>
        <p:spPr bwMode="auto">
          <a:xfrm>
            <a:off x="609613" y="1752600"/>
            <a:ext cx="2172176" cy="1801919"/>
          </a:xfrm>
          <a:prstGeom prst="rect">
            <a:avLst/>
          </a:prstGeom>
        </p:spPr>
        <p:style>
          <a:lnRef idx="2">
            <a:schemeClr val="dk1"/>
          </a:lnRef>
          <a:fillRef idx="1">
            <a:schemeClr val="lt1"/>
          </a:fillRef>
          <a:effectRef idx="0">
            <a:schemeClr val="dk1"/>
          </a:effectRef>
          <a:fontRef idx="minor">
            <a:schemeClr val="dk1"/>
          </a:fontRef>
        </p:style>
      </p:pic>
      <p:pic>
        <p:nvPicPr>
          <p:cNvPr id="2053" name="Picture 5" descr="C:\fcole\lineshape-doc\s09\images\zoomedhotcold\flange\5_sc_nobr.png"/>
          <p:cNvPicPr>
            <a:picLocks noChangeAspect="1" noChangeArrowheads="1"/>
          </p:cNvPicPr>
          <p:nvPr/>
        </p:nvPicPr>
        <p:blipFill>
          <a:blip r:embed="rId5"/>
          <a:stretch>
            <a:fillRect/>
          </a:stretch>
        </p:blipFill>
        <p:spPr bwMode="auto">
          <a:xfrm>
            <a:off x="609613" y="4000950"/>
            <a:ext cx="2172175" cy="1801918"/>
          </a:xfrm>
          <a:prstGeom prst="rect">
            <a:avLst/>
          </a:prstGeom>
        </p:spPr>
        <p:style>
          <a:lnRef idx="2">
            <a:schemeClr val="dk1"/>
          </a:lnRef>
          <a:fillRef idx="1">
            <a:schemeClr val="lt1"/>
          </a:fillRef>
          <a:effectRef idx="0">
            <a:schemeClr val="dk1"/>
          </a:effectRef>
          <a:fontRef idx="minor">
            <a:schemeClr val="dk1"/>
          </a:fontRef>
        </p:style>
      </p:pic>
      <p:sp>
        <p:nvSpPr>
          <p:cNvPr id="8" name="TextBox 7"/>
          <p:cNvSpPr txBox="1"/>
          <p:nvPr/>
        </p:nvSpPr>
        <p:spPr>
          <a:xfrm>
            <a:off x="920356" y="5802868"/>
            <a:ext cx="1518044" cy="369332"/>
          </a:xfrm>
          <a:prstGeom prst="rect">
            <a:avLst/>
          </a:prstGeom>
          <a:noFill/>
        </p:spPr>
        <p:txBody>
          <a:bodyPr wrap="none" rtlCol="0">
            <a:spAutoFit/>
          </a:bodyPr>
          <a:lstStyle/>
          <a:p>
            <a:r>
              <a:rPr lang="en-US" dirty="0" smtClean="0"/>
              <a:t>Contours Only</a:t>
            </a:r>
            <a:endParaRPr lang="en-US" dirty="0"/>
          </a:p>
        </p:txBody>
      </p:sp>
      <p:sp>
        <p:nvSpPr>
          <p:cNvPr id="9" name="TextBox 8"/>
          <p:cNvSpPr txBox="1"/>
          <p:nvPr/>
        </p:nvSpPr>
        <p:spPr>
          <a:xfrm>
            <a:off x="852542" y="3516868"/>
            <a:ext cx="1662058" cy="369332"/>
          </a:xfrm>
          <a:prstGeom prst="rect">
            <a:avLst/>
          </a:prstGeom>
          <a:noFill/>
        </p:spPr>
        <p:txBody>
          <a:bodyPr wrap="none" rtlCol="0">
            <a:spAutoFit/>
          </a:bodyPr>
          <a:lstStyle/>
          <a:p>
            <a:r>
              <a:rPr lang="en-US" dirty="0" smtClean="0"/>
              <a:t>Artist’s Drawing</a:t>
            </a:r>
            <a:endParaRPr lang="en-US" dirty="0"/>
          </a:p>
        </p:txBody>
      </p:sp>
      <p:grpSp>
        <p:nvGrpSpPr>
          <p:cNvPr id="82" name="Group 81"/>
          <p:cNvGrpSpPr/>
          <p:nvPr/>
        </p:nvGrpSpPr>
        <p:grpSpPr>
          <a:xfrm>
            <a:off x="3276600" y="2754868"/>
            <a:ext cx="5334000" cy="1027984"/>
            <a:chOff x="3276600" y="2754868"/>
            <a:chExt cx="5334000" cy="1027984"/>
          </a:xfrm>
        </p:grpSpPr>
        <p:grpSp>
          <p:nvGrpSpPr>
            <p:cNvPr id="112" name="Group 111"/>
            <p:cNvGrpSpPr/>
            <p:nvPr/>
          </p:nvGrpSpPr>
          <p:grpSpPr>
            <a:xfrm>
              <a:off x="3276600" y="3124200"/>
              <a:ext cx="5334000" cy="658652"/>
              <a:chOff x="3276600" y="3124200"/>
              <a:chExt cx="5334000" cy="658652"/>
            </a:xfrm>
          </p:grpSpPr>
          <p:cxnSp>
            <p:nvCxnSpPr>
              <p:cNvPr id="113" name="Straight Connector 112"/>
              <p:cNvCxnSpPr/>
              <p:nvPr/>
            </p:nvCxnSpPr>
            <p:spPr>
              <a:xfrm>
                <a:off x="3276600" y="3429000"/>
                <a:ext cx="1204424" cy="280919"/>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4481024" y="3652844"/>
                <a:ext cx="813434" cy="71344"/>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10800000">
                <a:off x="5257801" y="3657600"/>
                <a:ext cx="493323" cy="123664"/>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10800000">
                <a:off x="5736852" y="3781264"/>
                <a:ext cx="442394"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10800000" flipV="1">
                <a:off x="6150706" y="3538692"/>
                <a:ext cx="428123" cy="242572"/>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10800000">
                <a:off x="6578829" y="3538693"/>
                <a:ext cx="385311" cy="4280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10800000" flipV="1">
                <a:off x="6949868" y="3567230"/>
                <a:ext cx="442394" cy="2853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7353300" y="3162300"/>
                <a:ext cx="457200" cy="38100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10800000">
                <a:off x="7772400" y="3124200"/>
                <a:ext cx="457200"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16200000" flipV="1">
                <a:off x="8115300" y="3238500"/>
                <a:ext cx="609600" cy="38100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6787436" y="2754868"/>
              <a:ext cx="1518364" cy="369332"/>
            </a:xfrm>
            <a:prstGeom prst="rect">
              <a:avLst/>
            </a:prstGeom>
            <a:noFill/>
          </p:spPr>
          <p:txBody>
            <a:bodyPr wrap="none" rtlCol="0">
              <a:spAutoFit/>
            </a:bodyPr>
            <a:lstStyle/>
            <a:p>
              <a:r>
                <a:rPr lang="en-US" dirty="0" smtClean="0">
                  <a:solidFill>
                    <a:srgbClr val="FF0000"/>
                  </a:solidFill>
                </a:rPr>
                <a:t>Contours Only</a:t>
              </a:r>
              <a:endParaRPr lang="en-US" dirty="0">
                <a:solidFill>
                  <a:srgbClr val="FF0000"/>
                </a:solidFill>
              </a:endParaRPr>
            </a:p>
          </p:txBody>
        </p:sp>
      </p:grpSp>
      <p:grpSp>
        <p:nvGrpSpPr>
          <p:cNvPr id="84" name="Group 83"/>
          <p:cNvGrpSpPr/>
          <p:nvPr/>
        </p:nvGrpSpPr>
        <p:grpSpPr>
          <a:xfrm>
            <a:off x="3276600" y="2209800"/>
            <a:ext cx="5334000" cy="3810000"/>
            <a:chOff x="3276600" y="2209800"/>
            <a:chExt cx="5334000" cy="3810000"/>
          </a:xfrm>
        </p:grpSpPr>
        <p:grpSp>
          <p:nvGrpSpPr>
            <p:cNvPr id="101" name="Group 100"/>
            <p:cNvGrpSpPr/>
            <p:nvPr/>
          </p:nvGrpSpPr>
          <p:grpSpPr>
            <a:xfrm>
              <a:off x="3276600" y="2209800"/>
              <a:ext cx="5334000" cy="3810000"/>
              <a:chOff x="3276600" y="2209800"/>
              <a:chExt cx="5334000" cy="3810000"/>
            </a:xfrm>
          </p:grpSpPr>
          <p:cxnSp>
            <p:nvCxnSpPr>
              <p:cNvPr id="102" name="Straight Connector 101"/>
              <p:cNvCxnSpPr/>
              <p:nvPr/>
            </p:nvCxnSpPr>
            <p:spPr>
              <a:xfrm flipV="1">
                <a:off x="3276600" y="3352800"/>
                <a:ext cx="381000" cy="152400"/>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5400000" flipH="1" flipV="1">
                <a:off x="3390900" y="2628900"/>
                <a:ext cx="990600" cy="457200"/>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4114800" y="2209800"/>
                <a:ext cx="381000" cy="152400"/>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16200000" flipV="1">
                <a:off x="3467100" y="3238500"/>
                <a:ext cx="2895600" cy="838200"/>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16200000" flipV="1">
                <a:off x="5219700" y="5219700"/>
                <a:ext cx="609600" cy="381000"/>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10800000">
                <a:off x="5715000" y="5715000"/>
                <a:ext cx="457200" cy="304800"/>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10800000" flipV="1">
                <a:off x="6172200" y="5867400"/>
                <a:ext cx="381000" cy="152400"/>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a:off x="6515100" y="5448300"/>
                <a:ext cx="457200" cy="381000"/>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0800000" flipV="1">
                <a:off x="6934200" y="4724400"/>
                <a:ext cx="914400" cy="685800"/>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5400000">
                <a:off x="7620000" y="3733800"/>
                <a:ext cx="1219200" cy="762000"/>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3733800" y="5334000"/>
              <a:ext cx="1660957" cy="369332"/>
            </a:xfrm>
            <a:prstGeom prst="rect">
              <a:avLst/>
            </a:prstGeom>
            <a:noFill/>
          </p:spPr>
          <p:txBody>
            <a:bodyPr wrap="none" rtlCol="0">
              <a:spAutoFit/>
            </a:bodyPr>
            <a:lstStyle/>
            <a:p>
              <a:pPr algn="ctr"/>
              <a:r>
                <a:rPr lang="en-US" dirty="0" smtClean="0">
                  <a:solidFill>
                    <a:srgbClr val="75BD1B"/>
                  </a:solidFill>
                </a:rPr>
                <a:t>Artist’s Drawing</a:t>
              </a:r>
              <a:endParaRPr lang="en-US" dirty="0">
                <a:solidFill>
                  <a:srgbClr val="75BD1B"/>
                </a:solidFill>
              </a:endParaRPr>
            </a:p>
          </p:txBody>
        </p:sp>
      </p:grpSp>
      <p:sp>
        <p:nvSpPr>
          <p:cNvPr id="13" name="TextBox 12"/>
          <p:cNvSpPr txBox="1"/>
          <p:nvPr/>
        </p:nvSpPr>
        <p:spPr>
          <a:xfrm>
            <a:off x="5791200" y="4495800"/>
            <a:ext cx="1443311" cy="369332"/>
          </a:xfrm>
          <a:prstGeom prst="rect">
            <a:avLst/>
          </a:prstGeom>
          <a:noFill/>
        </p:spPr>
        <p:txBody>
          <a:bodyPr wrap="none" rtlCol="0">
            <a:spAutoFit/>
          </a:bodyPr>
          <a:lstStyle/>
          <a:p>
            <a:r>
              <a:rPr lang="en-US" dirty="0" smtClean="0">
                <a:solidFill>
                  <a:schemeClr val="bg1"/>
                </a:solidFill>
              </a:rPr>
              <a:t>Ground Truth</a:t>
            </a:r>
            <a:endParaRPr lang="en-US" dirty="0">
              <a:solidFill>
                <a:schemeClr val="bg1"/>
              </a:solidFill>
            </a:endParaRPr>
          </a:p>
        </p:txBody>
      </p:sp>
      <p:grpSp>
        <p:nvGrpSpPr>
          <p:cNvPr id="87" name="Group 86"/>
          <p:cNvGrpSpPr/>
          <p:nvPr/>
        </p:nvGrpSpPr>
        <p:grpSpPr>
          <a:xfrm>
            <a:off x="1524000" y="2057400"/>
            <a:ext cx="5181600" cy="3255592"/>
            <a:chOff x="1524000" y="2057400"/>
            <a:chExt cx="5181600" cy="3255592"/>
          </a:xfrm>
        </p:grpSpPr>
        <p:cxnSp>
          <p:nvCxnSpPr>
            <p:cNvPr id="80" name="Straight Arrow Connector 79"/>
            <p:cNvCxnSpPr/>
            <p:nvPr/>
          </p:nvCxnSpPr>
          <p:spPr>
            <a:xfrm>
              <a:off x="5181600" y="2057400"/>
              <a:ext cx="1524000" cy="1588"/>
            </a:xfrm>
            <a:prstGeom prst="straightConnector1">
              <a:avLst/>
            </a:prstGeom>
            <a:ln w="76200" cap="flat" cmpd="sng" algn="ctr">
              <a:solidFill>
                <a:srgbClr val="FF66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rot="16200000" flipV="1">
              <a:off x="1487781" y="2169818"/>
              <a:ext cx="893393" cy="820956"/>
            </a:xfrm>
            <a:prstGeom prst="straightConnector1">
              <a:avLst/>
            </a:prstGeom>
            <a:ln w="38100" cap="flat" cmpd="sng" algn="ctr">
              <a:solidFill>
                <a:srgbClr val="75BD1B"/>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6200000" flipV="1">
              <a:off x="1487781" y="4455818"/>
              <a:ext cx="893393" cy="820956"/>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3200400" y="3962400"/>
            <a:ext cx="1581946" cy="369332"/>
          </a:xfrm>
          <a:prstGeom prst="rect">
            <a:avLst/>
          </a:prstGeom>
          <a:noFill/>
        </p:spPr>
        <p:txBody>
          <a:bodyPr wrap="none" rtlCol="0">
            <a:spAutoFit/>
          </a:bodyPr>
          <a:lstStyle/>
          <a:p>
            <a:r>
              <a:rPr lang="en-US" dirty="0" smtClean="0">
                <a:solidFill>
                  <a:schemeClr val="bg2">
                    <a:lumMod val="60000"/>
                    <a:lumOff val="40000"/>
                  </a:schemeClr>
                </a:solidFill>
              </a:rPr>
              <a:t>Zero Curvature</a:t>
            </a:r>
            <a:endParaRPr lang="en-US" dirty="0">
              <a:solidFill>
                <a:schemeClr val="bg2">
                  <a:lumMod val="60000"/>
                  <a:lumOff val="40000"/>
                </a:schemeClr>
              </a:solidFill>
            </a:endParaRPr>
          </a:p>
        </p:txBody>
      </p:sp>
      <p:grpSp>
        <p:nvGrpSpPr>
          <p:cNvPr id="100" name="Group 99"/>
          <p:cNvGrpSpPr/>
          <p:nvPr/>
        </p:nvGrpSpPr>
        <p:grpSpPr>
          <a:xfrm>
            <a:off x="4724400" y="4038600"/>
            <a:ext cx="609600" cy="838200"/>
            <a:chOff x="4724400" y="4038600"/>
            <a:chExt cx="609600" cy="838200"/>
          </a:xfrm>
        </p:grpSpPr>
        <p:cxnSp>
          <p:nvCxnSpPr>
            <p:cNvPr id="94" name="Straight Arrow Connector 93"/>
            <p:cNvCxnSpPr/>
            <p:nvPr/>
          </p:nvCxnSpPr>
          <p:spPr>
            <a:xfrm rot="5400000" flipH="1" flipV="1">
              <a:off x="4419600" y="4343400"/>
              <a:ext cx="838200" cy="228600"/>
            </a:xfrm>
            <a:prstGeom prst="straightConnector1">
              <a:avLst/>
            </a:prstGeom>
            <a:ln w="57150" cap="flat" cmpd="sng" algn="ctr">
              <a:solidFill>
                <a:srgbClr val="FF66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rot="5400000" flipH="1" flipV="1">
              <a:off x="4610100" y="4152900"/>
              <a:ext cx="838200" cy="609600"/>
            </a:xfrm>
            <a:prstGeom prst="straightConnector1">
              <a:avLst/>
            </a:prstGeom>
            <a:ln w="57150" cap="flat" cmpd="sng" algn="ctr">
              <a:solidFill>
                <a:srgbClr val="FF66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Rectangle 18"/>
          <p:cNvSpPr/>
          <p:nvPr/>
        </p:nvSpPr>
        <p:spPr>
          <a:xfrm>
            <a:off x="457200" y="1524000"/>
            <a:ext cx="4013200" cy="4038600"/>
          </a:xfrm>
          <a:prstGeom prst="rec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673600" y="1524000"/>
            <a:ext cx="4013200" cy="4038600"/>
          </a:xfrm>
          <a:prstGeom prst="rec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2" descr="C:\fcole\lineshape-doc\s09\images\hotcold\flange\4_rv.png"/>
          <p:cNvPicPr>
            <a:picLocks noChangeAspect="1" noChangeArrowheads="1"/>
          </p:cNvPicPr>
          <p:nvPr/>
        </p:nvPicPr>
        <p:blipFill>
          <a:blip r:embed="rId3"/>
          <a:stretch>
            <a:fillRect/>
          </a:stretch>
        </p:blipFill>
        <p:spPr bwMode="auto">
          <a:xfrm>
            <a:off x="533400" y="1602235"/>
            <a:ext cx="3863976" cy="3891654"/>
          </a:xfrm>
          <a:prstGeom prst="rect">
            <a:avLst/>
          </a:prstGeom>
          <a:noFill/>
        </p:spPr>
      </p:pic>
      <p:pic>
        <p:nvPicPr>
          <p:cNvPr id="18" name="Picture 3" descr="C:\fcole\lineshape-doc\s09\images\hotcold\flange\5_sc.png"/>
          <p:cNvPicPr>
            <a:picLocks noChangeAspect="1" noChangeArrowheads="1"/>
          </p:cNvPicPr>
          <p:nvPr/>
        </p:nvPicPr>
        <p:blipFill>
          <a:blip r:embed="rId4"/>
          <a:stretch>
            <a:fillRect/>
          </a:stretch>
        </p:blipFill>
        <p:spPr bwMode="auto">
          <a:xfrm>
            <a:off x="4746625" y="1602236"/>
            <a:ext cx="3863975" cy="3891653"/>
          </a:xfrm>
          <a:prstGeom prst="rect">
            <a:avLst/>
          </a:prstGeom>
          <a:noFill/>
        </p:spPr>
      </p:pic>
      <p:sp>
        <p:nvSpPr>
          <p:cNvPr id="2" name="Title 1"/>
          <p:cNvSpPr>
            <a:spLocks noGrp="1"/>
          </p:cNvSpPr>
          <p:nvPr>
            <p:ph type="title"/>
          </p:nvPr>
        </p:nvSpPr>
        <p:spPr/>
        <p:txBody>
          <a:bodyPr>
            <a:normAutofit/>
          </a:bodyPr>
          <a:lstStyle/>
          <a:p>
            <a:r>
              <a:rPr lang="en-US" dirty="0" smtClean="0"/>
              <a:t>Gauge Visualization: Flange</a:t>
            </a:r>
            <a:endParaRPr lang="en-US" dirty="0"/>
          </a:p>
        </p:txBody>
      </p:sp>
      <p:pic>
        <p:nvPicPr>
          <p:cNvPr id="5" name="Picture 3" descr="C:\fcole\lineshape-doc\s09\images\hotcold\flange\5_sc.png"/>
          <p:cNvPicPr>
            <a:picLocks noChangeAspect="1" noChangeArrowheads="1"/>
          </p:cNvPicPr>
          <p:nvPr/>
        </p:nvPicPr>
        <p:blipFill>
          <a:blip r:embed="rId5"/>
          <a:srcRect/>
          <a:stretch>
            <a:fillRect/>
          </a:stretch>
        </p:blipFill>
        <p:spPr bwMode="auto">
          <a:xfrm>
            <a:off x="4746625" y="1600200"/>
            <a:ext cx="3863975" cy="3895725"/>
          </a:xfrm>
          <a:prstGeom prst="rect">
            <a:avLst/>
          </a:prstGeom>
          <a:noFill/>
        </p:spPr>
      </p:pic>
      <p:sp>
        <p:nvSpPr>
          <p:cNvPr id="7" name="TextBox 6"/>
          <p:cNvSpPr txBox="1"/>
          <p:nvPr/>
        </p:nvSpPr>
        <p:spPr>
          <a:xfrm>
            <a:off x="5689907" y="5638800"/>
            <a:ext cx="2082493" cy="369332"/>
          </a:xfrm>
          <a:prstGeom prst="rect">
            <a:avLst/>
          </a:prstGeom>
          <a:noFill/>
        </p:spPr>
        <p:txBody>
          <a:bodyPr wrap="none" rtlCol="0">
            <a:spAutoFit/>
          </a:bodyPr>
          <a:lstStyle/>
          <a:p>
            <a:r>
              <a:rPr lang="en-US" dirty="0" smtClean="0"/>
              <a:t>Suggestive Contours</a:t>
            </a:r>
            <a:endParaRPr lang="en-US" dirty="0"/>
          </a:p>
        </p:txBody>
      </p:sp>
      <p:sp>
        <p:nvSpPr>
          <p:cNvPr id="8" name="TextBox 7"/>
          <p:cNvSpPr txBox="1"/>
          <p:nvPr/>
        </p:nvSpPr>
        <p:spPr>
          <a:xfrm>
            <a:off x="3943569" y="6324600"/>
            <a:ext cx="1238031" cy="369332"/>
          </a:xfrm>
          <a:prstGeom prst="rect">
            <a:avLst/>
          </a:prstGeom>
          <a:noFill/>
        </p:spPr>
        <p:txBody>
          <a:bodyPr wrap="none" rtlCol="0">
            <a:spAutoFit/>
          </a:bodyPr>
          <a:lstStyle/>
          <a:p>
            <a:r>
              <a:rPr lang="en-US" dirty="0" smtClean="0"/>
              <a:t>180 gauges</a:t>
            </a:r>
            <a:endParaRPr lang="en-US" dirty="0"/>
          </a:p>
        </p:txBody>
      </p:sp>
      <p:pic>
        <p:nvPicPr>
          <p:cNvPr id="3074" name="Picture 2" descr="C:\fcole\lineshape-doc\s09\images\hotcold\flange\4_rv.png"/>
          <p:cNvPicPr>
            <a:picLocks noChangeAspect="1" noChangeArrowheads="1"/>
          </p:cNvPicPr>
          <p:nvPr/>
        </p:nvPicPr>
        <p:blipFill>
          <a:blip r:embed="rId6"/>
          <a:srcRect/>
          <a:stretch>
            <a:fillRect/>
          </a:stretch>
        </p:blipFill>
        <p:spPr bwMode="auto">
          <a:xfrm>
            <a:off x="533400" y="1600200"/>
            <a:ext cx="3863976" cy="3895725"/>
          </a:xfrm>
          <a:prstGeom prst="rect">
            <a:avLst/>
          </a:prstGeom>
          <a:noFill/>
        </p:spPr>
      </p:pic>
      <p:sp>
        <p:nvSpPr>
          <p:cNvPr id="10" name="TextBox 9"/>
          <p:cNvSpPr txBox="1"/>
          <p:nvPr/>
        </p:nvSpPr>
        <p:spPr>
          <a:xfrm>
            <a:off x="1524000" y="5638800"/>
            <a:ext cx="1897571" cy="369332"/>
          </a:xfrm>
          <a:prstGeom prst="rect">
            <a:avLst/>
          </a:prstGeom>
          <a:noFill/>
        </p:spPr>
        <p:txBody>
          <a:bodyPr wrap="none" rtlCol="0">
            <a:spAutoFit/>
          </a:bodyPr>
          <a:lstStyle/>
          <a:p>
            <a:r>
              <a:rPr lang="en-US" dirty="0" smtClean="0"/>
              <a:t>Ridges and Valleys</a:t>
            </a:r>
            <a:endParaRPr lang="en-US" dirty="0"/>
          </a:p>
        </p:txBody>
      </p:sp>
      <p:grpSp>
        <p:nvGrpSpPr>
          <p:cNvPr id="16" name="Group 15"/>
          <p:cNvGrpSpPr/>
          <p:nvPr/>
        </p:nvGrpSpPr>
        <p:grpSpPr>
          <a:xfrm>
            <a:off x="6400800" y="6321623"/>
            <a:ext cx="2348608" cy="460177"/>
            <a:chOff x="6096000" y="6324600"/>
            <a:chExt cx="2348608" cy="460177"/>
          </a:xfrm>
        </p:grpSpPr>
        <p:pic>
          <p:nvPicPr>
            <p:cNvPr id="12" name="Picture 4" descr="C:\fcole\shapestudy\vistools\hotcoldcolors.png"/>
            <p:cNvPicPr>
              <a:picLocks noChangeAspect="1" noChangeArrowheads="1"/>
            </p:cNvPicPr>
            <p:nvPr/>
          </p:nvPicPr>
          <p:blipFill>
            <a:blip r:embed="rId7"/>
            <a:srcRect/>
            <a:stretch>
              <a:fillRect/>
            </a:stretch>
          </p:blipFill>
          <p:spPr bwMode="auto">
            <a:xfrm flipV="1">
              <a:off x="6248400" y="6324600"/>
              <a:ext cx="2028825" cy="152401"/>
            </a:xfrm>
            <a:prstGeom prst="rect">
              <a:avLst/>
            </a:prstGeom>
            <a:noFill/>
            <a:ln w="19050">
              <a:solidFill>
                <a:schemeClr val="tx1"/>
              </a:solidFill>
            </a:ln>
          </p:spPr>
        </p:pic>
        <p:sp>
          <p:nvSpPr>
            <p:cNvPr id="13" name="TextBox 12"/>
            <p:cNvSpPr txBox="1"/>
            <p:nvPr/>
          </p:nvSpPr>
          <p:spPr>
            <a:xfrm>
              <a:off x="6096000" y="6477000"/>
              <a:ext cx="276038" cy="307777"/>
            </a:xfrm>
            <a:prstGeom prst="rect">
              <a:avLst/>
            </a:prstGeom>
            <a:noFill/>
          </p:spPr>
          <p:txBody>
            <a:bodyPr wrap="none" rtlCol="0">
              <a:spAutoFit/>
            </a:bodyPr>
            <a:lstStyle/>
            <a:p>
              <a:r>
                <a:rPr lang="en-US" sz="1400" dirty="0" smtClean="0"/>
                <a:t>0</a:t>
              </a:r>
              <a:endParaRPr lang="en-US" sz="1400" dirty="0"/>
            </a:p>
          </p:txBody>
        </p:sp>
        <p:sp>
          <p:nvSpPr>
            <p:cNvPr id="14" name="TextBox 13"/>
            <p:cNvSpPr txBox="1"/>
            <p:nvPr/>
          </p:nvSpPr>
          <p:spPr>
            <a:xfrm>
              <a:off x="8077200" y="6477000"/>
              <a:ext cx="367408" cy="307777"/>
            </a:xfrm>
            <a:prstGeom prst="rect">
              <a:avLst/>
            </a:prstGeom>
            <a:noFill/>
          </p:spPr>
          <p:txBody>
            <a:bodyPr wrap="none" rtlCol="0">
              <a:spAutoFit/>
            </a:bodyPr>
            <a:lstStyle/>
            <a:p>
              <a:r>
                <a:rPr lang="en-US" sz="1400" dirty="0" smtClean="0"/>
                <a:t>90</a:t>
              </a:r>
              <a:endParaRPr lang="en-US" sz="1400" dirty="0"/>
            </a:p>
          </p:txBody>
        </p:sp>
        <p:sp>
          <p:nvSpPr>
            <p:cNvPr id="15" name="TextBox 14"/>
            <p:cNvSpPr txBox="1"/>
            <p:nvPr/>
          </p:nvSpPr>
          <p:spPr>
            <a:xfrm>
              <a:off x="6781800" y="6477000"/>
              <a:ext cx="1015343" cy="307777"/>
            </a:xfrm>
            <a:prstGeom prst="rect">
              <a:avLst/>
            </a:prstGeom>
            <a:noFill/>
          </p:spPr>
          <p:txBody>
            <a:bodyPr wrap="none" rtlCol="0">
              <a:spAutoFit/>
            </a:bodyPr>
            <a:lstStyle/>
            <a:p>
              <a:r>
                <a:rPr lang="en-US" sz="1400" dirty="0" smtClean="0"/>
                <a:t>Error (deg.)</a:t>
              </a:r>
              <a:endParaRPr lang="en-US" sz="1400" dirty="0"/>
            </a:p>
          </p:txBody>
        </p:sp>
      </p:grpSp>
      <p:sp>
        <p:nvSpPr>
          <p:cNvPr id="21" name="Rectangle 20"/>
          <p:cNvSpPr/>
          <p:nvPr/>
        </p:nvSpPr>
        <p:spPr>
          <a:xfrm>
            <a:off x="6324600" y="2819400"/>
            <a:ext cx="1295400" cy="990600"/>
          </a:xfrm>
          <a:prstGeom prst="rect">
            <a:avLst/>
          </a:prstGeom>
          <a:no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Errors: Flange</a:t>
            </a:r>
            <a:endParaRPr lang="en-US" dirty="0"/>
          </a:p>
        </p:txBody>
      </p:sp>
      <p:pic>
        <p:nvPicPr>
          <p:cNvPr id="2052" name="Picture 4" descr="C:\fcole\lineshape-doc\s09\images\zoomedhotcold\flange\4_rv_nobr.png"/>
          <p:cNvPicPr>
            <a:picLocks noChangeAspect="1" noChangeArrowheads="1"/>
          </p:cNvPicPr>
          <p:nvPr/>
        </p:nvPicPr>
        <p:blipFill>
          <a:blip r:embed="rId3"/>
          <a:srcRect/>
          <a:stretch>
            <a:fillRect/>
          </a:stretch>
        </p:blipFill>
        <p:spPr bwMode="auto">
          <a:xfrm>
            <a:off x="304800" y="2108036"/>
            <a:ext cx="4146117" cy="3439351"/>
          </a:xfrm>
          <a:prstGeom prst="rect">
            <a:avLst/>
          </a:prstGeom>
        </p:spPr>
        <p:style>
          <a:lnRef idx="2">
            <a:schemeClr val="dk1"/>
          </a:lnRef>
          <a:fillRef idx="1">
            <a:schemeClr val="lt1"/>
          </a:fillRef>
          <a:effectRef idx="0">
            <a:schemeClr val="dk1"/>
          </a:effectRef>
          <a:fontRef idx="minor">
            <a:schemeClr val="dk1"/>
          </a:fontRef>
        </p:style>
      </p:pic>
      <p:pic>
        <p:nvPicPr>
          <p:cNvPr id="2053" name="Picture 5" descr="C:\fcole\lineshape-doc\s09\images\zoomedhotcold\flange\5_sc_nobr.png"/>
          <p:cNvPicPr>
            <a:picLocks noChangeAspect="1" noChangeArrowheads="1"/>
          </p:cNvPicPr>
          <p:nvPr/>
        </p:nvPicPr>
        <p:blipFill>
          <a:blip r:embed="rId4"/>
          <a:srcRect/>
          <a:stretch>
            <a:fillRect/>
          </a:stretch>
        </p:blipFill>
        <p:spPr bwMode="auto">
          <a:xfrm>
            <a:off x="4648200" y="2108037"/>
            <a:ext cx="4146117" cy="3439350"/>
          </a:xfrm>
          <a:prstGeom prst="rect">
            <a:avLst/>
          </a:prstGeom>
        </p:spPr>
        <p:style>
          <a:lnRef idx="2">
            <a:schemeClr val="dk1"/>
          </a:lnRef>
          <a:fillRef idx="1">
            <a:schemeClr val="lt1"/>
          </a:fillRef>
          <a:effectRef idx="0">
            <a:schemeClr val="dk1"/>
          </a:effectRef>
          <a:fontRef idx="minor">
            <a:schemeClr val="dk1"/>
          </a:fontRef>
        </p:style>
      </p:pic>
      <p:sp>
        <p:nvSpPr>
          <p:cNvPr id="8" name="TextBox 7"/>
          <p:cNvSpPr txBox="1"/>
          <p:nvPr/>
        </p:nvSpPr>
        <p:spPr>
          <a:xfrm>
            <a:off x="5638800" y="5726668"/>
            <a:ext cx="2082493" cy="369332"/>
          </a:xfrm>
          <a:prstGeom prst="rect">
            <a:avLst/>
          </a:prstGeom>
          <a:noFill/>
        </p:spPr>
        <p:txBody>
          <a:bodyPr wrap="none" rtlCol="0">
            <a:spAutoFit/>
          </a:bodyPr>
          <a:lstStyle/>
          <a:p>
            <a:r>
              <a:rPr lang="en-US" dirty="0" smtClean="0"/>
              <a:t>Suggestive Contours</a:t>
            </a:r>
            <a:endParaRPr lang="en-US" dirty="0"/>
          </a:p>
        </p:txBody>
      </p:sp>
      <p:sp>
        <p:nvSpPr>
          <p:cNvPr id="9" name="TextBox 8"/>
          <p:cNvSpPr txBox="1"/>
          <p:nvPr/>
        </p:nvSpPr>
        <p:spPr>
          <a:xfrm>
            <a:off x="1472893" y="5726668"/>
            <a:ext cx="1897571" cy="369332"/>
          </a:xfrm>
          <a:prstGeom prst="rect">
            <a:avLst/>
          </a:prstGeom>
          <a:noFill/>
        </p:spPr>
        <p:txBody>
          <a:bodyPr wrap="none" rtlCol="0">
            <a:spAutoFit/>
          </a:bodyPr>
          <a:lstStyle/>
          <a:p>
            <a:r>
              <a:rPr lang="en-US" dirty="0" smtClean="0"/>
              <a:t>Ridges and Valleys</a:t>
            </a:r>
            <a:endParaRPr lang="en-US" dirty="0"/>
          </a:p>
        </p:txBody>
      </p:sp>
      <p:sp>
        <p:nvSpPr>
          <p:cNvPr id="11" name="TextBox 10"/>
          <p:cNvSpPr txBox="1"/>
          <p:nvPr/>
        </p:nvSpPr>
        <p:spPr>
          <a:xfrm>
            <a:off x="3352800" y="6400800"/>
            <a:ext cx="2594493" cy="369332"/>
          </a:xfrm>
          <a:prstGeom prst="rect">
            <a:avLst/>
          </a:prstGeom>
          <a:noFill/>
        </p:spPr>
        <p:txBody>
          <a:bodyPr wrap="none" rtlCol="0">
            <a:spAutoFit/>
          </a:bodyPr>
          <a:lstStyle/>
          <a:p>
            <a:r>
              <a:rPr lang="en-US" dirty="0" smtClean="0"/>
              <a:t>15 gauges, 5 pixel spacing</a:t>
            </a:r>
            <a:endParaRPr lang="en-US" dirty="0"/>
          </a:p>
        </p:txBody>
      </p:sp>
      <p:pic>
        <p:nvPicPr>
          <p:cNvPr id="2054" name="Picture 6" descr="C:\fcole\lineshape-doc\s09\images\hotcold\flange\4_rv_box.png"/>
          <p:cNvPicPr>
            <a:picLocks noChangeAspect="1" noChangeArrowheads="1"/>
          </p:cNvPicPr>
          <p:nvPr/>
        </p:nvPicPr>
        <p:blipFill>
          <a:blip r:embed="rId5" cstate="print"/>
          <a:stretch>
            <a:fillRect/>
          </a:stretch>
        </p:blipFill>
        <p:spPr bwMode="auto">
          <a:xfrm>
            <a:off x="228600" y="1333473"/>
            <a:ext cx="1600789" cy="1612255"/>
          </a:xfrm>
          <a:prstGeom prst="rect">
            <a:avLst/>
          </a:prstGeom>
        </p:spPr>
        <p:style>
          <a:lnRef idx="2">
            <a:schemeClr val="dk1"/>
          </a:lnRef>
          <a:fillRef idx="1">
            <a:schemeClr val="lt1"/>
          </a:fillRef>
          <a:effectRef idx="0">
            <a:schemeClr val="dk1"/>
          </a:effectRef>
          <a:fontRef idx="minor">
            <a:schemeClr val="dk1"/>
          </a:fontRef>
        </p:style>
      </p:pic>
      <p:pic>
        <p:nvPicPr>
          <p:cNvPr id="2055" name="Picture 7" descr="C:\fcole\lineshape-doc\s09\images\hotcold\flange\5_sc_box.png"/>
          <p:cNvPicPr>
            <a:picLocks noChangeAspect="1" noChangeArrowheads="1"/>
          </p:cNvPicPr>
          <p:nvPr/>
        </p:nvPicPr>
        <p:blipFill>
          <a:blip r:embed="rId6" cstate="print"/>
          <a:stretch>
            <a:fillRect/>
          </a:stretch>
        </p:blipFill>
        <p:spPr bwMode="auto">
          <a:xfrm>
            <a:off x="4572000" y="1295966"/>
            <a:ext cx="1600200" cy="1611662"/>
          </a:xfrm>
          <a:prstGeom prst="rect">
            <a:avLst/>
          </a:prstGeom>
        </p:spPr>
        <p:style>
          <a:lnRef idx="2">
            <a:schemeClr val="dk1"/>
          </a:lnRef>
          <a:fillRef idx="1">
            <a:schemeClr val="lt1"/>
          </a:fillRef>
          <a:effectRef idx="0">
            <a:schemeClr val="dk1"/>
          </a:effectRef>
          <a:fontRef idx="minor">
            <a:schemeClr val="dk1"/>
          </a:fontRef>
        </p:style>
      </p:pic>
      <p:grpSp>
        <p:nvGrpSpPr>
          <p:cNvPr id="14" name="Group 13"/>
          <p:cNvGrpSpPr/>
          <p:nvPr/>
        </p:nvGrpSpPr>
        <p:grpSpPr>
          <a:xfrm>
            <a:off x="6400800" y="6321623"/>
            <a:ext cx="2348608" cy="460177"/>
            <a:chOff x="6096000" y="6324600"/>
            <a:chExt cx="2348608" cy="460177"/>
          </a:xfrm>
        </p:grpSpPr>
        <p:pic>
          <p:nvPicPr>
            <p:cNvPr id="15" name="Picture 4" descr="C:\fcole\shapestudy\vistools\hotcoldcolors.png"/>
            <p:cNvPicPr>
              <a:picLocks noChangeAspect="1" noChangeArrowheads="1"/>
            </p:cNvPicPr>
            <p:nvPr/>
          </p:nvPicPr>
          <p:blipFill>
            <a:blip r:embed="rId7"/>
            <a:srcRect/>
            <a:stretch>
              <a:fillRect/>
            </a:stretch>
          </p:blipFill>
          <p:spPr bwMode="auto">
            <a:xfrm flipV="1">
              <a:off x="6248400" y="6324600"/>
              <a:ext cx="2028825" cy="152401"/>
            </a:xfrm>
            <a:prstGeom prst="rect">
              <a:avLst/>
            </a:prstGeom>
            <a:noFill/>
            <a:ln w="19050">
              <a:solidFill>
                <a:schemeClr val="tx1"/>
              </a:solidFill>
            </a:ln>
          </p:spPr>
        </p:pic>
        <p:sp>
          <p:nvSpPr>
            <p:cNvPr id="16" name="TextBox 15"/>
            <p:cNvSpPr txBox="1"/>
            <p:nvPr/>
          </p:nvSpPr>
          <p:spPr>
            <a:xfrm>
              <a:off x="6096000" y="6477000"/>
              <a:ext cx="276038" cy="307777"/>
            </a:xfrm>
            <a:prstGeom prst="rect">
              <a:avLst/>
            </a:prstGeom>
            <a:noFill/>
          </p:spPr>
          <p:txBody>
            <a:bodyPr wrap="none" rtlCol="0">
              <a:spAutoFit/>
            </a:bodyPr>
            <a:lstStyle/>
            <a:p>
              <a:r>
                <a:rPr lang="en-US" sz="1400" dirty="0" smtClean="0"/>
                <a:t>0</a:t>
              </a:r>
              <a:endParaRPr lang="en-US" sz="1400" dirty="0"/>
            </a:p>
          </p:txBody>
        </p:sp>
        <p:sp>
          <p:nvSpPr>
            <p:cNvPr id="17" name="TextBox 16"/>
            <p:cNvSpPr txBox="1"/>
            <p:nvPr/>
          </p:nvSpPr>
          <p:spPr>
            <a:xfrm>
              <a:off x="8077200" y="6477000"/>
              <a:ext cx="367408" cy="307777"/>
            </a:xfrm>
            <a:prstGeom prst="rect">
              <a:avLst/>
            </a:prstGeom>
            <a:noFill/>
          </p:spPr>
          <p:txBody>
            <a:bodyPr wrap="none" rtlCol="0">
              <a:spAutoFit/>
            </a:bodyPr>
            <a:lstStyle/>
            <a:p>
              <a:r>
                <a:rPr lang="en-US" sz="1400" dirty="0" smtClean="0"/>
                <a:t>90</a:t>
              </a:r>
              <a:endParaRPr lang="en-US" sz="1400" dirty="0"/>
            </a:p>
          </p:txBody>
        </p:sp>
        <p:sp>
          <p:nvSpPr>
            <p:cNvPr id="18" name="TextBox 17"/>
            <p:cNvSpPr txBox="1"/>
            <p:nvPr/>
          </p:nvSpPr>
          <p:spPr>
            <a:xfrm>
              <a:off x="6781800" y="6477000"/>
              <a:ext cx="1015343" cy="307777"/>
            </a:xfrm>
            <a:prstGeom prst="rect">
              <a:avLst/>
            </a:prstGeom>
            <a:noFill/>
          </p:spPr>
          <p:txBody>
            <a:bodyPr wrap="none" rtlCol="0">
              <a:spAutoFit/>
            </a:bodyPr>
            <a:lstStyle/>
            <a:p>
              <a:r>
                <a:rPr lang="en-US" sz="1400" dirty="0" smtClean="0"/>
                <a:t>Error (deg.)</a:t>
              </a:r>
              <a:endParaRPr lang="en-US" sz="1400" dirty="0"/>
            </a:p>
          </p:txBody>
        </p:sp>
      </p:grpSp>
      <p:sp>
        <p:nvSpPr>
          <p:cNvPr id="19" name="Rectangle 18"/>
          <p:cNvSpPr/>
          <p:nvPr/>
        </p:nvSpPr>
        <p:spPr>
          <a:xfrm>
            <a:off x="914400" y="1923886"/>
            <a:ext cx="298450" cy="24765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264150" y="1873086"/>
            <a:ext cx="298450" cy="24765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Curvature: Flange</a:t>
            </a:r>
            <a:endParaRPr lang="en-US" dirty="0"/>
          </a:p>
        </p:txBody>
      </p:sp>
      <p:pic>
        <p:nvPicPr>
          <p:cNvPr id="2052" name="Picture 4" descr="C:\fcole\lineshape-doc\s09\images\zoomedhotcold\flange\4_rv_nobr.png"/>
          <p:cNvPicPr>
            <a:picLocks noChangeAspect="1" noChangeArrowheads="1"/>
          </p:cNvPicPr>
          <p:nvPr/>
        </p:nvPicPr>
        <p:blipFill>
          <a:blip r:embed="rId3"/>
          <a:srcRect/>
          <a:stretch>
            <a:fillRect/>
          </a:stretch>
        </p:blipFill>
        <p:spPr bwMode="auto">
          <a:xfrm>
            <a:off x="609600" y="1752600"/>
            <a:ext cx="2172203" cy="1801919"/>
          </a:xfrm>
          <a:prstGeom prst="rect">
            <a:avLst/>
          </a:prstGeom>
        </p:spPr>
        <p:style>
          <a:lnRef idx="2">
            <a:schemeClr val="dk1"/>
          </a:lnRef>
          <a:fillRef idx="1">
            <a:schemeClr val="lt1"/>
          </a:fillRef>
          <a:effectRef idx="0">
            <a:schemeClr val="dk1"/>
          </a:effectRef>
          <a:fontRef idx="minor">
            <a:schemeClr val="dk1"/>
          </a:fontRef>
        </p:style>
      </p:pic>
      <p:pic>
        <p:nvPicPr>
          <p:cNvPr id="2053" name="Picture 5" descr="C:\fcole\lineshape-doc\s09\images\zoomedhotcold\flange\5_sc_nobr.png"/>
          <p:cNvPicPr>
            <a:picLocks noChangeAspect="1" noChangeArrowheads="1"/>
          </p:cNvPicPr>
          <p:nvPr/>
        </p:nvPicPr>
        <p:blipFill>
          <a:blip r:embed="rId4"/>
          <a:srcRect/>
          <a:stretch>
            <a:fillRect/>
          </a:stretch>
        </p:blipFill>
        <p:spPr bwMode="auto">
          <a:xfrm>
            <a:off x="609600" y="4000950"/>
            <a:ext cx="2172202" cy="1801918"/>
          </a:xfrm>
          <a:prstGeom prst="rect">
            <a:avLst/>
          </a:prstGeom>
        </p:spPr>
        <p:style>
          <a:lnRef idx="2">
            <a:schemeClr val="dk1"/>
          </a:lnRef>
          <a:fillRef idx="1">
            <a:schemeClr val="lt1"/>
          </a:fillRef>
          <a:effectRef idx="0">
            <a:schemeClr val="dk1"/>
          </a:effectRef>
          <a:fontRef idx="minor">
            <a:schemeClr val="dk1"/>
          </a:fontRef>
        </p:style>
      </p:pic>
      <p:sp>
        <p:nvSpPr>
          <p:cNvPr id="8" name="TextBox 7"/>
          <p:cNvSpPr txBox="1"/>
          <p:nvPr/>
        </p:nvSpPr>
        <p:spPr>
          <a:xfrm>
            <a:off x="685800" y="5802868"/>
            <a:ext cx="2082493" cy="369332"/>
          </a:xfrm>
          <a:prstGeom prst="rect">
            <a:avLst/>
          </a:prstGeom>
          <a:noFill/>
        </p:spPr>
        <p:txBody>
          <a:bodyPr wrap="none" rtlCol="0">
            <a:spAutoFit/>
          </a:bodyPr>
          <a:lstStyle/>
          <a:p>
            <a:r>
              <a:rPr lang="en-US" dirty="0" smtClean="0"/>
              <a:t>Suggestive Contours</a:t>
            </a:r>
            <a:endParaRPr lang="en-US" dirty="0"/>
          </a:p>
        </p:txBody>
      </p:sp>
      <p:sp>
        <p:nvSpPr>
          <p:cNvPr id="9" name="TextBox 8"/>
          <p:cNvSpPr txBox="1"/>
          <p:nvPr/>
        </p:nvSpPr>
        <p:spPr>
          <a:xfrm>
            <a:off x="762000" y="3516868"/>
            <a:ext cx="1897571" cy="369332"/>
          </a:xfrm>
          <a:prstGeom prst="rect">
            <a:avLst/>
          </a:prstGeom>
          <a:noFill/>
        </p:spPr>
        <p:txBody>
          <a:bodyPr wrap="none" rtlCol="0">
            <a:spAutoFit/>
          </a:bodyPr>
          <a:lstStyle/>
          <a:p>
            <a:r>
              <a:rPr lang="en-US" dirty="0" smtClean="0"/>
              <a:t>Ridges and Valleys</a:t>
            </a:r>
            <a:endParaRPr lang="en-US" dirty="0"/>
          </a:p>
        </p:txBody>
      </p:sp>
      <p:pic>
        <p:nvPicPr>
          <p:cNvPr id="4098" name="Picture 2" descr="C:\fcole\lineshape-doc\s09\images\curvs\flange\0_all.png"/>
          <p:cNvPicPr>
            <a:picLocks noChangeAspect="1" noChangeArrowheads="1"/>
          </p:cNvPicPr>
          <p:nvPr/>
        </p:nvPicPr>
        <p:blipFill>
          <a:blip r:embed="rId5"/>
          <a:srcRect/>
          <a:stretch>
            <a:fillRect/>
          </a:stretch>
        </p:blipFill>
        <p:spPr bwMode="auto">
          <a:xfrm>
            <a:off x="3200400" y="1752599"/>
            <a:ext cx="5486400" cy="4324663"/>
          </a:xfrm>
          <a:prstGeom prst="rect">
            <a:avLst/>
          </a:prstGeom>
        </p:spPr>
        <p:style>
          <a:lnRef idx="2">
            <a:schemeClr val="dk1"/>
          </a:lnRef>
          <a:fillRef idx="1">
            <a:schemeClr val="lt1"/>
          </a:fillRef>
          <a:effectRef idx="0">
            <a:schemeClr val="dk1"/>
          </a:effectRef>
          <a:fontRef idx="minor">
            <a:schemeClr val="dk1"/>
          </a:fontRef>
        </p:style>
      </p:pic>
      <p:sp>
        <p:nvSpPr>
          <p:cNvPr id="20" name="TextBox 19"/>
          <p:cNvSpPr txBox="1"/>
          <p:nvPr/>
        </p:nvSpPr>
        <p:spPr>
          <a:xfrm>
            <a:off x="3429000" y="4419600"/>
            <a:ext cx="1443311" cy="369332"/>
          </a:xfrm>
          <a:prstGeom prst="rect">
            <a:avLst/>
          </a:prstGeom>
          <a:noFill/>
        </p:spPr>
        <p:txBody>
          <a:bodyPr wrap="none" rtlCol="0">
            <a:spAutoFit/>
          </a:bodyPr>
          <a:lstStyle/>
          <a:p>
            <a:r>
              <a:rPr lang="en-US" dirty="0" smtClean="0">
                <a:solidFill>
                  <a:schemeClr val="bg1"/>
                </a:solidFill>
              </a:rPr>
              <a:t>Ground Truth</a:t>
            </a:r>
            <a:endParaRPr lang="en-US" dirty="0">
              <a:solidFill>
                <a:schemeClr val="bg1"/>
              </a:solidFill>
            </a:endParaRPr>
          </a:p>
        </p:txBody>
      </p:sp>
      <p:grpSp>
        <p:nvGrpSpPr>
          <p:cNvPr id="94" name="Group 93"/>
          <p:cNvGrpSpPr/>
          <p:nvPr/>
        </p:nvGrpSpPr>
        <p:grpSpPr>
          <a:xfrm>
            <a:off x="3251200" y="2506133"/>
            <a:ext cx="5376334" cy="3505201"/>
            <a:chOff x="3251200" y="2506133"/>
            <a:chExt cx="5376334" cy="3505201"/>
          </a:xfrm>
        </p:grpSpPr>
        <p:cxnSp>
          <p:nvCxnSpPr>
            <p:cNvPr id="55" name="Straight Connector 54"/>
            <p:cNvCxnSpPr/>
            <p:nvPr/>
          </p:nvCxnSpPr>
          <p:spPr>
            <a:xfrm>
              <a:off x="3251200" y="2506133"/>
              <a:ext cx="406400" cy="237066"/>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657600" y="2743200"/>
              <a:ext cx="423333" cy="3386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4072468" y="2616203"/>
              <a:ext cx="414865" cy="152396"/>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0800000">
              <a:off x="4487334" y="2616202"/>
              <a:ext cx="414867" cy="38099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6200000" flipV="1">
              <a:off x="3810001" y="4089400"/>
              <a:ext cx="3005667" cy="82126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flipH="1" flipV="1">
              <a:off x="5532967" y="5389034"/>
              <a:ext cx="829733" cy="41486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a:off x="5410201" y="4038598"/>
              <a:ext cx="1896535" cy="406404"/>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flipH="1" flipV="1">
              <a:off x="6383868" y="2709337"/>
              <a:ext cx="761999" cy="406399"/>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0800000">
              <a:off x="6985001" y="2523068"/>
              <a:ext cx="414867" cy="143933"/>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10800000">
              <a:off x="7382933" y="2667001"/>
              <a:ext cx="406400" cy="59267"/>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10800000">
              <a:off x="7780867" y="2726268"/>
              <a:ext cx="440266" cy="169333"/>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6200000" flipV="1">
              <a:off x="8161869" y="2921002"/>
              <a:ext cx="507999" cy="423331"/>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42" name="Straight Arrow Connector 41"/>
          <p:cNvCxnSpPr/>
          <p:nvPr/>
        </p:nvCxnSpPr>
        <p:spPr>
          <a:xfrm>
            <a:off x="4724400" y="5486400"/>
            <a:ext cx="838200" cy="228600"/>
          </a:xfrm>
          <a:prstGeom prst="straightConnector1">
            <a:avLst/>
          </a:prstGeom>
          <a:ln w="57150" cap="flat" cmpd="sng" algn="ctr">
            <a:solidFill>
              <a:srgbClr val="FF66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32" name="Group 131"/>
          <p:cNvGrpSpPr/>
          <p:nvPr/>
        </p:nvGrpSpPr>
        <p:grpSpPr>
          <a:xfrm>
            <a:off x="3276600" y="1803399"/>
            <a:ext cx="5350937" cy="3429001"/>
            <a:chOff x="3276600" y="1803399"/>
            <a:chExt cx="5350937" cy="3429001"/>
          </a:xfrm>
        </p:grpSpPr>
        <p:cxnSp>
          <p:nvCxnSpPr>
            <p:cNvPr id="96" name="Straight Connector 95"/>
            <p:cNvCxnSpPr/>
            <p:nvPr/>
          </p:nvCxnSpPr>
          <p:spPr>
            <a:xfrm rot="5400000" flipH="1" flipV="1">
              <a:off x="3263900" y="2408768"/>
              <a:ext cx="423333" cy="397933"/>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10800000">
              <a:off x="3683001" y="2387601"/>
              <a:ext cx="397933" cy="93133"/>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0800000" flipV="1">
              <a:off x="4072468" y="2184399"/>
              <a:ext cx="423333" cy="287867"/>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10800000" flipV="1">
              <a:off x="4504269" y="1803399"/>
              <a:ext cx="406398" cy="381001"/>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10800000">
              <a:off x="4919134" y="1811867"/>
              <a:ext cx="618067" cy="254000"/>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0800000">
              <a:off x="5511800" y="2065867"/>
              <a:ext cx="635004" cy="84666"/>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16200000" flipV="1">
              <a:off x="5698067" y="2590801"/>
              <a:ext cx="1312334" cy="431798"/>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16200000" flipV="1">
              <a:off x="5884335" y="4140201"/>
              <a:ext cx="1777999" cy="406399"/>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10800000" flipV="1">
              <a:off x="6976533" y="4961467"/>
              <a:ext cx="423334" cy="262466"/>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5400000">
              <a:off x="6646334" y="3818467"/>
              <a:ext cx="1888066" cy="414867"/>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flipH="1" flipV="1">
              <a:off x="7505700" y="2383371"/>
              <a:ext cx="982135" cy="414866"/>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10800000">
              <a:off x="8212670" y="2108202"/>
              <a:ext cx="414867" cy="126999"/>
            </a:xfrm>
            <a:prstGeom prst="line">
              <a:avLst/>
            </a:prstGeom>
            <a:ln w="38100" cap="flat" cmpd="sng" algn="ctr">
              <a:solidFill>
                <a:srgbClr val="75BD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1143000" y="1981200"/>
            <a:ext cx="5562600" cy="3200400"/>
            <a:chOff x="1143000" y="1981200"/>
            <a:chExt cx="5562600" cy="3200400"/>
          </a:xfrm>
        </p:grpSpPr>
        <p:grpSp>
          <p:nvGrpSpPr>
            <p:cNvPr id="24" name="Group 23"/>
            <p:cNvGrpSpPr/>
            <p:nvPr/>
          </p:nvGrpSpPr>
          <p:grpSpPr>
            <a:xfrm>
              <a:off x="1143000" y="1981200"/>
              <a:ext cx="5562600" cy="914400"/>
              <a:chOff x="1143000" y="1981200"/>
              <a:chExt cx="5562600" cy="914400"/>
            </a:xfrm>
          </p:grpSpPr>
          <p:cxnSp>
            <p:nvCxnSpPr>
              <p:cNvPr id="28" name="Straight Arrow Connector 27"/>
              <p:cNvCxnSpPr/>
              <p:nvPr/>
            </p:nvCxnSpPr>
            <p:spPr>
              <a:xfrm>
                <a:off x="5181600" y="2057400"/>
                <a:ext cx="1524000" cy="1588"/>
              </a:xfrm>
              <a:prstGeom prst="straightConnector1">
                <a:avLst/>
              </a:prstGeom>
              <a:ln w="76200" cap="flat" cmpd="sng" algn="ctr">
                <a:solidFill>
                  <a:srgbClr val="FF66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flipH="1" flipV="1">
                <a:off x="1143000" y="1981200"/>
                <a:ext cx="914400" cy="914400"/>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33" name="Straight Arrow Connector 32"/>
            <p:cNvCxnSpPr/>
            <p:nvPr/>
          </p:nvCxnSpPr>
          <p:spPr>
            <a:xfrm rot="5400000" flipH="1" flipV="1">
              <a:off x="1143000" y="4267200"/>
              <a:ext cx="914400" cy="914400"/>
            </a:xfrm>
            <a:prstGeom prst="straightConnector1">
              <a:avLst/>
            </a:prstGeom>
            <a:ln w="38100" cap="flat" cmpd="sng" algn="ctr">
              <a:solidFill>
                <a:srgbClr val="75BD1B"/>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59" name="Group 58"/>
          <p:cNvGrpSpPr/>
          <p:nvPr/>
        </p:nvGrpSpPr>
        <p:grpSpPr>
          <a:xfrm>
            <a:off x="6096000" y="1752600"/>
            <a:ext cx="152400" cy="4344194"/>
            <a:chOff x="6096000" y="1752600"/>
            <a:chExt cx="152400" cy="4344194"/>
          </a:xfrm>
        </p:grpSpPr>
        <p:cxnSp>
          <p:nvCxnSpPr>
            <p:cNvPr id="52" name="Straight Connector 51"/>
            <p:cNvCxnSpPr/>
            <p:nvPr/>
          </p:nvCxnSpPr>
          <p:spPr>
            <a:xfrm rot="5400000" flipH="1" flipV="1">
              <a:off x="3999309" y="3923903"/>
              <a:ext cx="4344194" cy="1588"/>
            </a:xfrm>
            <a:prstGeom prst="line">
              <a:avLst/>
            </a:prstGeom>
            <a:ln w="28575" cap="flat" cmpd="sng" algn="ctr">
              <a:solidFill>
                <a:srgbClr val="800000"/>
              </a:solidFill>
              <a:prstDash val="lg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6096000" y="5334000"/>
              <a:ext cx="152400" cy="152400"/>
            </a:xfrm>
            <a:prstGeom prst="ellipse">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TextBox 17"/>
          <p:cNvSpPr txBox="1"/>
          <p:nvPr/>
        </p:nvSpPr>
        <p:spPr>
          <a:xfrm>
            <a:off x="5105400" y="3505200"/>
            <a:ext cx="993030" cy="369332"/>
          </a:xfrm>
          <a:prstGeom prst="rect">
            <a:avLst/>
          </a:prstGeom>
          <a:noFill/>
        </p:spPr>
        <p:txBody>
          <a:bodyPr wrap="none" rtlCol="0">
            <a:spAutoFit/>
          </a:bodyPr>
          <a:lstStyle/>
          <a:p>
            <a:r>
              <a:rPr lang="en-US" dirty="0" smtClean="0">
                <a:solidFill>
                  <a:srgbClr val="FF0000"/>
                </a:solidFill>
              </a:rPr>
              <a:t>R. and V.</a:t>
            </a:r>
            <a:endParaRPr lang="en-US" dirty="0">
              <a:solidFill>
                <a:srgbClr val="FF0000"/>
              </a:solidFill>
            </a:endParaRPr>
          </a:p>
        </p:txBody>
      </p:sp>
      <p:grpSp>
        <p:nvGrpSpPr>
          <p:cNvPr id="61" name="Group 60"/>
          <p:cNvGrpSpPr/>
          <p:nvPr/>
        </p:nvGrpSpPr>
        <p:grpSpPr>
          <a:xfrm>
            <a:off x="7577668" y="1752600"/>
            <a:ext cx="152400" cy="4343400"/>
            <a:chOff x="7577668" y="1752600"/>
            <a:chExt cx="152400" cy="4343400"/>
          </a:xfrm>
        </p:grpSpPr>
        <p:cxnSp>
          <p:nvCxnSpPr>
            <p:cNvPr id="53" name="Straight Connector 52"/>
            <p:cNvCxnSpPr/>
            <p:nvPr/>
          </p:nvCxnSpPr>
          <p:spPr>
            <a:xfrm rot="5400000" flipH="1" flipV="1">
              <a:off x="5485606" y="3923506"/>
              <a:ext cx="4343400" cy="1588"/>
            </a:xfrm>
            <a:prstGeom prst="line">
              <a:avLst/>
            </a:prstGeom>
            <a:ln w="28575" cap="flat" cmpd="sng" algn="ctr">
              <a:solidFill>
                <a:srgbClr val="008000"/>
              </a:solidFill>
              <a:prstDash val="lg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7577668" y="2743200"/>
              <a:ext cx="152400" cy="152400"/>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2" name="Rectangle 61"/>
          <p:cNvSpPr/>
          <p:nvPr/>
        </p:nvSpPr>
        <p:spPr>
          <a:xfrm>
            <a:off x="7467600" y="5427134"/>
            <a:ext cx="3048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705600" y="5410200"/>
            <a:ext cx="1479942" cy="369332"/>
          </a:xfrm>
          <a:prstGeom prst="rect">
            <a:avLst/>
          </a:prstGeom>
          <a:noFill/>
        </p:spPr>
        <p:txBody>
          <a:bodyPr wrap="none" rtlCol="0">
            <a:spAutoFit/>
          </a:bodyPr>
          <a:lstStyle/>
          <a:p>
            <a:r>
              <a:rPr lang="en-US" dirty="0" err="1" smtClean="0">
                <a:solidFill>
                  <a:srgbClr val="75BD1B"/>
                </a:solidFill>
              </a:rPr>
              <a:t>Sug</a:t>
            </a:r>
            <a:r>
              <a:rPr lang="en-US" dirty="0" smtClean="0">
                <a:solidFill>
                  <a:srgbClr val="75BD1B"/>
                </a:solidFill>
              </a:rPr>
              <a:t>. Contours</a:t>
            </a:r>
            <a:endParaRPr lang="en-US" dirty="0">
              <a:solidFill>
                <a:srgbClr val="75BD1B"/>
              </a:solidFill>
            </a:endParaRPr>
          </a:p>
        </p:txBody>
      </p:sp>
      <p:cxnSp>
        <p:nvCxnSpPr>
          <p:cNvPr id="43" name="Straight Arrow Connector 42"/>
          <p:cNvCxnSpPr/>
          <p:nvPr/>
        </p:nvCxnSpPr>
        <p:spPr>
          <a:xfrm rot="10800000">
            <a:off x="7315200" y="5181600"/>
            <a:ext cx="685800" cy="152400"/>
          </a:xfrm>
          <a:prstGeom prst="straightConnector1">
            <a:avLst/>
          </a:prstGeom>
          <a:ln w="57150" cap="flat" cmpd="sng" algn="ctr">
            <a:solidFill>
              <a:srgbClr val="FF66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Rectangle 18"/>
          <p:cNvSpPr/>
          <p:nvPr/>
        </p:nvSpPr>
        <p:spPr>
          <a:xfrm>
            <a:off x="457200" y="1981200"/>
            <a:ext cx="4013200" cy="3124200"/>
          </a:xfrm>
          <a:prstGeom prst="rec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2" descr="C:\fcole\lineshape-doc\s09\images\hotcold\flange\4_rv.png"/>
          <p:cNvPicPr>
            <a:picLocks noChangeAspect="1" noChangeArrowheads="1"/>
          </p:cNvPicPr>
          <p:nvPr/>
        </p:nvPicPr>
        <p:blipFill>
          <a:blip r:embed="rId3"/>
          <a:stretch>
            <a:fillRect/>
          </a:stretch>
        </p:blipFill>
        <p:spPr bwMode="auto">
          <a:xfrm>
            <a:off x="533400" y="2153503"/>
            <a:ext cx="3863976" cy="2789118"/>
          </a:xfrm>
          <a:prstGeom prst="rect">
            <a:avLst/>
          </a:prstGeom>
          <a:noFill/>
        </p:spPr>
      </p:pic>
      <p:sp>
        <p:nvSpPr>
          <p:cNvPr id="20" name="Rectangle 19"/>
          <p:cNvSpPr/>
          <p:nvPr/>
        </p:nvSpPr>
        <p:spPr>
          <a:xfrm>
            <a:off x="4673600" y="1981200"/>
            <a:ext cx="4013200" cy="3124200"/>
          </a:xfrm>
          <a:prstGeom prst="rec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3" descr="C:\fcole\lineshape-doc\s09\images\hotcold\flange\5_sc.png"/>
          <p:cNvPicPr>
            <a:picLocks noChangeAspect="1" noChangeArrowheads="1"/>
          </p:cNvPicPr>
          <p:nvPr/>
        </p:nvPicPr>
        <p:blipFill>
          <a:blip r:embed="rId4"/>
          <a:stretch>
            <a:fillRect/>
          </a:stretch>
        </p:blipFill>
        <p:spPr bwMode="auto">
          <a:xfrm>
            <a:off x="4746625" y="2153504"/>
            <a:ext cx="3863975" cy="2789117"/>
          </a:xfrm>
          <a:prstGeom prst="rect">
            <a:avLst/>
          </a:prstGeom>
          <a:noFill/>
        </p:spPr>
      </p:pic>
      <p:pic>
        <p:nvPicPr>
          <p:cNvPr id="5" name="Picture 3" descr="C:\fcole\lineshape-doc\s09\images\hotcold\flange\5_sc.png"/>
          <p:cNvPicPr>
            <a:picLocks noChangeAspect="1" noChangeArrowheads="1"/>
          </p:cNvPicPr>
          <p:nvPr/>
        </p:nvPicPr>
        <p:blipFill>
          <a:blip r:embed="rId5"/>
          <a:stretch>
            <a:fillRect/>
          </a:stretch>
        </p:blipFill>
        <p:spPr bwMode="auto">
          <a:xfrm>
            <a:off x="4746625" y="2154014"/>
            <a:ext cx="3863975" cy="2788097"/>
          </a:xfrm>
          <a:prstGeom prst="rect">
            <a:avLst/>
          </a:prstGeom>
          <a:noFill/>
        </p:spPr>
      </p:pic>
      <p:pic>
        <p:nvPicPr>
          <p:cNvPr id="3074" name="Picture 2" descr="C:\fcole\lineshape-doc\s09\images\hotcold\flange\4_rv.png"/>
          <p:cNvPicPr>
            <a:picLocks noChangeAspect="1" noChangeArrowheads="1"/>
          </p:cNvPicPr>
          <p:nvPr/>
        </p:nvPicPr>
        <p:blipFill>
          <a:blip r:embed="rId6"/>
          <a:stretch>
            <a:fillRect/>
          </a:stretch>
        </p:blipFill>
        <p:spPr bwMode="auto">
          <a:xfrm>
            <a:off x="533400" y="2154013"/>
            <a:ext cx="3863976" cy="2788098"/>
          </a:xfrm>
          <a:prstGeom prst="rect">
            <a:avLst/>
          </a:prstGeom>
          <a:noFill/>
        </p:spPr>
      </p:pic>
      <p:sp>
        <p:nvSpPr>
          <p:cNvPr id="2" name="Title 1"/>
          <p:cNvSpPr>
            <a:spLocks noGrp="1"/>
          </p:cNvSpPr>
          <p:nvPr>
            <p:ph type="title"/>
          </p:nvPr>
        </p:nvSpPr>
        <p:spPr/>
        <p:txBody>
          <a:bodyPr>
            <a:normAutofit/>
          </a:bodyPr>
          <a:lstStyle/>
          <a:p>
            <a:r>
              <a:rPr lang="en-US" dirty="0" smtClean="0"/>
              <a:t>Gauge Visualization: </a:t>
            </a:r>
            <a:r>
              <a:rPr lang="en-US" dirty="0" err="1" smtClean="0"/>
              <a:t>Rockerarm</a:t>
            </a:r>
            <a:endParaRPr lang="en-US" dirty="0"/>
          </a:p>
        </p:txBody>
      </p:sp>
      <p:sp>
        <p:nvSpPr>
          <p:cNvPr id="7" name="TextBox 6"/>
          <p:cNvSpPr txBox="1"/>
          <p:nvPr/>
        </p:nvSpPr>
        <p:spPr>
          <a:xfrm>
            <a:off x="5817686" y="5410200"/>
            <a:ext cx="1726114" cy="369332"/>
          </a:xfrm>
          <a:prstGeom prst="rect">
            <a:avLst/>
          </a:prstGeom>
          <a:noFill/>
        </p:spPr>
        <p:txBody>
          <a:bodyPr wrap="none" rtlCol="0">
            <a:spAutoFit/>
          </a:bodyPr>
          <a:lstStyle/>
          <a:p>
            <a:r>
              <a:rPr lang="en-US" dirty="0" smtClean="0"/>
              <a:t>Apparent Ridges</a:t>
            </a:r>
            <a:endParaRPr lang="en-US" dirty="0"/>
          </a:p>
        </p:txBody>
      </p:sp>
      <p:sp>
        <p:nvSpPr>
          <p:cNvPr id="8" name="TextBox 7"/>
          <p:cNvSpPr txBox="1"/>
          <p:nvPr/>
        </p:nvSpPr>
        <p:spPr>
          <a:xfrm>
            <a:off x="3943569" y="6096000"/>
            <a:ext cx="1121013" cy="369332"/>
          </a:xfrm>
          <a:prstGeom prst="rect">
            <a:avLst/>
          </a:prstGeom>
          <a:noFill/>
        </p:spPr>
        <p:txBody>
          <a:bodyPr wrap="none" rtlCol="0">
            <a:spAutoFit/>
          </a:bodyPr>
          <a:lstStyle/>
          <a:p>
            <a:r>
              <a:rPr lang="en-US" dirty="0" smtClean="0"/>
              <a:t>90 gauges</a:t>
            </a:r>
            <a:endParaRPr lang="en-US" dirty="0"/>
          </a:p>
        </p:txBody>
      </p:sp>
      <p:sp>
        <p:nvSpPr>
          <p:cNvPr id="10" name="TextBox 9"/>
          <p:cNvSpPr txBox="1"/>
          <p:nvPr/>
        </p:nvSpPr>
        <p:spPr>
          <a:xfrm>
            <a:off x="1524000" y="5410200"/>
            <a:ext cx="1897571" cy="369332"/>
          </a:xfrm>
          <a:prstGeom prst="rect">
            <a:avLst/>
          </a:prstGeom>
          <a:noFill/>
        </p:spPr>
        <p:txBody>
          <a:bodyPr wrap="none" rtlCol="0">
            <a:spAutoFit/>
          </a:bodyPr>
          <a:lstStyle/>
          <a:p>
            <a:r>
              <a:rPr lang="en-US" dirty="0" smtClean="0"/>
              <a:t>Ridges and Valleys</a:t>
            </a:r>
            <a:endParaRPr lang="en-US" dirty="0"/>
          </a:p>
        </p:txBody>
      </p:sp>
      <p:grpSp>
        <p:nvGrpSpPr>
          <p:cNvPr id="3" name="Group 15"/>
          <p:cNvGrpSpPr/>
          <p:nvPr/>
        </p:nvGrpSpPr>
        <p:grpSpPr>
          <a:xfrm>
            <a:off x="6400800" y="6321623"/>
            <a:ext cx="2348608" cy="460177"/>
            <a:chOff x="6096000" y="6324600"/>
            <a:chExt cx="2348608" cy="460177"/>
          </a:xfrm>
        </p:grpSpPr>
        <p:pic>
          <p:nvPicPr>
            <p:cNvPr id="12" name="Picture 4" descr="C:\fcole\shapestudy\vistools\hotcoldcolors.png"/>
            <p:cNvPicPr>
              <a:picLocks noChangeAspect="1" noChangeArrowheads="1"/>
            </p:cNvPicPr>
            <p:nvPr/>
          </p:nvPicPr>
          <p:blipFill>
            <a:blip r:embed="rId7"/>
            <a:srcRect/>
            <a:stretch>
              <a:fillRect/>
            </a:stretch>
          </p:blipFill>
          <p:spPr bwMode="auto">
            <a:xfrm flipV="1">
              <a:off x="6248400" y="6324600"/>
              <a:ext cx="2028825" cy="152401"/>
            </a:xfrm>
            <a:prstGeom prst="rect">
              <a:avLst/>
            </a:prstGeom>
            <a:noFill/>
            <a:ln w="19050">
              <a:solidFill>
                <a:schemeClr val="tx1"/>
              </a:solidFill>
            </a:ln>
          </p:spPr>
        </p:pic>
        <p:sp>
          <p:nvSpPr>
            <p:cNvPr id="13" name="TextBox 12"/>
            <p:cNvSpPr txBox="1"/>
            <p:nvPr/>
          </p:nvSpPr>
          <p:spPr>
            <a:xfrm>
              <a:off x="6096000" y="6477000"/>
              <a:ext cx="276038" cy="307777"/>
            </a:xfrm>
            <a:prstGeom prst="rect">
              <a:avLst/>
            </a:prstGeom>
            <a:noFill/>
          </p:spPr>
          <p:txBody>
            <a:bodyPr wrap="none" rtlCol="0">
              <a:spAutoFit/>
            </a:bodyPr>
            <a:lstStyle/>
            <a:p>
              <a:r>
                <a:rPr lang="en-US" sz="1400" dirty="0" smtClean="0"/>
                <a:t>0</a:t>
              </a:r>
              <a:endParaRPr lang="en-US" sz="1400" dirty="0"/>
            </a:p>
          </p:txBody>
        </p:sp>
        <p:sp>
          <p:nvSpPr>
            <p:cNvPr id="14" name="TextBox 13"/>
            <p:cNvSpPr txBox="1"/>
            <p:nvPr/>
          </p:nvSpPr>
          <p:spPr>
            <a:xfrm>
              <a:off x="8077200" y="6477000"/>
              <a:ext cx="367408" cy="307777"/>
            </a:xfrm>
            <a:prstGeom prst="rect">
              <a:avLst/>
            </a:prstGeom>
            <a:noFill/>
          </p:spPr>
          <p:txBody>
            <a:bodyPr wrap="none" rtlCol="0">
              <a:spAutoFit/>
            </a:bodyPr>
            <a:lstStyle/>
            <a:p>
              <a:r>
                <a:rPr lang="en-US" sz="1400" dirty="0" smtClean="0"/>
                <a:t>90</a:t>
              </a:r>
              <a:endParaRPr lang="en-US" sz="1400" dirty="0"/>
            </a:p>
          </p:txBody>
        </p:sp>
        <p:sp>
          <p:nvSpPr>
            <p:cNvPr id="15" name="TextBox 14"/>
            <p:cNvSpPr txBox="1"/>
            <p:nvPr/>
          </p:nvSpPr>
          <p:spPr>
            <a:xfrm>
              <a:off x="6781800" y="6477000"/>
              <a:ext cx="1015343" cy="307777"/>
            </a:xfrm>
            <a:prstGeom prst="rect">
              <a:avLst/>
            </a:prstGeom>
            <a:noFill/>
          </p:spPr>
          <p:txBody>
            <a:bodyPr wrap="none" rtlCol="0">
              <a:spAutoFit/>
            </a:bodyPr>
            <a:lstStyle/>
            <a:p>
              <a:r>
                <a:rPr lang="en-US" sz="1400" dirty="0" smtClean="0"/>
                <a:t>Error (deg.)</a:t>
              </a:r>
              <a:endParaRPr lang="en-US" sz="1400" dirty="0"/>
            </a:p>
          </p:txBody>
        </p:sp>
      </p:grpSp>
      <p:pic>
        <p:nvPicPr>
          <p:cNvPr id="21" name="Picture 3" descr="C:\fcole\lineshape-doc\s09\images\hotcold\flange\5_sc.png"/>
          <p:cNvPicPr>
            <a:picLocks noChangeAspect="1" noChangeArrowheads="1"/>
          </p:cNvPicPr>
          <p:nvPr/>
        </p:nvPicPr>
        <p:blipFill>
          <a:blip r:embed="rId8"/>
          <a:stretch>
            <a:fillRect/>
          </a:stretch>
        </p:blipFill>
        <p:spPr bwMode="auto">
          <a:xfrm>
            <a:off x="4745736" y="2157984"/>
            <a:ext cx="3863975" cy="2784335"/>
          </a:xfrm>
          <a:prstGeom prst="rect">
            <a:avLst/>
          </a:prstGeom>
          <a:noFill/>
        </p:spPr>
      </p:pic>
      <p:sp>
        <p:nvSpPr>
          <p:cNvPr id="22" name="Rectangle 21"/>
          <p:cNvSpPr/>
          <p:nvPr/>
        </p:nvSpPr>
        <p:spPr>
          <a:xfrm>
            <a:off x="6705600" y="2667000"/>
            <a:ext cx="838200" cy="609600"/>
          </a:xfrm>
          <a:prstGeom prst="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5" name="Group 24"/>
          <p:cNvGrpSpPr/>
          <p:nvPr/>
        </p:nvGrpSpPr>
        <p:grpSpPr>
          <a:xfrm>
            <a:off x="2819400" y="2971800"/>
            <a:ext cx="4953000" cy="1066800"/>
            <a:chOff x="2819400" y="2971800"/>
            <a:chExt cx="4953000" cy="1066800"/>
          </a:xfrm>
        </p:grpSpPr>
        <p:sp>
          <p:nvSpPr>
            <p:cNvPr id="23" name="Rectangle 22"/>
            <p:cNvSpPr/>
            <p:nvPr/>
          </p:nvSpPr>
          <p:spPr>
            <a:xfrm>
              <a:off x="2819400" y="2971800"/>
              <a:ext cx="762000" cy="1066800"/>
            </a:xfrm>
            <a:prstGeom prst="rect">
              <a:avLst/>
            </a:prstGeom>
            <a:noFill/>
            <a:ln w="19050" cap="flat" cmpd="sng" algn="ctr">
              <a:solidFill>
                <a:schemeClr val="accent2"/>
              </a:solidFill>
              <a:prstDash val="solid"/>
              <a:round/>
              <a:headEnd type="none" w="med" len="med"/>
              <a:tailEnd type="none" w="med" len="med"/>
            </a:ln>
            <a:effectLst>
              <a:outerShdw blurRad="50800" dist="254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Rectangle 23"/>
            <p:cNvSpPr/>
            <p:nvPr/>
          </p:nvSpPr>
          <p:spPr>
            <a:xfrm>
              <a:off x="7010400" y="2971800"/>
              <a:ext cx="762000" cy="1066800"/>
            </a:xfrm>
            <a:prstGeom prst="rect">
              <a:avLst/>
            </a:prstGeom>
            <a:noFill/>
            <a:ln w="19050" cap="flat" cmpd="sng" algn="ctr">
              <a:solidFill>
                <a:schemeClr val="accent2"/>
              </a:solidFill>
              <a:prstDash val="solid"/>
              <a:round/>
              <a:headEnd type="none" w="med" len="med"/>
              <a:tailEnd type="none" w="med" len="med"/>
            </a:ln>
            <a:effectLst>
              <a:outerShdw blurRad="50800" dist="254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07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Non-Local Effects: </a:t>
            </a:r>
            <a:r>
              <a:rPr lang="en-US" dirty="0" err="1" smtClean="0"/>
              <a:t>Rockerarm</a:t>
            </a:r>
            <a:endParaRPr lang="en-US" dirty="0"/>
          </a:p>
        </p:txBody>
      </p:sp>
      <p:grpSp>
        <p:nvGrpSpPr>
          <p:cNvPr id="14" name="Group 13"/>
          <p:cNvGrpSpPr/>
          <p:nvPr/>
        </p:nvGrpSpPr>
        <p:grpSpPr>
          <a:xfrm>
            <a:off x="6019800" y="5940623"/>
            <a:ext cx="3171437" cy="841177"/>
            <a:chOff x="6019800" y="5940623"/>
            <a:chExt cx="3171437" cy="841177"/>
          </a:xfrm>
        </p:grpSpPr>
        <p:pic>
          <p:nvPicPr>
            <p:cNvPr id="4099" name="Picture 3" descr="C:\fcole\jobtalk_dump\signedcolormap.png"/>
            <p:cNvPicPr>
              <a:picLocks noChangeAspect="1" noChangeArrowheads="1"/>
            </p:cNvPicPr>
            <p:nvPr/>
          </p:nvPicPr>
          <p:blipFill>
            <a:blip r:embed="rId3"/>
            <a:srcRect/>
            <a:stretch>
              <a:fillRect/>
            </a:stretch>
          </p:blipFill>
          <p:spPr bwMode="auto">
            <a:xfrm>
              <a:off x="6553200" y="6248400"/>
              <a:ext cx="2029968" cy="157131"/>
            </a:xfrm>
            <a:prstGeom prst="rect">
              <a:avLst/>
            </a:prstGeom>
            <a:noFill/>
            <a:ln>
              <a:solidFill>
                <a:schemeClr val="tx1"/>
              </a:solidFill>
            </a:ln>
          </p:spPr>
        </p:pic>
        <p:sp>
          <p:nvSpPr>
            <p:cNvPr id="11" name="TextBox 10"/>
            <p:cNvSpPr txBox="1"/>
            <p:nvPr/>
          </p:nvSpPr>
          <p:spPr>
            <a:xfrm>
              <a:off x="6324600" y="6474023"/>
              <a:ext cx="421910" cy="307777"/>
            </a:xfrm>
            <a:prstGeom prst="rect">
              <a:avLst/>
            </a:prstGeom>
            <a:noFill/>
          </p:spPr>
          <p:txBody>
            <a:bodyPr wrap="none" rtlCol="0">
              <a:spAutoFit/>
            </a:bodyPr>
            <a:lstStyle/>
            <a:p>
              <a:r>
                <a:rPr lang="en-US" sz="1400" dirty="0" smtClean="0"/>
                <a:t>-90</a:t>
              </a:r>
              <a:endParaRPr lang="en-US" sz="1400" dirty="0"/>
            </a:p>
          </p:txBody>
        </p:sp>
        <p:sp>
          <p:nvSpPr>
            <p:cNvPr id="12" name="TextBox 11"/>
            <p:cNvSpPr txBox="1"/>
            <p:nvPr/>
          </p:nvSpPr>
          <p:spPr>
            <a:xfrm>
              <a:off x="8382000" y="6474023"/>
              <a:ext cx="367408" cy="307777"/>
            </a:xfrm>
            <a:prstGeom prst="rect">
              <a:avLst/>
            </a:prstGeom>
            <a:noFill/>
          </p:spPr>
          <p:txBody>
            <a:bodyPr wrap="none" rtlCol="0">
              <a:spAutoFit/>
            </a:bodyPr>
            <a:lstStyle/>
            <a:p>
              <a:r>
                <a:rPr lang="en-US" sz="1400" dirty="0" smtClean="0"/>
                <a:t>90</a:t>
              </a:r>
              <a:endParaRPr lang="en-US" sz="1400" dirty="0"/>
            </a:p>
          </p:txBody>
        </p:sp>
        <p:sp>
          <p:nvSpPr>
            <p:cNvPr id="13" name="TextBox 12"/>
            <p:cNvSpPr txBox="1"/>
            <p:nvPr/>
          </p:nvSpPr>
          <p:spPr>
            <a:xfrm>
              <a:off x="6688420" y="6474023"/>
              <a:ext cx="1809854" cy="307777"/>
            </a:xfrm>
            <a:prstGeom prst="rect">
              <a:avLst/>
            </a:prstGeom>
            <a:noFill/>
          </p:spPr>
          <p:txBody>
            <a:bodyPr wrap="none" rtlCol="0">
              <a:spAutoFit/>
            </a:bodyPr>
            <a:lstStyle/>
            <a:p>
              <a:r>
                <a:rPr lang="en-US" sz="1400" dirty="0" smtClean="0"/>
                <a:t>Error Difference (deg)</a:t>
              </a:r>
              <a:endParaRPr lang="en-US" sz="1400" dirty="0"/>
            </a:p>
          </p:txBody>
        </p:sp>
        <p:sp>
          <p:nvSpPr>
            <p:cNvPr id="15" name="TextBox 14"/>
            <p:cNvSpPr txBox="1"/>
            <p:nvPr/>
          </p:nvSpPr>
          <p:spPr>
            <a:xfrm>
              <a:off x="7924800" y="5940623"/>
              <a:ext cx="1266437" cy="307777"/>
            </a:xfrm>
            <a:prstGeom prst="rect">
              <a:avLst/>
            </a:prstGeom>
            <a:noFill/>
          </p:spPr>
          <p:txBody>
            <a:bodyPr wrap="none" rtlCol="0">
              <a:spAutoFit/>
            </a:bodyPr>
            <a:lstStyle/>
            <a:p>
              <a:r>
                <a:rPr lang="en-US" sz="1400" dirty="0" smtClean="0"/>
                <a:t>Worse than RV</a:t>
              </a:r>
              <a:endParaRPr lang="en-US" sz="1400" dirty="0"/>
            </a:p>
          </p:txBody>
        </p:sp>
        <p:sp>
          <p:nvSpPr>
            <p:cNvPr id="16" name="TextBox 15"/>
            <p:cNvSpPr txBox="1"/>
            <p:nvPr/>
          </p:nvSpPr>
          <p:spPr>
            <a:xfrm>
              <a:off x="6019800" y="5943600"/>
              <a:ext cx="1255600" cy="307777"/>
            </a:xfrm>
            <a:prstGeom prst="rect">
              <a:avLst/>
            </a:prstGeom>
            <a:noFill/>
          </p:spPr>
          <p:txBody>
            <a:bodyPr wrap="none" rtlCol="0">
              <a:spAutoFit/>
            </a:bodyPr>
            <a:lstStyle/>
            <a:p>
              <a:r>
                <a:rPr lang="en-US" sz="1400" dirty="0" smtClean="0"/>
                <a:t>Better than RV</a:t>
              </a:r>
              <a:endParaRPr lang="en-US" sz="1400" dirty="0"/>
            </a:p>
          </p:txBody>
        </p:sp>
      </p:grpSp>
      <p:pic>
        <p:nvPicPr>
          <p:cNvPr id="4101" name="Picture 5" descr="C:\fcole\jobtalk_dump\rockerarm_ar_rv_nogauges.png"/>
          <p:cNvPicPr>
            <a:picLocks noChangeAspect="1" noChangeArrowheads="1"/>
          </p:cNvPicPr>
          <p:nvPr/>
        </p:nvPicPr>
        <p:blipFill>
          <a:blip r:embed="rId4"/>
          <a:srcRect l="25008" t="21217" r="21453" b="21840"/>
          <a:stretch>
            <a:fillRect/>
          </a:stretch>
        </p:blipFill>
        <p:spPr bwMode="auto">
          <a:xfrm>
            <a:off x="1676400" y="1676400"/>
            <a:ext cx="5638800" cy="411052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4102" name="Picture 6" descr="C:\fcole\jobtalk_dump\rockerarm_ar_rv.png"/>
          <p:cNvPicPr>
            <a:picLocks noChangeAspect="1" noChangeArrowheads="1"/>
          </p:cNvPicPr>
          <p:nvPr/>
        </p:nvPicPr>
        <p:blipFill>
          <a:blip r:embed="rId5"/>
          <a:srcRect l="25008" t="21217" r="21453" b="21840"/>
          <a:stretch>
            <a:fillRect/>
          </a:stretch>
        </p:blipFill>
        <p:spPr bwMode="auto">
          <a:xfrm>
            <a:off x="1676400" y="1676400"/>
            <a:ext cx="5638800" cy="411052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3657600" y="5955268"/>
            <a:ext cx="1726114" cy="369332"/>
          </a:xfrm>
          <a:prstGeom prst="rect">
            <a:avLst/>
          </a:prstGeom>
          <a:noFill/>
        </p:spPr>
        <p:txBody>
          <a:bodyPr wrap="none" rtlCol="0">
            <a:spAutoFit/>
          </a:bodyPr>
          <a:lstStyle/>
          <a:p>
            <a:r>
              <a:rPr lang="en-US" dirty="0" smtClean="0"/>
              <a:t>Apparent Ridges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Different people interpret drawings similarly</a:t>
            </a:r>
          </a:p>
          <a:p>
            <a:r>
              <a:rPr lang="en-US" dirty="0" smtClean="0"/>
              <a:t>Some drawings almost match shaded images</a:t>
            </a:r>
          </a:p>
          <a:p>
            <a:r>
              <a:rPr lang="en-US" dirty="0" smtClean="0"/>
              <a:t>Line drawings vary in effectiveness</a:t>
            </a:r>
          </a:p>
          <a:p>
            <a:pPr lvl="1"/>
            <a:r>
              <a:rPr lang="en-US" dirty="0" smtClean="0"/>
              <a:t>Errors can be traced to specific lines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457200" y="1600201"/>
            <a:ext cx="8229600" cy="1981200"/>
          </a:xfrm>
        </p:spPr>
        <p:txBody>
          <a:bodyPr/>
          <a:lstStyle/>
          <a:p>
            <a:r>
              <a:rPr lang="en-US" dirty="0" smtClean="0"/>
              <a:t>More analysis of collected data</a:t>
            </a:r>
          </a:p>
          <a:p>
            <a:pPr lvl="1"/>
            <a:r>
              <a:rPr lang="en-US" dirty="0" smtClean="0"/>
              <a:t>Towards interpretation model for lines</a:t>
            </a:r>
          </a:p>
          <a:p>
            <a:r>
              <a:rPr lang="en-US" dirty="0" smtClean="0"/>
              <a:t>Further investigation of study methodology</a:t>
            </a:r>
          </a:p>
          <a:p>
            <a:endParaRPr lang="en-US" dirty="0" smtClean="0"/>
          </a:p>
          <a:p>
            <a:endParaRPr lang="en-US" dirty="0"/>
          </a:p>
        </p:txBody>
      </p:sp>
      <p:sp>
        <p:nvSpPr>
          <p:cNvPr id="4" name="TextBox 3"/>
          <p:cNvSpPr txBox="1"/>
          <p:nvPr/>
        </p:nvSpPr>
        <p:spPr>
          <a:xfrm>
            <a:off x="1650073" y="4637782"/>
            <a:ext cx="5810943" cy="1077218"/>
          </a:xfrm>
          <a:prstGeom prst="rect">
            <a:avLst/>
          </a:prstGeom>
          <a:noFill/>
        </p:spPr>
        <p:txBody>
          <a:bodyPr wrap="none" rtlCol="0">
            <a:spAutoFit/>
          </a:bodyPr>
          <a:lstStyle/>
          <a:p>
            <a:pPr algn="ctr"/>
            <a:r>
              <a:rPr lang="en-US" sz="3200" i="1" dirty="0" smtClean="0"/>
              <a:t>Data available at:</a:t>
            </a:r>
          </a:p>
          <a:p>
            <a:pPr algn="ctr"/>
            <a:r>
              <a:rPr lang="en-US" sz="3200" i="1" dirty="0" smtClean="0"/>
              <a:t>http://</a:t>
            </a:r>
            <a:r>
              <a:rPr lang="en-US" sz="3200" i="1" dirty="0" err="1" smtClean="0"/>
              <a:t>lineshape.cs.princeton.edu</a:t>
            </a:r>
            <a:endParaRPr lang="en-US" sz="3200"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1524000"/>
            <a:ext cx="8229600" cy="2697163"/>
          </a:xfrm>
        </p:spPr>
        <p:txBody>
          <a:bodyPr>
            <a:normAutofit/>
          </a:bodyPr>
          <a:lstStyle/>
          <a:p>
            <a:r>
              <a:rPr lang="en-US" sz="2800" dirty="0" smtClean="0"/>
              <a:t>Thanks to Andrew Van </a:t>
            </a:r>
            <a:r>
              <a:rPr lang="en-US" sz="2800" dirty="0" err="1" smtClean="0"/>
              <a:t>Sant</a:t>
            </a:r>
            <a:r>
              <a:rPr lang="en-US" sz="2800" dirty="0" smtClean="0"/>
              <a:t> and John Wilder</a:t>
            </a:r>
          </a:p>
          <a:p>
            <a:r>
              <a:rPr lang="en-US" sz="2800" dirty="0" smtClean="0"/>
              <a:t>Support by NSF grants CCF-0347427, CCF-0541185, CCF- 0702672, CCF-0702580, IIS-0511965, and IIS-0612231, and Google</a:t>
            </a:r>
          </a:p>
          <a:p>
            <a:r>
              <a:rPr lang="en-US" sz="2800" dirty="0" smtClean="0"/>
              <a:t>Models from </a:t>
            </a:r>
            <a:r>
              <a:rPr lang="en-US" sz="2800" dirty="0" err="1" smtClean="0"/>
              <a:t>Aim@Shape</a:t>
            </a:r>
            <a:r>
              <a:rPr lang="en-US" sz="2800" dirty="0" smtClean="0"/>
              <a:t>, VAKHUN, and </a:t>
            </a:r>
            <a:r>
              <a:rPr lang="en-US" sz="2800" dirty="0" err="1" smtClean="0"/>
              <a:t>Cyberware</a:t>
            </a:r>
            <a:endParaRPr lang="en-US" sz="2800" dirty="0"/>
          </a:p>
        </p:txBody>
      </p:sp>
      <p:sp>
        <p:nvSpPr>
          <p:cNvPr id="4" name="TextBox 3"/>
          <p:cNvSpPr txBox="1"/>
          <p:nvPr/>
        </p:nvSpPr>
        <p:spPr>
          <a:xfrm>
            <a:off x="1650073" y="4637782"/>
            <a:ext cx="5810943" cy="1077218"/>
          </a:xfrm>
          <a:prstGeom prst="rect">
            <a:avLst/>
          </a:prstGeom>
          <a:noFill/>
        </p:spPr>
        <p:txBody>
          <a:bodyPr wrap="none" rtlCol="0">
            <a:spAutoFit/>
          </a:bodyPr>
          <a:lstStyle/>
          <a:p>
            <a:pPr algn="ctr"/>
            <a:r>
              <a:rPr lang="en-US" sz="3200" i="1" dirty="0" smtClean="0"/>
              <a:t>Data available at:</a:t>
            </a:r>
          </a:p>
          <a:p>
            <a:pPr algn="ctr"/>
            <a:r>
              <a:rPr lang="en-US" sz="3200" i="1" dirty="0" smtClean="0"/>
              <a:t>http://</a:t>
            </a:r>
            <a:r>
              <a:rPr lang="en-US" sz="3200" i="1" dirty="0" err="1" smtClean="0"/>
              <a:t>lineshape.cs.princeton.edu</a:t>
            </a:r>
            <a:endParaRPr lang="en-US" sz="3200"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457200" y="2743200"/>
            <a:ext cx="3873500" cy="2984500"/>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Global Accuracy and Precision</a:t>
            </a:r>
            <a:endParaRPr lang="en-US" dirty="0"/>
          </a:p>
        </p:txBody>
      </p:sp>
      <p:sp>
        <p:nvSpPr>
          <p:cNvPr id="3" name="Content Placeholder 2"/>
          <p:cNvSpPr>
            <a:spLocks noGrp="1"/>
          </p:cNvSpPr>
          <p:nvPr>
            <p:ph idx="1"/>
          </p:nvPr>
        </p:nvSpPr>
        <p:spPr>
          <a:xfrm>
            <a:off x="457200" y="1600200"/>
            <a:ext cx="8305800" cy="1524000"/>
          </a:xfrm>
        </p:spPr>
        <p:txBody>
          <a:bodyPr>
            <a:normAutofit/>
          </a:bodyPr>
          <a:lstStyle/>
          <a:p>
            <a:pPr algn="ctr">
              <a:buNone/>
            </a:pPr>
            <a:r>
              <a:rPr lang="en-US" dirty="0" smtClean="0"/>
              <a:t>Before bas-relief fitting</a:t>
            </a:r>
          </a:p>
        </p:txBody>
      </p:sp>
      <p:pic>
        <p:nvPicPr>
          <p:cNvPr id="1026" name="Picture 2" descr="C:\fcole\lineshape-doc\s09\images\hist\global\global_err_all.png"/>
          <p:cNvPicPr>
            <a:picLocks noChangeAspect="1" noChangeArrowheads="1"/>
          </p:cNvPicPr>
          <p:nvPr/>
        </p:nvPicPr>
        <p:blipFill>
          <a:blip r:embed="rId3"/>
          <a:stretch>
            <a:fillRect/>
          </a:stretch>
        </p:blipFill>
        <p:spPr bwMode="auto">
          <a:xfrm>
            <a:off x="496890" y="2819400"/>
            <a:ext cx="3746833" cy="2819400"/>
          </a:xfrm>
          <a:prstGeom prst="rect">
            <a:avLst/>
          </a:prstGeom>
          <a:noFill/>
        </p:spPr>
      </p:pic>
      <p:sp>
        <p:nvSpPr>
          <p:cNvPr id="6" name="TextBox 5"/>
          <p:cNvSpPr txBox="1"/>
          <p:nvPr/>
        </p:nvSpPr>
        <p:spPr>
          <a:xfrm>
            <a:off x="929813" y="5791200"/>
            <a:ext cx="2956387" cy="369332"/>
          </a:xfrm>
          <a:prstGeom prst="rect">
            <a:avLst/>
          </a:prstGeom>
          <a:noFill/>
        </p:spPr>
        <p:txBody>
          <a:bodyPr wrap="none" rtlCol="0">
            <a:spAutoFit/>
          </a:bodyPr>
          <a:lstStyle/>
          <a:p>
            <a:r>
              <a:rPr lang="en-US" dirty="0" smtClean="0"/>
              <a:t>Error from Ground (Accuracy)</a:t>
            </a:r>
            <a:endParaRPr lang="en-US" dirty="0"/>
          </a:p>
        </p:txBody>
      </p:sp>
      <p:grpSp>
        <p:nvGrpSpPr>
          <p:cNvPr id="11" name="Group 10"/>
          <p:cNvGrpSpPr/>
          <p:nvPr/>
        </p:nvGrpSpPr>
        <p:grpSpPr>
          <a:xfrm>
            <a:off x="4813300" y="2743200"/>
            <a:ext cx="3873500" cy="3417332"/>
            <a:chOff x="4813300" y="2743200"/>
            <a:chExt cx="3873500" cy="3417332"/>
          </a:xfrm>
        </p:grpSpPr>
        <p:sp>
          <p:nvSpPr>
            <p:cNvPr id="9" name="Rectangle 8"/>
            <p:cNvSpPr/>
            <p:nvPr/>
          </p:nvSpPr>
          <p:spPr>
            <a:xfrm>
              <a:off x="4813300" y="2743200"/>
              <a:ext cx="3873500" cy="2984500"/>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descr="C:\fcole\lineshape-doc\s09\images\hist\global\global_prec_all.png"/>
            <p:cNvPicPr>
              <a:picLocks noChangeAspect="1" noChangeArrowheads="1"/>
            </p:cNvPicPr>
            <p:nvPr/>
          </p:nvPicPr>
          <p:blipFill>
            <a:blip r:embed="rId4"/>
            <a:stretch>
              <a:fillRect/>
            </a:stretch>
          </p:blipFill>
          <p:spPr bwMode="auto">
            <a:xfrm>
              <a:off x="4840288" y="2819400"/>
              <a:ext cx="3746833" cy="2819399"/>
            </a:xfrm>
            <a:prstGeom prst="rect">
              <a:avLst/>
            </a:prstGeom>
            <a:noFill/>
          </p:spPr>
        </p:pic>
        <p:sp>
          <p:nvSpPr>
            <p:cNvPr id="7" name="TextBox 6"/>
            <p:cNvSpPr txBox="1"/>
            <p:nvPr/>
          </p:nvSpPr>
          <p:spPr>
            <a:xfrm>
              <a:off x="5349413" y="5791200"/>
              <a:ext cx="2976264" cy="369332"/>
            </a:xfrm>
            <a:prstGeom prst="rect">
              <a:avLst/>
            </a:prstGeom>
            <a:noFill/>
          </p:spPr>
          <p:txBody>
            <a:bodyPr wrap="none" rtlCol="0">
              <a:spAutoFit/>
            </a:bodyPr>
            <a:lstStyle/>
            <a:p>
              <a:r>
                <a:rPr lang="en-US" dirty="0" smtClean="0"/>
                <a:t>Error from Median (Precision)</a:t>
              </a:r>
              <a:endParaRPr lang="en-US" dirty="0"/>
            </a:p>
          </p:txBody>
        </p:sp>
      </p:grpSp>
      <p:pic>
        <p:nvPicPr>
          <p:cNvPr id="12" name="Picture 2"/>
          <p:cNvPicPr>
            <a:picLocks noChangeAspect="1" noChangeArrowheads="1"/>
          </p:cNvPicPr>
          <p:nvPr/>
        </p:nvPicPr>
        <p:blipFill>
          <a:blip r:embed="rId5"/>
          <a:srcRect/>
          <a:stretch>
            <a:fillRect/>
          </a:stretch>
        </p:blipFill>
        <p:spPr bwMode="auto">
          <a:xfrm>
            <a:off x="2298700" y="2819400"/>
            <a:ext cx="1952625" cy="1378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Line Drawings</a:t>
            </a:r>
            <a:endParaRPr lang="en-US" dirty="0"/>
          </a:p>
        </p:txBody>
      </p:sp>
      <p:sp>
        <p:nvSpPr>
          <p:cNvPr id="3" name="Content Placeholder 2"/>
          <p:cNvSpPr>
            <a:spLocks noGrp="1"/>
          </p:cNvSpPr>
          <p:nvPr>
            <p:ph idx="1"/>
          </p:nvPr>
        </p:nvSpPr>
        <p:spPr/>
        <p:txBody>
          <a:bodyPr/>
          <a:lstStyle/>
          <a:p>
            <a:r>
              <a:rPr lang="en-US" dirty="0" smtClean="0"/>
              <a:t>Goals</a:t>
            </a:r>
          </a:p>
          <a:p>
            <a:pPr lvl="1"/>
            <a:r>
              <a:rPr lang="en-US" dirty="0" smtClean="0"/>
              <a:t>Artistry, abstraction, etc.</a:t>
            </a:r>
          </a:p>
          <a:p>
            <a:pPr lvl="1"/>
            <a:r>
              <a:rPr lang="en-US" dirty="0" smtClean="0">
                <a:solidFill>
                  <a:srgbClr val="FFFF00"/>
                </a:solidFill>
              </a:rPr>
              <a:t>Leads to accurate perception of shape</a:t>
            </a:r>
          </a:p>
        </p:txBody>
      </p:sp>
      <p:pic>
        <p:nvPicPr>
          <p:cNvPr id="4" name="Picture 3" descr="oldcamera.jpg"/>
          <p:cNvPicPr>
            <a:picLocks noChangeAspect="1"/>
          </p:cNvPicPr>
          <p:nvPr/>
        </p:nvPicPr>
        <p:blipFill>
          <a:blip r:embed="rId3"/>
          <a:stretch>
            <a:fillRect/>
          </a:stretch>
        </p:blipFill>
        <p:spPr>
          <a:xfrm>
            <a:off x="4829245" y="3428999"/>
            <a:ext cx="2257355" cy="2590801"/>
          </a:xfrm>
          <a:prstGeom prst="rect">
            <a:avLst/>
          </a:prstGeom>
          <a:noFill/>
          <a:ln w="25400" cap="flat" cmpd="sng" algn="ctr">
            <a:solidFill>
              <a:schemeClr val="bg1"/>
            </a:solidFill>
            <a:prstDash val="solid"/>
            <a:headEnd type="none" w="med" len="med"/>
            <a:tailEnd type="none" w="med" len="med"/>
          </a:ln>
        </p:spPr>
      </p:pic>
      <p:pic>
        <p:nvPicPr>
          <p:cNvPr id="5" name="Picture 4"/>
          <p:cNvPicPr>
            <a:picLocks noChangeAspect="1" noChangeArrowheads="1"/>
          </p:cNvPicPr>
          <p:nvPr/>
        </p:nvPicPr>
        <p:blipFill>
          <a:blip r:embed="rId4">
            <a:lum bright="-16000" contrast="38000"/>
          </a:blip>
          <a:srcRect/>
          <a:stretch>
            <a:fillRect/>
          </a:stretch>
        </p:blipFill>
        <p:spPr bwMode="auto">
          <a:xfrm>
            <a:off x="2009845" y="3429000"/>
            <a:ext cx="1999954" cy="2629604"/>
          </a:xfrm>
          <a:prstGeom prst="rect">
            <a:avLst/>
          </a:prstGeom>
          <a:noFill/>
          <a:ln w="25400" cap="flat" cmpd="sng" algn="ctr">
            <a:solidFill>
              <a:schemeClr val="bg1"/>
            </a:solidFill>
            <a:prstDash val="solid"/>
            <a:miter lim="800000"/>
            <a:headEnd type="none" w="med" len="med"/>
            <a:tailEnd type="none" w="med" len="me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457200" y="2743200"/>
            <a:ext cx="3873500" cy="2984500"/>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Global Accuracy and Precision</a:t>
            </a:r>
            <a:endParaRPr lang="en-US" dirty="0"/>
          </a:p>
        </p:txBody>
      </p:sp>
      <p:sp>
        <p:nvSpPr>
          <p:cNvPr id="3" name="Content Placeholder 2"/>
          <p:cNvSpPr>
            <a:spLocks noGrp="1"/>
          </p:cNvSpPr>
          <p:nvPr>
            <p:ph idx="1"/>
          </p:nvPr>
        </p:nvSpPr>
        <p:spPr>
          <a:xfrm>
            <a:off x="457200" y="1600200"/>
            <a:ext cx="8305800" cy="1524000"/>
          </a:xfrm>
        </p:spPr>
        <p:txBody>
          <a:bodyPr>
            <a:normAutofit/>
          </a:bodyPr>
          <a:lstStyle/>
          <a:p>
            <a:pPr algn="ctr">
              <a:buNone/>
            </a:pPr>
            <a:r>
              <a:rPr lang="en-US" dirty="0" smtClean="0"/>
              <a:t>After bas-relief fitting</a:t>
            </a:r>
          </a:p>
        </p:txBody>
      </p:sp>
      <p:pic>
        <p:nvPicPr>
          <p:cNvPr id="1026" name="Picture 2" descr="C:\fcole\lineshape-doc\s09\images\hist\global\global_err_all.png"/>
          <p:cNvPicPr>
            <a:picLocks noChangeAspect="1" noChangeArrowheads="1"/>
          </p:cNvPicPr>
          <p:nvPr/>
        </p:nvPicPr>
        <p:blipFill>
          <a:blip r:embed="rId3"/>
          <a:stretch>
            <a:fillRect/>
          </a:stretch>
        </p:blipFill>
        <p:spPr bwMode="auto">
          <a:xfrm>
            <a:off x="496890" y="2819400"/>
            <a:ext cx="3746833" cy="2819399"/>
          </a:xfrm>
          <a:prstGeom prst="rect">
            <a:avLst/>
          </a:prstGeom>
          <a:noFill/>
        </p:spPr>
      </p:pic>
      <p:sp>
        <p:nvSpPr>
          <p:cNvPr id="6" name="TextBox 5"/>
          <p:cNvSpPr txBox="1"/>
          <p:nvPr/>
        </p:nvSpPr>
        <p:spPr>
          <a:xfrm>
            <a:off x="929813" y="5791200"/>
            <a:ext cx="2956387" cy="369332"/>
          </a:xfrm>
          <a:prstGeom prst="rect">
            <a:avLst/>
          </a:prstGeom>
          <a:noFill/>
        </p:spPr>
        <p:txBody>
          <a:bodyPr wrap="none" rtlCol="0">
            <a:spAutoFit/>
          </a:bodyPr>
          <a:lstStyle/>
          <a:p>
            <a:r>
              <a:rPr lang="en-US" dirty="0" smtClean="0"/>
              <a:t>Error from Ground (Accuracy)</a:t>
            </a:r>
            <a:endParaRPr lang="en-US" dirty="0"/>
          </a:p>
        </p:txBody>
      </p:sp>
      <p:grpSp>
        <p:nvGrpSpPr>
          <p:cNvPr id="4" name="Group 10"/>
          <p:cNvGrpSpPr/>
          <p:nvPr/>
        </p:nvGrpSpPr>
        <p:grpSpPr>
          <a:xfrm>
            <a:off x="4813300" y="2743200"/>
            <a:ext cx="3873500" cy="3417332"/>
            <a:chOff x="4813300" y="2743200"/>
            <a:chExt cx="3873500" cy="3417332"/>
          </a:xfrm>
        </p:grpSpPr>
        <p:sp>
          <p:nvSpPr>
            <p:cNvPr id="9" name="Rectangle 8"/>
            <p:cNvSpPr/>
            <p:nvPr/>
          </p:nvSpPr>
          <p:spPr>
            <a:xfrm>
              <a:off x="4813300" y="2743200"/>
              <a:ext cx="3873500" cy="2984500"/>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descr="C:\fcole\lineshape-doc\s09\images\hist\global\global_prec_all.png"/>
            <p:cNvPicPr>
              <a:picLocks noChangeAspect="1" noChangeArrowheads="1"/>
            </p:cNvPicPr>
            <p:nvPr/>
          </p:nvPicPr>
          <p:blipFill>
            <a:blip r:embed="rId4"/>
            <a:stretch>
              <a:fillRect/>
            </a:stretch>
          </p:blipFill>
          <p:spPr bwMode="auto">
            <a:xfrm>
              <a:off x="4840288" y="2819400"/>
              <a:ext cx="3746832" cy="2819399"/>
            </a:xfrm>
            <a:prstGeom prst="rect">
              <a:avLst/>
            </a:prstGeom>
            <a:noFill/>
          </p:spPr>
        </p:pic>
        <p:sp>
          <p:nvSpPr>
            <p:cNvPr id="7" name="TextBox 6"/>
            <p:cNvSpPr txBox="1"/>
            <p:nvPr/>
          </p:nvSpPr>
          <p:spPr>
            <a:xfrm>
              <a:off x="5349413" y="5791200"/>
              <a:ext cx="2976264" cy="369332"/>
            </a:xfrm>
            <a:prstGeom prst="rect">
              <a:avLst/>
            </a:prstGeom>
            <a:noFill/>
          </p:spPr>
          <p:txBody>
            <a:bodyPr wrap="none" rtlCol="0">
              <a:spAutoFit/>
            </a:bodyPr>
            <a:lstStyle/>
            <a:p>
              <a:r>
                <a:rPr lang="en-US" dirty="0" smtClean="0"/>
                <a:t>Error from Median (Precision)</a:t>
              </a:r>
              <a:endParaRPr lang="en-US" dirty="0"/>
            </a:p>
          </p:txBody>
        </p:sp>
      </p:grpSp>
      <p:pic>
        <p:nvPicPr>
          <p:cNvPr id="12" name="Picture 2"/>
          <p:cNvPicPr>
            <a:picLocks noChangeAspect="1" noChangeArrowheads="1"/>
          </p:cNvPicPr>
          <p:nvPr/>
        </p:nvPicPr>
        <p:blipFill>
          <a:blip r:embed="rId5"/>
          <a:srcRect/>
          <a:stretch>
            <a:fillRect/>
          </a:stretch>
        </p:blipFill>
        <p:spPr bwMode="auto">
          <a:xfrm>
            <a:off x="2298700" y="2819400"/>
            <a:ext cx="1952625" cy="1378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Bas-Relief Ambiguity</a:t>
            </a:r>
            <a:endParaRPr lang="en-US" dirty="0"/>
          </a:p>
        </p:txBody>
      </p:sp>
      <p:sp>
        <p:nvSpPr>
          <p:cNvPr id="3" name="Content Placeholder 2"/>
          <p:cNvSpPr>
            <a:spLocks noGrp="1"/>
          </p:cNvSpPr>
          <p:nvPr>
            <p:ph idx="1"/>
          </p:nvPr>
        </p:nvSpPr>
        <p:spPr/>
        <p:txBody>
          <a:bodyPr/>
          <a:lstStyle/>
          <a:p>
            <a:pPr algn="ctr">
              <a:buNone/>
            </a:pPr>
            <a:r>
              <a:rPr lang="en-US" dirty="0" smtClean="0"/>
              <a:t>Ambiguity in perception of shaded shapes [</a:t>
            </a:r>
            <a:r>
              <a:rPr lang="en-US" dirty="0" err="1" smtClean="0"/>
              <a:t>Koenderink</a:t>
            </a:r>
            <a:r>
              <a:rPr lang="en-US" dirty="0" smtClean="0"/>
              <a:t> 2001]</a:t>
            </a:r>
          </a:p>
        </p:txBody>
      </p:sp>
      <p:pic>
        <p:nvPicPr>
          <p:cNvPr id="3074" name="Picture 2"/>
          <p:cNvPicPr>
            <a:picLocks noChangeAspect="1" noChangeArrowheads="1"/>
          </p:cNvPicPr>
          <p:nvPr/>
        </p:nvPicPr>
        <p:blipFill>
          <a:blip r:embed="rId3"/>
          <a:srcRect/>
          <a:stretch>
            <a:fillRect/>
          </a:stretch>
        </p:blipFill>
        <p:spPr bwMode="auto">
          <a:xfrm>
            <a:off x="380999" y="3200400"/>
            <a:ext cx="3018017" cy="297180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grpSp>
        <p:nvGrpSpPr>
          <p:cNvPr id="13" name="Group 12"/>
          <p:cNvGrpSpPr/>
          <p:nvPr/>
        </p:nvGrpSpPr>
        <p:grpSpPr>
          <a:xfrm>
            <a:off x="3733800" y="3200400"/>
            <a:ext cx="2577154" cy="3048000"/>
            <a:chOff x="3733800" y="3200400"/>
            <a:chExt cx="2577154" cy="3048000"/>
          </a:xfrm>
        </p:grpSpPr>
        <p:sp>
          <p:nvSpPr>
            <p:cNvPr id="17" name="Rectangle 16"/>
            <p:cNvSpPr/>
            <p:nvPr/>
          </p:nvSpPr>
          <p:spPr>
            <a:xfrm>
              <a:off x="4495800" y="3200400"/>
              <a:ext cx="1815154" cy="304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48200" y="5562600"/>
              <a:ext cx="1452284" cy="665631"/>
            </a:xfrm>
            <a:custGeom>
              <a:avLst/>
              <a:gdLst>
                <a:gd name="connsiteX0" fmla="*/ 0 w 1828800"/>
                <a:gd name="connsiteY0" fmla="*/ 533400 h 1066800"/>
                <a:gd name="connsiteX1" fmla="*/ 453661 w 1828800"/>
                <a:gd name="connsiteY1" fmla="*/ 72661 h 1066800"/>
                <a:gd name="connsiteX2" fmla="*/ 914401 w 1828800"/>
                <a:gd name="connsiteY2" fmla="*/ 1 h 1066800"/>
                <a:gd name="connsiteX3" fmla="*/ 1375141 w 1828800"/>
                <a:gd name="connsiteY3" fmla="*/ 72662 h 1066800"/>
                <a:gd name="connsiteX4" fmla="*/ 1828800 w 1828800"/>
                <a:gd name="connsiteY4" fmla="*/ 533403 h 1066800"/>
                <a:gd name="connsiteX5" fmla="*/ 1375139 w 1828800"/>
                <a:gd name="connsiteY5" fmla="*/ 994143 h 1066800"/>
                <a:gd name="connsiteX6" fmla="*/ 914399 w 1828800"/>
                <a:gd name="connsiteY6" fmla="*/ 1066803 h 1066800"/>
                <a:gd name="connsiteX7" fmla="*/ 453659 w 1828800"/>
                <a:gd name="connsiteY7" fmla="*/ 994142 h 1066800"/>
                <a:gd name="connsiteX8" fmla="*/ -1 w 1828800"/>
                <a:gd name="connsiteY8" fmla="*/ 533401 h 1066800"/>
                <a:gd name="connsiteX9" fmla="*/ 0 w 1828800"/>
                <a:gd name="connsiteY9" fmla="*/ 533400 h 1066800"/>
                <a:gd name="connsiteX0" fmla="*/ 1 w 1828802"/>
                <a:gd name="connsiteY0" fmla="*/ 533399 h 1120846"/>
                <a:gd name="connsiteX1" fmla="*/ 453662 w 1828802"/>
                <a:gd name="connsiteY1" fmla="*/ 72660 h 1120846"/>
                <a:gd name="connsiteX2" fmla="*/ 914402 w 1828802"/>
                <a:gd name="connsiteY2" fmla="*/ 0 h 1120846"/>
                <a:gd name="connsiteX3" fmla="*/ 1375142 w 1828802"/>
                <a:gd name="connsiteY3" fmla="*/ 72661 h 1120846"/>
                <a:gd name="connsiteX4" fmla="*/ 1828801 w 1828802"/>
                <a:gd name="connsiteY4" fmla="*/ 533402 h 1120846"/>
                <a:gd name="connsiteX5" fmla="*/ 1375140 w 1828802"/>
                <a:gd name="connsiteY5" fmla="*/ 994142 h 1120846"/>
                <a:gd name="connsiteX6" fmla="*/ 1349992 w 1828802"/>
                <a:gd name="connsiteY6" fmla="*/ 669877 h 1120846"/>
                <a:gd name="connsiteX7" fmla="*/ 914400 w 1828802"/>
                <a:gd name="connsiteY7" fmla="*/ 1066802 h 1120846"/>
                <a:gd name="connsiteX8" fmla="*/ 453660 w 1828802"/>
                <a:gd name="connsiteY8" fmla="*/ 994141 h 1120846"/>
                <a:gd name="connsiteX9" fmla="*/ 0 w 1828802"/>
                <a:gd name="connsiteY9" fmla="*/ 533400 h 1120846"/>
                <a:gd name="connsiteX10" fmla="*/ 1 w 1828802"/>
                <a:gd name="connsiteY10" fmla="*/ 533399 h 1120846"/>
                <a:gd name="connsiteX0" fmla="*/ 1 w 1828802"/>
                <a:gd name="connsiteY0" fmla="*/ 533399 h 1120846"/>
                <a:gd name="connsiteX1" fmla="*/ 453662 w 1828802"/>
                <a:gd name="connsiteY1" fmla="*/ 72660 h 1120846"/>
                <a:gd name="connsiteX2" fmla="*/ 914402 w 1828802"/>
                <a:gd name="connsiteY2" fmla="*/ 0 h 1120846"/>
                <a:gd name="connsiteX3" fmla="*/ 1375142 w 1828802"/>
                <a:gd name="connsiteY3" fmla="*/ 72661 h 1120846"/>
                <a:gd name="connsiteX4" fmla="*/ 1828801 w 1828802"/>
                <a:gd name="connsiteY4" fmla="*/ 533402 h 1120846"/>
                <a:gd name="connsiteX5" fmla="*/ 1375140 w 1828802"/>
                <a:gd name="connsiteY5" fmla="*/ 994142 h 1120846"/>
                <a:gd name="connsiteX6" fmla="*/ 914400 w 1828802"/>
                <a:gd name="connsiteY6" fmla="*/ 1066802 h 1120846"/>
                <a:gd name="connsiteX7" fmla="*/ 453660 w 1828802"/>
                <a:gd name="connsiteY7" fmla="*/ 994141 h 1120846"/>
                <a:gd name="connsiteX8" fmla="*/ 0 w 1828802"/>
                <a:gd name="connsiteY8" fmla="*/ 533400 h 1120846"/>
                <a:gd name="connsiteX9" fmla="*/ 1 w 1828802"/>
                <a:gd name="connsiteY9" fmla="*/ 533399 h 1120846"/>
                <a:gd name="connsiteX0" fmla="*/ 1 w 1828802"/>
                <a:gd name="connsiteY0" fmla="*/ 533399 h 1120846"/>
                <a:gd name="connsiteX1" fmla="*/ 453662 w 1828802"/>
                <a:gd name="connsiteY1" fmla="*/ 72660 h 1120846"/>
                <a:gd name="connsiteX2" fmla="*/ 914402 w 1828802"/>
                <a:gd name="connsiteY2" fmla="*/ 0 h 1120846"/>
                <a:gd name="connsiteX3" fmla="*/ 1375142 w 1828802"/>
                <a:gd name="connsiteY3" fmla="*/ 72661 h 1120846"/>
                <a:gd name="connsiteX4" fmla="*/ 1828801 w 1828802"/>
                <a:gd name="connsiteY4" fmla="*/ 533402 h 1120846"/>
                <a:gd name="connsiteX5" fmla="*/ 914400 w 1828802"/>
                <a:gd name="connsiteY5" fmla="*/ 1066802 h 1120846"/>
                <a:gd name="connsiteX6" fmla="*/ 453660 w 1828802"/>
                <a:gd name="connsiteY6" fmla="*/ 994141 h 1120846"/>
                <a:gd name="connsiteX7" fmla="*/ 0 w 1828802"/>
                <a:gd name="connsiteY7" fmla="*/ 533400 h 1120846"/>
                <a:gd name="connsiteX8" fmla="*/ 1 w 1828802"/>
                <a:gd name="connsiteY8" fmla="*/ 533399 h 1120846"/>
                <a:gd name="connsiteX0" fmla="*/ 453660 w 1828802"/>
                <a:gd name="connsiteY0" fmla="*/ 994141 h 1158242"/>
                <a:gd name="connsiteX1" fmla="*/ 0 w 1828802"/>
                <a:gd name="connsiteY1" fmla="*/ 533400 h 1158242"/>
                <a:gd name="connsiteX2" fmla="*/ 1 w 1828802"/>
                <a:gd name="connsiteY2" fmla="*/ 533399 h 1158242"/>
                <a:gd name="connsiteX3" fmla="*/ 453662 w 1828802"/>
                <a:gd name="connsiteY3" fmla="*/ 72660 h 1158242"/>
                <a:gd name="connsiteX4" fmla="*/ 914402 w 1828802"/>
                <a:gd name="connsiteY4" fmla="*/ 0 h 1158242"/>
                <a:gd name="connsiteX5" fmla="*/ 1375142 w 1828802"/>
                <a:gd name="connsiteY5" fmla="*/ 72661 h 1158242"/>
                <a:gd name="connsiteX6" fmla="*/ 1828801 w 1828802"/>
                <a:gd name="connsiteY6" fmla="*/ 533402 h 1158242"/>
                <a:gd name="connsiteX7" fmla="*/ 1005840 w 1828802"/>
                <a:gd name="connsiteY7" fmla="*/ 1158242 h 1158242"/>
                <a:gd name="connsiteX0" fmla="*/ 453660 w 1828802"/>
                <a:gd name="connsiteY0" fmla="*/ 994141 h 994141"/>
                <a:gd name="connsiteX1" fmla="*/ 0 w 1828802"/>
                <a:gd name="connsiteY1" fmla="*/ 533400 h 994141"/>
                <a:gd name="connsiteX2" fmla="*/ 1 w 1828802"/>
                <a:gd name="connsiteY2" fmla="*/ 533399 h 994141"/>
                <a:gd name="connsiteX3" fmla="*/ 453662 w 1828802"/>
                <a:gd name="connsiteY3" fmla="*/ 72660 h 994141"/>
                <a:gd name="connsiteX4" fmla="*/ 914402 w 1828802"/>
                <a:gd name="connsiteY4" fmla="*/ 0 h 994141"/>
                <a:gd name="connsiteX5" fmla="*/ 1375142 w 1828802"/>
                <a:gd name="connsiteY5" fmla="*/ 72661 h 994141"/>
                <a:gd name="connsiteX6" fmla="*/ 1828801 w 1828802"/>
                <a:gd name="connsiteY6" fmla="*/ 533402 h 994141"/>
                <a:gd name="connsiteX0" fmla="*/ 0 w 1828802"/>
                <a:gd name="connsiteY0" fmla="*/ 533400 h 533402"/>
                <a:gd name="connsiteX1" fmla="*/ 1 w 1828802"/>
                <a:gd name="connsiteY1" fmla="*/ 533399 h 533402"/>
                <a:gd name="connsiteX2" fmla="*/ 453662 w 1828802"/>
                <a:gd name="connsiteY2" fmla="*/ 72660 h 533402"/>
                <a:gd name="connsiteX3" fmla="*/ 914402 w 1828802"/>
                <a:gd name="connsiteY3" fmla="*/ 0 h 533402"/>
                <a:gd name="connsiteX4" fmla="*/ 1375142 w 1828802"/>
                <a:gd name="connsiteY4" fmla="*/ 72661 h 533402"/>
                <a:gd name="connsiteX5" fmla="*/ 1828801 w 1828802"/>
                <a:gd name="connsiteY5" fmla="*/ 533402 h 53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2" h="533402">
                  <a:moveTo>
                    <a:pt x="0" y="533400"/>
                  </a:moveTo>
                  <a:lnTo>
                    <a:pt x="1" y="533399"/>
                  </a:lnTo>
                  <a:cubicBezTo>
                    <a:pt x="2" y="343686"/>
                    <a:pt x="172742" y="168251"/>
                    <a:pt x="453662" y="72660"/>
                  </a:cubicBezTo>
                  <a:cubicBezTo>
                    <a:pt x="593507" y="25074"/>
                    <a:pt x="752503" y="0"/>
                    <a:pt x="914402" y="0"/>
                  </a:cubicBezTo>
                  <a:cubicBezTo>
                    <a:pt x="1076301" y="0"/>
                    <a:pt x="1235297" y="25074"/>
                    <a:pt x="1375142" y="72661"/>
                  </a:cubicBezTo>
                  <a:cubicBezTo>
                    <a:pt x="1656062" y="168252"/>
                    <a:pt x="1828802" y="343689"/>
                    <a:pt x="1828801" y="533402"/>
                  </a:cubicBezTo>
                </a:path>
              </a:pathLst>
            </a:custGeom>
            <a:solidFill>
              <a:schemeClr val="tx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0" name="Picture 2" descr="C:\fcole\fhl_talk\lineviz\topview.png"/>
            <p:cNvPicPr>
              <a:picLocks noChangeAspect="1" noChangeArrowheads="1"/>
            </p:cNvPicPr>
            <p:nvPr/>
          </p:nvPicPr>
          <p:blipFill>
            <a:blip r:embed="rId4"/>
            <a:srcRect t="33694" r="79485" b="33434"/>
            <a:stretch>
              <a:fillRect/>
            </a:stretch>
          </p:blipFill>
          <p:spPr bwMode="auto">
            <a:xfrm rot="5400000">
              <a:off x="5010126" y="3285439"/>
              <a:ext cx="784225" cy="762000"/>
            </a:xfrm>
            <a:prstGeom prst="rect">
              <a:avLst/>
            </a:prstGeom>
            <a:noFill/>
          </p:spPr>
        </p:pic>
        <p:sp>
          <p:nvSpPr>
            <p:cNvPr id="22" name="TextBox 21"/>
            <p:cNvSpPr txBox="1"/>
            <p:nvPr/>
          </p:nvSpPr>
          <p:spPr>
            <a:xfrm>
              <a:off x="3733800" y="4267200"/>
              <a:ext cx="490840" cy="830997"/>
            </a:xfrm>
            <a:prstGeom prst="rect">
              <a:avLst/>
            </a:prstGeom>
            <a:noFill/>
          </p:spPr>
          <p:txBody>
            <a:bodyPr wrap="none" rtlCol="0">
              <a:spAutoFit/>
            </a:bodyPr>
            <a:lstStyle/>
            <a:p>
              <a:r>
                <a:rPr lang="en-US" sz="4800" dirty="0" smtClean="0"/>
                <a:t>=</a:t>
              </a:r>
              <a:endParaRPr lang="en-US" sz="4800" dirty="0"/>
            </a:p>
          </p:txBody>
        </p:sp>
      </p:grpSp>
      <p:grpSp>
        <p:nvGrpSpPr>
          <p:cNvPr id="14" name="Group 13"/>
          <p:cNvGrpSpPr/>
          <p:nvPr/>
        </p:nvGrpSpPr>
        <p:grpSpPr>
          <a:xfrm>
            <a:off x="6464200" y="3200400"/>
            <a:ext cx="2437752" cy="3048002"/>
            <a:chOff x="6464200" y="3200400"/>
            <a:chExt cx="2437752" cy="3048002"/>
          </a:xfrm>
        </p:grpSpPr>
        <p:sp>
          <p:nvSpPr>
            <p:cNvPr id="18" name="Rectangle 17"/>
            <p:cNvSpPr/>
            <p:nvPr/>
          </p:nvSpPr>
          <p:spPr>
            <a:xfrm>
              <a:off x="7086600" y="3200400"/>
              <a:ext cx="1815352" cy="304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C:\fcole\fhl_talk\lineviz\topview.png"/>
            <p:cNvPicPr>
              <a:picLocks noChangeAspect="1" noChangeArrowheads="1"/>
            </p:cNvPicPr>
            <p:nvPr/>
          </p:nvPicPr>
          <p:blipFill>
            <a:blip r:embed="rId4"/>
            <a:srcRect t="33694" r="79485" b="33434"/>
            <a:stretch>
              <a:fillRect/>
            </a:stretch>
          </p:blipFill>
          <p:spPr bwMode="auto">
            <a:xfrm rot="5400000">
              <a:off x="7614573" y="3291126"/>
              <a:ext cx="784225" cy="762000"/>
            </a:xfrm>
            <a:prstGeom prst="rect">
              <a:avLst/>
            </a:prstGeom>
            <a:noFill/>
          </p:spPr>
        </p:pic>
        <p:sp>
          <p:nvSpPr>
            <p:cNvPr id="23" name="TextBox 22"/>
            <p:cNvSpPr txBox="1"/>
            <p:nvPr/>
          </p:nvSpPr>
          <p:spPr>
            <a:xfrm>
              <a:off x="6464200" y="4267200"/>
              <a:ext cx="470000" cy="830997"/>
            </a:xfrm>
            <a:prstGeom prst="rect">
              <a:avLst/>
            </a:prstGeom>
            <a:noFill/>
          </p:spPr>
          <p:txBody>
            <a:bodyPr wrap="none" rtlCol="0">
              <a:spAutoFit/>
            </a:bodyPr>
            <a:lstStyle/>
            <a:p>
              <a:r>
                <a:rPr lang="en-US" sz="4800" dirty="0" smtClean="0"/>
                <a:t>?</a:t>
              </a:r>
              <a:endParaRPr lang="en-US" sz="4800" dirty="0"/>
            </a:p>
          </p:txBody>
        </p:sp>
        <p:sp>
          <p:nvSpPr>
            <p:cNvPr id="16" name="Freeform 15"/>
            <p:cNvSpPr/>
            <p:nvPr/>
          </p:nvSpPr>
          <p:spPr>
            <a:xfrm>
              <a:off x="7239000" y="6019800"/>
              <a:ext cx="1463042" cy="228602"/>
            </a:xfrm>
            <a:custGeom>
              <a:avLst/>
              <a:gdLst>
                <a:gd name="connsiteX0" fmla="*/ 0 w 1828800"/>
                <a:gd name="connsiteY0" fmla="*/ 533400 h 1066800"/>
                <a:gd name="connsiteX1" fmla="*/ 453661 w 1828800"/>
                <a:gd name="connsiteY1" fmla="*/ 72661 h 1066800"/>
                <a:gd name="connsiteX2" fmla="*/ 914401 w 1828800"/>
                <a:gd name="connsiteY2" fmla="*/ 1 h 1066800"/>
                <a:gd name="connsiteX3" fmla="*/ 1375141 w 1828800"/>
                <a:gd name="connsiteY3" fmla="*/ 72662 h 1066800"/>
                <a:gd name="connsiteX4" fmla="*/ 1828800 w 1828800"/>
                <a:gd name="connsiteY4" fmla="*/ 533403 h 1066800"/>
                <a:gd name="connsiteX5" fmla="*/ 1375139 w 1828800"/>
                <a:gd name="connsiteY5" fmla="*/ 994143 h 1066800"/>
                <a:gd name="connsiteX6" fmla="*/ 914399 w 1828800"/>
                <a:gd name="connsiteY6" fmla="*/ 1066803 h 1066800"/>
                <a:gd name="connsiteX7" fmla="*/ 453659 w 1828800"/>
                <a:gd name="connsiteY7" fmla="*/ 994142 h 1066800"/>
                <a:gd name="connsiteX8" fmla="*/ -1 w 1828800"/>
                <a:gd name="connsiteY8" fmla="*/ 533401 h 1066800"/>
                <a:gd name="connsiteX9" fmla="*/ 0 w 1828800"/>
                <a:gd name="connsiteY9" fmla="*/ 533400 h 1066800"/>
                <a:gd name="connsiteX0" fmla="*/ 1 w 1828802"/>
                <a:gd name="connsiteY0" fmla="*/ 533399 h 1120846"/>
                <a:gd name="connsiteX1" fmla="*/ 453662 w 1828802"/>
                <a:gd name="connsiteY1" fmla="*/ 72660 h 1120846"/>
                <a:gd name="connsiteX2" fmla="*/ 914402 w 1828802"/>
                <a:gd name="connsiteY2" fmla="*/ 0 h 1120846"/>
                <a:gd name="connsiteX3" fmla="*/ 1375142 w 1828802"/>
                <a:gd name="connsiteY3" fmla="*/ 72661 h 1120846"/>
                <a:gd name="connsiteX4" fmla="*/ 1828801 w 1828802"/>
                <a:gd name="connsiteY4" fmla="*/ 533402 h 1120846"/>
                <a:gd name="connsiteX5" fmla="*/ 1375140 w 1828802"/>
                <a:gd name="connsiteY5" fmla="*/ 994142 h 1120846"/>
                <a:gd name="connsiteX6" fmla="*/ 1349992 w 1828802"/>
                <a:gd name="connsiteY6" fmla="*/ 669877 h 1120846"/>
                <a:gd name="connsiteX7" fmla="*/ 914400 w 1828802"/>
                <a:gd name="connsiteY7" fmla="*/ 1066802 h 1120846"/>
                <a:gd name="connsiteX8" fmla="*/ 453660 w 1828802"/>
                <a:gd name="connsiteY8" fmla="*/ 994141 h 1120846"/>
                <a:gd name="connsiteX9" fmla="*/ 0 w 1828802"/>
                <a:gd name="connsiteY9" fmla="*/ 533400 h 1120846"/>
                <a:gd name="connsiteX10" fmla="*/ 1 w 1828802"/>
                <a:gd name="connsiteY10" fmla="*/ 533399 h 1120846"/>
                <a:gd name="connsiteX0" fmla="*/ 1 w 1828802"/>
                <a:gd name="connsiteY0" fmla="*/ 533399 h 1120846"/>
                <a:gd name="connsiteX1" fmla="*/ 453662 w 1828802"/>
                <a:gd name="connsiteY1" fmla="*/ 72660 h 1120846"/>
                <a:gd name="connsiteX2" fmla="*/ 914402 w 1828802"/>
                <a:gd name="connsiteY2" fmla="*/ 0 h 1120846"/>
                <a:gd name="connsiteX3" fmla="*/ 1375142 w 1828802"/>
                <a:gd name="connsiteY3" fmla="*/ 72661 h 1120846"/>
                <a:gd name="connsiteX4" fmla="*/ 1828801 w 1828802"/>
                <a:gd name="connsiteY4" fmla="*/ 533402 h 1120846"/>
                <a:gd name="connsiteX5" fmla="*/ 1375140 w 1828802"/>
                <a:gd name="connsiteY5" fmla="*/ 994142 h 1120846"/>
                <a:gd name="connsiteX6" fmla="*/ 914400 w 1828802"/>
                <a:gd name="connsiteY6" fmla="*/ 1066802 h 1120846"/>
                <a:gd name="connsiteX7" fmla="*/ 453660 w 1828802"/>
                <a:gd name="connsiteY7" fmla="*/ 994141 h 1120846"/>
                <a:gd name="connsiteX8" fmla="*/ 0 w 1828802"/>
                <a:gd name="connsiteY8" fmla="*/ 533400 h 1120846"/>
                <a:gd name="connsiteX9" fmla="*/ 1 w 1828802"/>
                <a:gd name="connsiteY9" fmla="*/ 533399 h 1120846"/>
                <a:gd name="connsiteX0" fmla="*/ 1 w 1828802"/>
                <a:gd name="connsiteY0" fmla="*/ 533399 h 1120846"/>
                <a:gd name="connsiteX1" fmla="*/ 453662 w 1828802"/>
                <a:gd name="connsiteY1" fmla="*/ 72660 h 1120846"/>
                <a:gd name="connsiteX2" fmla="*/ 914402 w 1828802"/>
                <a:gd name="connsiteY2" fmla="*/ 0 h 1120846"/>
                <a:gd name="connsiteX3" fmla="*/ 1375142 w 1828802"/>
                <a:gd name="connsiteY3" fmla="*/ 72661 h 1120846"/>
                <a:gd name="connsiteX4" fmla="*/ 1828801 w 1828802"/>
                <a:gd name="connsiteY4" fmla="*/ 533402 h 1120846"/>
                <a:gd name="connsiteX5" fmla="*/ 914400 w 1828802"/>
                <a:gd name="connsiteY5" fmla="*/ 1066802 h 1120846"/>
                <a:gd name="connsiteX6" fmla="*/ 453660 w 1828802"/>
                <a:gd name="connsiteY6" fmla="*/ 994141 h 1120846"/>
                <a:gd name="connsiteX7" fmla="*/ 0 w 1828802"/>
                <a:gd name="connsiteY7" fmla="*/ 533400 h 1120846"/>
                <a:gd name="connsiteX8" fmla="*/ 1 w 1828802"/>
                <a:gd name="connsiteY8" fmla="*/ 533399 h 1120846"/>
                <a:gd name="connsiteX0" fmla="*/ 453660 w 1828802"/>
                <a:gd name="connsiteY0" fmla="*/ 994141 h 1158242"/>
                <a:gd name="connsiteX1" fmla="*/ 0 w 1828802"/>
                <a:gd name="connsiteY1" fmla="*/ 533400 h 1158242"/>
                <a:gd name="connsiteX2" fmla="*/ 1 w 1828802"/>
                <a:gd name="connsiteY2" fmla="*/ 533399 h 1158242"/>
                <a:gd name="connsiteX3" fmla="*/ 453662 w 1828802"/>
                <a:gd name="connsiteY3" fmla="*/ 72660 h 1158242"/>
                <a:gd name="connsiteX4" fmla="*/ 914402 w 1828802"/>
                <a:gd name="connsiteY4" fmla="*/ 0 h 1158242"/>
                <a:gd name="connsiteX5" fmla="*/ 1375142 w 1828802"/>
                <a:gd name="connsiteY5" fmla="*/ 72661 h 1158242"/>
                <a:gd name="connsiteX6" fmla="*/ 1828801 w 1828802"/>
                <a:gd name="connsiteY6" fmla="*/ 533402 h 1158242"/>
                <a:gd name="connsiteX7" fmla="*/ 1005840 w 1828802"/>
                <a:gd name="connsiteY7" fmla="*/ 1158242 h 1158242"/>
                <a:gd name="connsiteX0" fmla="*/ 453660 w 1828802"/>
                <a:gd name="connsiteY0" fmla="*/ 994141 h 994141"/>
                <a:gd name="connsiteX1" fmla="*/ 0 w 1828802"/>
                <a:gd name="connsiteY1" fmla="*/ 533400 h 994141"/>
                <a:gd name="connsiteX2" fmla="*/ 1 w 1828802"/>
                <a:gd name="connsiteY2" fmla="*/ 533399 h 994141"/>
                <a:gd name="connsiteX3" fmla="*/ 453662 w 1828802"/>
                <a:gd name="connsiteY3" fmla="*/ 72660 h 994141"/>
                <a:gd name="connsiteX4" fmla="*/ 914402 w 1828802"/>
                <a:gd name="connsiteY4" fmla="*/ 0 h 994141"/>
                <a:gd name="connsiteX5" fmla="*/ 1375142 w 1828802"/>
                <a:gd name="connsiteY5" fmla="*/ 72661 h 994141"/>
                <a:gd name="connsiteX6" fmla="*/ 1828801 w 1828802"/>
                <a:gd name="connsiteY6" fmla="*/ 533402 h 994141"/>
                <a:gd name="connsiteX0" fmla="*/ 0 w 1828802"/>
                <a:gd name="connsiteY0" fmla="*/ 533400 h 533402"/>
                <a:gd name="connsiteX1" fmla="*/ 1 w 1828802"/>
                <a:gd name="connsiteY1" fmla="*/ 533399 h 533402"/>
                <a:gd name="connsiteX2" fmla="*/ 453662 w 1828802"/>
                <a:gd name="connsiteY2" fmla="*/ 72660 h 533402"/>
                <a:gd name="connsiteX3" fmla="*/ 914402 w 1828802"/>
                <a:gd name="connsiteY3" fmla="*/ 0 h 533402"/>
                <a:gd name="connsiteX4" fmla="*/ 1375142 w 1828802"/>
                <a:gd name="connsiteY4" fmla="*/ 72661 h 533402"/>
                <a:gd name="connsiteX5" fmla="*/ 1828801 w 1828802"/>
                <a:gd name="connsiteY5" fmla="*/ 533402 h 53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2" h="533402">
                  <a:moveTo>
                    <a:pt x="0" y="533400"/>
                  </a:moveTo>
                  <a:lnTo>
                    <a:pt x="1" y="533399"/>
                  </a:lnTo>
                  <a:cubicBezTo>
                    <a:pt x="2" y="343686"/>
                    <a:pt x="172742" y="168251"/>
                    <a:pt x="453662" y="72660"/>
                  </a:cubicBezTo>
                  <a:cubicBezTo>
                    <a:pt x="593507" y="25074"/>
                    <a:pt x="752503" y="0"/>
                    <a:pt x="914402" y="0"/>
                  </a:cubicBezTo>
                  <a:cubicBezTo>
                    <a:pt x="1076301" y="0"/>
                    <a:pt x="1235297" y="25074"/>
                    <a:pt x="1375142" y="72661"/>
                  </a:cubicBezTo>
                  <a:cubicBezTo>
                    <a:pt x="1656062" y="168252"/>
                    <a:pt x="1828802" y="343689"/>
                    <a:pt x="1828801" y="533402"/>
                  </a:cubicBezTo>
                </a:path>
              </a:pathLst>
            </a:custGeom>
            <a:solidFill>
              <a:schemeClr val="tx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Drawing Ambiguity</a:t>
            </a:r>
            <a:endParaRPr lang="en-US" dirty="0"/>
          </a:p>
        </p:txBody>
      </p:sp>
      <p:sp>
        <p:nvSpPr>
          <p:cNvPr id="3" name="Content Placeholder 2"/>
          <p:cNvSpPr>
            <a:spLocks noGrp="1"/>
          </p:cNvSpPr>
          <p:nvPr>
            <p:ph idx="1"/>
          </p:nvPr>
        </p:nvSpPr>
        <p:spPr/>
        <p:txBody>
          <a:bodyPr/>
          <a:lstStyle/>
          <a:p>
            <a:pPr algn="ctr">
              <a:buNone/>
            </a:pPr>
            <a:r>
              <a:rPr lang="en-US" dirty="0" smtClean="0"/>
              <a:t>Line drawings are even less constrained</a:t>
            </a:r>
          </a:p>
        </p:txBody>
      </p:sp>
      <p:grpSp>
        <p:nvGrpSpPr>
          <p:cNvPr id="25" name="Group 24"/>
          <p:cNvGrpSpPr/>
          <p:nvPr/>
        </p:nvGrpSpPr>
        <p:grpSpPr>
          <a:xfrm>
            <a:off x="3733800" y="3200400"/>
            <a:ext cx="2577154" cy="3048000"/>
            <a:chOff x="3733800" y="3200400"/>
            <a:chExt cx="2577154" cy="3048000"/>
          </a:xfrm>
        </p:grpSpPr>
        <p:sp>
          <p:nvSpPr>
            <p:cNvPr id="17" name="Rectangle 16"/>
            <p:cNvSpPr/>
            <p:nvPr/>
          </p:nvSpPr>
          <p:spPr>
            <a:xfrm>
              <a:off x="4495800" y="3200400"/>
              <a:ext cx="1815154" cy="304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82066" y="5562600"/>
              <a:ext cx="1452284" cy="665631"/>
            </a:xfrm>
            <a:custGeom>
              <a:avLst/>
              <a:gdLst>
                <a:gd name="connsiteX0" fmla="*/ 0 w 1828800"/>
                <a:gd name="connsiteY0" fmla="*/ 533400 h 1066800"/>
                <a:gd name="connsiteX1" fmla="*/ 453661 w 1828800"/>
                <a:gd name="connsiteY1" fmla="*/ 72661 h 1066800"/>
                <a:gd name="connsiteX2" fmla="*/ 914401 w 1828800"/>
                <a:gd name="connsiteY2" fmla="*/ 1 h 1066800"/>
                <a:gd name="connsiteX3" fmla="*/ 1375141 w 1828800"/>
                <a:gd name="connsiteY3" fmla="*/ 72662 h 1066800"/>
                <a:gd name="connsiteX4" fmla="*/ 1828800 w 1828800"/>
                <a:gd name="connsiteY4" fmla="*/ 533403 h 1066800"/>
                <a:gd name="connsiteX5" fmla="*/ 1375139 w 1828800"/>
                <a:gd name="connsiteY5" fmla="*/ 994143 h 1066800"/>
                <a:gd name="connsiteX6" fmla="*/ 914399 w 1828800"/>
                <a:gd name="connsiteY6" fmla="*/ 1066803 h 1066800"/>
                <a:gd name="connsiteX7" fmla="*/ 453659 w 1828800"/>
                <a:gd name="connsiteY7" fmla="*/ 994142 h 1066800"/>
                <a:gd name="connsiteX8" fmla="*/ -1 w 1828800"/>
                <a:gd name="connsiteY8" fmla="*/ 533401 h 1066800"/>
                <a:gd name="connsiteX9" fmla="*/ 0 w 1828800"/>
                <a:gd name="connsiteY9" fmla="*/ 533400 h 1066800"/>
                <a:gd name="connsiteX0" fmla="*/ 1 w 1828802"/>
                <a:gd name="connsiteY0" fmla="*/ 533399 h 1120846"/>
                <a:gd name="connsiteX1" fmla="*/ 453662 w 1828802"/>
                <a:gd name="connsiteY1" fmla="*/ 72660 h 1120846"/>
                <a:gd name="connsiteX2" fmla="*/ 914402 w 1828802"/>
                <a:gd name="connsiteY2" fmla="*/ 0 h 1120846"/>
                <a:gd name="connsiteX3" fmla="*/ 1375142 w 1828802"/>
                <a:gd name="connsiteY3" fmla="*/ 72661 h 1120846"/>
                <a:gd name="connsiteX4" fmla="*/ 1828801 w 1828802"/>
                <a:gd name="connsiteY4" fmla="*/ 533402 h 1120846"/>
                <a:gd name="connsiteX5" fmla="*/ 1375140 w 1828802"/>
                <a:gd name="connsiteY5" fmla="*/ 994142 h 1120846"/>
                <a:gd name="connsiteX6" fmla="*/ 1349992 w 1828802"/>
                <a:gd name="connsiteY6" fmla="*/ 669877 h 1120846"/>
                <a:gd name="connsiteX7" fmla="*/ 914400 w 1828802"/>
                <a:gd name="connsiteY7" fmla="*/ 1066802 h 1120846"/>
                <a:gd name="connsiteX8" fmla="*/ 453660 w 1828802"/>
                <a:gd name="connsiteY8" fmla="*/ 994141 h 1120846"/>
                <a:gd name="connsiteX9" fmla="*/ 0 w 1828802"/>
                <a:gd name="connsiteY9" fmla="*/ 533400 h 1120846"/>
                <a:gd name="connsiteX10" fmla="*/ 1 w 1828802"/>
                <a:gd name="connsiteY10" fmla="*/ 533399 h 1120846"/>
                <a:gd name="connsiteX0" fmla="*/ 1 w 1828802"/>
                <a:gd name="connsiteY0" fmla="*/ 533399 h 1120846"/>
                <a:gd name="connsiteX1" fmla="*/ 453662 w 1828802"/>
                <a:gd name="connsiteY1" fmla="*/ 72660 h 1120846"/>
                <a:gd name="connsiteX2" fmla="*/ 914402 w 1828802"/>
                <a:gd name="connsiteY2" fmla="*/ 0 h 1120846"/>
                <a:gd name="connsiteX3" fmla="*/ 1375142 w 1828802"/>
                <a:gd name="connsiteY3" fmla="*/ 72661 h 1120846"/>
                <a:gd name="connsiteX4" fmla="*/ 1828801 w 1828802"/>
                <a:gd name="connsiteY4" fmla="*/ 533402 h 1120846"/>
                <a:gd name="connsiteX5" fmla="*/ 1375140 w 1828802"/>
                <a:gd name="connsiteY5" fmla="*/ 994142 h 1120846"/>
                <a:gd name="connsiteX6" fmla="*/ 914400 w 1828802"/>
                <a:gd name="connsiteY6" fmla="*/ 1066802 h 1120846"/>
                <a:gd name="connsiteX7" fmla="*/ 453660 w 1828802"/>
                <a:gd name="connsiteY7" fmla="*/ 994141 h 1120846"/>
                <a:gd name="connsiteX8" fmla="*/ 0 w 1828802"/>
                <a:gd name="connsiteY8" fmla="*/ 533400 h 1120846"/>
                <a:gd name="connsiteX9" fmla="*/ 1 w 1828802"/>
                <a:gd name="connsiteY9" fmla="*/ 533399 h 1120846"/>
                <a:gd name="connsiteX0" fmla="*/ 1 w 1828802"/>
                <a:gd name="connsiteY0" fmla="*/ 533399 h 1120846"/>
                <a:gd name="connsiteX1" fmla="*/ 453662 w 1828802"/>
                <a:gd name="connsiteY1" fmla="*/ 72660 h 1120846"/>
                <a:gd name="connsiteX2" fmla="*/ 914402 w 1828802"/>
                <a:gd name="connsiteY2" fmla="*/ 0 h 1120846"/>
                <a:gd name="connsiteX3" fmla="*/ 1375142 w 1828802"/>
                <a:gd name="connsiteY3" fmla="*/ 72661 h 1120846"/>
                <a:gd name="connsiteX4" fmla="*/ 1828801 w 1828802"/>
                <a:gd name="connsiteY4" fmla="*/ 533402 h 1120846"/>
                <a:gd name="connsiteX5" fmla="*/ 914400 w 1828802"/>
                <a:gd name="connsiteY5" fmla="*/ 1066802 h 1120846"/>
                <a:gd name="connsiteX6" fmla="*/ 453660 w 1828802"/>
                <a:gd name="connsiteY6" fmla="*/ 994141 h 1120846"/>
                <a:gd name="connsiteX7" fmla="*/ 0 w 1828802"/>
                <a:gd name="connsiteY7" fmla="*/ 533400 h 1120846"/>
                <a:gd name="connsiteX8" fmla="*/ 1 w 1828802"/>
                <a:gd name="connsiteY8" fmla="*/ 533399 h 1120846"/>
                <a:gd name="connsiteX0" fmla="*/ 453660 w 1828802"/>
                <a:gd name="connsiteY0" fmla="*/ 994141 h 1158242"/>
                <a:gd name="connsiteX1" fmla="*/ 0 w 1828802"/>
                <a:gd name="connsiteY1" fmla="*/ 533400 h 1158242"/>
                <a:gd name="connsiteX2" fmla="*/ 1 w 1828802"/>
                <a:gd name="connsiteY2" fmla="*/ 533399 h 1158242"/>
                <a:gd name="connsiteX3" fmla="*/ 453662 w 1828802"/>
                <a:gd name="connsiteY3" fmla="*/ 72660 h 1158242"/>
                <a:gd name="connsiteX4" fmla="*/ 914402 w 1828802"/>
                <a:gd name="connsiteY4" fmla="*/ 0 h 1158242"/>
                <a:gd name="connsiteX5" fmla="*/ 1375142 w 1828802"/>
                <a:gd name="connsiteY5" fmla="*/ 72661 h 1158242"/>
                <a:gd name="connsiteX6" fmla="*/ 1828801 w 1828802"/>
                <a:gd name="connsiteY6" fmla="*/ 533402 h 1158242"/>
                <a:gd name="connsiteX7" fmla="*/ 1005840 w 1828802"/>
                <a:gd name="connsiteY7" fmla="*/ 1158242 h 1158242"/>
                <a:gd name="connsiteX0" fmla="*/ 453660 w 1828802"/>
                <a:gd name="connsiteY0" fmla="*/ 994141 h 994141"/>
                <a:gd name="connsiteX1" fmla="*/ 0 w 1828802"/>
                <a:gd name="connsiteY1" fmla="*/ 533400 h 994141"/>
                <a:gd name="connsiteX2" fmla="*/ 1 w 1828802"/>
                <a:gd name="connsiteY2" fmla="*/ 533399 h 994141"/>
                <a:gd name="connsiteX3" fmla="*/ 453662 w 1828802"/>
                <a:gd name="connsiteY3" fmla="*/ 72660 h 994141"/>
                <a:gd name="connsiteX4" fmla="*/ 914402 w 1828802"/>
                <a:gd name="connsiteY4" fmla="*/ 0 h 994141"/>
                <a:gd name="connsiteX5" fmla="*/ 1375142 w 1828802"/>
                <a:gd name="connsiteY5" fmla="*/ 72661 h 994141"/>
                <a:gd name="connsiteX6" fmla="*/ 1828801 w 1828802"/>
                <a:gd name="connsiteY6" fmla="*/ 533402 h 994141"/>
                <a:gd name="connsiteX0" fmla="*/ 0 w 1828802"/>
                <a:gd name="connsiteY0" fmla="*/ 533400 h 533402"/>
                <a:gd name="connsiteX1" fmla="*/ 1 w 1828802"/>
                <a:gd name="connsiteY1" fmla="*/ 533399 h 533402"/>
                <a:gd name="connsiteX2" fmla="*/ 453662 w 1828802"/>
                <a:gd name="connsiteY2" fmla="*/ 72660 h 533402"/>
                <a:gd name="connsiteX3" fmla="*/ 914402 w 1828802"/>
                <a:gd name="connsiteY3" fmla="*/ 0 h 533402"/>
                <a:gd name="connsiteX4" fmla="*/ 1375142 w 1828802"/>
                <a:gd name="connsiteY4" fmla="*/ 72661 h 533402"/>
                <a:gd name="connsiteX5" fmla="*/ 1828801 w 1828802"/>
                <a:gd name="connsiteY5" fmla="*/ 533402 h 53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2" h="533402">
                  <a:moveTo>
                    <a:pt x="0" y="533400"/>
                  </a:moveTo>
                  <a:lnTo>
                    <a:pt x="1" y="533399"/>
                  </a:lnTo>
                  <a:cubicBezTo>
                    <a:pt x="2" y="343686"/>
                    <a:pt x="172742" y="168251"/>
                    <a:pt x="453662" y="72660"/>
                  </a:cubicBezTo>
                  <a:cubicBezTo>
                    <a:pt x="593507" y="25074"/>
                    <a:pt x="752503" y="0"/>
                    <a:pt x="914402" y="0"/>
                  </a:cubicBezTo>
                  <a:cubicBezTo>
                    <a:pt x="1076301" y="0"/>
                    <a:pt x="1235297" y="25074"/>
                    <a:pt x="1375142" y="72661"/>
                  </a:cubicBezTo>
                  <a:cubicBezTo>
                    <a:pt x="1656062" y="168252"/>
                    <a:pt x="1828802" y="343689"/>
                    <a:pt x="1828801" y="533402"/>
                  </a:cubicBezTo>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0" name="Picture 2" descr="C:\fcole\fhl_talk\lineviz\topview.png"/>
            <p:cNvPicPr>
              <a:picLocks noChangeAspect="1" noChangeArrowheads="1"/>
            </p:cNvPicPr>
            <p:nvPr/>
          </p:nvPicPr>
          <p:blipFill>
            <a:blip r:embed="rId2"/>
            <a:srcRect t="33694" r="79485" b="33434"/>
            <a:stretch>
              <a:fillRect/>
            </a:stretch>
          </p:blipFill>
          <p:spPr bwMode="auto">
            <a:xfrm rot="5400000">
              <a:off x="5010126" y="3285439"/>
              <a:ext cx="784225" cy="762000"/>
            </a:xfrm>
            <a:prstGeom prst="rect">
              <a:avLst/>
            </a:prstGeom>
            <a:noFill/>
          </p:spPr>
        </p:pic>
        <p:sp>
          <p:nvSpPr>
            <p:cNvPr id="22" name="TextBox 21"/>
            <p:cNvSpPr txBox="1"/>
            <p:nvPr/>
          </p:nvSpPr>
          <p:spPr>
            <a:xfrm>
              <a:off x="3733800" y="4267200"/>
              <a:ext cx="490840" cy="830997"/>
            </a:xfrm>
            <a:prstGeom prst="rect">
              <a:avLst/>
            </a:prstGeom>
            <a:noFill/>
          </p:spPr>
          <p:txBody>
            <a:bodyPr wrap="none" rtlCol="0">
              <a:spAutoFit/>
            </a:bodyPr>
            <a:lstStyle/>
            <a:p>
              <a:r>
                <a:rPr lang="en-US" sz="4800" dirty="0" smtClean="0"/>
                <a:t>=</a:t>
              </a:r>
              <a:endParaRPr lang="en-US" sz="4800" dirty="0"/>
            </a:p>
          </p:txBody>
        </p:sp>
      </p:grpSp>
      <p:grpSp>
        <p:nvGrpSpPr>
          <p:cNvPr id="26" name="Group 25"/>
          <p:cNvGrpSpPr/>
          <p:nvPr/>
        </p:nvGrpSpPr>
        <p:grpSpPr>
          <a:xfrm>
            <a:off x="6464200" y="3200400"/>
            <a:ext cx="2451200" cy="3048001"/>
            <a:chOff x="6464200" y="3200400"/>
            <a:chExt cx="2451200" cy="3048001"/>
          </a:xfrm>
        </p:grpSpPr>
        <p:sp>
          <p:nvSpPr>
            <p:cNvPr id="18" name="Rectangle 17"/>
            <p:cNvSpPr/>
            <p:nvPr/>
          </p:nvSpPr>
          <p:spPr>
            <a:xfrm>
              <a:off x="7100048" y="3200400"/>
              <a:ext cx="1815352" cy="304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15199" y="5854089"/>
              <a:ext cx="1463041" cy="394312"/>
            </a:xfrm>
            <a:custGeom>
              <a:avLst/>
              <a:gdLst>
                <a:gd name="connsiteX0" fmla="*/ 0 w 1828800"/>
                <a:gd name="connsiteY0" fmla="*/ 533400 h 1066800"/>
                <a:gd name="connsiteX1" fmla="*/ 453661 w 1828800"/>
                <a:gd name="connsiteY1" fmla="*/ 72661 h 1066800"/>
                <a:gd name="connsiteX2" fmla="*/ 914401 w 1828800"/>
                <a:gd name="connsiteY2" fmla="*/ 1 h 1066800"/>
                <a:gd name="connsiteX3" fmla="*/ 1375141 w 1828800"/>
                <a:gd name="connsiteY3" fmla="*/ 72662 h 1066800"/>
                <a:gd name="connsiteX4" fmla="*/ 1828800 w 1828800"/>
                <a:gd name="connsiteY4" fmla="*/ 533403 h 1066800"/>
                <a:gd name="connsiteX5" fmla="*/ 1375139 w 1828800"/>
                <a:gd name="connsiteY5" fmla="*/ 994143 h 1066800"/>
                <a:gd name="connsiteX6" fmla="*/ 914399 w 1828800"/>
                <a:gd name="connsiteY6" fmla="*/ 1066803 h 1066800"/>
                <a:gd name="connsiteX7" fmla="*/ 453659 w 1828800"/>
                <a:gd name="connsiteY7" fmla="*/ 994142 h 1066800"/>
                <a:gd name="connsiteX8" fmla="*/ -1 w 1828800"/>
                <a:gd name="connsiteY8" fmla="*/ 533401 h 1066800"/>
                <a:gd name="connsiteX9" fmla="*/ 0 w 1828800"/>
                <a:gd name="connsiteY9" fmla="*/ 533400 h 1066800"/>
                <a:gd name="connsiteX0" fmla="*/ 1 w 1828802"/>
                <a:gd name="connsiteY0" fmla="*/ 533399 h 1120846"/>
                <a:gd name="connsiteX1" fmla="*/ 453662 w 1828802"/>
                <a:gd name="connsiteY1" fmla="*/ 72660 h 1120846"/>
                <a:gd name="connsiteX2" fmla="*/ 914402 w 1828802"/>
                <a:gd name="connsiteY2" fmla="*/ 0 h 1120846"/>
                <a:gd name="connsiteX3" fmla="*/ 1375142 w 1828802"/>
                <a:gd name="connsiteY3" fmla="*/ 72661 h 1120846"/>
                <a:gd name="connsiteX4" fmla="*/ 1828801 w 1828802"/>
                <a:gd name="connsiteY4" fmla="*/ 533402 h 1120846"/>
                <a:gd name="connsiteX5" fmla="*/ 1375140 w 1828802"/>
                <a:gd name="connsiteY5" fmla="*/ 994142 h 1120846"/>
                <a:gd name="connsiteX6" fmla="*/ 1349992 w 1828802"/>
                <a:gd name="connsiteY6" fmla="*/ 669877 h 1120846"/>
                <a:gd name="connsiteX7" fmla="*/ 914400 w 1828802"/>
                <a:gd name="connsiteY7" fmla="*/ 1066802 h 1120846"/>
                <a:gd name="connsiteX8" fmla="*/ 453660 w 1828802"/>
                <a:gd name="connsiteY8" fmla="*/ 994141 h 1120846"/>
                <a:gd name="connsiteX9" fmla="*/ 0 w 1828802"/>
                <a:gd name="connsiteY9" fmla="*/ 533400 h 1120846"/>
                <a:gd name="connsiteX10" fmla="*/ 1 w 1828802"/>
                <a:gd name="connsiteY10" fmla="*/ 533399 h 1120846"/>
                <a:gd name="connsiteX0" fmla="*/ 1 w 1828802"/>
                <a:gd name="connsiteY0" fmla="*/ 533399 h 1120846"/>
                <a:gd name="connsiteX1" fmla="*/ 453662 w 1828802"/>
                <a:gd name="connsiteY1" fmla="*/ 72660 h 1120846"/>
                <a:gd name="connsiteX2" fmla="*/ 914402 w 1828802"/>
                <a:gd name="connsiteY2" fmla="*/ 0 h 1120846"/>
                <a:gd name="connsiteX3" fmla="*/ 1375142 w 1828802"/>
                <a:gd name="connsiteY3" fmla="*/ 72661 h 1120846"/>
                <a:gd name="connsiteX4" fmla="*/ 1828801 w 1828802"/>
                <a:gd name="connsiteY4" fmla="*/ 533402 h 1120846"/>
                <a:gd name="connsiteX5" fmla="*/ 1375140 w 1828802"/>
                <a:gd name="connsiteY5" fmla="*/ 994142 h 1120846"/>
                <a:gd name="connsiteX6" fmla="*/ 914400 w 1828802"/>
                <a:gd name="connsiteY6" fmla="*/ 1066802 h 1120846"/>
                <a:gd name="connsiteX7" fmla="*/ 453660 w 1828802"/>
                <a:gd name="connsiteY7" fmla="*/ 994141 h 1120846"/>
                <a:gd name="connsiteX8" fmla="*/ 0 w 1828802"/>
                <a:gd name="connsiteY8" fmla="*/ 533400 h 1120846"/>
                <a:gd name="connsiteX9" fmla="*/ 1 w 1828802"/>
                <a:gd name="connsiteY9" fmla="*/ 533399 h 1120846"/>
                <a:gd name="connsiteX0" fmla="*/ 1 w 1828802"/>
                <a:gd name="connsiteY0" fmla="*/ 533399 h 1120846"/>
                <a:gd name="connsiteX1" fmla="*/ 453662 w 1828802"/>
                <a:gd name="connsiteY1" fmla="*/ 72660 h 1120846"/>
                <a:gd name="connsiteX2" fmla="*/ 914402 w 1828802"/>
                <a:gd name="connsiteY2" fmla="*/ 0 h 1120846"/>
                <a:gd name="connsiteX3" fmla="*/ 1375142 w 1828802"/>
                <a:gd name="connsiteY3" fmla="*/ 72661 h 1120846"/>
                <a:gd name="connsiteX4" fmla="*/ 1828801 w 1828802"/>
                <a:gd name="connsiteY4" fmla="*/ 533402 h 1120846"/>
                <a:gd name="connsiteX5" fmla="*/ 914400 w 1828802"/>
                <a:gd name="connsiteY5" fmla="*/ 1066802 h 1120846"/>
                <a:gd name="connsiteX6" fmla="*/ 453660 w 1828802"/>
                <a:gd name="connsiteY6" fmla="*/ 994141 h 1120846"/>
                <a:gd name="connsiteX7" fmla="*/ 0 w 1828802"/>
                <a:gd name="connsiteY7" fmla="*/ 533400 h 1120846"/>
                <a:gd name="connsiteX8" fmla="*/ 1 w 1828802"/>
                <a:gd name="connsiteY8" fmla="*/ 533399 h 1120846"/>
                <a:gd name="connsiteX0" fmla="*/ 453660 w 1828802"/>
                <a:gd name="connsiteY0" fmla="*/ 994141 h 1158242"/>
                <a:gd name="connsiteX1" fmla="*/ 0 w 1828802"/>
                <a:gd name="connsiteY1" fmla="*/ 533400 h 1158242"/>
                <a:gd name="connsiteX2" fmla="*/ 1 w 1828802"/>
                <a:gd name="connsiteY2" fmla="*/ 533399 h 1158242"/>
                <a:gd name="connsiteX3" fmla="*/ 453662 w 1828802"/>
                <a:gd name="connsiteY3" fmla="*/ 72660 h 1158242"/>
                <a:gd name="connsiteX4" fmla="*/ 914402 w 1828802"/>
                <a:gd name="connsiteY4" fmla="*/ 0 h 1158242"/>
                <a:gd name="connsiteX5" fmla="*/ 1375142 w 1828802"/>
                <a:gd name="connsiteY5" fmla="*/ 72661 h 1158242"/>
                <a:gd name="connsiteX6" fmla="*/ 1828801 w 1828802"/>
                <a:gd name="connsiteY6" fmla="*/ 533402 h 1158242"/>
                <a:gd name="connsiteX7" fmla="*/ 1005840 w 1828802"/>
                <a:gd name="connsiteY7" fmla="*/ 1158242 h 1158242"/>
                <a:gd name="connsiteX0" fmla="*/ 453660 w 1828802"/>
                <a:gd name="connsiteY0" fmla="*/ 994141 h 994141"/>
                <a:gd name="connsiteX1" fmla="*/ 0 w 1828802"/>
                <a:gd name="connsiteY1" fmla="*/ 533400 h 994141"/>
                <a:gd name="connsiteX2" fmla="*/ 1 w 1828802"/>
                <a:gd name="connsiteY2" fmla="*/ 533399 h 994141"/>
                <a:gd name="connsiteX3" fmla="*/ 453662 w 1828802"/>
                <a:gd name="connsiteY3" fmla="*/ 72660 h 994141"/>
                <a:gd name="connsiteX4" fmla="*/ 914402 w 1828802"/>
                <a:gd name="connsiteY4" fmla="*/ 0 h 994141"/>
                <a:gd name="connsiteX5" fmla="*/ 1375142 w 1828802"/>
                <a:gd name="connsiteY5" fmla="*/ 72661 h 994141"/>
                <a:gd name="connsiteX6" fmla="*/ 1828801 w 1828802"/>
                <a:gd name="connsiteY6" fmla="*/ 533402 h 994141"/>
                <a:gd name="connsiteX0" fmla="*/ 0 w 1828802"/>
                <a:gd name="connsiteY0" fmla="*/ 533400 h 533402"/>
                <a:gd name="connsiteX1" fmla="*/ 1 w 1828802"/>
                <a:gd name="connsiteY1" fmla="*/ 533399 h 533402"/>
                <a:gd name="connsiteX2" fmla="*/ 453662 w 1828802"/>
                <a:gd name="connsiteY2" fmla="*/ 72660 h 533402"/>
                <a:gd name="connsiteX3" fmla="*/ 914402 w 1828802"/>
                <a:gd name="connsiteY3" fmla="*/ 0 h 533402"/>
                <a:gd name="connsiteX4" fmla="*/ 1375142 w 1828802"/>
                <a:gd name="connsiteY4" fmla="*/ 72661 h 533402"/>
                <a:gd name="connsiteX5" fmla="*/ 1828801 w 1828802"/>
                <a:gd name="connsiteY5" fmla="*/ 533402 h 533402"/>
                <a:gd name="connsiteX0" fmla="*/ 0 w 1828802"/>
                <a:gd name="connsiteY0" fmla="*/ 546348 h 546350"/>
                <a:gd name="connsiteX1" fmla="*/ 1 w 1828802"/>
                <a:gd name="connsiteY1" fmla="*/ 546347 h 546350"/>
                <a:gd name="connsiteX2" fmla="*/ 453662 w 1828802"/>
                <a:gd name="connsiteY2" fmla="*/ 85608 h 546350"/>
                <a:gd name="connsiteX3" fmla="*/ 465666 w 1828802"/>
                <a:gd name="connsiteY3" fmla="*/ 32704 h 546350"/>
                <a:gd name="connsiteX4" fmla="*/ 914402 w 1828802"/>
                <a:gd name="connsiteY4" fmla="*/ 12948 h 546350"/>
                <a:gd name="connsiteX5" fmla="*/ 1375142 w 1828802"/>
                <a:gd name="connsiteY5" fmla="*/ 85609 h 546350"/>
                <a:gd name="connsiteX6" fmla="*/ 1828801 w 1828802"/>
                <a:gd name="connsiteY6" fmla="*/ 546350 h 546350"/>
                <a:gd name="connsiteX0" fmla="*/ 0 w 1828802"/>
                <a:gd name="connsiteY0" fmla="*/ 548455 h 548457"/>
                <a:gd name="connsiteX1" fmla="*/ 1 w 1828802"/>
                <a:gd name="connsiteY1" fmla="*/ 548454 h 548457"/>
                <a:gd name="connsiteX2" fmla="*/ 453662 w 1828802"/>
                <a:gd name="connsiteY2" fmla="*/ 87715 h 548457"/>
                <a:gd name="connsiteX3" fmla="*/ 465666 w 1828802"/>
                <a:gd name="connsiteY3" fmla="*/ 34811 h 548457"/>
                <a:gd name="connsiteX4" fmla="*/ 706437 w 1828802"/>
                <a:gd name="connsiteY4" fmla="*/ 178040 h 548457"/>
                <a:gd name="connsiteX5" fmla="*/ 914402 w 1828802"/>
                <a:gd name="connsiteY5" fmla="*/ 15055 h 548457"/>
                <a:gd name="connsiteX6" fmla="*/ 1375142 w 1828802"/>
                <a:gd name="connsiteY6" fmla="*/ 87716 h 548457"/>
                <a:gd name="connsiteX7" fmla="*/ 1828801 w 1828802"/>
                <a:gd name="connsiteY7" fmla="*/ 548457 h 548457"/>
                <a:gd name="connsiteX0" fmla="*/ 0 w 1828802"/>
                <a:gd name="connsiteY0" fmla="*/ 1232011 h 1232013"/>
                <a:gd name="connsiteX1" fmla="*/ 1 w 1828802"/>
                <a:gd name="connsiteY1" fmla="*/ 1232010 h 1232013"/>
                <a:gd name="connsiteX2" fmla="*/ 453662 w 1828802"/>
                <a:gd name="connsiteY2" fmla="*/ 771271 h 1232013"/>
                <a:gd name="connsiteX3" fmla="*/ 465666 w 1828802"/>
                <a:gd name="connsiteY3" fmla="*/ 7170 h 1232013"/>
                <a:gd name="connsiteX4" fmla="*/ 706437 w 1828802"/>
                <a:gd name="connsiteY4" fmla="*/ 861596 h 1232013"/>
                <a:gd name="connsiteX5" fmla="*/ 914402 w 1828802"/>
                <a:gd name="connsiteY5" fmla="*/ 698611 h 1232013"/>
                <a:gd name="connsiteX6" fmla="*/ 1375142 w 1828802"/>
                <a:gd name="connsiteY6" fmla="*/ 771272 h 1232013"/>
                <a:gd name="connsiteX7" fmla="*/ 1828801 w 1828802"/>
                <a:gd name="connsiteY7" fmla="*/ 1232013 h 1232013"/>
                <a:gd name="connsiteX0" fmla="*/ 0 w 1828802"/>
                <a:gd name="connsiteY0" fmla="*/ 548455 h 548457"/>
                <a:gd name="connsiteX1" fmla="*/ 1 w 1828802"/>
                <a:gd name="connsiteY1" fmla="*/ 548454 h 548457"/>
                <a:gd name="connsiteX2" fmla="*/ 453662 w 1828802"/>
                <a:gd name="connsiteY2" fmla="*/ 87715 h 548457"/>
                <a:gd name="connsiteX3" fmla="*/ 706437 w 1828802"/>
                <a:gd name="connsiteY3" fmla="*/ 178040 h 548457"/>
                <a:gd name="connsiteX4" fmla="*/ 914402 w 1828802"/>
                <a:gd name="connsiteY4" fmla="*/ 15055 h 548457"/>
                <a:gd name="connsiteX5" fmla="*/ 1375142 w 1828802"/>
                <a:gd name="connsiteY5" fmla="*/ 87716 h 548457"/>
                <a:gd name="connsiteX6" fmla="*/ 1828801 w 1828802"/>
                <a:gd name="connsiteY6" fmla="*/ 548457 h 548457"/>
                <a:gd name="connsiteX0" fmla="*/ 0 w 1828802"/>
                <a:gd name="connsiteY0" fmla="*/ 549640 h 549642"/>
                <a:gd name="connsiteX1" fmla="*/ 1 w 1828802"/>
                <a:gd name="connsiteY1" fmla="*/ 549639 h 549642"/>
                <a:gd name="connsiteX2" fmla="*/ 453662 w 1828802"/>
                <a:gd name="connsiteY2" fmla="*/ 88900 h 549642"/>
                <a:gd name="connsiteX3" fmla="*/ 914402 w 1828802"/>
                <a:gd name="connsiteY3" fmla="*/ 16240 h 549642"/>
                <a:gd name="connsiteX4" fmla="*/ 1375142 w 1828802"/>
                <a:gd name="connsiteY4" fmla="*/ 88901 h 549642"/>
                <a:gd name="connsiteX5" fmla="*/ 1828801 w 1828802"/>
                <a:gd name="connsiteY5" fmla="*/ 549642 h 549642"/>
                <a:gd name="connsiteX0" fmla="*/ 0 w 1828802"/>
                <a:gd name="connsiteY0" fmla="*/ 905238 h 905240"/>
                <a:gd name="connsiteX1" fmla="*/ 1 w 1828802"/>
                <a:gd name="connsiteY1" fmla="*/ 905237 h 905240"/>
                <a:gd name="connsiteX2" fmla="*/ 453662 w 1828802"/>
                <a:gd name="connsiteY2" fmla="*/ 88899 h 905240"/>
                <a:gd name="connsiteX3" fmla="*/ 914402 w 1828802"/>
                <a:gd name="connsiteY3" fmla="*/ 371838 h 905240"/>
                <a:gd name="connsiteX4" fmla="*/ 1375142 w 1828802"/>
                <a:gd name="connsiteY4" fmla="*/ 444499 h 905240"/>
                <a:gd name="connsiteX5" fmla="*/ 1828801 w 1828802"/>
                <a:gd name="connsiteY5" fmla="*/ 905240 h 905240"/>
                <a:gd name="connsiteX0" fmla="*/ 0 w 1828802"/>
                <a:gd name="connsiteY0" fmla="*/ 893128 h 893130"/>
                <a:gd name="connsiteX1" fmla="*/ 1 w 1828802"/>
                <a:gd name="connsiteY1" fmla="*/ 893127 h 893130"/>
                <a:gd name="connsiteX2" fmla="*/ 453662 w 1828802"/>
                <a:gd name="connsiteY2" fmla="*/ 76789 h 893130"/>
                <a:gd name="connsiteX3" fmla="*/ 1375142 w 1828802"/>
                <a:gd name="connsiteY3" fmla="*/ 432389 h 893130"/>
                <a:gd name="connsiteX4" fmla="*/ 1828801 w 1828802"/>
                <a:gd name="connsiteY4" fmla="*/ 893130 h 893130"/>
                <a:gd name="connsiteX0" fmla="*/ 0 w 1828802"/>
                <a:gd name="connsiteY0" fmla="*/ 893128 h 893130"/>
                <a:gd name="connsiteX1" fmla="*/ 1 w 1828802"/>
                <a:gd name="connsiteY1" fmla="*/ 893127 h 893130"/>
                <a:gd name="connsiteX2" fmla="*/ 453662 w 1828802"/>
                <a:gd name="connsiteY2" fmla="*/ 76789 h 893130"/>
                <a:gd name="connsiteX3" fmla="*/ 1351330 w 1828802"/>
                <a:gd name="connsiteY3" fmla="*/ 536106 h 893130"/>
                <a:gd name="connsiteX4" fmla="*/ 1828801 w 1828802"/>
                <a:gd name="connsiteY4" fmla="*/ 893130 h 893130"/>
                <a:gd name="connsiteX0" fmla="*/ 0 w 1828802"/>
                <a:gd name="connsiteY0" fmla="*/ 996844 h 996846"/>
                <a:gd name="connsiteX1" fmla="*/ 1 w 1828802"/>
                <a:gd name="connsiteY1" fmla="*/ 996843 h 996846"/>
                <a:gd name="connsiteX2" fmla="*/ 334600 w 1828802"/>
                <a:gd name="connsiteY2" fmla="*/ 76789 h 996846"/>
                <a:gd name="connsiteX3" fmla="*/ 1351330 w 1828802"/>
                <a:gd name="connsiteY3" fmla="*/ 639822 h 996846"/>
                <a:gd name="connsiteX4" fmla="*/ 1828801 w 1828802"/>
                <a:gd name="connsiteY4" fmla="*/ 996846 h 996846"/>
                <a:gd name="connsiteX0" fmla="*/ 0 w 1828802"/>
                <a:gd name="connsiteY0" fmla="*/ 996844 h 996846"/>
                <a:gd name="connsiteX1" fmla="*/ 1 w 1828802"/>
                <a:gd name="connsiteY1" fmla="*/ 996843 h 996846"/>
                <a:gd name="connsiteX2" fmla="*/ 334600 w 1828802"/>
                <a:gd name="connsiteY2" fmla="*/ 76789 h 996846"/>
                <a:gd name="connsiteX3" fmla="*/ 1454517 w 1828802"/>
                <a:gd name="connsiteY3" fmla="*/ 565739 h 996846"/>
                <a:gd name="connsiteX4" fmla="*/ 1828801 w 1828802"/>
                <a:gd name="connsiteY4" fmla="*/ 996846 h 996846"/>
                <a:gd name="connsiteX0" fmla="*/ 0 w 1828801"/>
                <a:gd name="connsiteY0" fmla="*/ 996844 h 996846"/>
                <a:gd name="connsiteX1" fmla="*/ 1 w 1828801"/>
                <a:gd name="connsiteY1" fmla="*/ 996843 h 996846"/>
                <a:gd name="connsiteX2" fmla="*/ 334600 w 1828801"/>
                <a:gd name="connsiteY2" fmla="*/ 76789 h 996846"/>
                <a:gd name="connsiteX3" fmla="*/ 1454517 w 1828801"/>
                <a:gd name="connsiteY3" fmla="*/ 565739 h 996846"/>
                <a:gd name="connsiteX4" fmla="*/ 1828801 w 1828801"/>
                <a:gd name="connsiteY4" fmla="*/ 996846 h 996846"/>
                <a:gd name="connsiteX0" fmla="*/ 0 w 1828801"/>
                <a:gd name="connsiteY0" fmla="*/ 920054 h 920056"/>
                <a:gd name="connsiteX1" fmla="*/ 1 w 1828801"/>
                <a:gd name="connsiteY1" fmla="*/ 920053 h 920056"/>
                <a:gd name="connsiteX2" fmla="*/ 334600 w 1828801"/>
                <a:gd name="connsiteY2" fmla="*/ -1 h 920056"/>
                <a:gd name="connsiteX3" fmla="*/ 1828801 w 1828801"/>
                <a:gd name="connsiteY3" fmla="*/ 920056 h 920056"/>
              </a:gdLst>
              <a:ahLst/>
              <a:cxnLst>
                <a:cxn ang="0">
                  <a:pos x="connsiteX0" y="connsiteY0"/>
                </a:cxn>
                <a:cxn ang="0">
                  <a:pos x="connsiteX1" y="connsiteY1"/>
                </a:cxn>
                <a:cxn ang="0">
                  <a:pos x="connsiteX2" y="connsiteY2"/>
                </a:cxn>
                <a:cxn ang="0">
                  <a:pos x="connsiteX3" y="connsiteY3"/>
                </a:cxn>
              </a:cxnLst>
              <a:rect l="l" t="t" r="r" b="b"/>
              <a:pathLst>
                <a:path w="1828801" h="920056">
                  <a:moveTo>
                    <a:pt x="0" y="920054"/>
                  </a:moveTo>
                  <a:lnTo>
                    <a:pt x="1" y="920053"/>
                  </a:lnTo>
                  <a:cubicBezTo>
                    <a:pt x="2" y="730340"/>
                    <a:pt x="53680" y="95590"/>
                    <a:pt x="334600" y="-1"/>
                  </a:cubicBezTo>
                  <a:cubicBezTo>
                    <a:pt x="639400" y="0"/>
                    <a:pt x="1517509" y="728378"/>
                    <a:pt x="1828801" y="920056"/>
                  </a:cubicBezTo>
                </a:path>
              </a:pathLst>
            </a:custGeom>
            <a:solidFill>
              <a:srgbClr val="FF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1" name="Picture 2" descr="C:\fcole\fhl_talk\lineviz\topview.png"/>
            <p:cNvPicPr>
              <a:picLocks noChangeAspect="1" noChangeArrowheads="1"/>
            </p:cNvPicPr>
            <p:nvPr/>
          </p:nvPicPr>
          <p:blipFill>
            <a:blip r:embed="rId2"/>
            <a:srcRect t="33694" r="79485" b="33434"/>
            <a:stretch>
              <a:fillRect/>
            </a:stretch>
          </p:blipFill>
          <p:spPr bwMode="auto">
            <a:xfrm rot="5400000">
              <a:off x="7628021" y="3291126"/>
              <a:ext cx="784225" cy="762000"/>
            </a:xfrm>
            <a:prstGeom prst="rect">
              <a:avLst/>
            </a:prstGeom>
            <a:noFill/>
          </p:spPr>
        </p:pic>
        <p:sp>
          <p:nvSpPr>
            <p:cNvPr id="23" name="TextBox 22"/>
            <p:cNvSpPr txBox="1"/>
            <p:nvPr/>
          </p:nvSpPr>
          <p:spPr>
            <a:xfrm>
              <a:off x="6464200" y="4267200"/>
              <a:ext cx="470000" cy="830997"/>
            </a:xfrm>
            <a:prstGeom prst="rect">
              <a:avLst/>
            </a:prstGeom>
            <a:noFill/>
          </p:spPr>
          <p:txBody>
            <a:bodyPr wrap="none" rtlCol="0">
              <a:spAutoFit/>
            </a:bodyPr>
            <a:lstStyle/>
            <a:p>
              <a:r>
                <a:rPr lang="en-US" sz="4800" dirty="0" smtClean="0"/>
                <a:t>?</a:t>
              </a:r>
              <a:endParaRPr lang="en-US" sz="4800" dirty="0"/>
            </a:p>
          </p:txBody>
        </p:sp>
      </p:grpSp>
      <p:grpSp>
        <p:nvGrpSpPr>
          <p:cNvPr id="24" name="Group 23"/>
          <p:cNvGrpSpPr/>
          <p:nvPr/>
        </p:nvGrpSpPr>
        <p:grpSpPr>
          <a:xfrm>
            <a:off x="423334" y="3183467"/>
            <a:ext cx="2999232" cy="2971800"/>
            <a:chOff x="457200" y="3124200"/>
            <a:chExt cx="3124200" cy="3124200"/>
          </a:xfrm>
        </p:grpSpPr>
        <p:sp>
          <p:nvSpPr>
            <p:cNvPr id="15" name="Rectangle 14"/>
            <p:cNvSpPr/>
            <p:nvPr/>
          </p:nvSpPr>
          <p:spPr>
            <a:xfrm>
              <a:off x="457200" y="3124200"/>
              <a:ext cx="3124200" cy="3124200"/>
            </a:xfrm>
            <a:prstGeom prst="rect">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p:cNvSpPr/>
            <p:nvPr/>
          </p:nvSpPr>
          <p:spPr>
            <a:xfrm>
              <a:off x="558801" y="3242734"/>
              <a:ext cx="2895600" cy="2862973"/>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0" name="Rectangle 19"/>
          <p:cNvSpPr/>
          <p:nvPr/>
        </p:nvSpPr>
        <p:spPr>
          <a:xfrm>
            <a:off x="4673600" y="1524000"/>
            <a:ext cx="4013200" cy="4038600"/>
          </a:xfrm>
          <a:prstGeom prst="rec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3" descr="C:\fcole\lineshape-doc\s09\images\hotcold\flange\5_sc.png"/>
          <p:cNvPicPr>
            <a:picLocks noChangeAspect="1" noChangeArrowheads="1"/>
          </p:cNvPicPr>
          <p:nvPr/>
        </p:nvPicPr>
        <p:blipFill>
          <a:blip r:embed="rId2"/>
          <a:stretch>
            <a:fillRect/>
          </a:stretch>
        </p:blipFill>
        <p:spPr bwMode="auto">
          <a:xfrm>
            <a:off x="4746625" y="1624250"/>
            <a:ext cx="3863975" cy="3847625"/>
          </a:xfrm>
          <a:prstGeom prst="rect">
            <a:avLst/>
          </a:prstGeom>
          <a:noFill/>
        </p:spPr>
      </p:pic>
      <p:pic>
        <p:nvPicPr>
          <p:cNvPr id="5" name="Picture 3" descr="C:\fcole\lineshape-doc\s09\images\hotcold\flange\5_sc.png"/>
          <p:cNvPicPr>
            <a:picLocks noChangeAspect="1" noChangeArrowheads="1"/>
          </p:cNvPicPr>
          <p:nvPr/>
        </p:nvPicPr>
        <p:blipFill>
          <a:blip r:embed="rId3"/>
          <a:stretch>
            <a:fillRect/>
          </a:stretch>
        </p:blipFill>
        <p:spPr bwMode="auto">
          <a:xfrm>
            <a:off x="4746625" y="1622569"/>
            <a:ext cx="3863975" cy="3850986"/>
          </a:xfrm>
          <a:prstGeom prst="rect">
            <a:avLst/>
          </a:prstGeom>
          <a:noFill/>
        </p:spPr>
      </p:pic>
      <p:sp>
        <p:nvSpPr>
          <p:cNvPr id="19" name="Rectangle 18"/>
          <p:cNvSpPr/>
          <p:nvPr/>
        </p:nvSpPr>
        <p:spPr>
          <a:xfrm>
            <a:off x="457200" y="1524000"/>
            <a:ext cx="4013200" cy="4038600"/>
          </a:xfrm>
          <a:prstGeom prst="rec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2" descr="C:\fcole\lineshape-doc\s09\images\hotcold\flange\4_rv.png"/>
          <p:cNvPicPr>
            <a:picLocks noChangeAspect="1" noChangeArrowheads="1"/>
          </p:cNvPicPr>
          <p:nvPr/>
        </p:nvPicPr>
        <p:blipFill>
          <a:blip r:embed="rId4"/>
          <a:stretch>
            <a:fillRect/>
          </a:stretch>
        </p:blipFill>
        <p:spPr bwMode="auto">
          <a:xfrm>
            <a:off x="533400" y="1602235"/>
            <a:ext cx="3863976" cy="3891654"/>
          </a:xfrm>
          <a:prstGeom prst="rect">
            <a:avLst/>
          </a:prstGeom>
          <a:noFill/>
        </p:spPr>
      </p:pic>
      <p:sp>
        <p:nvSpPr>
          <p:cNvPr id="2" name="Title 1"/>
          <p:cNvSpPr>
            <a:spLocks noGrp="1"/>
          </p:cNvSpPr>
          <p:nvPr>
            <p:ph type="title"/>
          </p:nvPr>
        </p:nvSpPr>
        <p:spPr/>
        <p:txBody>
          <a:bodyPr>
            <a:normAutofit/>
          </a:bodyPr>
          <a:lstStyle/>
          <a:p>
            <a:r>
              <a:rPr lang="en-US" dirty="0" smtClean="0"/>
              <a:t>Gauge Visualization: Flange, #2</a:t>
            </a:r>
            <a:endParaRPr lang="en-US" dirty="0"/>
          </a:p>
        </p:txBody>
      </p:sp>
      <p:sp>
        <p:nvSpPr>
          <p:cNvPr id="7" name="TextBox 6"/>
          <p:cNvSpPr txBox="1"/>
          <p:nvPr/>
        </p:nvSpPr>
        <p:spPr>
          <a:xfrm>
            <a:off x="5881742" y="5638800"/>
            <a:ext cx="1662058" cy="369332"/>
          </a:xfrm>
          <a:prstGeom prst="rect">
            <a:avLst/>
          </a:prstGeom>
          <a:noFill/>
        </p:spPr>
        <p:txBody>
          <a:bodyPr wrap="none" rtlCol="0">
            <a:spAutoFit/>
          </a:bodyPr>
          <a:lstStyle/>
          <a:p>
            <a:r>
              <a:rPr lang="en-US" dirty="0" smtClean="0"/>
              <a:t>Artist’s Drawing</a:t>
            </a:r>
            <a:endParaRPr lang="en-US" dirty="0"/>
          </a:p>
        </p:txBody>
      </p:sp>
      <p:sp>
        <p:nvSpPr>
          <p:cNvPr id="8" name="TextBox 7"/>
          <p:cNvSpPr txBox="1"/>
          <p:nvPr/>
        </p:nvSpPr>
        <p:spPr>
          <a:xfrm>
            <a:off x="3943569" y="6324600"/>
            <a:ext cx="1238031" cy="369332"/>
          </a:xfrm>
          <a:prstGeom prst="rect">
            <a:avLst/>
          </a:prstGeom>
          <a:noFill/>
        </p:spPr>
        <p:txBody>
          <a:bodyPr wrap="none" rtlCol="0">
            <a:spAutoFit/>
          </a:bodyPr>
          <a:lstStyle/>
          <a:p>
            <a:r>
              <a:rPr lang="en-US" dirty="0" smtClean="0"/>
              <a:t>180 gauges</a:t>
            </a:r>
            <a:endParaRPr lang="en-US" dirty="0"/>
          </a:p>
        </p:txBody>
      </p:sp>
      <p:pic>
        <p:nvPicPr>
          <p:cNvPr id="3074" name="Picture 2" descr="C:\fcole\lineshape-doc\s09\images\hotcold\flange\4_rv.png"/>
          <p:cNvPicPr>
            <a:picLocks noChangeAspect="1" noChangeArrowheads="1"/>
          </p:cNvPicPr>
          <p:nvPr/>
        </p:nvPicPr>
        <p:blipFill>
          <a:blip r:embed="rId5"/>
          <a:srcRect/>
          <a:stretch>
            <a:fillRect/>
          </a:stretch>
        </p:blipFill>
        <p:spPr bwMode="auto">
          <a:xfrm>
            <a:off x="533400" y="1600200"/>
            <a:ext cx="3863976" cy="3895725"/>
          </a:xfrm>
          <a:prstGeom prst="rect">
            <a:avLst/>
          </a:prstGeom>
          <a:noFill/>
        </p:spPr>
      </p:pic>
      <p:sp>
        <p:nvSpPr>
          <p:cNvPr id="10" name="TextBox 9"/>
          <p:cNvSpPr txBox="1"/>
          <p:nvPr/>
        </p:nvSpPr>
        <p:spPr>
          <a:xfrm>
            <a:off x="1524000" y="5638800"/>
            <a:ext cx="1897571" cy="369332"/>
          </a:xfrm>
          <a:prstGeom prst="rect">
            <a:avLst/>
          </a:prstGeom>
          <a:noFill/>
        </p:spPr>
        <p:txBody>
          <a:bodyPr wrap="none" rtlCol="0">
            <a:spAutoFit/>
          </a:bodyPr>
          <a:lstStyle/>
          <a:p>
            <a:r>
              <a:rPr lang="en-US" dirty="0" smtClean="0"/>
              <a:t>Ridges and Valleys</a:t>
            </a:r>
            <a:endParaRPr lang="en-US" dirty="0"/>
          </a:p>
        </p:txBody>
      </p:sp>
      <p:grpSp>
        <p:nvGrpSpPr>
          <p:cNvPr id="3" name="Group 15"/>
          <p:cNvGrpSpPr/>
          <p:nvPr/>
        </p:nvGrpSpPr>
        <p:grpSpPr>
          <a:xfrm>
            <a:off x="6400800" y="6321623"/>
            <a:ext cx="2348608" cy="460177"/>
            <a:chOff x="6096000" y="6324600"/>
            <a:chExt cx="2348608" cy="460177"/>
          </a:xfrm>
        </p:grpSpPr>
        <p:pic>
          <p:nvPicPr>
            <p:cNvPr id="12" name="Picture 4" descr="C:\fcole\shapestudy\vistools\hotcoldcolors.png"/>
            <p:cNvPicPr>
              <a:picLocks noChangeAspect="1" noChangeArrowheads="1"/>
            </p:cNvPicPr>
            <p:nvPr/>
          </p:nvPicPr>
          <p:blipFill>
            <a:blip r:embed="rId6"/>
            <a:srcRect/>
            <a:stretch>
              <a:fillRect/>
            </a:stretch>
          </p:blipFill>
          <p:spPr bwMode="auto">
            <a:xfrm flipV="1">
              <a:off x="6248400" y="6324600"/>
              <a:ext cx="2028825" cy="152401"/>
            </a:xfrm>
            <a:prstGeom prst="rect">
              <a:avLst/>
            </a:prstGeom>
            <a:noFill/>
            <a:ln w="19050">
              <a:solidFill>
                <a:schemeClr val="tx1"/>
              </a:solidFill>
            </a:ln>
          </p:spPr>
        </p:pic>
        <p:sp>
          <p:nvSpPr>
            <p:cNvPr id="13" name="TextBox 12"/>
            <p:cNvSpPr txBox="1"/>
            <p:nvPr/>
          </p:nvSpPr>
          <p:spPr>
            <a:xfrm>
              <a:off x="6096000" y="6477000"/>
              <a:ext cx="276038" cy="307777"/>
            </a:xfrm>
            <a:prstGeom prst="rect">
              <a:avLst/>
            </a:prstGeom>
            <a:noFill/>
          </p:spPr>
          <p:txBody>
            <a:bodyPr wrap="none" rtlCol="0">
              <a:spAutoFit/>
            </a:bodyPr>
            <a:lstStyle/>
            <a:p>
              <a:r>
                <a:rPr lang="en-US" sz="1400" dirty="0" smtClean="0"/>
                <a:t>0</a:t>
              </a:r>
              <a:endParaRPr lang="en-US" sz="1400" dirty="0"/>
            </a:p>
          </p:txBody>
        </p:sp>
        <p:sp>
          <p:nvSpPr>
            <p:cNvPr id="14" name="TextBox 13"/>
            <p:cNvSpPr txBox="1"/>
            <p:nvPr/>
          </p:nvSpPr>
          <p:spPr>
            <a:xfrm>
              <a:off x="8077200" y="6477000"/>
              <a:ext cx="367408" cy="307777"/>
            </a:xfrm>
            <a:prstGeom prst="rect">
              <a:avLst/>
            </a:prstGeom>
            <a:noFill/>
          </p:spPr>
          <p:txBody>
            <a:bodyPr wrap="none" rtlCol="0">
              <a:spAutoFit/>
            </a:bodyPr>
            <a:lstStyle/>
            <a:p>
              <a:r>
                <a:rPr lang="en-US" sz="1400" dirty="0" smtClean="0"/>
                <a:t>90</a:t>
              </a:r>
              <a:endParaRPr lang="en-US" sz="1400" dirty="0"/>
            </a:p>
          </p:txBody>
        </p:sp>
        <p:sp>
          <p:nvSpPr>
            <p:cNvPr id="15" name="TextBox 14"/>
            <p:cNvSpPr txBox="1"/>
            <p:nvPr/>
          </p:nvSpPr>
          <p:spPr>
            <a:xfrm>
              <a:off x="6781800" y="6477000"/>
              <a:ext cx="1015343" cy="307777"/>
            </a:xfrm>
            <a:prstGeom prst="rect">
              <a:avLst/>
            </a:prstGeom>
            <a:noFill/>
          </p:spPr>
          <p:txBody>
            <a:bodyPr wrap="none" rtlCol="0">
              <a:spAutoFit/>
            </a:bodyPr>
            <a:lstStyle/>
            <a:p>
              <a:r>
                <a:rPr lang="en-US" sz="1400" dirty="0" smtClean="0"/>
                <a:t>Error (deg.)</a:t>
              </a:r>
              <a:endParaRPr lang="en-US" sz="14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4" name="Rectangle 13"/>
          <p:cNvSpPr/>
          <p:nvPr/>
        </p:nvSpPr>
        <p:spPr>
          <a:xfrm>
            <a:off x="2286000" y="1295400"/>
            <a:ext cx="4495800" cy="4524254"/>
          </a:xfrm>
          <a:prstGeom prst="rec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3" descr="C:\fcole\lineshape-doc\s09\images\hotcold\flange\5_sc.png"/>
          <p:cNvPicPr>
            <a:picLocks noChangeAspect="1" noChangeArrowheads="1"/>
          </p:cNvPicPr>
          <p:nvPr/>
        </p:nvPicPr>
        <p:blipFill>
          <a:blip r:embed="rId2"/>
          <a:stretch>
            <a:fillRect/>
          </a:stretch>
        </p:blipFill>
        <p:spPr bwMode="auto">
          <a:xfrm>
            <a:off x="2378254" y="1395650"/>
            <a:ext cx="4326064" cy="4310314"/>
          </a:xfrm>
          <a:prstGeom prst="rect">
            <a:avLst/>
          </a:prstGeom>
          <a:noFill/>
        </p:spPr>
      </p:pic>
      <p:pic>
        <p:nvPicPr>
          <p:cNvPr id="19" name="Picture 3" descr="C:\fcole\lineshape-doc\s09\images\hotcold\flange\5_sc.png"/>
          <p:cNvPicPr>
            <a:picLocks noChangeAspect="1" noChangeArrowheads="1"/>
          </p:cNvPicPr>
          <p:nvPr/>
        </p:nvPicPr>
        <p:blipFill>
          <a:blip r:embed="rId3"/>
          <a:stretch>
            <a:fillRect/>
          </a:stretch>
        </p:blipFill>
        <p:spPr bwMode="auto">
          <a:xfrm>
            <a:off x="2376971" y="1394572"/>
            <a:ext cx="4328630" cy="4312870"/>
          </a:xfrm>
          <a:prstGeom prst="rect">
            <a:avLst/>
          </a:prstGeom>
          <a:noFill/>
        </p:spPr>
      </p:pic>
      <p:sp>
        <p:nvSpPr>
          <p:cNvPr id="2" name="Title 1"/>
          <p:cNvSpPr>
            <a:spLocks noGrp="1"/>
          </p:cNvSpPr>
          <p:nvPr>
            <p:ph type="title"/>
          </p:nvPr>
        </p:nvSpPr>
        <p:spPr/>
        <p:txBody>
          <a:bodyPr/>
          <a:lstStyle/>
          <a:p>
            <a:r>
              <a:rPr lang="en-US" dirty="0" smtClean="0"/>
              <a:t>Extra Line: Flange</a:t>
            </a:r>
            <a:endParaRPr lang="en-US" dirty="0"/>
          </a:p>
        </p:txBody>
      </p:sp>
      <p:grpSp>
        <p:nvGrpSpPr>
          <p:cNvPr id="3" name="Group 13"/>
          <p:cNvGrpSpPr/>
          <p:nvPr/>
        </p:nvGrpSpPr>
        <p:grpSpPr>
          <a:xfrm>
            <a:off x="6019800" y="5940623"/>
            <a:ext cx="3171437" cy="841177"/>
            <a:chOff x="6019800" y="5940623"/>
            <a:chExt cx="3171437" cy="841177"/>
          </a:xfrm>
        </p:grpSpPr>
        <p:pic>
          <p:nvPicPr>
            <p:cNvPr id="4099" name="Picture 3" descr="C:\fcole\jobtalk_dump\signedcolormap.png"/>
            <p:cNvPicPr>
              <a:picLocks noChangeAspect="1" noChangeArrowheads="1"/>
            </p:cNvPicPr>
            <p:nvPr/>
          </p:nvPicPr>
          <p:blipFill>
            <a:blip r:embed="rId4"/>
            <a:srcRect/>
            <a:stretch>
              <a:fillRect/>
            </a:stretch>
          </p:blipFill>
          <p:spPr bwMode="auto">
            <a:xfrm>
              <a:off x="6553200" y="6248400"/>
              <a:ext cx="2029968" cy="157131"/>
            </a:xfrm>
            <a:prstGeom prst="rect">
              <a:avLst/>
            </a:prstGeom>
            <a:noFill/>
            <a:ln>
              <a:solidFill>
                <a:schemeClr val="tx1"/>
              </a:solidFill>
            </a:ln>
          </p:spPr>
        </p:pic>
        <p:sp>
          <p:nvSpPr>
            <p:cNvPr id="11" name="TextBox 10"/>
            <p:cNvSpPr txBox="1"/>
            <p:nvPr/>
          </p:nvSpPr>
          <p:spPr>
            <a:xfrm>
              <a:off x="6324600" y="6474023"/>
              <a:ext cx="421910" cy="307777"/>
            </a:xfrm>
            <a:prstGeom prst="rect">
              <a:avLst/>
            </a:prstGeom>
            <a:noFill/>
          </p:spPr>
          <p:txBody>
            <a:bodyPr wrap="none" rtlCol="0">
              <a:spAutoFit/>
            </a:bodyPr>
            <a:lstStyle/>
            <a:p>
              <a:r>
                <a:rPr lang="en-US" sz="1400" dirty="0" smtClean="0"/>
                <a:t>-90</a:t>
              </a:r>
              <a:endParaRPr lang="en-US" sz="1400" dirty="0"/>
            </a:p>
          </p:txBody>
        </p:sp>
        <p:sp>
          <p:nvSpPr>
            <p:cNvPr id="12" name="TextBox 11"/>
            <p:cNvSpPr txBox="1"/>
            <p:nvPr/>
          </p:nvSpPr>
          <p:spPr>
            <a:xfrm>
              <a:off x="8382000" y="6474023"/>
              <a:ext cx="367408" cy="307777"/>
            </a:xfrm>
            <a:prstGeom prst="rect">
              <a:avLst/>
            </a:prstGeom>
            <a:noFill/>
          </p:spPr>
          <p:txBody>
            <a:bodyPr wrap="none" rtlCol="0">
              <a:spAutoFit/>
            </a:bodyPr>
            <a:lstStyle/>
            <a:p>
              <a:r>
                <a:rPr lang="en-US" sz="1400" dirty="0" smtClean="0"/>
                <a:t>90</a:t>
              </a:r>
              <a:endParaRPr lang="en-US" sz="1400" dirty="0"/>
            </a:p>
          </p:txBody>
        </p:sp>
        <p:sp>
          <p:nvSpPr>
            <p:cNvPr id="13" name="TextBox 12"/>
            <p:cNvSpPr txBox="1"/>
            <p:nvPr/>
          </p:nvSpPr>
          <p:spPr>
            <a:xfrm>
              <a:off x="6688420" y="6474023"/>
              <a:ext cx="1809854" cy="307777"/>
            </a:xfrm>
            <a:prstGeom prst="rect">
              <a:avLst/>
            </a:prstGeom>
            <a:noFill/>
          </p:spPr>
          <p:txBody>
            <a:bodyPr wrap="none" rtlCol="0">
              <a:spAutoFit/>
            </a:bodyPr>
            <a:lstStyle/>
            <a:p>
              <a:r>
                <a:rPr lang="en-US" sz="1400" dirty="0" smtClean="0"/>
                <a:t>Error Difference (deg)</a:t>
              </a:r>
              <a:endParaRPr lang="en-US" sz="1400" dirty="0"/>
            </a:p>
          </p:txBody>
        </p:sp>
        <p:sp>
          <p:nvSpPr>
            <p:cNvPr id="15" name="TextBox 14"/>
            <p:cNvSpPr txBox="1"/>
            <p:nvPr/>
          </p:nvSpPr>
          <p:spPr>
            <a:xfrm>
              <a:off x="7924800" y="5940623"/>
              <a:ext cx="1266437" cy="307777"/>
            </a:xfrm>
            <a:prstGeom prst="rect">
              <a:avLst/>
            </a:prstGeom>
            <a:noFill/>
          </p:spPr>
          <p:txBody>
            <a:bodyPr wrap="none" rtlCol="0">
              <a:spAutoFit/>
            </a:bodyPr>
            <a:lstStyle/>
            <a:p>
              <a:r>
                <a:rPr lang="en-US" sz="1400" dirty="0" smtClean="0"/>
                <a:t>Worse than RV</a:t>
              </a:r>
              <a:endParaRPr lang="en-US" sz="1400" dirty="0"/>
            </a:p>
          </p:txBody>
        </p:sp>
        <p:sp>
          <p:nvSpPr>
            <p:cNvPr id="16" name="TextBox 15"/>
            <p:cNvSpPr txBox="1"/>
            <p:nvPr/>
          </p:nvSpPr>
          <p:spPr>
            <a:xfrm>
              <a:off x="6019800" y="5943600"/>
              <a:ext cx="1255600" cy="307777"/>
            </a:xfrm>
            <a:prstGeom prst="rect">
              <a:avLst/>
            </a:prstGeom>
            <a:noFill/>
          </p:spPr>
          <p:txBody>
            <a:bodyPr wrap="none" rtlCol="0">
              <a:spAutoFit/>
            </a:bodyPr>
            <a:lstStyle/>
            <a:p>
              <a:r>
                <a:rPr lang="en-US" sz="1400" dirty="0" smtClean="0"/>
                <a:t>Better than RV</a:t>
              </a:r>
              <a:endParaRPr lang="en-US" sz="1400" dirty="0"/>
            </a:p>
          </p:txBody>
        </p:sp>
      </p:grpSp>
      <p:sp>
        <p:nvSpPr>
          <p:cNvPr id="18" name="TextBox 17"/>
          <p:cNvSpPr txBox="1"/>
          <p:nvPr/>
        </p:nvSpPr>
        <p:spPr>
          <a:xfrm>
            <a:off x="3748142" y="5955268"/>
            <a:ext cx="1662058" cy="369332"/>
          </a:xfrm>
          <a:prstGeom prst="rect">
            <a:avLst/>
          </a:prstGeom>
          <a:noFill/>
        </p:spPr>
        <p:txBody>
          <a:bodyPr wrap="none" rtlCol="0">
            <a:spAutoFit/>
          </a:bodyPr>
          <a:lstStyle/>
          <a:p>
            <a:r>
              <a:rPr lang="en-US" dirty="0" smtClean="0"/>
              <a:t>Artist’s Drawing</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4" name="Rectangle 13"/>
          <p:cNvSpPr/>
          <p:nvPr/>
        </p:nvSpPr>
        <p:spPr>
          <a:xfrm>
            <a:off x="2286000" y="1295400"/>
            <a:ext cx="4495800" cy="4524254"/>
          </a:xfrm>
          <a:prstGeom prst="rec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3" descr="C:\fcole\lineshape-doc\s09\images\hotcold\flange\5_sc.png"/>
          <p:cNvPicPr>
            <a:picLocks noChangeAspect="1" noChangeArrowheads="1"/>
          </p:cNvPicPr>
          <p:nvPr/>
        </p:nvPicPr>
        <p:blipFill>
          <a:blip r:embed="rId2"/>
          <a:stretch>
            <a:fillRect/>
          </a:stretch>
        </p:blipFill>
        <p:spPr bwMode="auto">
          <a:xfrm>
            <a:off x="2401937" y="1395650"/>
            <a:ext cx="4278697" cy="4310314"/>
          </a:xfrm>
          <a:prstGeom prst="rect">
            <a:avLst/>
          </a:prstGeom>
          <a:noFill/>
        </p:spPr>
      </p:pic>
      <p:pic>
        <p:nvPicPr>
          <p:cNvPr id="19" name="Picture 3" descr="C:\fcole\lineshape-doc\s09\images\hotcold\flange\5_sc.png"/>
          <p:cNvPicPr>
            <a:picLocks noChangeAspect="1" noChangeArrowheads="1"/>
          </p:cNvPicPr>
          <p:nvPr/>
        </p:nvPicPr>
        <p:blipFill>
          <a:blip r:embed="rId3"/>
          <a:stretch>
            <a:fillRect/>
          </a:stretch>
        </p:blipFill>
        <p:spPr bwMode="auto">
          <a:xfrm>
            <a:off x="2400668" y="1394572"/>
            <a:ext cx="4281235" cy="4312870"/>
          </a:xfrm>
          <a:prstGeom prst="rect">
            <a:avLst/>
          </a:prstGeom>
          <a:noFill/>
        </p:spPr>
      </p:pic>
      <p:sp>
        <p:nvSpPr>
          <p:cNvPr id="2" name="Title 1"/>
          <p:cNvSpPr>
            <a:spLocks noGrp="1"/>
          </p:cNvSpPr>
          <p:nvPr>
            <p:ph type="title"/>
          </p:nvPr>
        </p:nvSpPr>
        <p:spPr/>
        <p:txBody>
          <a:bodyPr/>
          <a:lstStyle/>
          <a:p>
            <a:r>
              <a:rPr lang="en-US" dirty="0" smtClean="0"/>
              <a:t>Non-Local Effects: Flange</a:t>
            </a:r>
            <a:endParaRPr lang="en-US" dirty="0"/>
          </a:p>
        </p:txBody>
      </p:sp>
      <p:grpSp>
        <p:nvGrpSpPr>
          <p:cNvPr id="3" name="Group 13"/>
          <p:cNvGrpSpPr/>
          <p:nvPr/>
        </p:nvGrpSpPr>
        <p:grpSpPr>
          <a:xfrm>
            <a:off x="6019800" y="5940623"/>
            <a:ext cx="3171437" cy="841177"/>
            <a:chOff x="6019800" y="5940623"/>
            <a:chExt cx="3171437" cy="841177"/>
          </a:xfrm>
        </p:grpSpPr>
        <p:pic>
          <p:nvPicPr>
            <p:cNvPr id="4099" name="Picture 3" descr="C:\fcole\jobtalk_dump\signedcolormap.png"/>
            <p:cNvPicPr>
              <a:picLocks noChangeAspect="1" noChangeArrowheads="1"/>
            </p:cNvPicPr>
            <p:nvPr/>
          </p:nvPicPr>
          <p:blipFill>
            <a:blip r:embed="rId4"/>
            <a:srcRect/>
            <a:stretch>
              <a:fillRect/>
            </a:stretch>
          </p:blipFill>
          <p:spPr bwMode="auto">
            <a:xfrm>
              <a:off x="6553200" y="6248400"/>
              <a:ext cx="2029968" cy="157131"/>
            </a:xfrm>
            <a:prstGeom prst="rect">
              <a:avLst/>
            </a:prstGeom>
            <a:noFill/>
            <a:ln>
              <a:solidFill>
                <a:schemeClr val="tx1"/>
              </a:solidFill>
            </a:ln>
          </p:spPr>
        </p:pic>
        <p:sp>
          <p:nvSpPr>
            <p:cNvPr id="11" name="TextBox 10"/>
            <p:cNvSpPr txBox="1"/>
            <p:nvPr/>
          </p:nvSpPr>
          <p:spPr>
            <a:xfrm>
              <a:off x="6324600" y="6474023"/>
              <a:ext cx="421910" cy="307777"/>
            </a:xfrm>
            <a:prstGeom prst="rect">
              <a:avLst/>
            </a:prstGeom>
            <a:noFill/>
          </p:spPr>
          <p:txBody>
            <a:bodyPr wrap="none" rtlCol="0">
              <a:spAutoFit/>
            </a:bodyPr>
            <a:lstStyle/>
            <a:p>
              <a:r>
                <a:rPr lang="en-US" sz="1400" dirty="0" smtClean="0"/>
                <a:t>-90</a:t>
              </a:r>
              <a:endParaRPr lang="en-US" sz="1400" dirty="0"/>
            </a:p>
          </p:txBody>
        </p:sp>
        <p:sp>
          <p:nvSpPr>
            <p:cNvPr id="12" name="TextBox 11"/>
            <p:cNvSpPr txBox="1"/>
            <p:nvPr/>
          </p:nvSpPr>
          <p:spPr>
            <a:xfrm>
              <a:off x="8382000" y="6474023"/>
              <a:ext cx="367408" cy="307777"/>
            </a:xfrm>
            <a:prstGeom prst="rect">
              <a:avLst/>
            </a:prstGeom>
            <a:noFill/>
          </p:spPr>
          <p:txBody>
            <a:bodyPr wrap="none" rtlCol="0">
              <a:spAutoFit/>
            </a:bodyPr>
            <a:lstStyle/>
            <a:p>
              <a:r>
                <a:rPr lang="en-US" sz="1400" dirty="0" smtClean="0"/>
                <a:t>90</a:t>
              </a:r>
              <a:endParaRPr lang="en-US" sz="1400" dirty="0"/>
            </a:p>
          </p:txBody>
        </p:sp>
        <p:sp>
          <p:nvSpPr>
            <p:cNvPr id="13" name="TextBox 12"/>
            <p:cNvSpPr txBox="1"/>
            <p:nvPr/>
          </p:nvSpPr>
          <p:spPr>
            <a:xfrm>
              <a:off x="6688420" y="6474023"/>
              <a:ext cx="1809854" cy="307777"/>
            </a:xfrm>
            <a:prstGeom prst="rect">
              <a:avLst/>
            </a:prstGeom>
            <a:noFill/>
          </p:spPr>
          <p:txBody>
            <a:bodyPr wrap="none" rtlCol="0">
              <a:spAutoFit/>
            </a:bodyPr>
            <a:lstStyle/>
            <a:p>
              <a:r>
                <a:rPr lang="en-US" sz="1400" dirty="0" smtClean="0"/>
                <a:t>Error Difference (deg)</a:t>
              </a:r>
              <a:endParaRPr lang="en-US" sz="1400" dirty="0"/>
            </a:p>
          </p:txBody>
        </p:sp>
        <p:sp>
          <p:nvSpPr>
            <p:cNvPr id="15" name="TextBox 14"/>
            <p:cNvSpPr txBox="1"/>
            <p:nvPr/>
          </p:nvSpPr>
          <p:spPr>
            <a:xfrm>
              <a:off x="7924800" y="5940623"/>
              <a:ext cx="1266437" cy="307777"/>
            </a:xfrm>
            <a:prstGeom prst="rect">
              <a:avLst/>
            </a:prstGeom>
            <a:noFill/>
          </p:spPr>
          <p:txBody>
            <a:bodyPr wrap="none" rtlCol="0">
              <a:spAutoFit/>
            </a:bodyPr>
            <a:lstStyle/>
            <a:p>
              <a:r>
                <a:rPr lang="en-US" sz="1400" dirty="0" smtClean="0"/>
                <a:t>Worse than RV</a:t>
              </a:r>
              <a:endParaRPr lang="en-US" sz="1400" dirty="0"/>
            </a:p>
          </p:txBody>
        </p:sp>
        <p:sp>
          <p:nvSpPr>
            <p:cNvPr id="16" name="TextBox 15"/>
            <p:cNvSpPr txBox="1"/>
            <p:nvPr/>
          </p:nvSpPr>
          <p:spPr>
            <a:xfrm>
              <a:off x="6019800" y="5943600"/>
              <a:ext cx="1255600" cy="307777"/>
            </a:xfrm>
            <a:prstGeom prst="rect">
              <a:avLst/>
            </a:prstGeom>
            <a:noFill/>
          </p:spPr>
          <p:txBody>
            <a:bodyPr wrap="none" rtlCol="0">
              <a:spAutoFit/>
            </a:bodyPr>
            <a:lstStyle/>
            <a:p>
              <a:r>
                <a:rPr lang="en-US" sz="1400" dirty="0" smtClean="0"/>
                <a:t>Better than RV</a:t>
              </a:r>
              <a:endParaRPr lang="en-US" sz="1400" dirty="0"/>
            </a:p>
          </p:txBody>
        </p:sp>
      </p:grpSp>
      <p:sp>
        <p:nvSpPr>
          <p:cNvPr id="18" name="TextBox 17"/>
          <p:cNvSpPr txBox="1"/>
          <p:nvPr/>
        </p:nvSpPr>
        <p:spPr>
          <a:xfrm>
            <a:off x="3748142" y="5955268"/>
            <a:ext cx="1726114" cy="369332"/>
          </a:xfrm>
          <a:prstGeom prst="rect">
            <a:avLst/>
          </a:prstGeom>
          <a:noFill/>
        </p:spPr>
        <p:txBody>
          <a:bodyPr wrap="none" rtlCol="0">
            <a:spAutoFit/>
          </a:bodyPr>
          <a:lstStyle/>
          <a:p>
            <a:r>
              <a:rPr lang="en-US" dirty="0" smtClean="0"/>
              <a:t>Apparent Ridges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Line Drawings</a:t>
            </a:r>
            <a:endParaRPr lang="en-US" dirty="0"/>
          </a:p>
        </p:txBody>
      </p:sp>
      <p:sp>
        <p:nvSpPr>
          <p:cNvPr id="3" name="Content Placeholder 2"/>
          <p:cNvSpPr>
            <a:spLocks noGrp="1"/>
          </p:cNvSpPr>
          <p:nvPr>
            <p:ph idx="1"/>
          </p:nvPr>
        </p:nvSpPr>
        <p:spPr/>
        <p:txBody>
          <a:bodyPr/>
          <a:lstStyle/>
          <a:p>
            <a:r>
              <a:rPr lang="en-US" dirty="0" smtClean="0"/>
              <a:t>Goals</a:t>
            </a:r>
          </a:p>
          <a:p>
            <a:pPr lvl="1"/>
            <a:r>
              <a:rPr lang="en-US" dirty="0" smtClean="0"/>
              <a:t>Artistry, abstraction, etc.</a:t>
            </a:r>
          </a:p>
          <a:p>
            <a:pPr lvl="1"/>
            <a:r>
              <a:rPr lang="en-US" dirty="0" smtClean="0">
                <a:solidFill>
                  <a:srgbClr val="FFFF00"/>
                </a:solidFill>
              </a:rPr>
              <a:t>Leads to accurate perception of shape</a:t>
            </a:r>
          </a:p>
          <a:p>
            <a:pPr lvl="1"/>
            <a:endParaRPr lang="en-US" dirty="0" smtClean="0">
              <a:solidFill>
                <a:schemeClr val="accent6"/>
              </a:solidFill>
            </a:endParaRPr>
          </a:p>
          <a:p>
            <a:r>
              <a:rPr lang="en-US" dirty="0" smtClean="0"/>
              <a:t>Methodology</a:t>
            </a:r>
          </a:p>
          <a:p>
            <a:pPr lvl="1"/>
            <a:r>
              <a:rPr lang="en-US" dirty="0" smtClean="0"/>
              <a:t>Qualitative (examples, comparison to artists)</a:t>
            </a:r>
          </a:p>
          <a:p>
            <a:pPr lvl="1"/>
            <a:r>
              <a:rPr lang="en-US" dirty="0" smtClean="0"/>
              <a:t>Quantitative comparison to artists’ drawings</a:t>
            </a:r>
          </a:p>
          <a:p>
            <a:pPr lvl="1"/>
            <a:r>
              <a:rPr lang="en-US" dirty="0" smtClean="0">
                <a:solidFill>
                  <a:srgbClr val="FFFF00"/>
                </a:solidFill>
              </a:rPr>
              <a:t>Direct measurement of perceived shape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models</a:t>
            </a:r>
            <a:endParaRPr lang="en-US" dirty="0"/>
          </a:p>
        </p:txBody>
      </p:sp>
      <p:pic>
        <p:nvPicPr>
          <p:cNvPr id="4" name="Picture 3" descr="rc-sc.tif"/>
          <p:cNvPicPr>
            <a:picLocks noChangeAspect="1"/>
          </p:cNvPicPr>
          <p:nvPr/>
        </p:nvPicPr>
        <p:blipFill>
          <a:blip r:embed="rId3"/>
          <a:stretch>
            <a:fillRect/>
          </a:stretch>
        </p:blipFill>
        <p:spPr>
          <a:xfrm>
            <a:off x="922867" y="1752600"/>
            <a:ext cx="2277533" cy="2215978"/>
          </a:xfrm>
          <a:prstGeom prst="rect">
            <a:avLst/>
          </a:prstGeom>
          <a:ln w="25400" cap="flat" cmpd="sng" algn="ctr">
            <a:solidFill>
              <a:srgbClr val="000000"/>
            </a:solidFill>
            <a:prstDash val="solid"/>
            <a:round/>
            <a:headEnd type="none" w="med" len="med"/>
            <a:tailEnd type="none" w="med" len="med"/>
          </a:ln>
        </p:spPr>
      </p:pic>
      <p:pic>
        <p:nvPicPr>
          <p:cNvPr id="5" name="Picture 4" descr="rc-rv.tif"/>
          <p:cNvPicPr>
            <a:picLocks noChangeAspect="1"/>
          </p:cNvPicPr>
          <p:nvPr/>
        </p:nvPicPr>
        <p:blipFill>
          <a:blip r:embed="rId4"/>
          <a:stretch>
            <a:fillRect/>
          </a:stretch>
        </p:blipFill>
        <p:spPr>
          <a:xfrm>
            <a:off x="3513837" y="1752600"/>
            <a:ext cx="2277192" cy="2215978"/>
          </a:xfrm>
          <a:prstGeom prst="rect">
            <a:avLst/>
          </a:prstGeom>
          <a:ln w="25400" cap="flat" cmpd="sng" algn="ctr">
            <a:solidFill>
              <a:srgbClr val="000000"/>
            </a:solidFill>
            <a:prstDash val="solid"/>
            <a:round/>
            <a:headEnd type="none" w="med" len="med"/>
            <a:tailEnd type="none" w="med" len="med"/>
          </a:ln>
        </p:spPr>
      </p:pic>
      <p:pic>
        <p:nvPicPr>
          <p:cNvPr id="6" name="Picture 5" descr="rc-ar.tif"/>
          <p:cNvPicPr>
            <a:picLocks noChangeAspect="1"/>
          </p:cNvPicPr>
          <p:nvPr/>
        </p:nvPicPr>
        <p:blipFill>
          <a:blip r:embed="rId5"/>
          <a:stretch>
            <a:fillRect/>
          </a:stretch>
        </p:blipFill>
        <p:spPr>
          <a:xfrm>
            <a:off x="6104467" y="1752600"/>
            <a:ext cx="2277533" cy="2215979"/>
          </a:xfrm>
          <a:prstGeom prst="rect">
            <a:avLst/>
          </a:prstGeom>
          <a:ln w="25400" cap="flat" cmpd="sng" algn="ctr">
            <a:solidFill>
              <a:srgbClr val="000000"/>
            </a:solidFill>
            <a:prstDash val="solid"/>
            <a:round/>
            <a:headEnd type="none" w="med" len="med"/>
            <a:tailEnd type="none" w="med" len="med"/>
          </a:ln>
        </p:spPr>
      </p:pic>
      <p:sp>
        <p:nvSpPr>
          <p:cNvPr id="7" name="TextBox 6"/>
          <p:cNvSpPr txBox="1"/>
          <p:nvPr/>
        </p:nvSpPr>
        <p:spPr>
          <a:xfrm>
            <a:off x="3888317" y="4044779"/>
            <a:ext cx="1514357" cy="307777"/>
          </a:xfrm>
          <a:prstGeom prst="rect">
            <a:avLst/>
          </a:prstGeom>
          <a:noFill/>
        </p:spPr>
        <p:txBody>
          <a:bodyPr wrap="none" rtlCol="0">
            <a:spAutoFit/>
          </a:bodyPr>
          <a:lstStyle/>
          <a:p>
            <a:r>
              <a:rPr lang="en-US" sz="1400" dirty="0" smtClean="0">
                <a:solidFill>
                  <a:schemeClr val="accent1">
                    <a:lumMod val="40000"/>
                    <a:lumOff val="60000"/>
                  </a:schemeClr>
                </a:solidFill>
              </a:rPr>
              <a:t>Ridges and Valleys</a:t>
            </a:r>
            <a:endParaRPr lang="en-US" sz="1400" dirty="0">
              <a:solidFill>
                <a:schemeClr val="accent1">
                  <a:lumMod val="40000"/>
                  <a:lumOff val="60000"/>
                </a:schemeClr>
              </a:solidFill>
            </a:endParaRPr>
          </a:p>
        </p:txBody>
      </p:sp>
      <p:sp>
        <p:nvSpPr>
          <p:cNvPr id="8" name="TextBox 7"/>
          <p:cNvSpPr txBox="1"/>
          <p:nvPr/>
        </p:nvSpPr>
        <p:spPr>
          <a:xfrm>
            <a:off x="1221317" y="4044779"/>
            <a:ext cx="1659704" cy="307777"/>
          </a:xfrm>
          <a:prstGeom prst="rect">
            <a:avLst/>
          </a:prstGeom>
          <a:noFill/>
        </p:spPr>
        <p:txBody>
          <a:bodyPr wrap="none" rtlCol="0">
            <a:spAutoFit/>
          </a:bodyPr>
          <a:lstStyle/>
          <a:p>
            <a:r>
              <a:rPr lang="en-US" sz="1400" dirty="0" smtClean="0">
                <a:solidFill>
                  <a:schemeClr val="accent1">
                    <a:lumMod val="40000"/>
                    <a:lumOff val="60000"/>
                  </a:schemeClr>
                </a:solidFill>
              </a:rPr>
              <a:t>Suggestive Contours</a:t>
            </a:r>
          </a:p>
        </p:txBody>
      </p:sp>
      <p:sp>
        <p:nvSpPr>
          <p:cNvPr id="9" name="TextBox 8"/>
          <p:cNvSpPr txBox="1"/>
          <p:nvPr/>
        </p:nvSpPr>
        <p:spPr>
          <a:xfrm>
            <a:off x="6552373" y="4044779"/>
            <a:ext cx="1381721" cy="307777"/>
          </a:xfrm>
          <a:prstGeom prst="rect">
            <a:avLst/>
          </a:prstGeom>
          <a:noFill/>
        </p:spPr>
        <p:txBody>
          <a:bodyPr wrap="none" rtlCol="0">
            <a:spAutoFit/>
          </a:bodyPr>
          <a:lstStyle/>
          <a:p>
            <a:r>
              <a:rPr lang="en-US" sz="1400" dirty="0" smtClean="0">
                <a:solidFill>
                  <a:schemeClr val="accent1">
                    <a:lumMod val="40000"/>
                    <a:lumOff val="60000"/>
                  </a:schemeClr>
                </a:solidFill>
              </a:rPr>
              <a:t>Apparent Ridges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models</a:t>
            </a:r>
            <a:endParaRPr lang="en-US" dirty="0"/>
          </a:p>
        </p:txBody>
      </p:sp>
      <p:pic>
        <p:nvPicPr>
          <p:cNvPr id="4" name="Picture 3" descr="rc-sc.tif"/>
          <p:cNvPicPr>
            <a:picLocks noChangeAspect="1"/>
          </p:cNvPicPr>
          <p:nvPr/>
        </p:nvPicPr>
        <p:blipFill>
          <a:blip r:embed="rId3"/>
          <a:stretch>
            <a:fillRect/>
          </a:stretch>
        </p:blipFill>
        <p:spPr>
          <a:xfrm>
            <a:off x="934343" y="1752600"/>
            <a:ext cx="2189856" cy="2215978"/>
          </a:xfrm>
          <a:prstGeom prst="rect">
            <a:avLst/>
          </a:prstGeom>
          <a:ln w="25400" cap="flat" cmpd="sng" algn="ctr">
            <a:solidFill>
              <a:srgbClr val="000000"/>
            </a:solidFill>
            <a:prstDash val="solid"/>
            <a:round/>
            <a:headEnd type="none" w="med" len="med"/>
            <a:tailEnd type="none" w="med" len="med"/>
          </a:ln>
        </p:spPr>
      </p:pic>
      <p:pic>
        <p:nvPicPr>
          <p:cNvPr id="5" name="Picture 4" descr="rc-rv.tif"/>
          <p:cNvPicPr>
            <a:picLocks noChangeAspect="1"/>
          </p:cNvPicPr>
          <p:nvPr/>
        </p:nvPicPr>
        <p:blipFill>
          <a:blip r:embed="rId4"/>
          <a:stretch>
            <a:fillRect/>
          </a:stretch>
        </p:blipFill>
        <p:spPr>
          <a:xfrm>
            <a:off x="3525143" y="1752600"/>
            <a:ext cx="2189856" cy="2215978"/>
          </a:xfrm>
          <a:prstGeom prst="rect">
            <a:avLst/>
          </a:prstGeom>
          <a:ln w="25400" cap="flat" cmpd="sng" algn="ctr">
            <a:solidFill>
              <a:srgbClr val="000000"/>
            </a:solidFill>
            <a:prstDash val="solid"/>
            <a:round/>
            <a:headEnd type="none" w="med" len="med"/>
            <a:tailEnd type="none" w="med" len="med"/>
          </a:ln>
        </p:spPr>
      </p:pic>
      <p:pic>
        <p:nvPicPr>
          <p:cNvPr id="6" name="Picture 5" descr="rc-ar.tif"/>
          <p:cNvPicPr>
            <a:picLocks noChangeAspect="1"/>
          </p:cNvPicPr>
          <p:nvPr/>
        </p:nvPicPr>
        <p:blipFill>
          <a:blip r:embed="rId5"/>
          <a:stretch>
            <a:fillRect/>
          </a:stretch>
        </p:blipFill>
        <p:spPr>
          <a:xfrm>
            <a:off x="6115943" y="1752600"/>
            <a:ext cx="2189857" cy="2215979"/>
          </a:xfrm>
          <a:prstGeom prst="rect">
            <a:avLst/>
          </a:prstGeom>
          <a:ln w="25400" cap="flat" cmpd="sng" algn="ctr">
            <a:solidFill>
              <a:srgbClr val="000000"/>
            </a:solidFill>
            <a:prstDash val="solid"/>
            <a:round/>
            <a:headEnd type="none" w="med" len="med"/>
            <a:tailEnd type="none" w="med" len="med"/>
          </a:ln>
        </p:spPr>
      </p:pic>
      <p:sp>
        <p:nvSpPr>
          <p:cNvPr id="10" name="TextBox 9"/>
          <p:cNvSpPr txBox="1"/>
          <p:nvPr/>
        </p:nvSpPr>
        <p:spPr>
          <a:xfrm>
            <a:off x="3888317" y="4044779"/>
            <a:ext cx="1514357" cy="307777"/>
          </a:xfrm>
          <a:prstGeom prst="rect">
            <a:avLst/>
          </a:prstGeom>
          <a:noFill/>
        </p:spPr>
        <p:txBody>
          <a:bodyPr wrap="none" rtlCol="0">
            <a:spAutoFit/>
          </a:bodyPr>
          <a:lstStyle/>
          <a:p>
            <a:r>
              <a:rPr lang="en-US" sz="1400" dirty="0" smtClean="0">
                <a:solidFill>
                  <a:schemeClr val="accent1">
                    <a:lumMod val="40000"/>
                    <a:lumOff val="60000"/>
                  </a:schemeClr>
                </a:solidFill>
              </a:rPr>
              <a:t>Ridges and Valleys</a:t>
            </a:r>
            <a:endParaRPr lang="en-US" sz="1400" dirty="0">
              <a:solidFill>
                <a:schemeClr val="accent1">
                  <a:lumMod val="40000"/>
                  <a:lumOff val="60000"/>
                </a:schemeClr>
              </a:solidFill>
            </a:endParaRPr>
          </a:p>
        </p:txBody>
      </p:sp>
      <p:sp>
        <p:nvSpPr>
          <p:cNvPr id="11" name="TextBox 10"/>
          <p:cNvSpPr txBox="1"/>
          <p:nvPr/>
        </p:nvSpPr>
        <p:spPr>
          <a:xfrm>
            <a:off x="1221317" y="4044779"/>
            <a:ext cx="1659704" cy="307777"/>
          </a:xfrm>
          <a:prstGeom prst="rect">
            <a:avLst/>
          </a:prstGeom>
          <a:noFill/>
        </p:spPr>
        <p:txBody>
          <a:bodyPr wrap="none" rtlCol="0">
            <a:spAutoFit/>
          </a:bodyPr>
          <a:lstStyle/>
          <a:p>
            <a:r>
              <a:rPr lang="en-US" sz="1400" dirty="0" smtClean="0">
                <a:solidFill>
                  <a:schemeClr val="accent1">
                    <a:lumMod val="40000"/>
                    <a:lumOff val="60000"/>
                  </a:schemeClr>
                </a:solidFill>
              </a:rPr>
              <a:t>Suggestive Contours</a:t>
            </a:r>
          </a:p>
        </p:txBody>
      </p:sp>
      <p:sp>
        <p:nvSpPr>
          <p:cNvPr id="12" name="TextBox 11"/>
          <p:cNvSpPr txBox="1"/>
          <p:nvPr/>
        </p:nvSpPr>
        <p:spPr>
          <a:xfrm>
            <a:off x="6552373" y="4044779"/>
            <a:ext cx="1381721" cy="307777"/>
          </a:xfrm>
          <a:prstGeom prst="rect">
            <a:avLst/>
          </a:prstGeom>
          <a:noFill/>
        </p:spPr>
        <p:txBody>
          <a:bodyPr wrap="none" rtlCol="0">
            <a:spAutoFit/>
          </a:bodyPr>
          <a:lstStyle/>
          <a:p>
            <a:r>
              <a:rPr lang="en-US" sz="1400" dirty="0" smtClean="0">
                <a:solidFill>
                  <a:schemeClr val="accent1">
                    <a:lumMod val="40000"/>
                    <a:lumOff val="60000"/>
                  </a:schemeClr>
                </a:solidFill>
              </a:rPr>
              <a:t>Apparent Ridges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models</a:t>
            </a:r>
            <a:endParaRPr lang="en-US" dirty="0"/>
          </a:p>
        </p:txBody>
      </p:sp>
      <p:pic>
        <p:nvPicPr>
          <p:cNvPr id="4" name="Picture 3" descr="rc-sc.tif"/>
          <p:cNvPicPr>
            <a:picLocks noChangeAspect="1"/>
          </p:cNvPicPr>
          <p:nvPr/>
        </p:nvPicPr>
        <p:blipFill>
          <a:blip r:embed="rId3"/>
          <a:stretch>
            <a:fillRect/>
          </a:stretch>
        </p:blipFill>
        <p:spPr>
          <a:xfrm>
            <a:off x="980580" y="1752600"/>
            <a:ext cx="2143619" cy="2215978"/>
          </a:xfrm>
          <a:prstGeom prst="rect">
            <a:avLst/>
          </a:prstGeom>
          <a:ln w="25400" cap="flat" cmpd="sng" algn="ctr">
            <a:solidFill>
              <a:srgbClr val="000000"/>
            </a:solidFill>
            <a:prstDash val="solid"/>
            <a:round/>
            <a:headEnd type="none" w="med" len="med"/>
            <a:tailEnd type="none" w="med" len="med"/>
          </a:ln>
        </p:spPr>
      </p:pic>
      <p:pic>
        <p:nvPicPr>
          <p:cNvPr id="5" name="Picture 4" descr="rc-rv.tif"/>
          <p:cNvPicPr>
            <a:picLocks noChangeAspect="1"/>
          </p:cNvPicPr>
          <p:nvPr/>
        </p:nvPicPr>
        <p:blipFill>
          <a:blip r:embed="rId4"/>
          <a:stretch>
            <a:fillRect/>
          </a:stretch>
        </p:blipFill>
        <p:spPr>
          <a:xfrm>
            <a:off x="3571380" y="1752600"/>
            <a:ext cx="2143619" cy="2215978"/>
          </a:xfrm>
          <a:prstGeom prst="rect">
            <a:avLst/>
          </a:prstGeom>
          <a:ln w="25400" cap="flat" cmpd="sng" algn="ctr">
            <a:solidFill>
              <a:srgbClr val="000000"/>
            </a:solidFill>
            <a:prstDash val="solid"/>
            <a:round/>
            <a:headEnd type="none" w="med" len="med"/>
            <a:tailEnd type="none" w="med" len="med"/>
          </a:ln>
        </p:spPr>
      </p:pic>
      <p:pic>
        <p:nvPicPr>
          <p:cNvPr id="6" name="Picture 5" descr="rc-ar.tif"/>
          <p:cNvPicPr>
            <a:picLocks noChangeAspect="1"/>
          </p:cNvPicPr>
          <p:nvPr/>
        </p:nvPicPr>
        <p:blipFill>
          <a:blip r:embed="rId5"/>
          <a:stretch>
            <a:fillRect/>
          </a:stretch>
        </p:blipFill>
        <p:spPr>
          <a:xfrm>
            <a:off x="6162180" y="1752600"/>
            <a:ext cx="2143620" cy="2215979"/>
          </a:xfrm>
          <a:prstGeom prst="rect">
            <a:avLst/>
          </a:prstGeom>
          <a:ln w="25400" cap="flat" cmpd="sng" algn="ctr">
            <a:solidFill>
              <a:srgbClr val="000000"/>
            </a:solidFill>
            <a:prstDash val="solid"/>
            <a:round/>
            <a:headEnd type="none" w="med" len="med"/>
            <a:tailEnd type="none" w="med" len="med"/>
          </a:ln>
        </p:spPr>
      </p:pic>
      <p:sp>
        <p:nvSpPr>
          <p:cNvPr id="10" name="TextBox 9"/>
          <p:cNvSpPr txBox="1"/>
          <p:nvPr/>
        </p:nvSpPr>
        <p:spPr>
          <a:xfrm>
            <a:off x="3888317" y="4044779"/>
            <a:ext cx="1514357" cy="307777"/>
          </a:xfrm>
          <a:prstGeom prst="rect">
            <a:avLst/>
          </a:prstGeom>
          <a:noFill/>
        </p:spPr>
        <p:txBody>
          <a:bodyPr wrap="none" rtlCol="0">
            <a:spAutoFit/>
          </a:bodyPr>
          <a:lstStyle/>
          <a:p>
            <a:r>
              <a:rPr lang="en-US" sz="1400" dirty="0" smtClean="0">
                <a:solidFill>
                  <a:schemeClr val="accent1">
                    <a:lumMod val="40000"/>
                    <a:lumOff val="60000"/>
                  </a:schemeClr>
                </a:solidFill>
              </a:rPr>
              <a:t>Ridges and Valleys</a:t>
            </a:r>
            <a:endParaRPr lang="en-US" sz="1400" dirty="0">
              <a:solidFill>
                <a:schemeClr val="accent1">
                  <a:lumMod val="40000"/>
                  <a:lumOff val="60000"/>
                </a:schemeClr>
              </a:solidFill>
            </a:endParaRPr>
          </a:p>
        </p:txBody>
      </p:sp>
      <p:sp>
        <p:nvSpPr>
          <p:cNvPr id="11" name="TextBox 10"/>
          <p:cNvSpPr txBox="1"/>
          <p:nvPr/>
        </p:nvSpPr>
        <p:spPr>
          <a:xfrm>
            <a:off x="1221317" y="4044779"/>
            <a:ext cx="1659704" cy="307777"/>
          </a:xfrm>
          <a:prstGeom prst="rect">
            <a:avLst/>
          </a:prstGeom>
          <a:noFill/>
        </p:spPr>
        <p:txBody>
          <a:bodyPr wrap="none" rtlCol="0">
            <a:spAutoFit/>
          </a:bodyPr>
          <a:lstStyle/>
          <a:p>
            <a:r>
              <a:rPr lang="en-US" sz="1400" dirty="0" smtClean="0">
                <a:solidFill>
                  <a:schemeClr val="accent1">
                    <a:lumMod val="40000"/>
                    <a:lumOff val="60000"/>
                  </a:schemeClr>
                </a:solidFill>
              </a:rPr>
              <a:t>Suggestive Contours</a:t>
            </a:r>
          </a:p>
        </p:txBody>
      </p:sp>
      <p:sp>
        <p:nvSpPr>
          <p:cNvPr id="12" name="TextBox 11"/>
          <p:cNvSpPr txBox="1"/>
          <p:nvPr/>
        </p:nvSpPr>
        <p:spPr>
          <a:xfrm>
            <a:off x="6552373" y="4044779"/>
            <a:ext cx="1381721" cy="307777"/>
          </a:xfrm>
          <a:prstGeom prst="rect">
            <a:avLst/>
          </a:prstGeom>
          <a:noFill/>
        </p:spPr>
        <p:txBody>
          <a:bodyPr wrap="none" rtlCol="0">
            <a:spAutoFit/>
          </a:bodyPr>
          <a:lstStyle/>
          <a:p>
            <a:r>
              <a:rPr lang="en-US" sz="1400" dirty="0" smtClean="0">
                <a:solidFill>
                  <a:schemeClr val="accent1">
                    <a:lumMod val="40000"/>
                    <a:lumOff val="60000"/>
                  </a:schemeClr>
                </a:solidFill>
              </a:rPr>
              <a:t>Apparent Ridges</a:t>
            </a:r>
          </a:p>
        </p:txBody>
      </p:sp>
      <p:pic>
        <p:nvPicPr>
          <p:cNvPr id="9" name="Picture 8" descr="rc-sc.tif"/>
          <p:cNvPicPr>
            <a:picLocks noChangeAspect="1"/>
          </p:cNvPicPr>
          <p:nvPr/>
        </p:nvPicPr>
        <p:blipFill>
          <a:blip r:embed="rId3"/>
          <a:srcRect l="42657" t="44703" r="21796" b="24349"/>
          <a:stretch>
            <a:fillRect/>
          </a:stretch>
        </p:blipFill>
        <p:spPr>
          <a:xfrm>
            <a:off x="914400" y="4495800"/>
            <a:ext cx="2057400" cy="1851660"/>
          </a:xfrm>
          <a:prstGeom prst="rect">
            <a:avLst/>
          </a:prstGeom>
          <a:ln w="25400" cap="flat" cmpd="sng" algn="ctr">
            <a:solidFill>
              <a:srgbClr val="F79646"/>
            </a:solidFill>
            <a:prstDash val="solid"/>
            <a:round/>
            <a:headEnd type="none" w="med" len="med"/>
            <a:tailEnd type="none" w="med" len="med"/>
          </a:ln>
        </p:spPr>
      </p:pic>
      <p:pic>
        <p:nvPicPr>
          <p:cNvPr id="13" name="Picture 12" descr="rc-rv.tif"/>
          <p:cNvPicPr>
            <a:picLocks noChangeAspect="1"/>
          </p:cNvPicPr>
          <p:nvPr/>
        </p:nvPicPr>
        <p:blipFill>
          <a:blip r:embed="rId4"/>
          <a:srcRect l="42657" t="44703" r="21796" b="24349"/>
          <a:stretch>
            <a:fillRect/>
          </a:stretch>
        </p:blipFill>
        <p:spPr>
          <a:xfrm>
            <a:off x="3505200" y="4495800"/>
            <a:ext cx="2057400" cy="1851660"/>
          </a:xfrm>
          <a:prstGeom prst="rect">
            <a:avLst/>
          </a:prstGeom>
          <a:ln w="25400" cap="flat" cmpd="sng" algn="ctr">
            <a:solidFill>
              <a:srgbClr val="F79646"/>
            </a:solidFill>
            <a:prstDash val="solid"/>
            <a:round/>
            <a:headEnd type="none" w="med" len="med"/>
            <a:tailEnd type="none" w="med" len="med"/>
          </a:ln>
        </p:spPr>
      </p:pic>
      <p:sp>
        <p:nvSpPr>
          <p:cNvPr id="14" name="Rectangle 13"/>
          <p:cNvSpPr/>
          <p:nvPr/>
        </p:nvSpPr>
        <p:spPr>
          <a:xfrm>
            <a:off x="4495800" y="2743200"/>
            <a:ext cx="762000" cy="685800"/>
          </a:xfrm>
          <a:prstGeom prst="rect">
            <a:avLst/>
          </a:prstGeom>
          <a:noFill/>
          <a:ln w="19050" cap="flat" cmpd="sng" algn="ctr">
            <a:solidFill>
              <a:schemeClr val="accent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05000" y="2743200"/>
            <a:ext cx="762000" cy="685800"/>
          </a:xfrm>
          <a:prstGeom prst="rect">
            <a:avLst/>
          </a:prstGeom>
          <a:noFill/>
          <a:ln w="19050" cap="flat" cmpd="sng" algn="ctr">
            <a:solidFill>
              <a:schemeClr val="accent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5400000" flipH="1" flipV="1">
            <a:off x="533400" y="3124200"/>
            <a:ext cx="1752600" cy="990600"/>
          </a:xfrm>
          <a:prstGeom prst="line">
            <a:avLst/>
          </a:prstGeom>
          <a:ln w="12700" cap="flat" cmpd="sng" algn="ctr">
            <a:solidFill>
              <a:srgbClr val="F7964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1981200" y="3505200"/>
            <a:ext cx="1676400" cy="304800"/>
          </a:xfrm>
          <a:prstGeom prst="line">
            <a:avLst/>
          </a:prstGeom>
          <a:ln w="12700" cap="flat" cmpd="sng" algn="ctr">
            <a:solidFill>
              <a:srgbClr val="F7964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3124200" y="3124200"/>
            <a:ext cx="1752600" cy="990600"/>
          </a:xfrm>
          <a:prstGeom prst="line">
            <a:avLst/>
          </a:prstGeom>
          <a:ln w="12700" cap="flat" cmpd="sng" algn="ctr">
            <a:solidFill>
              <a:srgbClr val="F7964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V="1">
            <a:off x="4572000" y="3505200"/>
            <a:ext cx="1676400" cy="304800"/>
          </a:xfrm>
          <a:prstGeom prst="line">
            <a:avLst/>
          </a:prstGeom>
          <a:ln w="12700" cap="flat" cmpd="sng" algn="ctr">
            <a:solidFill>
              <a:srgbClr val="F79646"/>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23115</TotalTime>
  <Words>5047</Words>
  <Application>Microsoft Macintosh PowerPoint</Application>
  <PresentationFormat>On-screen Show (4:3)</PresentationFormat>
  <Paragraphs>571</Paragraphs>
  <Slides>55</Slides>
  <Notes>51</Notes>
  <HiddenSlides>3</HiddenSlides>
  <MMClips>1</MMClips>
  <ScaleCrop>false</ScaleCrop>
  <HeadingPairs>
    <vt:vector size="4" baseType="variant">
      <vt:variant>
        <vt:lpstr>Design Template</vt:lpstr>
      </vt:variant>
      <vt:variant>
        <vt:i4>1</vt:i4>
      </vt:variant>
      <vt:variant>
        <vt:lpstr>Slide Titles</vt:lpstr>
      </vt:variant>
      <vt:variant>
        <vt:i4>55</vt:i4>
      </vt:variant>
    </vt:vector>
  </HeadingPairs>
  <TitlesOfParts>
    <vt:vector size="56" baseType="lpstr">
      <vt:lpstr>Office Theme</vt:lpstr>
      <vt:lpstr>How Well Do Line Drawings  Depict Shape?</vt:lpstr>
      <vt:lpstr>Line drawings</vt:lpstr>
      <vt:lpstr>Line drawings</vt:lpstr>
      <vt:lpstr>Line drawings</vt:lpstr>
      <vt:lpstr>Assessing Line Drawings</vt:lpstr>
      <vt:lpstr>Assessing Line Drawings</vt:lpstr>
      <vt:lpstr>Comparing models</vt:lpstr>
      <vt:lpstr>Comparing models</vt:lpstr>
      <vt:lpstr>Comparing models</vt:lpstr>
      <vt:lpstr>Comparing models to artists</vt:lpstr>
      <vt:lpstr>Comparing models to artists</vt:lpstr>
      <vt:lpstr>Comparing models to artists</vt:lpstr>
      <vt:lpstr>Comparing models to artists</vt:lpstr>
      <vt:lpstr>Comparing shapes</vt:lpstr>
      <vt:lpstr>Measuring perceived shape</vt:lpstr>
      <vt:lpstr>Measuring perceived shape</vt:lpstr>
      <vt:lpstr>Questions</vt:lpstr>
      <vt:lpstr>Study Methodology</vt:lpstr>
      <vt:lpstr>Orienting a Gauge</vt:lpstr>
      <vt:lpstr>Example Session</vt:lpstr>
      <vt:lpstr>Study Setup</vt:lpstr>
      <vt:lpstr>Study Setup</vt:lpstr>
      <vt:lpstr>Study Setup</vt:lpstr>
      <vt:lpstr>Study Setup</vt:lpstr>
      <vt:lpstr>Study Setup</vt:lpstr>
      <vt:lpstr>So Much Data…</vt:lpstr>
      <vt:lpstr>Data Collection</vt:lpstr>
      <vt:lpstr>Global Accuracy</vt:lpstr>
      <vt:lpstr>Global Accuracy</vt:lpstr>
      <vt:lpstr>Finding:</vt:lpstr>
      <vt:lpstr>Aggregating Per-Gauge Data</vt:lpstr>
      <vt:lpstr>Global Accuracy and Precision</vt:lpstr>
      <vt:lpstr>Results:</vt:lpstr>
      <vt:lpstr>Finding:</vt:lpstr>
      <vt:lpstr>Question:</vt:lpstr>
      <vt:lpstr>Accuracy by Model</vt:lpstr>
      <vt:lpstr>Accuracy by Model</vt:lpstr>
      <vt:lpstr>Gauge Visualization: Screwdriver</vt:lpstr>
      <vt:lpstr>Local Errors: Screwdriver</vt:lpstr>
      <vt:lpstr>Curvature: Screwdriver</vt:lpstr>
      <vt:lpstr>Gauge Visualization: Flange</vt:lpstr>
      <vt:lpstr>Local Errors: Flange</vt:lpstr>
      <vt:lpstr>Curvature: Flange</vt:lpstr>
      <vt:lpstr>Gauge Visualization: Rockerarm</vt:lpstr>
      <vt:lpstr>Non-Local Effects: Rockerarm</vt:lpstr>
      <vt:lpstr>Conclusions</vt:lpstr>
      <vt:lpstr>Future Work</vt:lpstr>
      <vt:lpstr>Thank You</vt:lpstr>
      <vt:lpstr>Global Accuracy and Precision</vt:lpstr>
      <vt:lpstr>Global Accuracy and Precision</vt:lpstr>
      <vt:lpstr>Bas-Relief Ambiguity</vt:lpstr>
      <vt:lpstr>Line Drawing Ambiguity</vt:lpstr>
      <vt:lpstr>Gauge Visualization: Flange, #2</vt:lpstr>
      <vt:lpstr>Extra Line: Flange</vt:lpstr>
      <vt:lpstr>Non-Local Effects: Flange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Line Drawings of 3D Shapes</dc:title>
  <dc:creator>Forrester Cole</dc:creator>
  <cp:keywords/>
  <cp:lastModifiedBy>Forrester Cole</cp:lastModifiedBy>
  <cp:revision>653</cp:revision>
  <cp:lastPrinted>2009-07-18T19:42:38Z</cp:lastPrinted>
  <dcterms:created xsi:type="dcterms:W3CDTF">2009-08-10T19:37:56Z</dcterms:created>
  <dcterms:modified xsi:type="dcterms:W3CDTF">2009-08-10T19:40:11Z</dcterms:modified>
</cp:coreProperties>
</file>