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mp4" ContentType="video/unknown"/>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18.xml" ContentType="application/vnd.openxmlformats-officedocument.presentationml.notesSlide+xml"/>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notesSlides/notesSlide19.xml" ContentType="application/vnd.openxmlformats-officedocument.presentationml.notesSlide+xml"/>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notesSlides/notesSlide20.xml" ContentType="application/vnd.openxmlformats-officedocument.presentationml.notesSlide+xml"/>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ppt/notesSlides/notesSlide21.xml" ContentType="application/vnd.openxmlformats-officedocument.presentationml.notesSlide+xml"/>
  <Override PartName="/ppt/embeddings/oleObject15.bin" ContentType="application/vnd.openxmlformats-officedocument.oleObject"/>
  <Override PartName="/ppt/embeddings/oleObject16.bin" ContentType="application/vnd.openxmlformats-officedocument.oleObject"/>
  <Override PartName="/ppt/embeddings/oleObject17.bin" ContentType="application/vnd.openxmlformats-officedocument.oleObject"/>
  <Override PartName="/ppt/embeddings/oleObject18.bin" ContentType="application/vnd.openxmlformats-officedocument.oleObject"/>
  <Override PartName="/ppt/embeddings/oleObject19.bin" ContentType="application/vnd.openxmlformats-officedocument.oleObject"/>
  <Override PartName="/ppt/embeddings/oleObject20.bin" ContentType="application/vnd.openxmlformats-officedocument.oleObject"/>
  <Override PartName="/ppt/notesSlides/notesSlide22.xml" ContentType="application/vnd.openxmlformats-officedocument.presentationml.notesSlide+xml"/>
  <Override PartName="/ppt/embeddings/oleObject21.bin" ContentType="application/vnd.openxmlformats-officedocument.oleObject"/>
  <Override PartName="/ppt/embeddings/oleObject22.bin" ContentType="application/vnd.openxmlformats-officedocument.oleObject"/>
  <Override PartName="/ppt/embeddings/oleObject23.bin" ContentType="application/vnd.openxmlformats-officedocument.oleObject"/>
  <Override PartName="/ppt/embeddings/oleObject24.bin" ContentType="application/vnd.openxmlformats-officedocument.oleObject"/>
  <Override PartName="/ppt/embeddings/oleObject25.bin" ContentType="application/vnd.openxmlformats-officedocument.oleObject"/>
  <Override PartName="/ppt/embeddings/oleObject26.bin" ContentType="application/vnd.openxmlformats-officedocument.oleObject"/>
  <Override PartName="/ppt/notesSlides/notesSlide23.xml" ContentType="application/vnd.openxmlformats-officedocument.presentationml.notesSlide+xml"/>
  <Override PartName="/ppt/notesSlides/notesSlide24.xml" ContentType="application/vnd.openxmlformats-officedocument.presentationml.notesSlide+xml"/>
  <Override PartName="/ppt/embeddings/oleObject27.bin" ContentType="application/vnd.openxmlformats-officedocument.oleObject"/>
  <Override PartName="/ppt/embeddings/oleObject28.bin" ContentType="application/vnd.openxmlformats-officedocument.oleObject"/>
  <Override PartName="/ppt/embeddings/oleObject29.bin" ContentType="application/vnd.openxmlformats-officedocument.oleObject"/>
  <Override PartName="/ppt/embeddings/oleObject30.bin" ContentType="application/vnd.openxmlformats-officedocument.oleObject"/>
  <Override PartName="/ppt/embeddings/oleObject31.bin" ContentType="application/vnd.openxmlformats-officedocument.oleObject"/>
  <Override PartName="/ppt/embeddings/oleObject32.bin" ContentType="application/vnd.openxmlformats-officedocument.oleObject"/>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embeddings/oleObject33.bin" ContentType="application/vnd.openxmlformats-officedocument.oleObject"/>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5"/>
  </p:notesMasterIdLst>
  <p:sldIdLst>
    <p:sldId id="258" r:id="rId2"/>
    <p:sldId id="257" r:id="rId3"/>
    <p:sldId id="259" r:id="rId4"/>
    <p:sldId id="307" r:id="rId5"/>
    <p:sldId id="260" r:id="rId6"/>
    <p:sldId id="261" r:id="rId7"/>
    <p:sldId id="262" r:id="rId8"/>
    <p:sldId id="328" r:id="rId9"/>
    <p:sldId id="348" r:id="rId10"/>
    <p:sldId id="349" r:id="rId11"/>
    <p:sldId id="355" r:id="rId12"/>
    <p:sldId id="264" r:id="rId13"/>
    <p:sldId id="265" r:id="rId14"/>
    <p:sldId id="266" r:id="rId15"/>
    <p:sldId id="267" r:id="rId16"/>
    <p:sldId id="268" r:id="rId17"/>
    <p:sldId id="269" r:id="rId18"/>
    <p:sldId id="332" r:id="rId19"/>
    <p:sldId id="334" r:id="rId20"/>
    <p:sldId id="335" r:id="rId21"/>
    <p:sldId id="336" r:id="rId22"/>
    <p:sldId id="337" r:id="rId23"/>
    <p:sldId id="341" r:id="rId24"/>
    <p:sldId id="271" r:id="rId25"/>
    <p:sldId id="272" r:id="rId26"/>
    <p:sldId id="273" r:id="rId27"/>
    <p:sldId id="274" r:id="rId28"/>
    <p:sldId id="275" r:id="rId29"/>
    <p:sldId id="276" r:id="rId30"/>
    <p:sldId id="277" r:id="rId31"/>
    <p:sldId id="279" r:id="rId32"/>
    <p:sldId id="278" r:id="rId33"/>
    <p:sldId id="280" r:id="rId34"/>
    <p:sldId id="281" r:id="rId35"/>
    <p:sldId id="283" r:id="rId36"/>
    <p:sldId id="284" r:id="rId37"/>
    <p:sldId id="282" r:id="rId38"/>
    <p:sldId id="285" r:id="rId39"/>
    <p:sldId id="286" r:id="rId40"/>
    <p:sldId id="331" r:id="rId41"/>
    <p:sldId id="287" r:id="rId42"/>
    <p:sldId id="342" r:id="rId43"/>
    <p:sldId id="290" r:id="rId44"/>
    <p:sldId id="291" r:id="rId45"/>
    <p:sldId id="292" r:id="rId46"/>
    <p:sldId id="293" r:id="rId47"/>
    <p:sldId id="294" r:id="rId48"/>
    <p:sldId id="344" r:id="rId49"/>
    <p:sldId id="295" r:id="rId50"/>
    <p:sldId id="345" r:id="rId51"/>
    <p:sldId id="296" r:id="rId52"/>
    <p:sldId id="346" r:id="rId53"/>
    <p:sldId id="299" r:id="rId54"/>
    <p:sldId id="323" r:id="rId55"/>
    <p:sldId id="324" r:id="rId56"/>
    <p:sldId id="311" r:id="rId57"/>
    <p:sldId id="313" r:id="rId58"/>
    <p:sldId id="312" r:id="rId59"/>
    <p:sldId id="314" r:id="rId60"/>
    <p:sldId id="316" r:id="rId61"/>
    <p:sldId id="317" r:id="rId62"/>
    <p:sldId id="352" r:id="rId63"/>
    <p:sldId id="326" r:id="rId64"/>
    <p:sldId id="325" r:id="rId65"/>
    <p:sldId id="301" r:id="rId66"/>
    <p:sldId id="356" r:id="rId67"/>
    <p:sldId id="357" r:id="rId68"/>
    <p:sldId id="302" r:id="rId69"/>
    <p:sldId id="353" r:id="rId70"/>
    <p:sldId id="354" r:id="rId71"/>
    <p:sldId id="303" r:id="rId72"/>
    <p:sldId id="304" r:id="rId73"/>
    <p:sldId id="305" r:id="rId74"/>
    <p:sldId id="347" r:id="rId75"/>
    <p:sldId id="350" r:id="rId76"/>
    <p:sldId id="351" r:id="rId77"/>
    <p:sldId id="306" r:id="rId78"/>
    <p:sldId id="318" r:id="rId79"/>
    <p:sldId id="319" r:id="rId80"/>
    <p:sldId id="320" r:id="rId81"/>
    <p:sldId id="321" r:id="rId82"/>
    <p:sldId id="308" r:id="rId83"/>
    <p:sldId id="327" r:id="rId84"/>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F057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048" autoAdjust="0"/>
  </p:normalViewPr>
  <p:slideViewPr>
    <p:cSldViewPr snapToGrid="0">
      <p:cViewPr>
        <p:scale>
          <a:sx n="81" d="100"/>
          <a:sy n="81" d="100"/>
        </p:scale>
        <p:origin x="-248" y="-8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notesMaster" Target="notesMasters/notesMaster1.xml"/><Relationship Id="rId86" Type="http://schemas.openxmlformats.org/officeDocument/2006/relationships/printerSettings" Target="printerSettings/printerSettings1.bin"/><Relationship Id="rId87" Type="http://schemas.openxmlformats.org/officeDocument/2006/relationships/presProps" Target="presProps.xml"/><Relationship Id="rId88" Type="http://schemas.openxmlformats.org/officeDocument/2006/relationships/viewProps" Target="viewProps.xml"/><Relationship Id="rId89"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5.emf"/><Relationship Id="rId2" Type="http://schemas.openxmlformats.org/officeDocument/2006/relationships/image" Target="../media/image3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5.emf"/><Relationship Id="rId2" Type="http://schemas.openxmlformats.org/officeDocument/2006/relationships/image" Target="../media/image37.emf"/><Relationship Id="rId3" Type="http://schemas.openxmlformats.org/officeDocument/2006/relationships/image" Target="../media/image36.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37.emf"/><Relationship Id="rId4" Type="http://schemas.openxmlformats.org/officeDocument/2006/relationships/image" Target="../media/image36.emf"/><Relationship Id="rId1" Type="http://schemas.openxmlformats.org/officeDocument/2006/relationships/image" Target="../media/image35.emf"/><Relationship Id="rId2" Type="http://schemas.openxmlformats.org/officeDocument/2006/relationships/image" Target="../media/image38.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38.emf"/><Relationship Id="rId4" Type="http://schemas.openxmlformats.org/officeDocument/2006/relationships/image" Target="../media/image37.emf"/><Relationship Id="rId5" Type="http://schemas.openxmlformats.org/officeDocument/2006/relationships/image" Target="../media/image36.emf"/><Relationship Id="rId1" Type="http://schemas.openxmlformats.org/officeDocument/2006/relationships/image" Target="../media/image35.emf"/><Relationship Id="rId2" Type="http://schemas.openxmlformats.org/officeDocument/2006/relationships/image" Target="../media/image39.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39.emf"/><Relationship Id="rId4" Type="http://schemas.openxmlformats.org/officeDocument/2006/relationships/image" Target="../media/image38.emf"/><Relationship Id="rId5" Type="http://schemas.openxmlformats.org/officeDocument/2006/relationships/image" Target="../media/image37.emf"/><Relationship Id="rId6" Type="http://schemas.openxmlformats.org/officeDocument/2006/relationships/image" Target="../media/image36.emf"/><Relationship Id="rId1" Type="http://schemas.openxmlformats.org/officeDocument/2006/relationships/image" Target="../media/image35.emf"/><Relationship Id="rId2" Type="http://schemas.openxmlformats.org/officeDocument/2006/relationships/image" Target="../media/image40.e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37.emf"/><Relationship Id="rId4" Type="http://schemas.openxmlformats.org/officeDocument/2006/relationships/image" Target="../media/image38.emf"/><Relationship Id="rId5" Type="http://schemas.openxmlformats.org/officeDocument/2006/relationships/image" Target="../media/image39.emf"/><Relationship Id="rId6" Type="http://schemas.openxmlformats.org/officeDocument/2006/relationships/image" Target="../media/image40.emf"/><Relationship Id="rId1" Type="http://schemas.openxmlformats.org/officeDocument/2006/relationships/image" Target="../media/image35.emf"/><Relationship Id="rId2" Type="http://schemas.openxmlformats.org/officeDocument/2006/relationships/image" Target="../media/image36.e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43.emf"/><Relationship Id="rId4" Type="http://schemas.openxmlformats.org/officeDocument/2006/relationships/image" Target="../media/image44.emf"/><Relationship Id="rId5" Type="http://schemas.openxmlformats.org/officeDocument/2006/relationships/image" Target="../media/image45.emf"/><Relationship Id="rId6" Type="http://schemas.openxmlformats.org/officeDocument/2006/relationships/image" Target="../media/image46.emf"/><Relationship Id="rId1" Type="http://schemas.openxmlformats.org/officeDocument/2006/relationships/image" Target="../media/image41.emf"/><Relationship Id="rId2" Type="http://schemas.openxmlformats.org/officeDocument/2006/relationships/image" Target="../media/image42.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A6C6D3-E19D-4DF8-9700-EF35BFA83A8B}" type="datetimeFigureOut">
              <a:rPr lang="de-CH" smtClean="0"/>
              <a:t>5/5/15</a:t>
            </a:fld>
            <a:endParaRPr lang="de-CH"/>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DE3D69-16DA-46CF-BFCD-1A27B9377ED4}" type="slidenum">
              <a:rPr lang="de-CH" smtClean="0"/>
              <a:t>‹#›</a:t>
            </a:fld>
            <a:endParaRPr lang="de-CH"/>
          </a:p>
        </p:txBody>
      </p:sp>
    </p:spTree>
    <p:extLst>
      <p:ext uri="{BB962C8B-B14F-4D97-AF65-F5344CB8AC3E}">
        <p14:creationId xmlns:p14="http://schemas.microsoft.com/office/powerpoint/2010/main" val="21843194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In this talk, I will talk about our work on creating 2D catalog images by optimizing 3D virtual scenes.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First, I show you 6 catalog images from IKEA catalog. These images are from catalogs of different years, and they are describing different rooms. However, one thing that these images have in common is that they are all rendered from 3D virtual scenes. Since 2010, IKEA started to create and render 3D virtual scenes to produce catalog images, instead of photographing physical objects and scenes.</a:t>
            </a:r>
          </a:p>
        </p:txBody>
      </p:sp>
      <p:sp>
        <p:nvSpPr>
          <p:cNvPr id="4" name="Slide Number Placeholder 3"/>
          <p:cNvSpPr>
            <a:spLocks noGrp="1"/>
          </p:cNvSpPr>
          <p:nvPr>
            <p:ph type="sldNum" sz="quarter" idx="10"/>
          </p:nvPr>
        </p:nvSpPr>
        <p:spPr/>
        <p:txBody>
          <a:bodyPr/>
          <a:lstStyle/>
          <a:p>
            <a:fld id="{7EDE3D69-16DA-46CF-BFCD-1A27B9377ED4}" type="slidenum">
              <a:rPr lang="de-CH" smtClean="0"/>
              <a:t>2</a:t>
            </a:fld>
            <a:endParaRPr lang="de-CH"/>
          </a:p>
        </p:txBody>
      </p:sp>
    </p:spTree>
    <p:extLst>
      <p:ext uri="{BB962C8B-B14F-4D97-AF65-F5344CB8AC3E}">
        <p14:creationId xmlns:p14="http://schemas.microsoft.com/office/powerpoint/2010/main" val="1931841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artist may also specify an initial camera view.</a:t>
            </a:r>
            <a:endParaRPr lang="en-US" dirty="0"/>
          </a:p>
        </p:txBody>
      </p:sp>
      <p:sp>
        <p:nvSpPr>
          <p:cNvPr id="4" name="Slide Number Placeholder 3"/>
          <p:cNvSpPr>
            <a:spLocks noGrp="1"/>
          </p:cNvSpPr>
          <p:nvPr>
            <p:ph type="sldNum" sz="quarter" idx="10"/>
          </p:nvPr>
        </p:nvSpPr>
        <p:spPr/>
        <p:txBody>
          <a:bodyPr/>
          <a:lstStyle/>
          <a:p>
            <a:fld id="{7EDE3D69-16DA-46CF-BFCD-1A27B9377ED4}" type="slidenum">
              <a:rPr lang="de-CH" smtClean="0"/>
              <a:t>11</a:t>
            </a:fld>
            <a:endParaRPr lang="de-CH"/>
          </a:p>
        </p:txBody>
      </p:sp>
    </p:spTree>
    <p:extLst>
      <p:ext uri="{BB962C8B-B14F-4D97-AF65-F5344CB8AC3E}">
        <p14:creationId xmlns:p14="http://schemas.microsoft.com/office/powerpoint/2010/main" val="3977135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aseline="0" dirty="0" smtClean="0"/>
              <a:t>Then, based on the input, the artist’s goal is to compose an image of the scene that highlights the prescribed objects of interest by carefully refining the positions, orientations and materials of objects as well as the camera viewpoint.</a:t>
            </a:r>
          </a:p>
        </p:txBody>
      </p:sp>
      <p:sp>
        <p:nvSpPr>
          <p:cNvPr id="4" name="Slide Number Placeholder 3"/>
          <p:cNvSpPr>
            <a:spLocks noGrp="1"/>
          </p:cNvSpPr>
          <p:nvPr>
            <p:ph type="sldNum" sz="quarter" idx="10"/>
          </p:nvPr>
        </p:nvSpPr>
        <p:spPr/>
        <p:txBody>
          <a:bodyPr/>
          <a:lstStyle/>
          <a:p>
            <a:fld id="{7EDE3D69-16DA-46CF-BFCD-1A27B9377ED4}" type="slidenum">
              <a:rPr lang="de-CH" smtClean="0"/>
              <a:t>12</a:t>
            </a:fld>
            <a:endParaRPr lang="de-CH"/>
          </a:p>
        </p:txBody>
      </p:sp>
    </p:spTree>
    <p:extLst>
      <p:ext uri="{BB962C8B-B14F-4D97-AF65-F5344CB8AC3E}">
        <p14:creationId xmlns:p14="http://schemas.microsoft.com/office/powerpoint/2010/main" val="19458491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So far, this refinement step is performed purely manually, which is challenging and tedious due to the following reasons,</a:t>
            </a:r>
          </a:p>
          <a:p>
            <a:endParaRPr lang="en-US" dirty="0"/>
          </a:p>
        </p:txBody>
      </p:sp>
      <p:sp>
        <p:nvSpPr>
          <p:cNvPr id="4" name="Slide Number Placeholder 3"/>
          <p:cNvSpPr>
            <a:spLocks noGrp="1"/>
          </p:cNvSpPr>
          <p:nvPr>
            <p:ph type="sldNum" sz="quarter" idx="10"/>
          </p:nvPr>
        </p:nvSpPr>
        <p:spPr/>
        <p:txBody>
          <a:bodyPr/>
          <a:lstStyle/>
          <a:p>
            <a:fld id="{7EDE3D69-16DA-46CF-BFCD-1A27B9377ED4}" type="slidenum">
              <a:rPr lang="de-CH" smtClean="0"/>
              <a:t>13</a:t>
            </a:fld>
            <a:endParaRPr lang="de-CH"/>
          </a:p>
        </p:txBody>
      </p:sp>
    </p:spTree>
    <p:extLst>
      <p:ext uri="{BB962C8B-B14F-4D97-AF65-F5344CB8AC3E}">
        <p14:creationId xmlns:p14="http://schemas.microsoft.com/office/powerpoint/2010/main" val="25880167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First, the search space is large. If there are N objects in the scene and we assume each object stays upon its supporting surface, each object has 3 degree of freedom, which means two for translation and one for rotation, and the camera has 6 degree of freedom, then there are 4*N+6 parameters in total, which is too many for an artist to optimize efficiently.</a:t>
            </a:r>
          </a:p>
          <a:p>
            <a:endParaRPr lang="en-US" dirty="0"/>
          </a:p>
        </p:txBody>
      </p:sp>
      <p:sp>
        <p:nvSpPr>
          <p:cNvPr id="4" name="Slide Number Placeholder 3"/>
          <p:cNvSpPr>
            <a:spLocks noGrp="1"/>
          </p:cNvSpPr>
          <p:nvPr>
            <p:ph type="sldNum" sz="quarter" idx="10"/>
          </p:nvPr>
        </p:nvSpPr>
        <p:spPr/>
        <p:txBody>
          <a:bodyPr/>
          <a:lstStyle/>
          <a:p>
            <a:fld id="{7EDE3D69-16DA-46CF-BFCD-1A27B9377ED4}" type="slidenum">
              <a:rPr lang="de-CH" smtClean="0"/>
              <a:t>14</a:t>
            </a:fld>
            <a:endParaRPr lang="de-CH"/>
          </a:p>
        </p:txBody>
      </p:sp>
    </p:spTree>
    <p:extLst>
      <p:ext uri="{BB962C8B-B14F-4D97-AF65-F5344CB8AC3E}">
        <p14:creationId xmlns:p14="http://schemas.microsoft.com/office/powerpoint/2010/main" val="25880167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Second, to generate aesthetically appealing compositions,  the artist usually has to balance many principles and constraints </a:t>
            </a:r>
          </a:p>
          <a:p>
            <a:r>
              <a:rPr lang="en-US" baseline="0" dirty="0" smtClean="0"/>
              <a:t>(click)</a:t>
            </a:r>
          </a:p>
          <a:p>
            <a:r>
              <a:rPr lang="en-US" baseline="0" dirty="0" smtClean="0"/>
              <a:t>For instance, visual balance needs to be maintained, </a:t>
            </a:r>
          </a:p>
          <a:p>
            <a:r>
              <a:rPr lang="en-US" baseline="0" dirty="0" smtClean="0"/>
              <a:t>(click)</a:t>
            </a:r>
          </a:p>
          <a:p>
            <a:r>
              <a:rPr lang="en-US" baseline="0" dirty="0" smtClean="0"/>
              <a:t>highlighted objects must not be severely occluded</a:t>
            </a:r>
          </a:p>
          <a:p>
            <a:r>
              <a:rPr lang="en-US" baseline="0" dirty="0" smtClean="0"/>
              <a:t>(click) </a:t>
            </a:r>
          </a:p>
          <a:p>
            <a:r>
              <a:rPr lang="en-US" baseline="0" dirty="0" smtClean="0"/>
              <a:t>the arrangement of objects has to be plausible in 3D and </a:t>
            </a:r>
          </a:p>
          <a:p>
            <a:r>
              <a:rPr lang="en-US" baseline="0" dirty="0" smtClean="0"/>
              <a:t>(click)</a:t>
            </a:r>
          </a:p>
          <a:p>
            <a:r>
              <a:rPr lang="en-US" baseline="0" dirty="0" smtClean="0"/>
              <a:t>color contrast must also be considered.</a:t>
            </a:r>
          </a:p>
        </p:txBody>
      </p:sp>
      <p:sp>
        <p:nvSpPr>
          <p:cNvPr id="4" name="Slide Number Placeholder 3"/>
          <p:cNvSpPr>
            <a:spLocks noGrp="1"/>
          </p:cNvSpPr>
          <p:nvPr>
            <p:ph type="sldNum" sz="quarter" idx="10"/>
          </p:nvPr>
        </p:nvSpPr>
        <p:spPr/>
        <p:txBody>
          <a:bodyPr/>
          <a:lstStyle/>
          <a:p>
            <a:fld id="{7EDE3D69-16DA-46CF-BFCD-1A27B9377ED4}" type="slidenum">
              <a:rPr lang="de-CH" smtClean="0"/>
              <a:t>15</a:t>
            </a:fld>
            <a:endParaRPr lang="de-CH"/>
          </a:p>
        </p:txBody>
      </p:sp>
    </p:spTree>
    <p:extLst>
      <p:ext uri="{BB962C8B-B14F-4D97-AF65-F5344CB8AC3E}">
        <p14:creationId xmlns:p14="http://schemas.microsoft.com/office/powerpoint/2010/main" val="25880167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1. Third, although the artist is working on 3D virtual scenes now, it is still tedious to perform customization. </a:t>
            </a:r>
          </a:p>
          <a:p>
            <a:r>
              <a:rPr lang="en-US" baseline="0" dirty="0" smtClean="0"/>
              <a:t>2. For example, </a:t>
            </a:r>
          </a:p>
          <a:p>
            <a:r>
              <a:rPr lang="en-US" baseline="0" dirty="0" smtClean="0"/>
              <a:t>(Click)</a:t>
            </a:r>
          </a:p>
          <a:p>
            <a:r>
              <a:rPr lang="en-US" baseline="0" dirty="0" smtClean="0"/>
              <a:t>the artist sometimes customizes the scene layout for different countries to match cultural preferences. </a:t>
            </a:r>
          </a:p>
          <a:p>
            <a:r>
              <a:rPr lang="en-US" baseline="0" dirty="0" smtClean="0"/>
              <a:t>(Click)</a:t>
            </a:r>
          </a:p>
          <a:p>
            <a:r>
              <a:rPr lang="en-US" baseline="0" dirty="0" smtClean="0"/>
              <a:t>The artist may also produces multiple compositions from a single 3D scene to highlight different objects each time. </a:t>
            </a:r>
          </a:p>
          <a:p>
            <a:r>
              <a:rPr lang="en-US" baseline="0" dirty="0" smtClean="0"/>
              <a:t>(Click)</a:t>
            </a:r>
          </a:p>
          <a:p>
            <a:r>
              <a:rPr lang="en-US" baseline="0" dirty="0" smtClean="0"/>
              <a:t>He may also want to produce compositions in different aspect ratios for different displays. </a:t>
            </a:r>
          </a:p>
          <a:p>
            <a:r>
              <a:rPr lang="en-US" baseline="0" dirty="0" smtClean="0"/>
              <a:t>As a result, artists often spend multiple days refining the initial rough scene layouts to produce all necessary compositions.</a:t>
            </a:r>
          </a:p>
        </p:txBody>
      </p:sp>
      <p:sp>
        <p:nvSpPr>
          <p:cNvPr id="4" name="Slide Number Placeholder 3"/>
          <p:cNvSpPr>
            <a:spLocks noGrp="1"/>
          </p:cNvSpPr>
          <p:nvPr>
            <p:ph type="sldNum" sz="quarter" idx="10"/>
          </p:nvPr>
        </p:nvSpPr>
        <p:spPr/>
        <p:txBody>
          <a:bodyPr/>
          <a:lstStyle/>
          <a:p>
            <a:fld id="{7EDE3D69-16DA-46CF-BFCD-1A27B9377ED4}" type="slidenum">
              <a:rPr lang="de-CH" smtClean="0"/>
              <a:t>16</a:t>
            </a:fld>
            <a:endParaRPr lang="de-CH"/>
          </a:p>
        </p:txBody>
      </p:sp>
    </p:spTree>
    <p:extLst>
      <p:ext uri="{BB962C8B-B14F-4D97-AF65-F5344CB8AC3E}">
        <p14:creationId xmlns:p14="http://schemas.microsoft.com/office/powerpoint/2010/main" val="25880167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Previously, researchers proposed methods to optimize the quality of composition automatically by cropping images or optimizing camera viewpoint. However, this is not sufficient if the image includes many items, which is common for 3D virtual scenes.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(click to show)</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Methods have also been proposed to automatically arrange objects in 3D. However, they do not aim to produce an appealing 2D composition.</a:t>
            </a:r>
          </a:p>
          <a:p>
            <a:endParaRPr lang="en-US" dirty="0"/>
          </a:p>
        </p:txBody>
      </p:sp>
      <p:sp>
        <p:nvSpPr>
          <p:cNvPr id="4" name="Slide Number Placeholder 3"/>
          <p:cNvSpPr>
            <a:spLocks noGrp="1"/>
          </p:cNvSpPr>
          <p:nvPr>
            <p:ph type="sldNum" sz="quarter" idx="10"/>
          </p:nvPr>
        </p:nvSpPr>
        <p:spPr/>
        <p:txBody>
          <a:bodyPr/>
          <a:lstStyle/>
          <a:p>
            <a:fld id="{7EDE3D69-16DA-46CF-BFCD-1A27B9377ED4}" type="slidenum">
              <a:rPr lang="de-CH" smtClean="0"/>
              <a:t>17</a:t>
            </a:fld>
            <a:endParaRPr lang="de-CH"/>
          </a:p>
        </p:txBody>
      </p:sp>
    </p:spTree>
    <p:extLst>
      <p:ext uri="{BB962C8B-B14F-4D97-AF65-F5344CB8AC3E}">
        <p14:creationId xmlns:p14="http://schemas.microsoft.com/office/powerpoint/2010/main" val="25880167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Our idea is to optimize</a:t>
            </a:r>
          </a:p>
          <a:p>
            <a:r>
              <a:rPr lang="en-US" baseline="0" dirty="0" smtClean="0"/>
              <a:t>Object positions</a:t>
            </a:r>
          </a:p>
          <a:p>
            <a:endParaRPr lang="en-US" baseline="0" dirty="0" smtClean="0"/>
          </a:p>
        </p:txBody>
      </p:sp>
      <p:sp>
        <p:nvSpPr>
          <p:cNvPr id="4" name="Slide Number Placeholder 3"/>
          <p:cNvSpPr>
            <a:spLocks noGrp="1"/>
          </p:cNvSpPr>
          <p:nvPr>
            <p:ph type="sldNum" sz="quarter" idx="10"/>
          </p:nvPr>
        </p:nvSpPr>
        <p:spPr/>
        <p:txBody>
          <a:bodyPr/>
          <a:lstStyle/>
          <a:p>
            <a:fld id="{7EDE3D69-16DA-46CF-BFCD-1A27B9377ED4}" type="slidenum">
              <a:rPr lang="de-CH" smtClean="0"/>
              <a:t>18</a:t>
            </a:fld>
            <a:endParaRPr lang="de-CH"/>
          </a:p>
        </p:txBody>
      </p:sp>
    </p:spTree>
    <p:extLst>
      <p:ext uri="{BB962C8B-B14F-4D97-AF65-F5344CB8AC3E}">
        <p14:creationId xmlns:p14="http://schemas.microsoft.com/office/powerpoint/2010/main" val="34051794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Object orientations</a:t>
            </a:r>
          </a:p>
          <a:p>
            <a:endParaRPr lang="en-US" baseline="0" dirty="0" smtClean="0"/>
          </a:p>
        </p:txBody>
      </p:sp>
      <p:sp>
        <p:nvSpPr>
          <p:cNvPr id="4" name="Slide Number Placeholder 3"/>
          <p:cNvSpPr>
            <a:spLocks noGrp="1"/>
          </p:cNvSpPr>
          <p:nvPr>
            <p:ph type="sldNum" sz="quarter" idx="10"/>
          </p:nvPr>
        </p:nvSpPr>
        <p:spPr/>
        <p:txBody>
          <a:bodyPr/>
          <a:lstStyle/>
          <a:p>
            <a:fld id="{7EDE3D69-16DA-46CF-BFCD-1A27B9377ED4}" type="slidenum">
              <a:rPr lang="de-CH" smtClean="0"/>
              <a:t>19</a:t>
            </a:fld>
            <a:endParaRPr lang="de-CH"/>
          </a:p>
        </p:txBody>
      </p:sp>
    </p:spTree>
    <p:extLst>
      <p:ext uri="{BB962C8B-B14F-4D97-AF65-F5344CB8AC3E}">
        <p14:creationId xmlns:p14="http://schemas.microsoft.com/office/powerpoint/2010/main" val="34051794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Object materials</a:t>
            </a:r>
          </a:p>
          <a:p>
            <a:endParaRPr lang="en-US" baseline="0" dirty="0" smtClean="0"/>
          </a:p>
        </p:txBody>
      </p:sp>
      <p:sp>
        <p:nvSpPr>
          <p:cNvPr id="4" name="Slide Number Placeholder 3"/>
          <p:cNvSpPr>
            <a:spLocks noGrp="1"/>
          </p:cNvSpPr>
          <p:nvPr>
            <p:ph type="sldNum" sz="quarter" idx="10"/>
          </p:nvPr>
        </p:nvSpPr>
        <p:spPr/>
        <p:txBody>
          <a:bodyPr/>
          <a:lstStyle/>
          <a:p>
            <a:fld id="{7EDE3D69-16DA-46CF-BFCD-1A27B9377ED4}" type="slidenum">
              <a:rPr lang="de-CH" smtClean="0"/>
              <a:t>20</a:t>
            </a:fld>
            <a:endParaRPr lang="de-CH"/>
          </a:p>
        </p:txBody>
      </p:sp>
    </p:spTree>
    <p:extLst>
      <p:ext uri="{BB962C8B-B14F-4D97-AF65-F5344CB8AC3E}">
        <p14:creationId xmlns:p14="http://schemas.microsoft.com/office/powerpoint/2010/main" val="34051794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 2014, 35% of the </a:t>
            </a:r>
            <a:r>
              <a:rPr lang="en-US" altLang="zh-CN" baseline="0" dirty="0" smtClean="0"/>
              <a:t>scenes </a:t>
            </a:r>
            <a:r>
              <a:rPr lang="en-US" baseline="0" dirty="0" smtClean="0"/>
              <a:t>in IKEA catalog are created from virtual scenes, and we expect more catalog images will be created in this way in the future.</a:t>
            </a:r>
          </a:p>
        </p:txBody>
      </p:sp>
      <p:sp>
        <p:nvSpPr>
          <p:cNvPr id="4" name="Slide Number Placeholder 3"/>
          <p:cNvSpPr>
            <a:spLocks noGrp="1"/>
          </p:cNvSpPr>
          <p:nvPr>
            <p:ph type="sldNum" sz="quarter" idx="10"/>
          </p:nvPr>
        </p:nvSpPr>
        <p:spPr/>
        <p:txBody>
          <a:bodyPr/>
          <a:lstStyle/>
          <a:p>
            <a:fld id="{7EDE3D69-16DA-46CF-BFCD-1A27B9377ED4}" type="slidenum">
              <a:rPr lang="de-CH" smtClean="0"/>
              <a:t>3</a:t>
            </a:fld>
            <a:endParaRPr lang="de-CH"/>
          </a:p>
        </p:txBody>
      </p:sp>
    </p:spTree>
    <p:extLst>
      <p:ext uri="{BB962C8B-B14F-4D97-AF65-F5344CB8AC3E}">
        <p14:creationId xmlns:p14="http://schemas.microsoft.com/office/powerpoint/2010/main" val="1931841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And camera parameters</a:t>
            </a:r>
          </a:p>
          <a:p>
            <a:endParaRPr lang="en-US" baseline="0" dirty="0" smtClean="0"/>
          </a:p>
        </p:txBody>
      </p:sp>
      <p:sp>
        <p:nvSpPr>
          <p:cNvPr id="4" name="Slide Number Placeholder 3"/>
          <p:cNvSpPr>
            <a:spLocks noGrp="1"/>
          </p:cNvSpPr>
          <p:nvPr>
            <p:ph type="sldNum" sz="quarter" idx="10"/>
          </p:nvPr>
        </p:nvSpPr>
        <p:spPr/>
        <p:txBody>
          <a:bodyPr/>
          <a:lstStyle/>
          <a:p>
            <a:fld id="{7EDE3D69-16DA-46CF-BFCD-1A27B9377ED4}" type="slidenum">
              <a:rPr lang="de-CH" smtClean="0"/>
              <a:t>21</a:t>
            </a:fld>
            <a:endParaRPr lang="de-CH"/>
          </a:p>
        </p:txBody>
      </p:sp>
    </p:spTree>
    <p:extLst>
      <p:ext uri="{BB962C8B-B14F-4D97-AF65-F5344CB8AC3E}">
        <p14:creationId xmlns:p14="http://schemas.microsoft.com/office/powerpoint/2010/main" val="34051794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 order to minimize an objective function that accounts for image composition, aesthetic principles and object focus, while maintaining 3D spatial constraints and 2D image space layout constraints.</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7EDE3D69-16DA-46CF-BFCD-1A27B9377ED4}" type="slidenum">
              <a:rPr lang="de-CH" smtClean="0"/>
              <a:t>22</a:t>
            </a:fld>
            <a:endParaRPr lang="de-CH"/>
          </a:p>
        </p:txBody>
      </p:sp>
    </p:spTree>
    <p:extLst>
      <p:ext uri="{BB962C8B-B14F-4D97-AF65-F5344CB8AC3E}">
        <p14:creationId xmlns:p14="http://schemas.microsoft.com/office/powerpoint/2010/main" val="34051794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Note that no previous work has considered to optimize the positions, orientations, and materials of objects in order to improve 2D composition, and we are the first. Later, I will show you these newly added degrees of freedom are critical to produce good compositions.</a:t>
            </a:r>
          </a:p>
        </p:txBody>
      </p:sp>
      <p:sp>
        <p:nvSpPr>
          <p:cNvPr id="4" name="Slide Number Placeholder 3"/>
          <p:cNvSpPr>
            <a:spLocks noGrp="1"/>
          </p:cNvSpPr>
          <p:nvPr>
            <p:ph type="sldNum" sz="quarter" idx="10"/>
          </p:nvPr>
        </p:nvSpPr>
        <p:spPr/>
        <p:txBody>
          <a:bodyPr/>
          <a:lstStyle/>
          <a:p>
            <a:fld id="{7EDE3D69-16DA-46CF-BFCD-1A27B9377ED4}" type="slidenum">
              <a:rPr lang="de-CH" smtClean="0"/>
              <a:t>23</a:t>
            </a:fld>
            <a:endParaRPr lang="de-CH"/>
          </a:p>
        </p:txBody>
      </p:sp>
    </p:spTree>
    <p:extLst>
      <p:ext uri="{BB962C8B-B14F-4D97-AF65-F5344CB8AC3E}">
        <p14:creationId xmlns:p14="http://schemas.microsoft.com/office/powerpoint/2010/main" val="34051794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First, I will go through the composition rules and constraints that we consider in our work. I will just give a brief explanation of why each is important. Mathematical details of how each one is encoded can be found in our paper.</a:t>
            </a:r>
          </a:p>
          <a:p>
            <a:endParaRPr lang="en-US" dirty="0"/>
          </a:p>
        </p:txBody>
      </p:sp>
      <p:sp>
        <p:nvSpPr>
          <p:cNvPr id="4" name="Slide Number Placeholder 3"/>
          <p:cNvSpPr>
            <a:spLocks noGrp="1"/>
          </p:cNvSpPr>
          <p:nvPr>
            <p:ph type="sldNum" sz="quarter" idx="10"/>
          </p:nvPr>
        </p:nvSpPr>
        <p:spPr/>
        <p:txBody>
          <a:bodyPr/>
          <a:lstStyle/>
          <a:p>
            <a:fld id="{7EDE3D69-16DA-46CF-BFCD-1A27B9377ED4}" type="slidenum">
              <a:rPr lang="de-CH" smtClean="0"/>
              <a:t>24</a:t>
            </a:fld>
            <a:endParaRPr lang="de-CH"/>
          </a:p>
        </p:txBody>
      </p:sp>
    </p:spTree>
    <p:extLst>
      <p:ext uri="{BB962C8B-B14F-4D97-AF65-F5344CB8AC3E}">
        <p14:creationId xmlns:p14="http://schemas.microsoft.com/office/powerpoint/2010/main" val="30504186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interviewed professionals responsible for creating scenes for popular product catalogs, and worked with them to identify a set of principles important for product image compositions. The professionals identified 13 different factors, and we group them to form 6 terms in our energy function.</a:t>
            </a:r>
          </a:p>
        </p:txBody>
      </p:sp>
      <p:sp>
        <p:nvSpPr>
          <p:cNvPr id="4" name="Slide Number Placeholder 3"/>
          <p:cNvSpPr>
            <a:spLocks noGrp="1"/>
          </p:cNvSpPr>
          <p:nvPr>
            <p:ph type="sldNum" sz="quarter" idx="10"/>
          </p:nvPr>
        </p:nvSpPr>
        <p:spPr/>
        <p:txBody>
          <a:bodyPr/>
          <a:lstStyle/>
          <a:p>
            <a:fld id="{7EDE3D69-16DA-46CF-BFCD-1A27B9377ED4}" type="slidenum">
              <a:rPr lang="de-CH" smtClean="0"/>
              <a:t>25</a:t>
            </a:fld>
            <a:endParaRPr lang="de-CH"/>
          </a:p>
        </p:txBody>
      </p:sp>
    </p:spTree>
    <p:extLst>
      <p:ext uri="{BB962C8B-B14F-4D97-AF65-F5344CB8AC3E}">
        <p14:creationId xmlns:p14="http://schemas.microsoft.com/office/powerpoint/2010/main" val="39107252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How objects are positioned in the 2D composition is important for image quality.</a:t>
            </a:r>
          </a:p>
          <a:p>
            <a:r>
              <a:rPr lang="en-US" baseline="0" dirty="0" smtClean="0"/>
              <a:t>In general, focus objects should align with vertical or horizontal lines that divide the viewport into thirds.</a:t>
            </a:r>
          </a:p>
          <a:p>
            <a:endParaRPr lang="en-US" dirty="0"/>
          </a:p>
        </p:txBody>
      </p:sp>
      <p:sp>
        <p:nvSpPr>
          <p:cNvPr id="4" name="Slide Number Placeholder 3"/>
          <p:cNvSpPr>
            <a:spLocks noGrp="1"/>
          </p:cNvSpPr>
          <p:nvPr>
            <p:ph type="sldNum" sz="quarter" idx="10"/>
          </p:nvPr>
        </p:nvSpPr>
        <p:spPr/>
        <p:txBody>
          <a:bodyPr/>
          <a:lstStyle/>
          <a:p>
            <a:fld id="{7EDE3D69-16DA-46CF-BFCD-1A27B9377ED4}" type="slidenum">
              <a:rPr lang="de-CH" smtClean="0"/>
              <a:t>26</a:t>
            </a:fld>
            <a:endParaRPr lang="de-CH"/>
          </a:p>
        </p:txBody>
      </p:sp>
    </p:spTree>
    <p:extLst>
      <p:ext uri="{BB962C8B-B14F-4D97-AF65-F5344CB8AC3E}">
        <p14:creationId xmlns:p14="http://schemas.microsoft.com/office/powerpoint/2010/main" val="10292029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For some product images, particularly, the ones with zoomed views of single objects, focus objects should appear near the center of the image.</a:t>
            </a:r>
          </a:p>
          <a:p>
            <a:endParaRPr lang="en-US" dirty="0"/>
          </a:p>
        </p:txBody>
      </p:sp>
      <p:sp>
        <p:nvSpPr>
          <p:cNvPr id="4" name="Slide Number Placeholder 3"/>
          <p:cNvSpPr>
            <a:spLocks noGrp="1"/>
          </p:cNvSpPr>
          <p:nvPr>
            <p:ph type="sldNum" sz="quarter" idx="10"/>
          </p:nvPr>
        </p:nvSpPr>
        <p:spPr/>
        <p:txBody>
          <a:bodyPr/>
          <a:lstStyle/>
          <a:p>
            <a:fld id="{7EDE3D69-16DA-46CF-BFCD-1A27B9377ED4}" type="slidenum">
              <a:rPr lang="de-CH" smtClean="0"/>
              <a:t>27</a:t>
            </a:fld>
            <a:endParaRPr lang="de-CH"/>
          </a:p>
        </p:txBody>
      </p:sp>
    </p:spTree>
    <p:extLst>
      <p:ext uri="{BB962C8B-B14F-4D97-AF65-F5344CB8AC3E}">
        <p14:creationId xmlns:p14="http://schemas.microsoft.com/office/powerpoint/2010/main" val="10292029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Since other objects should not compete with the focus objects in the composition, we introduce a term to penalize objects that are close to focus objects.</a:t>
            </a:r>
          </a:p>
          <a:p>
            <a:endParaRPr lang="en-US" dirty="0"/>
          </a:p>
        </p:txBody>
      </p:sp>
      <p:sp>
        <p:nvSpPr>
          <p:cNvPr id="4" name="Slide Number Placeholder 3"/>
          <p:cNvSpPr>
            <a:spLocks noGrp="1"/>
          </p:cNvSpPr>
          <p:nvPr>
            <p:ph type="sldNum" sz="quarter" idx="10"/>
          </p:nvPr>
        </p:nvSpPr>
        <p:spPr/>
        <p:txBody>
          <a:bodyPr/>
          <a:lstStyle/>
          <a:p>
            <a:fld id="{7EDE3D69-16DA-46CF-BFCD-1A27B9377ED4}" type="slidenum">
              <a:rPr lang="de-CH" smtClean="0"/>
              <a:t>28</a:t>
            </a:fld>
            <a:endParaRPr lang="de-CH"/>
          </a:p>
        </p:txBody>
      </p:sp>
    </p:spTree>
    <p:extLst>
      <p:ext uri="{BB962C8B-B14F-4D97-AF65-F5344CB8AC3E}">
        <p14:creationId xmlns:p14="http://schemas.microsoft.com/office/powerpoint/2010/main" val="10292029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visibility and the size of objects in the image space also contribute to their perceived importance. Specifically, an object is perceived as less important if it is partially occluded by another objects or partially clipped by the frame. Therefore, focus objects should be more visible than others.</a:t>
            </a:r>
          </a:p>
          <a:p>
            <a:endParaRPr lang="en-US" dirty="0"/>
          </a:p>
        </p:txBody>
      </p:sp>
      <p:sp>
        <p:nvSpPr>
          <p:cNvPr id="4" name="Slide Number Placeholder 3"/>
          <p:cNvSpPr>
            <a:spLocks noGrp="1"/>
          </p:cNvSpPr>
          <p:nvPr>
            <p:ph type="sldNum" sz="quarter" idx="10"/>
          </p:nvPr>
        </p:nvSpPr>
        <p:spPr/>
        <p:txBody>
          <a:bodyPr/>
          <a:lstStyle/>
          <a:p>
            <a:fld id="{7EDE3D69-16DA-46CF-BFCD-1A27B9377ED4}" type="slidenum">
              <a:rPr lang="de-CH" smtClean="0"/>
              <a:t>29</a:t>
            </a:fld>
            <a:endParaRPr lang="de-CH"/>
          </a:p>
        </p:txBody>
      </p:sp>
    </p:spTree>
    <p:extLst>
      <p:ext uri="{BB962C8B-B14F-4D97-AF65-F5344CB8AC3E}">
        <p14:creationId xmlns:p14="http://schemas.microsoft.com/office/powerpoint/2010/main" val="10292029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Similarly,</a:t>
            </a:r>
            <a:r>
              <a:rPr lang="en-US" baseline="0" dirty="0" smtClean="0"/>
              <a:t> because larger objects are perceived as more important, focus objects should take up more image space than others.</a:t>
            </a:r>
            <a:endParaRPr lang="en-US" dirty="0"/>
          </a:p>
        </p:txBody>
      </p:sp>
      <p:sp>
        <p:nvSpPr>
          <p:cNvPr id="4" name="Slide Number Placeholder 3"/>
          <p:cNvSpPr>
            <a:spLocks noGrp="1"/>
          </p:cNvSpPr>
          <p:nvPr>
            <p:ph type="sldNum" sz="quarter" idx="10"/>
          </p:nvPr>
        </p:nvSpPr>
        <p:spPr/>
        <p:txBody>
          <a:bodyPr/>
          <a:lstStyle/>
          <a:p>
            <a:fld id="{7EDE3D69-16DA-46CF-BFCD-1A27B9377ED4}" type="slidenum">
              <a:rPr lang="de-CH" smtClean="0"/>
              <a:t>30</a:t>
            </a:fld>
            <a:endParaRPr lang="de-CH"/>
          </a:p>
        </p:txBody>
      </p:sp>
    </p:spTree>
    <p:extLst>
      <p:ext uri="{BB962C8B-B14F-4D97-AF65-F5344CB8AC3E}">
        <p14:creationId xmlns:p14="http://schemas.microsoft.com/office/powerpoint/2010/main" val="1029202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aseline="0" dirty="0" smtClean="0"/>
              <a:t>Compared to photographing physical scenes and objects, rendering 3D virtual scenes has many advantages.</a:t>
            </a:r>
          </a:p>
        </p:txBody>
      </p:sp>
      <p:sp>
        <p:nvSpPr>
          <p:cNvPr id="4" name="Slide Number Placeholder 3"/>
          <p:cNvSpPr>
            <a:spLocks noGrp="1"/>
          </p:cNvSpPr>
          <p:nvPr>
            <p:ph type="sldNum" sz="quarter" idx="10"/>
          </p:nvPr>
        </p:nvSpPr>
        <p:spPr/>
        <p:txBody>
          <a:bodyPr/>
          <a:lstStyle/>
          <a:p>
            <a:fld id="{7EDE3D69-16DA-46CF-BFCD-1A27B9377ED4}" type="slidenum">
              <a:rPr lang="de-CH" smtClean="0"/>
              <a:t>4</a:t>
            </a:fld>
            <a:endParaRPr lang="de-CH"/>
          </a:p>
        </p:txBody>
      </p:sp>
    </p:spTree>
    <p:extLst>
      <p:ext uri="{BB962C8B-B14F-4D97-AF65-F5344CB8AC3E}">
        <p14:creationId xmlns:p14="http://schemas.microsoft.com/office/powerpoint/2010/main" val="29523709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also include two well-established composition guidelines for creating aesthetically pleasing images. First is visual balance, which means people in general prefer the center of mass of the image to be close to the center of the image frame.</a:t>
            </a:r>
          </a:p>
          <a:p>
            <a:endParaRPr lang="en-US" dirty="0"/>
          </a:p>
        </p:txBody>
      </p:sp>
      <p:sp>
        <p:nvSpPr>
          <p:cNvPr id="4" name="Slide Number Placeholder 3"/>
          <p:cNvSpPr>
            <a:spLocks noGrp="1"/>
          </p:cNvSpPr>
          <p:nvPr>
            <p:ph type="sldNum" sz="quarter" idx="10"/>
          </p:nvPr>
        </p:nvSpPr>
        <p:spPr/>
        <p:txBody>
          <a:bodyPr/>
          <a:lstStyle/>
          <a:p>
            <a:fld id="{7EDE3D69-16DA-46CF-BFCD-1A27B9377ED4}" type="slidenum">
              <a:rPr lang="de-CH" smtClean="0"/>
              <a:t>31</a:t>
            </a:fld>
            <a:endParaRPr lang="de-CH"/>
          </a:p>
        </p:txBody>
      </p:sp>
    </p:spTree>
    <p:extLst>
      <p:ext uri="{BB962C8B-B14F-4D97-AF65-F5344CB8AC3E}">
        <p14:creationId xmlns:p14="http://schemas.microsoft.com/office/powerpoint/2010/main" val="10292029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Second</a:t>
            </a:r>
            <a:r>
              <a:rPr lang="en-US" baseline="0" dirty="0" smtClean="0"/>
              <a:t> is color contrast. Greater color contrast at object contours can help people understand boundaries between shapes in a scene. </a:t>
            </a:r>
            <a:endParaRPr lang="en-US" dirty="0"/>
          </a:p>
        </p:txBody>
      </p:sp>
      <p:sp>
        <p:nvSpPr>
          <p:cNvPr id="4" name="Slide Number Placeholder 3"/>
          <p:cNvSpPr>
            <a:spLocks noGrp="1"/>
          </p:cNvSpPr>
          <p:nvPr>
            <p:ph type="sldNum" sz="quarter" idx="10"/>
          </p:nvPr>
        </p:nvSpPr>
        <p:spPr/>
        <p:txBody>
          <a:bodyPr/>
          <a:lstStyle/>
          <a:p>
            <a:fld id="{7EDE3D69-16DA-46CF-BFCD-1A27B9377ED4}" type="slidenum">
              <a:rPr lang="de-CH" smtClean="0"/>
              <a:t>32</a:t>
            </a:fld>
            <a:endParaRPr lang="de-CH"/>
          </a:p>
        </p:txBody>
      </p:sp>
    </p:spTree>
    <p:extLst>
      <p:ext uri="{BB962C8B-B14F-4D97-AF65-F5344CB8AC3E}">
        <p14:creationId xmlns:p14="http://schemas.microsoft.com/office/powerpoint/2010/main" val="10292029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also impose constraints on camera placement in order to generate images that depict scenes from viewpoints that are natural for people. We consider two typical scenarios. If there is only one highlighted object, artists favor canonical views of the object class.</a:t>
            </a:r>
          </a:p>
        </p:txBody>
      </p:sp>
      <p:sp>
        <p:nvSpPr>
          <p:cNvPr id="4" name="Slide Number Placeholder 3"/>
          <p:cNvSpPr>
            <a:spLocks noGrp="1"/>
          </p:cNvSpPr>
          <p:nvPr>
            <p:ph type="sldNum" sz="quarter" idx="10"/>
          </p:nvPr>
        </p:nvSpPr>
        <p:spPr/>
        <p:txBody>
          <a:bodyPr/>
          <a:lstStyle/>
          <a:p>
            <a:fld id="{7EDE3D69-16DA-46CF-BFCD-1A27B9377ED4}" type="slidenum">
              <a:rPr lang="de-CH" smtClean="0"/>
              <a:t>33</a:t>
            </a:fld>
            <a:endParaRPr lang="de-CH"/>
          </a:p>
        </p:txBody>
      </p:sp>
    </p:spTree>
    <p:extLst>
      <p:ext uri="{BB962C8B-B14F-4D97-AF65-F5344CB8AC3E}">
        <p14:creationId xmlns:p14="http://schemas.microsoft.com/office/powerpoint/2010/main" val="10292029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If the image depicts a large scene with multiple focus objects, artists often use camera viewpoints that match how a human would typically see the scene.</a:t>
            </a:r>
          </a:p>
        </p:txBody>
      </p:sp>
      <p:sp>
        <p:nvSpPr>
          <p:cNvPr id="4" name="Slide Number Placeholder 3"/>
          <p:cNvSpPr>
            <a:spLocks noGrp="1"/>
          </p:cNvSpPr>
          <p:nvPr>
            <p:ph type="sldNum" sz="quarter" idx="10"/>
          </p:nvPr>
        </p:nvSpPr>
        <p:spPr/>
        <p:txBody>
          <a:bodyPr/>
          <a:lstStyle/>
          <a:p>
            <a:fld id="{7EDE3D69-16DA-46CF-BFCD-1A27B9377ED4}" type="slidenum">
              <a:rPr lang="de-CH" smtClean="0"/>
              <a:t>34</a:t>
            </a:fld>
            <a:endParaRPr lang="de-CH"/>
          </a:p>
        </p:txBody>
      </p:sp>
    </p:spTree>
    <p:extLst>
      <p:ext uri="{BB962C8B-B14F-4D97-AF65-F5344CB8AC3E}">
        <p14:creationId xmlns:p14="http://schemas.microsoft.com/office/powerpoint/2010/main" val="10292029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Object relations in 3D are also critical to ensure the scene plausibility. Avoiding collision and respecting support relationships are important for physical plausibility.</a:t>
            </a:r>
          </a:p>
        </p:txBody>
      </p:sp>
      <p:sp>
        <p:nvSpPr>
          <p:cNvPr id="4" name="Slide Number Placeholder 3"/>
          <p:cNvSpPr>
            <a:spLocks noGrp="1"/>
          </p:cNvSpPr>
          <p:nvPr>
            <p:ph type="sldNum" sz="quarter" idx="10"/>
          </p:nvPr>
        </p:nvSpPr>
        <p:spPr/>
        <p:txBody>
          <a:bodyPr/>
          <a:lstStyle/>
          <a:p>
            <a:fld id="{7EDE3D69-16DA-46CF-BFCD-1A27B9377ED4}" type="slidenum">
              <a:rPr lang="de-CH" smtClean="0"/>
              <a:t>35</a:t>
            </a:fld>
            <a:endParaRPr lang="de-CH"/>
          </a:p>
        </p:txBody>
      </p:sp>
    </p:spTree>
    <p:extLst>
      <p:ext uri="{BB962C8B-B14F-4D97-AF65-F5344CB8AC3E}">
        <p14:creationId xmlns:p14="http://schemas.microsoft.com/office/powerpoint/2010/main" val="10292029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 this slide, note how the plausibility of the composition is harmed if we don’t consider support relationship between the cabinet and the books in the energy term.</a:t>
            </a:r>
          </a:p>
        </p:txBody>
      </p:sp>
      <p:sp>
        <p:nvSpPr>
          <p:cNvPr id="4" name="Slide Number Placeholder 3"/>
          <p:cNvSpPr>
            <a:spLocks noGrp="1"/>
          </p:cNvSpPr>
          <p:nvPr>
            <p:ph type="sldNum" sz="quarter" idx="10"/>
          </p:nvPr>
        </p:nvSpPr>
        <p:spPr/>
        <p:txBody>
          <a:bodyPr/>
          <a:lstStyle/>
          <a:p>
            <a:fld id="{7EDE3D69-16DA-46CF-BFCD-1A27B9377ED4}" type="slidenum">
              <a:rPr lang="de-CH" smtClean="0"/>
              <a:t>36</a:t>
            </a:fld>
            <a:endParaRPr lang="de-CH"/>
          </a:p>
        </p:txBody>
      </p:sp>
    </p:spTree>
    <p:extLst>
      <p:ext uri="{BB962C8B-B14F-4D97-AF65-F5344CB8AC3E}">
        <p14:creationId xmlns:p14="http://schemas.microsoft.com/office/powerpoint/2010/main" val="10292029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Other semantic spatial constraints should be also satisfied during the optimization. For example, note how the plausibility of the spatial relation between the dining chair in the front and the dining table is important for the quality of the composition.</a:t>
            </a:r>
          </a:p>
        </p:txBody>
      </p:sp>
      <p:sp>
        <p:nvSpPr>
          <p:cNvPr id="4" name="Slide Number Placeholder 3"/>
          <p:cNvSpPr>
            <a:spLocks noGrp="1"/>
          </p:cNvSpPr>
          <p:nvPr>
            <p:ph type="sldNum" sz="quarter" idx="10"/>
          </p:nvPr>
        </p:nvSpPr>
        <p:spPr/>
        <p:txBody>
          <a:bodyPr/>
          <a:lstStyle/>
          <a:p>
            <a:fld id="{7EDE3D69-16DA-46CF-BFCD-1A27B9377ED4}" type="slidenum">
              <a:rPr lang="de-CH" smtClean="0"/>
              <a:t>37</a:t>
            </a:fld>
            <a:endParaRPr lang="de-CH"/>
          </a:p>
        </p:txBody>
      </p:sp>
    </p:spTree>
    <p:extLst>
      <p:ext uri="{BB962C8B-B14F-4D97-AF65-F5344CB8AC3E}">
        <p14:creationId xmlns:p14="http://schemas.microsoft.com/office/powerpoint/2010/main" val="10292029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finally apply a regularization term that encourages small changes to the scene with respect to the initial configuration provided by the </a:t>
            </a:r>
            <a:r>
              <a:rPr lang="en-US" altLang="zh-CN" baseline="0" dirty="0" smtClean="0"/>
              <a:t>artist</a:t>
            </a:r>
            <a:r>
              <a:rPr lang="en-US" baseline="0" dirty="0" smtClean="0"/>
              <a:t>.</a:t>
            </a:r>
          </a:p>
        </p:txBody>
      </p:sp>
      <p:sp>
        <p:nvSpPr>
          <p:cNvPr id="4" name="Slide Number Placeholder 3"/>
          <p:cNvSpPr>
            <a:spLocks noGrp="1"/>
          </p:cNvSpPr>
          <p:nvPr>
            <p:ph type="sldNum" sz="quarter" idx="10"/>
          </p:nvPr>
        </p:nvSpPr>
        <p:spPr/>
        <p:txBody>
          <a:bodyPr/>
          <a:lstStyle/>
          <a:p>
            <a:fld id="{7EDE3D69-16DA-46CF-BFCD-1A27B9377ED4}" type="slidenum">
              <a:rPr lang="de-CH" smtClean="0"/>
              <a:t>38</a:t>
            </a:fld>
            <a:endParaRPr lang="de-CH"/>
          </a:p>
        </p:txBody>
      </p:sp>
    </p:spTree>
    <p:extLst>
      <p:ext uri="{BB962C8B-B14F-4D97-AF65-F5344CB8AC3E}">
        <p14:creationId xmlns:p14="http://schemas.microsoft.com/office/powerpoint/2010/main" val="10292029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Now, let me describe how we optimize the energy function.</a:t>
            </a:r>
          </a:p>
          <a:p>
            <a:endParaRPr lang="en-US" dirty="0"/>
          </a:p>
        </p:txBody>
      </p:sp>
      <p:sp>
        <p:nvSpPr>
          <p:cNvPr id="4" name="Slide Number Placeholder 3"/>
          <p:cNvSpPr>
            <a:spLocks noGrp="1"/>
          </p:cNvSpPr>
          <p:nvPr>
            <p:ph type="sldNum" sz="quarter" idx="10"/>
          </p:nvPr>
        </p:nvSpPr>
        <p:spPr/>
        <p:txBody>
          <a:bodyPr/>
          <a:lstStyle/>
          <a:p>
            <a:fld id="{7EDE3D69-16DA-46CF-BFCD-1A27B9377ED4}" type="slidenum">
              <a:rPr lang="de-CH" smtClean="0"/>
              <a:t>39</a:t>
            </a:fld>
            <a:endParaRPr lang="de-CH"/>
          </a:p>
        </p:txBody>
      </p:sp>
    </p:spTree>
    <p:extLst>
      <p:ext uri="{BB962C8B-B14F-4D97-AF65-F5344CB8AC3E}">
        <p14:creationId xmlns:p14="http://schemas.microsoft.com/office/powerpoint/2010/main" val="30504186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 our optimization problem, we have continuous variables, including camera parameters, object positions and orientations. </a:t>
            </a:r>
          </a:p>
          <a:p>
            <a:r>
              <a:rPr lang="en-US" baseline="0" dirty="0" smtClean="0"/>
              <a:t>(click)</a:t>
            </a:r>
          </a:p>
          <a:p>
            <a:r>
              <a:rPr lang="en-US" baseline="0" dirty="0" smtClean="0"/>
              <a:t>We also have discrete variables, which are the selected material of each object. </a:t>
            </a:r>
          </a:p>
        </p:txBody>
      </p:sp>
      <p:sp>
        <p:nvSpPr>
          <p:cNvPr id="4" name="Slide Number Placeholder 3"/>
          <p:cNvSpPr>
            <a:spLocks noGrp="1"/>
          </p:cNvSpPr>
          <p:nvPr>
            <p:ph type="sldNum" sz="quarter" idx="10"/>
          </p:nvPr>
        </p:nvSpPr>
        <p:spPr/>
        <p:txBody>
          <a:bodyPr/>
          <a:lstStyle/>
          <a:p>
            <a:fld id="{7EDE3D69-16DA-46CF-BFCD-1A27B9377ED4}" type="slidenum">
              <a:rPr lang="de-CH" smtClean="0"/>
              <a:t>40</a:t>
            </a:fld>
            <a:endParaRPr lang="de-CH"/>
          </a:p>
        </p:txBody>
      </p:sp>
    </p:spTree>
    <p:extLst>
      <p:ext uri="{BB962C8B-B14F-4D97-AF65-F5344CB8AC3E}">
        <p14:creationId xmlns:p14="http://schemas.microsoft.com/office/powerpoint/2010/main" val="10292029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aseline="0" dirty="0" smtClean="0"/>
              <a:t>First, rendering virtual 3D scenes is much less expensive than photographing real scenes, as it does not require building physical sets in large photo studios.. </a:t>
            </a:r>
          </a:p>
        </p:txBody>
      </p:sp>
      <p:sp>
        <p:nvSpPr>
          <p:cNvPr id="4" name="Slide Number Placeholder 3"/>
          <p:cNvSpPr>
            <a:spLocks noGrp="1"/>
          </p:cNvSpPr>
          <p:nvPr>
            <p:ph type="sldNum" sz="quarter" idx="10"/>
          </p:nvPr>
        </p:nvSpPr>
        <p:spPr/>
        <p:txBody>
          <a:bodyPr/>
          <a:lstStyle/>
          <a:p>
            <a:fld id="{7EDE3D69-16DA-46CF-BFCD-1A27B9377ED4}" type="slidenum">
              <a:rPr lang="de-CH" smtClean="0"/>
              <a:t>5</a:t>
            </a:fld>
            <a:endParaRPr lang="de-CH"/>
          </a:p>
        </p:txBody>
      </p:sp>
    </p:spTree>
    <p:extLst>
      <p:ext uri="{BB962C8B-B14F-4D97-AF65-F5344CB8AC3E}">
        <p14:creationId xmlns:p14="http://schemas.microsoft.com/office/powerpoint/2010/main" val="29523709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therefore alternate between a continuous optimization and a discrete optimization</a:t>
            </a:r>
          </a:p>
          <a:p>
            <a:r>
              <a:rPr lang="en-US" baseline="0" dirty="0" smtClean="0"/>
              <a:t>The continuous optimization accounts for optimizing camera view and object placement, while the discrete optimization accounts for materials. </a:t>
            </a:r>
          </a:p>
          <a:p>
            <a:r>
              <a:rPr lang="en-US" baseline="0" dirty="0" smtClean="0"/>
              <a:t>In the continuous optimization, we use stochastic gradient descent and line search.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discrete optimization only affects color contrast term, and we iteratively optimize for each object.</a:t>
            </a:r>
          </a:p>
          <a:p>
            <a:endParaRPr lang="en-US" baseline="0" dirty="0" smtClean="0"/>
          </a:p>
        </p:txBody>
      </p:sp>
      <p:sp>
        <p:nvSpPr>
          <p:cNvPr id="4" name="Slide Number Placeholder 3"/>
          <p:cNvSpPr>
            <a:spLocks noGrp="1"/>
          </p:cNvSpPr>
          <p:nvPr>
            <p:ph type="sldNum" sz="quarter" idx="10"/>
          </p:nvPr>
        </p:nvSpPr>
        <p:spPr/>
        <p:txBody>
          <a:bodyPr/>
          <a:lstStyle/>
          <a:p>
            <a:fld id="{7EDE3D69-16DA-46CF-BFCD-1A27B9377ED4}" type="slidenum">
              <a:rPr lang="de-CH" smtClean="0"/>
              <a:t>41</a:t>
            </a:fld>
            <a:endParaRPr lang="de-CH"/>
          </a:p>
        </p:txBody>
      </p:sp>
    </p:spTree>
    <p:extLst>
      <p:ext uri="{BB962C8B-B14F-4D97-AF65-F5344CB8AC3E}">
        <p14:creationId xmlns:p14="http://schemas.microsoft.com/office/powerpoint/2010/main" val="30504186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a:t>
            </a:r>
            <a:r>
              <a:rPr lang="en-US" baseline="0" dirty="0" smtClean="0"/>
              <a:t> use an example to show your how the optimization works. As input, the artist specifies the desired aspect ratio, a rough scene layout, the focus objects and an initial camera view. I use blue bars on the right to show the value of each term in the energy function, and the red bar for the total energy at each frame. In the optimization, the object positions, orientations, camera viewpoints, and materials are updated in order to minimize the energy of the scene.</a:t>
            </a:r>
          </a:p>
        </p:txBody>
      </p:sp>
      <p:sp>
        <p:nvSpPr>
          <p:cNvPr id="4" name="Slide Number Placeholder 3"/>
          <p:cNvSpPr>
            <a:spLocks noGrp="1"/>
          </p:cNvSpPr>
          <p:nvPr>
            <p:ph type="sldNum" sz="quarter" idx="10"/>
          </p:nvPr>
        </p:nvSpPr>
        <p:spPr/>
        <p:txBody>
          <a:bodyPr/>
          <a:lstStyle/>
          <a:p>
            <a:fld id="{7EDE3D69-16DA-46CF-BFCD-1A27B9377ED4}" type="slidenum">
              <a:rPr lang="de-CH" smtClean="0"/>
              <a:t>42</a:t>
            </a:fld>
            <a:endParaRPr lang="de-CH"/>
          </a:p>
        </p:txBody>
      </p:sp>
    </p:spTree>
    <p:extLst>
      <p:ext uri="{BB962C8B-B14F-4D97-AF65-F5344CB8AC3E}">
        <p14:creationId xmlns:p14="http://schemas.microsoft.com/office/powerpoint/2010/main" val="25156393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DE3D69-16DA-46CF-BFCD-1A27B9377ED4}" type="slidenum">
              <a:rPr lang="de-CH" smtClean="0"/>
              <a:t>43</a:t>
            </a:fld>
            <a:endParaRPr lang="de-CH"/>
          </a:p>
        </p:txBody>
      </p:sp>
    </p:spTree>
    <p:extLst>
      <p:ext uri="{BB962C8B-B14F-4D97-AF65-F5344CB8AC3E}">
        <p14:creationId xmlns:p14="http://schemas.microsoft.com/office/powerpoint/2010/main" val="30504186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Now, I will talk about</a:t>
            </a:r>
            <a:r>
              <a:rPr lang="en-US" baseline="0" dirty="0" smtClean="0"/>
              <a:t> 5 applications that are enabled by our scene optimization technique.</a:t>
            </a:r>
            <a:endParaRPr lang="en-US" dirty="0" smtClean="0"/>
          </a:p>
        </p:txBody>
      </p:sp>
      <p:sp>
        <p:nvSpPr>
          <p:cNvPr id="4" name="Slide Number Placeholder 3"/>
          <p:cNvSpPr>
            <a:spLocks noGrp="1"/>
          </p:cNvSpPr>
          <p:nvPr>
            <p:ph type="sldNum" sz="quarter" idx="10"/>
          </p:nvPr>
        </p:nvSpPr>
        <p:spPr/>
        <p:txBody>
          <a:bodyPr/>
          <a:lstStyle/>
          <a:p>
            <a:fld id="{7EDE3D69-16DA-46CF-BFCD-1A27B9377ED4}" type="slidenum">
              <a:rPr lang="de-CH" smtClean="0"/>
              <a:t>44</a:t>
            </a:fld>
            <a:endParaRPr lang="de-CH"/>
          </a:p>
        </p:txBody>
      </p:sp>
    </p:spTree>
    <p:extLst>
      <p:ext uri="{BB962C8B-B14F-4D97-AF65-F5344CB8AC3E}">
        <p14:creationId xmlns:p14="http://schemas.microsoft.com/office/powerpoint/2010/main" val="20005471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primary application of our system is to facilitate the refinement stage of catalog image creation. </a:t>
            </a:r>
            <a:r>
              <a:rPr lang="en-US" baseline="0" smtClean="0"/>
              <a:t>Given a </a:t>
            </a:r>
            <a:r>
              <a:rPr lang="en-US" baseline="0" dirty="0" smtClean="0"/>
              <a:t>rough </a:t>
            </a:r>
            <a:r>
              <a:rPr lang="en-US" baseline="0" smtClean="0"/>
              <a:t>scene configuration and a set of highlighted objects, </a:t>
            </a:r>
            <a:r>
              <a:rPr lang="en-US" baseline="0" dirty="0" smtClean="0"/>
              <a:t>we achieve a nice 2D composition by automatically adjusting viewpoint, object placement and materials.</a:t>
            </a:r>
          </a:p>
          <a:p>
            <a:endParaRPr lang="en-US" dirty="0"/>
          </a:p>
        </p:txBody>
      </p:sp>
      <p:sp>
        <p:nvSpPr>
          <p:cNvPr id="4" name="Slide Number Placeholder 3"/>
          <p:cNvSpPr>
            <a:spLocks noGrp="1"/>
          </p:cNvSpPr>
          <p:nvPr>
            <p:ph type="sldNum" sz="quarter" idx="10"/>
          </p:nvPr>
        </p:nvSpPr>
        <p:spPr/>
        <p:txBody>
          <a:bodyPr/>
          <a:lstStyle/>
          <a:p>
            <a:fld id="{7EDE3D69-16DA-46CF-BFCD-1A27B9377ED4}" type="slidenum">
              <a:rPr lang="de-CH" smtClean="0"/>
              <a:t>45</a:t>
            </a:fld>
            <a:endParaRPr lang="de-CH"/>
          </a:p>
        </p:txBody>
      </p:sp>
    </p:spTree>
    <p:extLst>
      <p:ext uri="{BB962C8B-B14F-4D97-AF65-F5344CB8AC3E}">
        <p14:creationId xmlns:p14="http://schemas.microsoft.com/office/powerpoint/2010/main" val="22361215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aseline="0" dirty="0" smtClean="0"/>
              <a:t>To evaluate whether our system can assist this application, we ran an informal experiment. </a:t>
            </a:r>
          </a:p>
          <a:p>
            <a:pPr marL="228600" indent="-228600">
              <a:buAutoNum type="arabicPeriod"/>
            </a:pPr>
            <a:r>
              <a:rPr lang="en-US" baseline="0" dirty="0" smtClean="0"/>
              <a:t>We asked a user to go through the full process of creating and refining a scene for a product image using an interactive modeling tool. </a:t>
            </a:r>
          </a:p>
          <a:p>
            <a:pPr marL="228600" indent="-228600">
              <a:buAutoNum type="arabicPeriod"/>
            </a:pPr>
            <a:r>
              <a:rPr lang="en-US" baseline="0" dirty="0" smtClean="0"/>
              <a:t>We instructed the user to create a 3D scene motivated by an image highlighting a dining table and chair in the IKEA catalog. </a:t>
            </a:r>
          </a:p>
          <a:p>
            <a:endParaRPr lang="en-US" dirty="0"/>
          </a:p>
        </p:txBody>
      </p:sp>
      <p:sp>
        <p:nvSpPr>
          <p:cNvPr id="4" name="Slide Number Placeholder 3"/>
          <p:cNvSpPr>
            <a:spLocks noGrp="1"/>
          </p:cNvSpPr>
          <p:nvPr>
            <p:ph type="sldNum" sz="quarter" idx="10"/>
          </p:nvPr>
        </p:nvSpPr>
        <p:spPr/>
        <p:txBody>
          <a:bodyPr/>
          <a:lstStyle/>
          <a:p>
            <a:fld id="{7EDE3D69-16DA-46CF-BFCD-1A27B9377ED4}" type="slidenum">
              <a:rPr lang="de-CH" smtClean="0"/>
              <a:t>46</a:t>
            </a:fld>
            <a:endParaRPr lang="de-CH"/>
          </a:p>
        </p:txBody>
      </p:sp>
    </p:spTree>
    <p:extLst>
      <p:ext uri="{BB962C8B-B14F-4D97-AF65-F5344CB8AC3E}">
        <p14:creationId xmlns:p14="http://schemas.microsoft.com/office/powerpoint/2010/main" val="409307251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aseline="0" dirty="0" smtClean="0"/>
              <a:t>which she could refer to as she modeled. </a:t>
            </a:r>
          </a:p>
          <a:p>
            <a:endParaRPr lang="en-US" dirty="0"/>
          </a:p>
        </p:txBody>
      </p:sp>
      <p:sp>
        <p:nvSpPr>
          <p:cNvPr id="4" name="Slide Number Placeholder 3"/>
          <p:cNvSpPr>
            <a:spLocks noGrp="1"/>
          </p:cNvSpPr>
          <p:nvPr>
            <p:ph type="sldNum" sz="quarter" idx="10"/>
          </p:nvPr>
        </p:nvSpPr>
        <p:spPr/>
        <p:txBody>
          <a:bodyPr/>
          <a:lstStyle/>
          <a:p>
            <a:fld id="{7EDE3D69-16DA-46CF-BFCD-1A27B9377ED4}" type="slidenum">
              <a:rPr lang="de-CH" smtClean="0"/>
              <a:t>47</a:t>
            </a:fld>
            <a:endParaRPr lang="de-CH"/>
          </a:p>
        </p:txBody>
      </p:sp>
    </p:spTree>
    <p:extLst>
      <p:ext uri="{BB962C8B-B14F-4D97-AF65-F5344CB8AC3E}">
        <p14:creationId xmlns:p14="http://schemas.microsoft.com/office/powerpoint/2010/main" val="409307251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aseline="0" dirty="0" smtClean="0"/>
              <a:t>During the interactive session, we logged ‘snapshot’ scene files to represent the user’s progress. We show several examples in the top row. </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smtClean="0"/>
              <a:t>After the session was finished, we used the snapshot scenes to do two things. (1) to analyze whether our energy function explains changes made interactively by the user. (2) to study at which point in the modeling process our optimization could have been used to assist the user by refining the scene automatically. </a:t>
            </a:r>
          </a:p>
        </p:txBody>
      </p:sp>
      <p:sp>
        <p:nvSpPr>
          <p:cNvPr id="4" name="Slide Number Placeholder 3"/>
          <p:cNvSpPr>
            <a:spLocks noGrp="1"/>
          </p:cNvSpPr>
          <p:nvPr>
            <p:ph type="sldNum" sz="quarter" idx="10"/>
          </p:nvPr>
        </p:nvSpPr>
        <p:spPr/>
        <p:txBody>
          <a:bodyPr/>
          <a:lstStyle/>
          <a:p>
            <a:fld id="{7EDE3D69-16DA-46CF-BFCD-1A27B9377ED4}" type="slidenum">
              <a:rPr lang="de-CH" smtClean="0"/>
              <a:t>48</a:t>
            </a:fld>
            <a:endParaRPr lang="de-CH"/>
          </a:p>
        </p:txBody>
      </p:sp>
    </p:spTree>
    <p:extLst>
      <p:ext uri="{BB962C8B-B14F-4D97-AF65-F5344CB8AC3E}">
        <p14:creationId xmlns:p14="http://schemas.microsoft.com/office/powerpoint/2010/main" val="146612647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aseline="0" dirty="0" smtClean="0"/>
              <a:t>We use the blue curve to represent the value of our energy function for each snapshot of the user’s interactive session. </a:t>
            </a:r>
          </a:p>
          <a:p>
            <a:endParaRPr lang="en-US" dirty="0"/>
          </a:p>
        </p:txBody>
      </p:sp>
      <p:sp>
        <p:nvSpPr>
          <p:cNvPr id="4" name="Slide Number Placeholder 3"/>
          <p:cNvSpPr>
            <a:spLocks noGrp="1"/>
          </p:cNvSpPr>
          <p:nvPr>
            <p:ph type="sldNum" sz="quarter" idx="10"/>
          </p:nvPr>
        </p:nvSpPr>
        <p:spPr/>
        <p:txBody>
          <a:bodyPr/>
          <a:lstStyle/>
          <a:p>
            <a:fld id="{7EDE3D69-16DA-46CF-BFCD-1A27B9377ED4}" type="slidenum">
              <a:rPr lang="de-CH" smtClean="0"/>
              <a:t>49</a:t>
            </a:fld>
            <a:endParaRPr lang="de-CH"/>
          </a:p>
        </p:txBody>
      </p:sp>
    </p:spTree>
    <p:extLst>
      <p:ext uri="{BB962C8B-B14F-4D97-AF65-F5344CB8AC3E}">
        <p14:creationId xmlns:p14="http://schemas.microsoft.com/office/powerpoint/2010/main" val="14661264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aseline="0" dirty="0" smtClean="0"/>
              <a:t>To study how our optimization could have helped, we run our optimization on each of the snapshot scenes shown in the top row. The optimized scenes are in the second row, and we plot the energy function values of the optimized scene in red dots.</a:t>
            </a:r>
          </a:p>
          <a:p>
            <a:pPr marL="228600" indent="-228600">
              <a:buAutoNum type="arabicPeriod"/>
            </a:pPr>
            <a:r>
              <a:rPr lang="en-US" baseline="0" dirty="0" smtClean="0"/>
              <a:t>The curves clearly reveal two phases.</a:t>
            </a:r>
            <a:endParaRPr lang="en-US" dirty="0"/>
          </a:p>
        </p:txBody>
      </p:sp>
      <p:sp>
        <p:nvSpPr>
          <p:cNvPr id="4" name="Slide Number Placeholder 3"/>
          <p:cNvSpPr>
            <a:spLocks noGrp="1"/>
          </p:cNvSpPr>
          <p:nvPr>
            <p:ph type="sldNum" sz="quarter" idx="10"/>
          </p:nvPr>
        </p:nvSpPr>
        <p:spPr/>
        <p:txBody>
          <a:bodyPr/>
          <a:lstStyle/>
          <a:p>
            <a:fld id="{7EDE3D69-16DA-46CF-BFCD-1A27B9377ED4}" type="slidenum">
              <a:rPr lang="de-CH" smtClean="0"/>
              <a:t>50</a:t>
            </a:fld>
            <a:endParaRPr lang="de-CH"/>
          </a:p>
        </p:txBody>
      </p:sp>
    </p:spTree>
    <p:extLst>
      <p:ext uri="{BB962C8B-B14F-4D97-AF65-F5344CB8AC3E}">
        <p14:creationId xmlns:p14="http://schemas.microsoft.com/office/powerpoint/2010/main" val="14661264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Or storing</a:t>
            </a:r>
            <a:r>
              <a:rPr lang="en-US" baseline="0" dirty="0" smtClean="0"/>
              <a:t> physical objects in large warehouses. </a:t>
            </a:r>
            <a:endParaRPr lang="en-US" dirty="0"/>
          </a:p>
        </p:txBody>
      </p:sp>
      <p:sp>
        <p:nvSpPr>
          <p:cNvPr id="4" name="Slide Number Placeholder 3"/>
          <p:cNvSpPr>
            <a:spLocks noGrp="1"/>
          </p:cNvSpPr>
          <p:nvPr>
            <p:ph type="sldNum" sz="quarter" idx="10"/>
          </p:nvPr>
        </p:nvSpPr>
        <p:spPr/>
        <p:txBody>
          <a:bodyPr/>
          <a:lstStyle/>
          <a:p>
            <a:fld id="{7EDE3D69-16DA-46CF-BFCD-1A27B9377ED4}" type="slidenum">
              <a:rPr lang="de-CH" smtClean="0"/>
              <a:t>6</a:t>
            </a:fld>
            <a:endParaRPr lang="de-CH"/>
          </a:p>
        </p:txBody>
      </p:sp>
    </p:spTree>
    <p:extLst>
      <p:ext uri="{BB962C8B-B14F-4D97-AF65-F5344CB8AC3E}">
        <p14:creationId xmlns:p14="http://schemas.microsoft.com/office/powerpoint/2010/main" val="295237093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aseline="0" dirty="0" smtClean="0"/>
              <a:t>A period of ‘large-scale layout’ when the scene energy goes up and down, on the left</a:t>
            </a:r>
          </a:p>
          <a:p>
            <a:pPr marL="0" indent="0">
              <a:buNone/>
            </a:pPr>
            <a:r>
              <a:rPr lang="en-US" baseline="0" dirty="0" smtClean="0"/>
              <a:t>(click)</a:t>
            </a:r>
          </a:p>
          <a:p>
            <a:pPr marL="228600" indent="-228600">
              <a:buAutoNum type="arabicPeriod"/>
            </a:pPr>
            <a:r>
              <a:rPr lang="en-US" baseline="0" dirty="0" smtClean="0"/>
              <a:t>Followed by a period of ‘fine-scale refinements’, where the energy decreases almost steadily.</a:t>
            </a:r>
          </a:p>
          <a:p>
            <a:pPr marL="228600" indent="-228600">
              <a:buAutoNum type="arabicPeriod"/>
            </a:pPr>
            <a:r>
              <a:rPr lang="en-US" baseline="0" dirty="0" smtClean="0"/>
              <a:t>First, it indicates that the energy function correctly captures images quality differences of improvements made by the user.</a:t>
            </a:r>
          </a:p>
          <a:p>
            <a:endParaRPr lang="en-US" dirty="0"/>
          </a:p>
        </p:txBody>
      </p:sp>
      <p:sp>
        <p:nvSpPr>
          <p:cNvPr id="4" name="Slide Number Placeholder 3"/>
          <p:cNvSpPr>
            <a:spLocks noGrp="1"/>
          </p:cNvSpPr>
          <p:nvPr>
            <p:ph type="sldNum" sz="quarter" idx="10"/>
          </p:nvPr>
        </p:nvSpPr>
        <p:spPr/>
        <p:txBody>
          <a:bodyPr/>
          <a:lstStyle/>
          <a:p>
            <a:fld id="{7EDE3D69-16DA-46CF-BFCD-1A27B9377ED4}" type="slidenum">
              <a:rPr lang="de-CH" smtClean="0"/>
              <a:t>51</a:t>
            </a:fld>
            <a:endParaRPr lang="de-CH"/>
          </a:p>
        </p:txBody>
      </p:sp>
    </p:spTree>
    <p:extLst>
      <p:ext uri="{BB962C8B-B14F-4D97-AF65-F5344CB8AC3E}">
        <p14:creationId xmlns:p14="http://schemas.microsoft.com/office/powerpoint/2010/main" val="14661264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aseline="0" dirty="0" smtClean="0"/>
              <a:t>Second, note how the optimized scenes after A47 are qualitatively similar to the final scene created by the user, </a:t>
            </a:r>
          </a:p>
          <a:p>
            <a:pPr marL="0" indent="0">
              <a:buNone/>
            </a:pPr>
            <a:r>
              <a:rPr lang="en-US" baseline="0" dirty="0" smtClean="0"/>
              <a:t>(click)</a:t>
            </a:r>
          </a:p>
          <a:p>
            <a:pPr marL="0" indent="0">
              <a:buNone/>
            </a:pPr>
            <a:r>
              <a:rPr lang="en-US" baseline="0" dirty="0" smtClean="0"/>
              <a:t>which suggests that the time the user spent on scene refinement could have been off-loaded to the computer. </a:t>
            </a:r>
          </a:p>
          <a:p>
            <a:pPr marL="228600" indent="-228600">
              <a:buAutoNum type="arabicPeriod"/>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7EDE3D69-16DA-46CF-BFCD-1A27B9377ED4}" type="slidenum">
              <a:rPr lang="de-CH" smtClean="0"/>
              <a:t>52</a:t>
            </a:fld>
            <a:endParaRPr lang="de-CH"/>
          </a:p>
        </p:txBody>
      </p:sp>
    </p:spTree>
    <p:extLst>
      <p:ext uri="{BB962C8B-B14F-4D97-AF65-F5344CB8AC3E}">
        <p14:creationId xmlns:p14="http://schemas.microsoft.com/office/powerpoint/2010/main" val="146612647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Our system can also automatically retarget catalog images to aspect ratios that are appropriate for different display formats.</a:t>
            </a:r>
          </a:p>
        </p:txBody>
      </p:sp>
      <p:sp>
        <p:nvSpPr>
          <p:cNvPr id="4" name="Slide Number Placeholder 3"/>
          <p:cNvSpPr>
            <a:spLocks noGrp="1"/>
          </p:cNvSpPr>
          <p:nvPr>
            <p:ph type="sldNum" sz="quarter" idx="10"/>
          </p:nvPr>
        </p:nvSpPr>
        <p:spPr/>
        <p:txBody>
          <a:bodyPr/>
          <a:lstStyle/>
          <a:p>
            <a:fld id="{7EDE3D69-16DA-46CF-BFCD-1A27B9377ED4}" type="slidenum">
              <a:rPr lang="de-CH" smtClean="0"/>
              <a:t>53</a:t>
            </a:fld>
            <a:endParaRPr lang="de-CH"/>
          </a:p>
        </p:txBody>
      </p:sp>
    </p:spTree>
    <p:extLst>
      <p:ext uri="{BB962C8B-B14F-4D97-AF65-F5344CB8AC3E}">
        <p14:creationId xmlns:p14="http://schemas.microsoft.com/office/powerpoint/2010/main" val="237844981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Simple cropping or zoom-in view is usually not sufficient because the relative arrangement of objects in image space remains fixed. </a:t>
            </a:r>
            <a:endParaRPr lang="en-US" dirty="0"/>
          </a:p>
        </p:txBody>
      </p:sp>
      <p:sp>
        <p:nvSpPr>
          <p:cNvPr id="4" name="Slide Number Placeholder 3"/>
          <p:cNvSpPr>
            <a:spLocks noGrp="1"/>
          </p:cNvSpPr>
          <p:nvPr>
            <p:ph type="sldNum" sz="quarter" idx="10"/>
          </p:nvPr>
        </p:nvSpPr>
        <p:spPr/>
        <p:txBody>
          <a:bodyPr/>
          <a:lstStyle/>
          <a:p>
            <a:fld id="{7EDE3D69-16DA-46CF-BFCD-1A27B9377ED4}" type="slidenum">
              <a:rPr lang="de-CH" smtClean="0"/>
              <a:t>54</a:t>
            </a:fld>
            <a:endParaRPr lang="de-CH"/>
          </a:p>
        </p:txBody>
      </p:sp>
    </p:spTree>
    <p:extLst>
      <p:ext uri="{BB962C8B-B14F-4D97-AF65-F5344CB8AC3E}">
        <p14:creationId xmlns:p14="http://schemas.microsoft.com/office/powerpoint/2010/main" val="34542010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Our optimization has the ability to adjust object placement as well as camera parameters to produce good compositions for different aspect ratios.</a:t>
            </a:r>
          </a:p>
          <a:p>
            <a:endParaRPr lang="en-US" dirty="0"/>
          </a:p>
        </p:txBody>
      </p:sp>
      <p:sp>
        <p:nvSpPr>
          <p:cNvPr id="4" name="Slide Number Placeholder 3"/>
          <p:cNvSpPr>
            <a:spLocks noGrp="1"/>
          </p:cNvSpPr>
          <p:nvPr>
            <p:ph type="sldNum" sz="quarter" idx="10"/>
          </p:nvPr>
        </p:nvSpPr>
        <p:spPr/>
        <p:txBody>
          <a:bodyPr/>
          <a:lstStyle/>
          <a:p>
            <a:fld id="{7EDE3D69-16DA-46CF-BFCD-1A27B9377ED4}" type="slidenum">
              <a:rPr lang="de-CH" smtClean="0"/>
              <a:t>55</a:t>
            </a:fld>
            <a:endParaRPr lang="de-CH"/>
          </a:p>
        </p:txBody>
      </p:sp>
    </p:spTree>
    <p:extLst>
      <p:ext uri="{BB962C8B-B14F-4D97-AF65-F5344CB8AC3E}">
        <p14:creationId xmlns:p14="http://schemas.microsoft.com/office/powerpoint/2010/main" val="34542010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Our method can also perform retargeting for object replacement. Multinational furniture companies like IKEA usually customize their catalog images for different countries to match cultural preferences. This customization often involves choosing different materials or replacing objects within a scene</a:t>
            </a:r>
            <a:endParaRPr lang="en-US" dirty="0"/>
          </a:p>
        </p:txBody>
      </p:sp>
      <p:sp>
        <p:nvSpPr>
          <p:cNvPr id="4" name="Slide Number Placeholder 3"/>
          <p:cNvSpPr>
            <a:spLocks noGrp="1"/>
          </p:cNvSpPr>
          <p:nvPr>
            <p:ph type="sldNum" sz="quarter" idx="10"/>
          </p:nvPr>
        </p:nvSpPr>
        <p:spPr/>
        <p:txBody>
          <a:bodyPr/>
          <a:lstStyle/>
          <a:p>
            <a:fld id="{7EDE3D69-16DA-46CF-BFCD-1A27B9377ED4}" type="slidenum">
              <a:rPr lang="de-CH" smtClean="0"/>
              <a:t>56</a:t>
            </a:fld>
            <a:endParaRPr lang="de-CH"/>
          </a:p>
        </p:txBody>
      </p:sp>
    </p:spTree>
    <p:extLst>
      <p:ext uri="{BB962C8B-B14F-4D97-AF65-F5344CB8AC3E}">
        <p14:creationId xmlns:p14="http://schemas.microsoft.com/office/powerpoint/2010/main" val="237844981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In many cases, the size and shape of new objects can be significantly different form the original, which means the artist will have to spend additional effort adjusting the camera parameters and object placement to achieve a good composition for each customization. In this example, we replace the chair, side table, coffee table, plant, and couch. When we swap in the new objects, there is a collision between the chair and plant, and the composition feels cramped in general</a:t>
            </a:r>
          </a:p>
        </p:txBody>
      </p:sp>
      <p:sp>
        <p:nvSpPr>
          <p:cNvPr id="4" name="Slide Number Placeholder 3"/>
          <p:cNvSpPr>
            <a:spLocks noGrp="1"/>
          </p:cNvSpPr>
          <p:nvPr>
            <p:ph type="sldNum" sz="quarter" idx="10"/>
          </p:nvPr>
        </p:nvSpPr>
        <p:spPr/>
        <p:txBody>
          <a:bodyPr/>
          <a:lstStyle/>
          <a:p>
            <a:fld id="{7EDE3D69-16DA-46CF-BFCD-1A27B9377ED4}" type="slidenum">
              <a:rPr lang="de-CH" smtClean="0"/>
              <a:t>57</a:t>
            </a:fld>
            <a:endParaRPr lang="de-CH"/>
          </a:p>
        </p:txBody>
      </p:sp>
    </p:spTree>
    <p:extLst>
      <p:ext uri="{BB962C8B-B14F-4D97-AF65-F5344CB8AC3E}">
        <p14:creationId xmlns:p14="http://schemas.microsoft.com/office/powerpoint/2010/main" val="237844981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a:t>
            </a:r>
            <a:r>
              <a:rPr lang="en-US" baseline="0" dirty="0" smtClean="0"/>
              <a:t> optimization framework can automatically make these adjustments to reduce the amount of human effort required to perform these cultural customizations. In this example, after we optimize the composition, the collision is resolved and the camera pulls back to keep all the relevant objects in the frame.</a:t>
            </a:r>
            <a:endParaRPr lang="en-US" dirty="0"/>
          </a:p>
        </p:txBody>
      </p:sp>
      <p:sp>
        <p:nvSpPr>
          <p:cNvPr id="4" name="Slide Number Placeholder 3"/>
          <p:cNvSpPr>
            <a:spLocks noGrp="1"/>
          </p:cNvSpPr>
          <p:nvPr>
            <p:ph type="sldNum" sz="quarter" idx="10"/>
          </p:nvPr>
        </p:nvSpPr>
        <p:spPr/>
        <p:txBody>
          <a:bodyPr/>
          <a:lstStyle/>
          <a:p>
            <a:fld id="{7EDE3D69-16DA-46CF-BFCD-1A27B9377ED4}" type="slidenum">
              <a:rPr lang="de-CH" smtClean="0"/>
              <a:t>58</a:t>
            </a:fld>
            <a:endParaRPr lang="de-CH"/>
          </a:p>
        </p:txBody>
      </p:sp>
    </p:spTree>
    <p:extLst>
      <p:ext uri="{BB962C8B-B14F-4D97-AF65-F5344CB8AC3E}">
        <p14:creationId xmlns:p14="http://schemas.microsoft.com/office/powerpoint/2010/main" val="237844981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 catalog</a:t>
            </a:r>
            <a:r>
              <a:rPr lang="en-US" baseline="0" dirty="0" smtClean="0"/>
              <a:t> images have text overlays that describe the depicted scene. </a:t>
            </a:r>
          </a:p>
          <a:p>
            <a:r>
              <a:rPr lang="en-US" baseline="0" dirty="0" smtClean="0"/>
              <a:t>(click to show red boxes)</a:t>
            </a:r>
          </a:p>
          <a:p>
            <a:r>
              <a:rPr lang="en-US" baseline="0" dirty="0" smtClean="0"/>
              <a:t>Such text is typically positioned over regions with nearly constant color so that it is easy to read and often appears in roughly the same location on every page so that the viewer knows where to look for textual information. Our optimization framework can automatically position text based on all of these criteria. </a:t>
            </a:r>
            <a:endParaRPr lang="en-US" dirty="0"/>
          </a:p>
        </p:txBody>
      </p:sp>
      <p:sp>
        <p:nvSpPr>
          <p:cNvPr id="4" name="Slide Number Placeholder 3"/>
          <p:cNvSpPr>
            <a:spLocks noGrp="1"/>
          </p:cNvSpPr>
          <p:nvPr>
            <p:ph type="sldNum" sz="quarter" idx="10"/>
          </p:nvPr>
        </p:nvSpPr>
        <p:spPr/>
        <p:txBody>
          <a:bodyPr/>
          <a:lstStyle/>
          <a:p>
            <a:fld id="{7EDE3D69-16DA-46CF-BFCD-1A27B9377ED4}" type="slidenum">
              <a:rPr lang="de-CH" smtClean="0"/>
              <a:t>59</a:t>
            </a:fld>
            <a:endParaRPr lang="de-CH"/>
          </a:p>
        </p:txBody>
      </p:sp>
    </p:spTree>
    <p:extLst>
      <p:ext uri="{BB962C8B-B14F-4D97-AF65-F5344CB8AC3E}">
        <p14:creationId xmlns:p14="http://schemas.microsoft.com/office/powerpoint/2010/main" val="299399388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addition</a:t>
            </a:r>
            <a:r>
              <a:rPr lang="en-US" baseline="0" dirty="0" smtClean="0"/>
              <a:t> to a set of focus objects and an initial composition, the artist also specifies a set of rectangles where she would like overlay text to appear in the frame. Our system treats each rectangle as just another object in the scene, but one that only has a 2D position and can only move within the viewport.</a:t>
            </a:r>
            <a:endParaRPr lang="en-US" dirty="0"/>
          </a:p>
        </p:txBody>
      </p:sp>
      <p:sp>
        <p:nvSpPr>
          <p:cNvPr id="4" name="Slide Number Placeholder 3"/>
          <p:cNvSpPr>
            <a:spLocks noGrp="1"/>
          </p:cNvSpPr>
          <p:nvPr>
            <p:ph type="sldNum" sz="quarter" idx="10"/>
          </p:nvPr>
        </p:nvSpPr>
        <p:spPr/>
        <p:txBody>
          <a:bodyPr/>
          <a:lstStyle/>
          <a:p>
            <a:fld id="{7EDE3D69-16DA-46CF-BFCD-1A27B9377ED4}" type="slidenum">
              <a:rPr lang="de-CH" smtClean="0"/>
              <a:t>60</a:t>
            </a:fld>
            <a:endParaRPr lang="de-CH"/>
          </a:p>
        </p:txBody>
      </p:sp>
    </p:spTree>
    <p:extLst>
      <p:ext uri="{BB962C8B-B14F-4D97-AF65-F5344CB8AC3E}">
        <p14:creationId xmlns:p14="http://schemas.microsoft.com/office/powerpoint/2010/main" val="14755899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Second, digital assets make it easier to customize catalog images in a variety of ways. In 2014, IKEA made 62 variants for its catalogue for 43 countries, and the artists usually customize scene layouts to match cultural preferences.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(click)</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For example, in this kitchen, the cabinet in the Japanese version is replaced by shelves in the British version, while the </a:t>
            </a:r>
            <a:r>
              <a:rPr lang="en-US" altLang="zh-CN" baseline="0" dirty="0" smtClean="0"/>
              <a:t>range hood is replaced by cabinets. Performing object replacement in a virtual scene is much easier than doing it in a physical scene.</a:t>
            </a:r>
            <a:endParaRPr lang="en-US" dirty="0"/>
          </a:p>
        </p:txBody>
      </p:sp>
      <p:sp>
        <p:nvSpPr>
          <p:cNvPr id="4" name="Slide Number Placeholder 3"/>
          <p:cNvSpPr>
            <a:spLocks noGrp="1"/>
          </p:cNvSpPr>
          <p:nvPr>
            <p:ph type="sldNum" sz="quarter" idx="10"/>
          </p:nvPr>
        </p:nvSpPr>
        <p:spPr/>
        <p:txBody>
          <a:bodyPr/>
          <a:lstStyle/>
          <a:p>
            <a:fld id="{7EDE3D69-16DA-46CF-BFCD-1A27B9377ED4}" type="slidenum">
              <a:rPr lang="de-CH" smtClean="0"/>
              <a:t>7</a:t>
            </a:fld>
            <a:endParaRPr lang="de-CH"/>
          </a:p>
        </p:txBody>
      </p:sp>
    </p:spTree>
    <p:extLst>
      <p:ext uri="{BB962C8B-B14F-4D97-AF65-F5344CB8AC3E}">
        <p14:creationId xmlns:p14="http://schemas.microsoft.com/office/powerpoint/2010/main" val="295237093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introduce two extra terms to make the text with constant</a:t>
            </a:r>
            <a:r>
              <a:rPr lang="en-US" baseline="0" dirty="0" smtClean="0"/>
              <a:t> color stand out. First, a contrast term to keep the background light or dark, so that the text can be made a contrasting color. </a:t>
            </a:r>
            <a:endParaRPr lang="en-US" dirty="0"/>
          </a:p>
        </p:txBody>
      </p:sp>
      <p:sp>
        <p:nvSpPr>
          <p:cNvPr id="4" name="Slide Number Placeholder 3"/>
          <p:cNvSpPr>
            <a:spLocks noGrp="1"/>
          </p:cNvSpPr>
          <p:nvPr>
            <p:ph type="sldNum" sz="quarter" idx="10"/>
          </p:nvPr>
        </p:nvSpPr>
        <p:spPr/>
        <p:txBody>
          <a:bodyPr/>
          <a:lstStyle/>
          <a:p>
            <a:fld id="{7EDE3D69-16DA-46CF-BFCD-1A27B9377ED4}" type="slidenum">
              <a:rPr lang="de-CH" smtClean="0"/>
              <a:t>61</a:t>
            </a:fld>
            <a:endParaRPr lang="de-CH"/>
          </a:p>
        </p:txBody>
      </p:sp>
    </p:spTree>
    <p:extLst>
      <p:ext uri="{BB962C8B-B14F-4D97-AF65-F5344CB8AC3E}">
        <p14:creationId xmlns:p14="http://schemas.microsoft.com/office/powerpoint/2010/main" val="147558998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Second, a variance term to keep a low variance in luminance within each rectangle to reduce clutter behind overlaid text.</a:t>
            </a:r>
            <a:endParaRPr lang="en-US" dirty="0"/>
          </a:p>
        </p:txBody>
      </p:sp>
      <p:sp>
        <p:nvSpPr>
          <p:cNvPr id="4" name="Slide Number Placeholder 3"/>
          <p:cNvSpPr>
            <a:spLocks noGrp="1"/>
          </p:cNvSpPr>
          <p:nvPr>
            <p:ph type="sldNum" sz="quarter" idx="10"/>
          </p:nvPr>
        </p:nvSpPr>
        <p:spPr/>
        <p:txBody>
          <a:bodyPr/>
          <a:lstStyle/>
          <a:p>
            <a:fld id="{7EDE3D69-16DA-46CF-BFCD-1A27B9377ED4}" type="slidenum">
              <a:rPr lang="de-CH" smtClean="0"/>
              <a:t>62</a:t>
            </a:fld>
            <a:endParaRPr lang="de-CH"/>
          </a:p>
        </p:txBody>
      </p:sp>
    </p:spTree>
    <p:extLst>
      <p:ext uri="{BB962C8B-B14F-4D97-AF65-F5344CB8AC3E}">
        <p14:creationId xmlns:p14="http://schemas.microsoft.com/office/powerpoint/2010/main" val="147558998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we only optimize</a:t>
            </a:r>
            <a:r>
              <a:rPr lang="en-US" baseline="0" dirty="0" smtClean="0"/>
              <a:t> the viewpoint of camera and the position of the text in the image, however, the result is usually not good enough. For example, in this case, the fruit bowl decreases the readability of the text</a:t>
            </a:r>
            <a:endParaRPr lang="en-US" dirty="0"/>
          </a:p>
        </p:txBody>
      </p:sp>
      <p:sp>
        <p:nvSpPr>
          <p:cNvPr id="4" name="Slide Number Placeholder 3"/>
          <p:cNvSpPr>
            <a:spLocks noGrp="1"/>
          </p:cNvSpPr>
          <p:nvPr>
            <p:ph type="sldNum" sz="quarter" idx="10"/>
          </p:nvPr>
        </p:nvSpPr>
        <p:spPr/>
        <p:txBody>
          <a:bodyPr/>
          <a:lstStyle/>
          <a:p>
            <a:fld id="{7EDE3D69-16DA-46CF-BFCD-1A27B9377ED4}" type="slidenum">
              <a:rPr lang="de-CH" smtClean="0"/>
              <a:t>63</a:t>
            </a:fld>
            <a:endParaRPr lang="de-CH"/>
          </a:p>
        </p:txBody>
      </p:sp>
    </p:spTree>
    <p:extLst>
      <p:ext uri="{BB962C8B-B14F-4D97-AF65-F5344CB8AC3E}">
        <p14:creationId xmlns:p14="http://schemas.microsoft.com/office/powerpoint/2010/main" val="411093628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and it can only be fixed by moving objects around.</a:t>
            </a:r>
            <a:endParaRPr lang="en-US" dirty="0" smtClean="0"/>
          </a:p>
          <a:p>
            <a:endParaRPr lang="en-US" dirty="0"/>
          </a:p>
        </p:txBody>
      </p:sp>
      <p:sp>
        <p:nvSpPr>
          <p:cNvPr id="4" name="Slide Number Placeholder 3"/>
          <p:cNvSpPr>
            <a:spLocks noGrp="1"/>
          </p:cNvSpPr>
          <p:nvPr>
            <p:ph type="sldNum" sz="quarter" idx="10"/>
          </p:nvPr>
        </p:nvSpPr>
        <p:spPr/>
        <p:txBody>
          <a:bodyPr/>
          <a:lstStyle/>
          <a:p>
            <a:fld id="{7EDE3D69-16DA-46CF-BFCD-1A27B9377ED4}" type="slidenum">
              <a:rPr lang="de-CH" smtClean="0"/>
              <a:t>64</a:t>
            </a:fld>
            <a:endParaRPr lang="de-CH"/>
          </a:p>
        </p:txBody>
      </p:sp>
    </p:spTree>
    <p:extLst>
      <p:ext uri="{BB962C8B-B14F-4D97-AF65-F5344CB8AC3E}">
        <p14:creationId xmlns:p14="http://schemas.microsoft.com/office/powerpoint/2010/main" val="411093628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aseline="0" dirty="0" smtClean="0"/>
              <a:t>The last application is to generate detail images from an overview.</a:t>
            </a:r>
            <a:endParaRPr lang="en-US" dirty="0"/>
          </a:p>
        </p:txBody>
      </p:sp>
      <p:sp>
        <p:nvSpPr>
          <p:cNvPr id="4" name="Slide Number Placeholder 3"/>
          <p:cNvSpPr>
            <a:spLocks noGrp="1"/>
          </p:cNvSpPr>
          <p:nvPr>
            <p:ph type="sldNum" sz="quarter" idx="10"/>
          </p:nvPr>
        </p:nvSpPr>
        <p:spPr/>
        <p:txBody>
          <a:bodyPr/>
          <a:lstStyle/>
          <a:p>
            <a:fld id="{7EDE3D69-16DA-46CF-BFCD-1A27B9377ED4}" type="slidenum">
              <a:rPr lang="de-CH" smtClean="0"/>
              <a:t>65</a:t>
            </a:fld>
            <a:endParaRPr lang="de-CH"/>
          </a:p>
        </p:txBody>
      </p:sp>
    </p:spTree>
    <p:extLst>
      <p:ext uri="{BB962C8B-B14F-4D97-AF65-F5344CB8AC3E}">
        <p14:creationId xmlns:p14="http://schemas.microsoft.com/office/powerpoint/2010/main" val="299399388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aseline="0" dirty="0" smtClean="0"/>
              <a:t>In many cases, catalogs provide an overview image that shows how various objects can fit together in a room, and then one or more detail images that focus on individual products of interest. </a:t>
            </a:r>
          </a:p>
          <a:p>
            <a:pPr marL="228600" indent="-228600">
              <a:buAutoNum type="arabicPeriod"/>
            </a:pPr>
            <a:r>
              <a:rPr lang="en-US" baseline="0" dirty="0" smtClean="0"/>
              <a:t>Rather than simply cropping or zooming in, the stylists typically choose different viewpoints and move objects slightly in order to highlight the object and its context.</a:t>
            </a:r>
          </a:p>
          <a:p>
            <a:endParaRPr lang="en-US" dirty="0"/>
          </a:p>
        </p:txBody>
      </p:sp>
      <p:sp>
        <p:nvSpPr>
          <p:cNvPr id="4" name="Slide Number Placeholder 3"/>
          <p:cNvSpPr>
            <a:spLocks noGrp="1"/>
          </p:cNvSpPr>
          <p:nvPr>
            <p:ph type="sldNum" sz="quarter" idx="10"/>
          </p:nvPr>
        </p:nvSpPr>
        <p:spPr/>
        <p:txBody>
          <a:bodyPr/>
          <a:lstStyle/>
          <a:p>
            <a:fld id="{7EDE3D69-16DA-46CF-BFCD-1A27B9377ED4}" type="slidenum">
              <a:rPr lang="de-CH" smtClean="0"/>
              <a:t>66</a:t>
            </a:fld>
            <a:endParaRPr lang="de-CH"/>
          </a:p>
        </p:txBody>
      </p:sp>
    </p:spTree>
    <p:extLst>
      <p:ext uri="{BB962C8B-B14F-4D97-AF65-F5344CB8AC3E}">
        <p14:creationId xmlns:p14="http://schemas.microsoft.com/office/powerpoint/2010/main" val="299399388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aseline="0" dirty="0" smtClean="0"/>
              <a:t>and then one or more detail images that focus on individual products of interest. </a:t>
            </a:r>
          </a:p>
          <a:p>
            <a:pPr marL="228600" indent="-228600">
              <a:buAutoNum type="arabicPeriod"/>
            </a:pPr>
            <a:r>
              <a:rPr lang="en-US" baseline="0" dirty="0" smtClean="0"/>
              <a:t>Rather than simply cropping or zooming in, the stylists typically choose different viewpoints and move objects slightly in order to highlight the object and its context.</a:t>
            </a:r>
          </a:p>
          <a:p>
            <a:endParaRPr lang="en-US" dirty="0"/>
          </a:p>
        </p:txBody>
      </p:sp>
      <p:sp>
        <p:nvSpPr>
          <p:cNvPr id="4" name="Slide Number Placeholder 3"/>
          <p:cNvSpPr>
            <a:spLocks noGrp="1"/>
          </p:cNvSpPr>
          <p:nvPr>
            <p:ph type="sldNum" sz="quarter" idx="10"/>
          </p:nvPr>
        </p:nvSpPr>
        <p:spPr/>
        <p:txBody>
          <a:bodyPr/>
          <a:lstStyle/>
          <a:p>
            <a:fld id="{7EDE3D69-16DA-46CF-BFCD-1A27B9377ED4}" type="slidenum">
              <a:rPr lang="de-CH" smtClean="0"/>
              <a:t>67</a:t>
            </a:fld>
            <a:endParaRPr lang="de-CH"/>
          </a:p>
        </p:txBody>
      </p:sp>
    </p:spTree>
    <p:extLst>
      <p:ext uri="{BB962C8B-B14F-4D97-AF65-F5344CB8AC3E}">
        <p14:creationId xmlns:p14="http://schemas.microsoft.com/office/powerpoint/2010/main" val="299399388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aseline="0" dirty="0" smtClean="0"/>
              <a:t>Our system provides an automated solution to this application. </a:t>
            </a:r>
          </a:p>
          <a:p>
            <a:pPr marL="228600" indent="-228600">
              <a:buAutoNum type="arabicPeriod"/>
            </a:pPr>
            <a:r>
              <a:rPr lang="en-US" baseline="0" dirty="0" smtClean="0"/>
              <a:t>In this example, our system starts with the overview image on the left. </a:t>
            </a:r>
          </a:p>
        </p:txBody>
      </p:sp>
      <p:sp>
        <p:nvSpPr>
          <p:cNvPr id="4" name="Slide Number Placeholder 3"/>
          <p:cNvSpPr>
            <a:spLocks noGrp="1"/>
          </p:cNvSpPr>
          <p:nvPr>
            <p:ph type="sldNum" sz="quarter" idx="10"/>
          </p:nvPr>
        </p:nvSpPr>
        <p:spPr/>
        <p:txBody>
          <a:bodyPr/>
          <a:lstStyle/>
          <a:p>
            <a:fld id="{7EDE3D69-16DA-46CF-BFCD-1A27B9377ED4}" type="slidenum">
              <a:rPr lang="de-CH" smtClean="0"/>
              <a:t>68</a:t>
            </a:fld>
            <a:endParaRPr lang="de-CH"/>
          </a:p>
        </p:txBody>
      </p:sp>
    </p:spTree>
    <p:extLst>
      <p:ext uri="{BB962C8B-B14F-4D97-AF65-F5344CB8AC3E}">
        <p14:creationId xmlns:p14="http://schemas.microsoft.com/office/powerpoint/2010/main" val="75918886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aseline="0" dirty="0" smtClean="0"/>
              <a:t>In order to generate a detail image for the speaker, our system moves the chair to the right and also moves the speaker slightly in order to make it standout. </a:t>
            </a:r>
          </a:p>
        </p:txBody>
      </p:sp>
      <p:sp>
        <p:nvSpPr>
          <p:cNvPr id="4" name="Slide Number Placeholder 3"/>
          <p:cNvSpPr>
            <a:spLocks noGrp="1"/>
          </p:cNvSpPr>
          <p:nvPr>
            <p:ph type="sldNum" sz="quarter" idx="10"/>
          </p:nvPr>
        </p:nvSpPr>
        <p:spPr/>
        <p:txBody>
          <a:bodyPr/>
          <a:lstStyle/>
          <a:p>
            <a:fld id="{7EDE3D69-16DA-46CF-BFCD-1A27B9377ED4}" type="slidenum">
              <a:rPr lang="de-CH" smtClean="0"/>
              <a:t>69</a:t>
            </a:fld>
            <a:endParaRPr lang="de-CH"/>
          </a:p>
        </p:txBody>
      </p:sp>
    </p:spTree>
    <p:extLst>
      <p:ext uri="{BB962C8B-B14F-4D97-AF65-F5344CB8AC3E}">
        <p14:creationId xmlns:p14="http://schemas.microsoft.com/office/powerpoint/2010/main" val="75918886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aseline="0" dirty="0" smtClean="0"/>
              <a:t>In order to highlight the book shelf, the system moves the chair to the left to get a unobstructed view for the shelf.</a:t>
            </a:r>
          </a:p>
        </p:txBody>
      </p:sp>
      <p:sp>
        <p:nvSpPr>
          <p:cNvPr id="4" name="Slide Number Placeholder 3"/>
          <p:cNvSpPr>
            <a:spLocks noGrp="1"/>
          </p:cNvSpPr>
          <p:nvPr>
            <p:ph type="sldNum" sz="quarter" idx="10"/>
          </p:nvPr>
        </p:nvSpPr>
        <p:spPr/>
        <p:txBody>
          <a:bodyPr/>
          <a:lstStyle/>
          <a:p>
            <a:fld id="{7EDE3D69-16DA-46CF-BFCD-1A27B9377ED4}" type="slidenum">
              <a:rPr lang="de-CH" smtClean="0"/>
              <a:t>70</a:t>
            </a:fld>
            <a:endParaRPr lang="de-CH"/>
          </a:p>
        </p:txBody>
      </p:sp>
    </p:spTree>
    <p:extLst>
      <p:ext uri="{BB962C8B-B14F-4D97-AF65-F5344CB8AC3E}">
        <p14:creationId xmlns:p14="http://schemas.microsoft.com/office/powerpoint/2010/main" val="7591888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In this task, the artist’s goal is to create an appealing product image like this.</a:t>
            </a:r>
            <a:endParaRPr lang="en-US" dirty="0"/>
          </a:p>
        </p:txBody>
      </p:sp>
      <p:sp>
        <p:nvSpPr>
          <p:cNvPr id="4" name="Slide Number Placeholder 3"/>
          <p:cNvSpPr>
            <a:spLocks noGrp="1"/>
          </p:cNvSpPr>
          <p:nvPr>
            <p:ph type="sldNum" sz="quarter" idx="10"/>
          </p:nvPr>
        </p:nvSpPr>
        <p:spPr/>
        <p:txBody>
          <a:bodyPr/>
          <a:lstStyle/>
          <a:p>
            <a:fld id="{7EDE3D69-16DA-46CF-BFCD-1A27B9377ED4}" type="slidenum">
              <a:rPr lang="de-CH" smtClean="0"/>
              <a:t>8</a:t>
            </a:fld>
            <a:endParaRPr lang="de-CH"/>
          </a:p>
        </p:txBody>
      </p:sp>
    </p:spTree>
    <p:extLst>
      <p:ext uri="{BB962C8B-B14F-4D97-AF65-F5344CB8AC3E}">
        <p14:creationId xmlns:p14="http://schemas.microsoft.com/office/powerpoint/2010/main" val="39771355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To better study how object movement helps create better composition, we ask people to compare 36 pairs of compositions created using our optimization procedure with object movement enabled or disabled. The 36 compositions are generated by focusing different objects in three rooms, kitchen, study and living room.</a:t>
            </a:r>
          </a:p>
          <a:p>
            <a:endParaRPr lang="en-US" dirty="0"/>
          </a:p>
        </p:txBody>
      </p:sp>
      <p:sp>
        <p:nvSpPr>
          <p:cNvPr id="4" name="Slide Number Placeholder 3"/>
          <p:cNvSpPr>
            <a:spLocks noGrp="1"/>
          </p:cNvSpPr>
          <p:nvPr>
            <p:ph type="sldNum" sz="quarter" idx="10"/>
          </p:nvPr>
        </p:nvSpPr>
        <p:spPr/>
        <p:txBody>
          <a:bodyPr/>
          <a:lstStyle/>
          <a:p>
            <a:fld id="{7EDE3D69-16DA-46CF-BFCD-1A27B9377ED4}" type="slidenum">
              <a:rPr lang="de-CH" smtClean="0"/>
              <a:t>71</a:t>
            </a:fld>
            <a:endParaRPr lang="de-CH"/>
          </a:p>
        </p:txBody>
      </p:sp>
    </p:spTree>
    <p:extLst>
      <p:ext uri="{BB962C8B-B14F-4D97-AF65-F5344CB8AC3E}">
        <p14:creationId xmlns:p14="http://schemas.microsoft.com/office/powerpoint/2010/main" val="136920607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first asked people who work professionally on scene layout for catalog images. Their response indicate that object movement does have a positive impact on the resulting composition.</a:t>
            </a:r>
          </a:p>
          <a:p>
            <a:endParaRPr lang="en-US" dirty="0"/>
          </a:p>
        </p:txBody>
      </p:sp>
      <p:sp>
        <p:nvSpPr>
          <p:cNvPr id="4" name="Slide Number Placeholder 3"/>
          <p:cNvSpPr>
            <a:spLocks noGrp="1"/>
          </p:cNvSpPr>
          <p:nvPr>
            <p:ph type="sldNum" sz="quarter" idx="10"/>
          </p:nvPr>
        </p:nvSpPr>
        <p:spPr/>
        <p:txBody>
          <a:bodyPr/>
          <a:lstStyle/>
          <a:p>
            <a:fld id="{7EDE3D69-16DA-46CF-BFCD-1A27B9377ED4}" type="slidenum">
              <a:rPr lang="de-CH" smtClean="0"/>
              <a:t>72</a:t>
            </a:fld>
            <a:endParaRPr lang="de-CH"/>
          </a:p>
        </p:txBody>
      </p:sp>
    </p:spTree>
    <p:extLst>
      <p:ext uri="{BB962C8B-B14F-4D97-AF65-F5344CB8AC3E}">
        <p14:creationId xmlns:p14="http://schemas.microsoft.com/office/powerpoint/2010/main" val="60004458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also asked the same questions on AMT. Each column shows a result of comparison for a single case. Blue bars are the votes for our results, and the red bars are the votes for camera-only optimization, where objects are not able to move. Grey bars mean the participants don’t have preference.</a:t>
            </a:r>
            <a:endParaRPr lang="en-US" dirty="0"/>
          </a:p>
        </p:txBody>
      </p:sp>
      <p:sp>
        <p:nvSpPr>
          <p:cNvPr id="4" name="Slide Number Placeholder 3"/>
          <p:cNvSpPr>
            <a:spLocks noGrp="1"/>
          </p:cNvSpPr>
          <p:nvPr>
            <p:ph type="sldNum" sz="quarter" idx="10"/>
          </p:nvPr>
        </p:nvSpPr>
        <p:spPr/>
        <p:txBody>
          <a:bodyPr/>
          <a:lstStyle/>
          <a:p>
            <a:fld id="{7EDE3D69-16DA-46CF-BFCD-1A27B9377ED4}" type="slidenum">
              <a:rPr lang="de-CH" smtClean="0"/>
              <a:t>73</a:t>
            </a:fld>
            <a:endParaRPr lang="de-CH"/>
          </a:p>
        </p:txBody>
      </p:sp>
    </p:spTree>
    <p:extLst>
      <p:ext uri="{BB962C8B-B14F-4D97-AF65-F5344CB8AC3E}">
        <p14:creationId xmlns:p14="http://schemas.microsoft.com/office/powerpoint/2010/main" val="177112443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results show that object movement has a significant positive impact in 26/36 cases,</a:t>
            </a:r>
            <a:endParaRPr lang="en-US" dirty="0"/>
          </a:p>
        </p:txBody>
      </p:sp>
      <p:sp>
        <p:nvSpPr>
          <p:cNvPr id="4" name="Slide Number Placeholder 3"/>
          <p:cNvSpPr>
            <a:spLocks noGrp="1"/>
          </p:cNvSpPr>
          <p:nvPr>
            <p:ph type="sldNum" sz="quarter" idx="10"/>
          </p:nvPr>
        </p:nvSpPr>
        <p:spPr/>
        <p:txBody>
          <a:bodyPr/>
          <a:lstStyle/>
          <a:p>
            <a:fld id="{7EDE3D69-16DA-46CF-BFCD-1A27B9377ED4}" type="slidenum">
              <a:rPr lang="de-CH" smtClean="0"/>
              <a:t>74</a:t>
            </a:fld>
            <a:endParaRPr lang="de-CH"/>
          </a:p>
        </p:txBody>
      </p:sp>
    </p:spTree>
    <p:extLst>
      <p:ext uri="{BB962C8B-B14F-4D97-AF65-F5344CB8AC3E}">
        <p14:creationId xmlns:p14="http://schemas.microsoft.com/office/powerpoint/2010/main" val="177112443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there is no significant difference in 8 cases,</a:t>
            </a:r>
            <a:endParaRPr lang="en-US" dirty="0"/>
          </a:p>
        </p:txBody>
      </p:sp>
      <p:sp>
        <p:nvSpPr>
          <p:cNvPr id="4" name="Slide Number Placeholder 3"/>
          <p:cNvSpPr>
            <a:spLocks noGrp="1"/>
          </p:cNvSpPr>
          <p:nvPr>
            <p:ph type="sldNum" sz="quarter" idx="10"/>
          </p:nvPr>
        </p:nvSpPr>
        <p:spPr/>
        <p:txBody>
          <a:bodyPr/>
          <a:lstStyle/>
          <a:p>
            <a:fld id="{7EDE3D69-16DA-46CF-BFCD-1A27B9377ED4}" type="slidenum">
              <a:rPr lang="de-CH" smtClean="0"/>
              <a:t>75</a:t>
            </a:fld>
            <a:endParaRPr lang="de-CH"/>
          </a:p>
        </p:txBody>
      </p:sp>
    </p:spTree>
    <p:extLst>
      <p:ext uri="{BB962C8B-B14F-4D97-AF65-F5344CB8AC3E}">
        <p14:creationId xmlns:p14="http://schemas.microsoft.com/office/powerpoint/2010/main" val="177112443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and camera-only is preferred in 2 cases.</a:t>
            </a:r>
            <a:endParaRPr lang="en-US" dirty="0"/>
          </a:p>
        </p:txBody>
      </p:sp>
      <p:sp>
        <p:nvSpPr>
          <p:cNvPr id="4" name="Slide Number Placeholder 3"/>
          <p:cNvSpPr>
            <a:spLocks noGrp="1"/>
          </p:cNvSpPr>
          <p:nvPr>
            <p:ph type="sldNum" sz="quarter" idx="10"/>
          </p:nvPr>
        </p:nvSpPr>
        <p:spPr/>
        <p:txBody>
          <a:bodyPr/>
          <a:lstStyle/>
          <a:p>
            <a:fld id="{7EDE3D69-16DA-46CF-BFCD-1A27B9377ED4}" type="slidenum">
              <a:rPr lang="de-CH" smtClean="0"/>
              <a:t>76</a:t>
            </a:fld>
            <a:endParaRPr lang="de-CH"/>
          </a:p>
        </p:txBody>
      </p:sp>
    </p:spTree>
    <p:extLst>
      <p:ext uri="{BB962C8B-B14F-4D97-AF65-F5344CB8AC3E}">
        <p14:creationId xmlns:p14="http://schemas.microsoft.com/office/powerpoint/2010/main" val="177112443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summarize</a:t>
            </a:r>
            <a:r>
              <a:rPr lang="en-US" baseline="0" dirty="0" smtClean="0"/>
              <a:t> our work, we found that …</a:t>
            </a:r>
            <a:endParaRPr lang="en-US" dirty="0"/>
          </a:p>
        </p:txBody>
      </p:sp>
      <p:sp>
        <p:nvSpPr>
          <p:cNvPr id="4" name="Slide Number Placeholder 3"/>
          <p:cNvSpPr>
            <a:spLocks noGrp="1"/>
          </p:cNvSpPr>
          <p:nvPr>
            <p:ph type="sldNum" sz="quarter" idx="10"/>
          </p:nvPr>
        </p:nvSpPr>
        <p:spPr/>
        <p:txBody>
          <a:bodyPr/>
          <a:lstStyle/>
          <a:p>
            <a:fld id="{7EDE3D69-16DA-46CF-BFCD-1A27B9377ED4}" type="slidenum">
              <a:rPr lang="de-CH" smtClean="0"/>
              <a:t>77</a:t>
            </a:fld>
            <a:endParaRPr lang="de-CH"/>
          </a:p>
        </p:txBody>
      </p:sp>
    </p:spTree>
    <p:extLst>
      <p:ext uri="{BB962C8B-B14F-4D97-AF65-F5344CB8AC3E}">
        <p14:creationId xmlns:p14="http://schemas.microsoft.com/office/powerpoint/2010/main" val="36208495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work</a:t>
            </a:r>
            <a:r>
              <a:rPr lang="en-US" baseline="0" dirty="0" smtClean="0"/>
              <a:t> suffers from several limitations, which indicate directions for future work.</a:t>
            </a:r>
            <a:endParaRPr lang="en-US" dirty="0"/>
          </a:p>
        </p:txBody>
      </p:sp>
      <p:sp>
        <p:nvSpPr>
          <p:cNvPr id="4" name="Slide Number Placeholder 3"/>
          <p:cNvSpPr>
            <a:spLocks noGrp="1"/>
          </p:cNvSpPr>
          <p:nvPr>
            <p:ph type="sldNum" sz="quarter" idx="10"/>
          </p:nvPr>
        </p:nvSpPr>
        <p:spPr/>
        <p:txBody>
          <a:bodyPr/>
          <a:lstStyle/>
          <a:p>
            <a:fld id="{7EDE3D69-16DA-46CF-BFCD-1A27B9377ED4}" type="slidenum">
              <a:rPr lang="de-CH" smtClean="0"/>
              <a:t>78</a:t>
            </a:fld>
            <a:endParaRPr lang="de-CH"/>
          </a:p>
        </p:txBody>
      </p:sp>
    </p:spTree>
    <p:extLst>
      <p:ext uri="{BB962C8B-B14F-4D97-AF65-F5344CB8AC3E}">
        <p14:creationId xmlns:p14="http://schemas.microsoft.com/office/powerpoint/2010/main" val="5682581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our</a:t>
            </a:r>
            <a:r>
              <a:rPr lang="en-US" baseline="0" dirty="0" smtClean="0"/>
              <a:t> current implementation does not run at interactive rates, which is largely because speed has been sacrificed for flexibility in our prototype. We believe a production-oriented implementation could likely run orders of magnitude faster. In particular, the computation of partial derivatives, which is the bottleneck of the speed of our optimization, is highly parallelizable.</a:t>
            </a:r>
            <a:endParaRPr lang="en-US" dirty="0"/>
          </a:p>
        </p:txBody>
      </p:sp>
      <p:sp>
        <p:nvSpPr>
          <p:cNvPr id="4" name="Slide Number Placeholder 3"/>
          <p:cNvSpPr>
            <a:spLocks noGrp="1"/>
          </p:cNvSpPr>
          <p:nvPr>
            <p:ph type="sldNum" sz="quarter" idx="10"/>
          </p:nvPr>
        </p:nvSpPr>
        <p:spPr/>
        <p:txBody>
          <a:bodyPr/>
          <a:lstStyle/>
          <a:p>
            <a:fld id="{7EDE3D69-16DA-46CF-BFCD-1A27B9377ED4}" type="slidenum">
              <a:rPr lang="de-CH" smtClean="0"/>
              <a:t>79</a:t>
            </a:fld>
            <a:endParaRPr lang="de-CH"/>
          </a:p>
        </p:txBody>
      </p:sp>
    </p:spTree>
    <p:extLst>
      <p:ext uri="{BB962C8B-B14F-4D97-AF65-F5344CB8AC3E}">
        <p14:creationId xmlns:p14="http://schemas.microsoft.com/office/powerpoint/2010/main" val="275429144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Second, we use OpenGL</a:t>
            </a:r>
            <a:r>
              <a:rPr lang="en-US" baseline="0" dirty="0" smtClean="0"/>
              <a:t> rendering during our optimization, which does not account for global illumination, which can impact the composition of the final image.</a:t>
            </a:r>
            <a:endParaRPr lang="en-US" dirty="0"/>
          </a:p>
        </p:txBody>
      </p:sp>
      <p:sp>
        <p:nvSpPr>
          <p:cNvPr id="4" name="Slide Number Placeholder 3"/>
          <p:cNvSpPr>
            <a:spLocks noGrp="1"/>
          </p:cNvSpPr>
          <p:nvPr>
            <p:ph type="sldNum" sz="quarter" idx="10"/>
          </p:nvPr>
        </p:nvSpPr>
        <p:spPr/>
        <p:txBody>
          <a:bodyPr/>
          <a:lstStyle/>
          <a:p>
            <a:fld id="{7EDE3D69-16DA-46CF-BFCD-1A27B9377ED4}" type="slidenum">
              <a:rPr lang="de-CH" smtClean="0"/>
              <a:t>80</a:t>
            </a:fld>
            <a:endParaRPr lang="de-CH"/>
          </a:p>
        </p:txBody>
      </p:sp>
    </p:spTree>
    <p:extLst>
      <p:ext uri="{BB962C8B-B14F-4D97-AF65-F5344CB8AC3E}">
        <p14:creationId xmlns:p14="http://schemas.microsoft.com/office/powerpoint/2010/main" val="33255621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artist first creates an approximate scene layout with the appropriate objects in roughly the desired configuration. In this example, the artist creates an approximate layout for a dining room, including dining chairs, dining table, ceiling lamps, and arrange them in a plausible manner. </a:t>
            </a:r>
            <a:endParaRPr lang="en-US" dirty="0"/>
          </a:p>
        </p:txBody>
      </p:sp>
      <p:sp>
        <p:nvSpPr>
          <p:cNvPr id="4" name="Slide Number Placeholder 3"/>
          <p:cNvSpPr>
            <a:spLocks noGrp="1"/>
          </p:cNvSpPr>
          <p:nvPr>
            <p:ph type="sldNum" sz="quarter" idx="10"/>
          </p:nvPr>
        </p:nvSpPr>
        <p:spPr/>
        <p:txBody>
          <a:bodyPr/>
          <a:lstStyle/>
          <a:p>
            <a:fld id="{7EDE3D69-16DA-46CF-BFCD-1A27B9377ED4}" type="slidenum">
              <a:rPr lang="de-CH" smtClean="0"/>
              <a:t>9</a:t>
            </a:fld>
            <a:endParaRPr lang="de-CH"/>
          </a:p>
        </p:txBody>
      </p:sp>
    </p:spTree>
    <p:extLst>
      <p:ext uri="{BB962C8B-B14F-4D97-AF65-F5344CB8AC3E}">
        <p14:creationId xmlns:p14="http://schemas.microsoft.com/office/powerpoint/2010/main" val="39771355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Third,</a:t>
            </a:r>
            <a:r>
              <a:rPr lang="en-US" baseline="0" dirty="0" smtClean="0"/>
              <a:t> additional composition rules could improve the quality of results. </a:t>
            </a:r>
          </a:p>
          <a:p>
            <a:r>
              <a:rPr lang="en-US" baseline="0" dirty="0" smtClean="0"/>
              <a:t>(click)</a:t>
            </a:r>
          </a:p>
          <a:p>
            <a:r>
              <a:rPr lang="en-US" baseline="0" dirty="0" smtClean="0"/>
              <a:t>For example, symmetry can improve the quality of compositions in some cases, </a:t>
            </a:r>
          </a:p>
          <a:p>
            <a:r>
              <a:rPr lang="en-US" baseline="0" dirty="0" smtClean="0"/>
              <a:t>(click)</a:t>
            </a:r>
          </a:p>
          <a:p>
            <a:r>
              <a:rPr lang="en-US" baseline="0" dirty="0" smtClean="0"/>
              <a:t>and vanishing points also help to emphasize the focus objects in the scene.</a:t>
            </a:r>
          </a:p>
        </p:txBody>
      </p:sp>
      <p:sp>
        <p:nvSpPr>
          <p:cNvPr id="4" name="Slide Number Placeholder 3"/>
          <p:cNvSpPr>
            <a:spLocks noGrp="1"/>
          </p:cNvSpPr>
          <p:nvPr>
            <p:ph type="sldNum" sz="quarter" idx="10"/>
          </p:nvPr>
        </p:nvSpPr>
        <p:spPr/>
        <p:txBody>
          <a:bodyPr/>
          <a:lstStyle/>
          <a:p>
            <a:fld id="{7EDE3D69-16DA-46CF-BFCD-1A27B9377ED4}" type="slidenum">
              <a:rPr lang="de-CH" smtClean="0"/>
              <a:t>81</a:t>
            </a:fld>
            <a:endParaRPr lang="de-CH"/>
          </a:p>
        </p:txBody>
      </p:sp>
    </p:spTree>
    <p:extLst>
      <p:ext uri="{BB962C8B-B14F-4D97-AF65-F5344CB8AC3E}">
        <p14:creationId xmlns:p14="http://schemas.microsoft.com/office/powerpoint/2010/main" val="374807033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DE3D69-16DA-46CF-BFCD-1A27B9377ED4}" type="slidenum">
              <a:rPr lang="de-CH" smtClean="0"/>
              <a:t>83</a:t>
            </a:fld>
            <a:endParaRPr lang="de-CH"/>
          </a:p>
        </p:txBody>
      </p:sp>
    </p:spTree>
    <p:extLst>
      <p:ext uri="{BB962C8B-B14F-4D97-AF65-F5344CB8AC3E}">
        <p14:creationId xmlns:p14="http://schemas.microsoft.com/office/powerpoint/2010/main" val="3620849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artist also specifies two highlighted items, which are the dining table and the dining chair pointed by the red arrows.</a:t>
            </a:r>
          </a:p>
          <a:p>
            <a:endParaRPr lang="en-US" dirty="0"/>
          </a:p>
        </p:txBody>
      </p:sp>
      <p:sp>
        <p:nvSpPr>
          <p:cNvPr id="4" name="Slide Number Placeholder 3"/>
          <p:cNvSpPr>
            <a:spLocks noGrp="1"/>
          </p:cNvSpPr>
          <p:nvPr>
            <p:ph type="sldNum" sz="quarter" idx="10"/>
          </p:nvPr>
        </p:nvSpPr>
        <p:spPr/>
        <p:txBody>
          <a:bodyPr/>
          <a:lstStyle/>
          <a:p>
            <a:fld id="{7EDE3D69-16DA-46CF-BFCD-1A27B9377ED4}" type="slidenum">
              <a:rPr lang="de-CH" smtClean="0"/>
              <a:t>10</a:t>
            </a:fld>
            <a:endParaRPr lang="de-CH"/>
          </a:p>
        </p:txBody>
      </p:sp>
    </p:spTree>
    <p:extLst>
      <p:ext uri="{BB962C8B-B14F-4D97-AF65-F5344CB8AC3E}">
        <p14:creationId xmlns:p14="http://schemas.microsoft.com/office/powerpoint/2010/main" val="3977135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81075" y="2876549"/>
            <a:ext cx="10229850" cy="1630363"/>
          </a:xfrm>
        </p:spPr>
        <p:txBody>
          <a:bodyPr anchor="b"/>
          <a:lstStyle>
            <a:lvl1pPr algn="ctr">
              <a:defRPr sz="6000"/>
            </a:lvl1pPr>
          </a:lstStyle>
          <a:p>
            <a:r>
              <a:rPr lang="en-US" dirty="0" smtClean="0"/>
              <a:t>Click to edit Master title style</a:t>
            </a:r>
            <a:endParaRPr lang="de-CH" dirty="0"/>
          </a:p>
        </p:txBody>
      </p:sp>
      <p:sp>
        <p:nvSpPr>
          <p:cNvPr id="3" name="Subtitle 2"/>
          <p:cNvSpPr>
            <a:spLocks noGrp="1"/>
          </p:cNvSpPr>
          <p:nvPr>
            <p:ph type="subTitle" idx="1"/>
          </p:nvPr>
        </p:nvSpPr>
        <p:spPr>
          <a:xfrm>
            <a:off x="981075" y="4581525"/>
            <a:ext cx="10229850" cy="158115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de-CH" dirty="0"/>
          </a:p>
        </p:txBody>
      </p:sp>
    </p:spTree>
    <p:extLst>
      <p:ext uri="{BB962C8B-B14F-4D97-AF65-F5344CB8AC3E}">
        <p14:creationId xmlns:p14="http://schemas.microsoft.com/office/powerpoint/2010/main" val="329536222"/>
      </p:ext>
    </p:extLst>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CH"/>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3B5F642D-6A31-4596-8C22-CC368C1BDF36}" type="slidenum">
              <a:rPr lang="de-CH" smtClean="0"/>
              <a:t>‹#›</a:t>
            </a:fld>
            <a:endParaRPr lang="de-CH"/>
          </a:p>
        </p:txBody>
      </p:sp>
    </p:spTree>
    <p:extLst>
      <p:ext uri="{BB962C8B-B14F-4D97-AF65-F5344CB8AC3E}">
        <p14:creationId xmlns:p14="http://schemas.microsoft.com/office/powerpoint/2010/main" val="2108753715"/>
      </p:ext>
    </p:extLst>
  </p:cSld>
  <p:clrMapOvr>
    <a:masterClrMapping/>
  </p:clrMapOvr>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de-CH"/>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3B5F642D-6A31-4596-8C22-CC368C1BDF36}" type="slidenum">
              <a:rPr lang="de-CH" smtClean="0"/>
              <a:t>‹#›</a:t>
            </a:fld>
            <a:endParaRPr lang="de-CH"/>
          </a:p>
        </p:txBody>
      </p:sp>
    </p:spTree>
    <p:extLst>
      <p:ext uri="{BB962C8B-B14F-4D97-AF65-F5344CB8AC3E}">
        <p14:creationId xmlns:p14="http://schemas.microsoft.com/office/powerpoint/2010/main" val="2189451648"/>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lIns="180000"/>
          <a:lstStyle/>
          <a:p>
            <a:r>
              <a:rPr lang="en-US" dirty="0" smtClean="0"/>
              <a:t>Click to edit Master title style</a:t>
            </a:r>
            <a:endParaRPr lang="de-CH"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5" name="Footer Placeholder 4"/>
          <p:cNvSpPr>
            <a:spLocks noGrp="1"/>
          </p:cNvSpPr>
          <p:nvPr>
            <p:ph type="ftr" sz="quarter" idx="11"/>
          </p:nvPr>
        </p:nvSpPr>
        <p:spPr/>
        <p:txBody>
          <a:bodyPr/>
          <a:lstStyle/>
          <a:p>
            <a:endParaRPr lang="de-CH" dirty="0"/>
          </a:p>
        </p:txBody>
      </p:sp>
      <p:sp>
        <p:nvSpPr>
          <p:cNvPr id="6" name="Slide Number Placeholder 5"/>
          <p:cNvSpPr>
            <a:spLocks noGrp="1"/>
          </p:cNvSpPr>
          <p:nvPr>
            <p:ph type="sldNum" sz="quarter" idx="12"/>
          </p:nvPr>
        </p:nvSpPr>
        <p:spPr/>
        <p:txBody>
          <a:bodyPr/>
          <a:lstStyle/>
          <a:p>
            <a:fld id="{3B5F642D-6A31-4596-8C22-CC368C1BDF36}" type="slidenum">
              <a:rPr lang="de-CH" smtClean="0"/>
              <a:t>‹#›</a:t>
            </a:fld>
            <a:endParaRPr lang="de-CH" dirty="0"/>
          </a:p>
        </p:txBody>
      </p:sp>
      <p:sp>
        <p:nvSpPr>
          <p:cNvPr id="7" name="Rectangle 6"/>
          <p:cNvSpPr/>
          <p:nvPr userDrawn="1"/>
        </p:nvSpPr>
        <p:spPr>
          <a:xfrm>
            <a:off x="0" y="365125"/>
            <a:ext cx="476250" cy="749801"/>
          </a:xfrm>
          <a:prstGeom prst="rect">
            <a:avLst/>
          </a:prstGeom>
          <a:solidFill>
            <a:srgbClr val="F057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Tree>
    <p:extLst>
      <p:ext uri="{BB962C8B-B14F-4D97-AF65-F5344CB8AC3E}">
        <p14:creationId xmlns:p14="http://schemas.microsoft.com/office/powerpoint/2010/main" val="2996943924"/>
      </p:ext>
    </p:extLst>
  </p:cSld>
  <p:clrMapOvr>
    <a:masterClrMapping/>
  </p:clrMapOvr>
  <p:timing>
    <p:tnLst>
      <p:par>
        <p:cTn xmlns:p14="http://schemas.microsoft.com/office/powerpoint/2010/main" id="1" dur="indefinite" restart="never" nodeType="tmRoot"/>
      </p:par>
    </p:tnLst>
  </p:timing>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de-CH"/>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3B5F642D-6A31-4596-8C22-CC368C1BDF36}" type="slidenum">
              <a:rPr lang="de-CH" smtClean="0"/>
              <a:t>‹#›</a:t>
            </a:fld>
            <a:endParaRPr lang="de-CH"/>
          </a:p>
        </p:txBody>
      </p:sp>
    </p:spTree>
    <p:extLst>
      <p:ext uri="{BB962C8B-B14F-4D97-AF65-F5344CB8AC3E}">
        <p14:creationId xmlns:p14="http://schemas.microsoft.com/office/powerpoint/2010/main" val="135730239"/>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de-CH"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6" name="Footer Placeholder 5"/>
          <p:cNvSpPr>
            <a:spLocks noGrp="1"/>
          </p:cNvSpPr>
          <p:nvPr>
            <p:ph type="ftr" sz="quarter" idx="11"/>
          </p:nvPr>
        </p:nvSpPr>
        <p:spPr/>
        <p:txBody>
          <a:bodyPr/>
          <a:lstStyle/>
          <a:p>
            <a:endParaRPr lang="de-CH"/>
          </a:p>
        </p:txBody>
      </p:sp>
      <p:sp>
        <p:nvSpPr>
          <p:cNvPr id="7" name="Slide Number Placeholder 6"/>
          <p:cNvSpPr>
            <a:spLocks noGrp="1"/>
          </p:cNvSpPr>
          <p:nvPr>
            <p:ph type="sldNum" sz="quarter" idx="12"/>
          </p:nvPr>
        </p:nvSpPr>
        <p:spPr/>
        <p:txBody>
          <a:bodyPr/>
          <a:lstStyle/>
          <a:p>
            <a:fld id="{3B5F642D-6A31-4596-8C22-CC368C1BDF36}" type="slidenum">
              <a:rPr lang="de-CH" smtClean="0"/>
              <a:t>‹#›</a:t>
            </a:fld>
            <a:endParaRPr lang="de-CH"/>
          </a:p>
        </p:txBody>
      </p:sp>
      <p:sp>
        <p:nvSpPr>
          <p:cNvPr id="9" name="Rectangle 8"/>
          <p:cNvSpPr/>
          <p:nvPr userDrawn="1"/>
        </p:nvSpPr>
        <p:spPr>
          <a:xfrm>
            <a:off x="0" y="365125"/>
            <a:ext cx="476250" cy="749801"/>
          </a:xfrm>
          <a:prstGeom prst="rect">
            <a:avLst/>
          </a:prstGeom>
          <a:solidFill>
            <a:srgbClr val="F057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Tree>
    <p:extLst>
      <p:ext uri="{BB962C8B-B14F-4D97-AF65-F5344CB8AC3E}">
        <p14:creationId xmlns:p14="http://schemas.microsoft.com/office/powerpoint/2010/main" val="4001156038"/>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6250" y="374650"/>
            <a:ext cx="11242676" cy="740276"/>
          </a:xfrm>
        </p:spPr>
        <p:txBody>
          <a:bodyPr/>
          <a:lstStyle/>
          <a:p>
            <a:r>
              <a:rPr lang="en-US" dirty="0" smtClean="0"/>
              <a:t>Click to edit Master title style</a:t>
            </a:r>
            <a:endParaRPr lang="de-CH"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8" name="Footer Placeholder 7"/>
          <p:cNvSpPr>
            <a:spLocks noGrp="1"/>
          </p:cNvSpPr>
          <p:nvPr>
            <p:ph type="ftr" sz="quarter" idx="11"/>
          </p:nvPr>
        </p:nvSpPr>
        <p:spPr/>
        <p:txBody>
          <a:bodyPr/>
          <a:lstStyle/>
          <a:p>
            <a:endParaRPr lang="de-CH"/>
          </a:p>
        </p:txBody>
      </p:sp>
      <p:sp>
        <p:nvSpPr>
          <p:cNvPr id="9" name="Slide Number Placeholder 8"/>
          <p:cNvSpPr>
            <a:spLocks noGrp="1"/>
          </p:cNvSpPr>
          <p:nvPr>
            <p:ph type="sldNum" sz="quarter" idx="12"/>
          </p:nvPr>
        </p:nvSpPr>
        <p:spPr/>
        <p:txBody>
          <a:bodyPr/>
          <a:lstStyle/>
          <a:p>
            <a:fld id="{3B5F642D-6A31-4596-8C22-CC368C1BDF36}" type="slidenum">
              <a:rPr lang="de-CH" smtClean="0"/>
              <a:t>‹#›</a:t>
            </a:fld>
            <a:endParaRPr lang="de-CH"/>
          </a:p>
        </p:txBody>
      </p:sp>
      <p:sp>
        <p:nvSpPr>
          <p:cNvPr id="11" name="Rectangle 10"/>
          <p:cNvSpPr/>
          <p:nvPr userDrawn="1"/>
        </p:nvSpPr>
        <p:spPr>
          <a:xfrm>
            <a:off x="0" y="365125"/>
            <a:ext cx="476250" cy="749801"/>
          </a:xfrm>
          <a:prstGeom prst="rect">
            <a:avLst/>
          </a:prstGeom>
          <a:solidFill>
            <a:srgbClr val="F057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Tree>
    <p:extLst>
      <p:ext uri="{BB962C8B-B14F-4D97-AF65-F5344CB8AC3E}">
        <p14:creationId xmlns:p14="http://schemas.microsoft.com/office/powerpoint/2010/main" val="3360911676"/>
      </p:ext>
    </p:extLst>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CH"/>
          </a:p>
        </p:txBody>
      </p:sp>
      <p:sp>
        <p:nvSpPr>
          <p:cNvPr id="4" name="Footer Placeholder 3"/>
          <p:cNvSpPr>
            <a:spLocks noGrp="1"/>
          </p:cNvSpPr>
          <p:nvPr>
            <p:ph type="ftr" sz="quarter" idx="11"/>
          </p:nvPr>
        </p:nvSpPr>
        <p:spPr/>
        <p:txBody>
          <a:bodyPr/>
          <a:lstStyle/>
          <a:p>
            <a:endParaRPr lang="de-CH"/>
          </a:p>
        </p:txBody>
      </p:sp>
      <p:sp>
        <p:nvSpPr>
          <p:cNvPr id="5" name="Slide Number Placeholder 4"/>
          <p:cNvSpPr>
            <a:spLocks noGrp="1"/>
          </p:cNvSpPr>
          <p:nvPr>
            <p:ph type="sldNum" sz="quarter" idx="12"/>
          </p:nvPr>
        </p:nvSpPr>
        <p:spPr/>
        <p:txBody>
          <a:bodyPr/>
          <a:lstStyle/>
          <a:p>
            <a:fld id="{3B5F642D-6A31-4596-8C22-CC368C1BDF36}" type="slidenum">
              <a:rPr lang="de-CH" smtClean="0"/>
              <a:t>‹#›</a:t>
            </a:fld>
            <a:endParaRPr lang="de-CH"/>
          </a:p>
        </p:txBody>
      </p:sp>
      <p:sp>
        <p:nvSpPr>
          <p:cNvPr id="7" name="Rectangle 6"/>
          <p:cNvSpPr/>
          <p:nvPr userDrawn="1"/>
        </p:nvSpPr>
        <p:spPr>
          <a:xfrm>
            <a:off x="0" y="365125"/>
            <a:ext cx="476250" cy="749801"/>
          </a:xfrm>
          <a:prstGeom prst="rect">
            <a:avLst/>
          </a:prstGeom>
          <a:solidFill>
            <a:srgbClr val="F057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Tree>
    <p:extLst>
      <p:ext uri="{BB962C8B-B14F-4D97-AF65-F5344CB8AC3E}">
        <p14:creationId xmlns:p14="http://schemas.microsoft.com/office/powerpoint/2010/main" val="1693755861"/>
      </p:ext>
    </p:extLst>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de-CH"/>
          </a:p>
        </p:txBody>
      </p:sp>
      <p:sp>
        <p:nvSpPr>
          <p:cNvPr id="4" name="Slide Number Placeholder 3"/>
          <p:cNvSpPr>
            <a:spLocks noGrp="1"/>
          </p:cNvSpPr>
          <p:nvPr>
            <p:ph type="sldNum" sz="quarter" idx="12"/>
          </p:nvPr>
        </p:nvSpPr>
        <p:spPr/>
        <p:txBody>
          <a:bodyPr/>
          <a:lstStyle/>
          <a:p>
            <a:fld id="{3B5F642D-6A31-4596-8C22-CC368C1BDF36}" type="slidenum">
              <a:rPr lang="de-CH" smtClean="0"/>
              <a:t>‹#›</a:t>
            </a:fld>
            <a:endParaRPr lang="de-CH"/>
          </a:p>
        </p:txBody>
      </p:sp>
    </p:spTree>
    <p:extLst>
      <p:ext uri="{BB962C8B-B14F-4D97-AF65-F5344CB8AC3E}">
        <p14:creationId xmlns:p14="http://schemas.microsoft.com/office/powerpoint/2010/main" val="3022534855"/>
      </p:ext>
    </p:extLst>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de-CH"/>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endParaRPr lang="de-CH"/>
          </a:p>
        </p:txBody>
      </p:sp>
      <p:sp>
        <p:nvSpPr>
          <p:cNvPr id="7" name="Slide Number Placeholder 6"/>
          <p:cNvSpPr>
            <a:spLocks noGrp="1"/>
          </p:cNvSpPr>
          <p:nvPr>
            <p:ph type="sldNum" sz="quarter" idx="12"/>
          </p:nvPr>
        </p:nvSpPr>
        <p:spPr/>
        <p:txBody>
          <a:bodyPr/>
          <a:lstStyle/>
          <a:p>
            <a:fld id="{3B5F642D-6A31-4596-8C22-CC368C1BDF36}" type="slidenum">
              <a:rPr lang="de-CH" smtClean="0"/>
              <a:t>‹#›</a:t>
            </a:fld>
            <a:endParaRPr lang="de-CH"/>
          </a:p>
        </p:txBody>
      </p:sp>
    </p:spTree>
    <p:extLst>
      <p:ext uri="{BB962C8B-B14F-4D97-AF65-F5344CB8AC3E}">
        <p14:creationId xmlns:p14="http://schemas.microsoft.com/office/powerpoint/2010/main" val="4040909279"/>
      </p:ext>
    </p:extLst>
  </p:cSld>
  <p:clrMapOvr>
    <a:masterClrMapping/>
  </p:clrMapOvr>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de-CH"/>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endParaRPr lang="de-CH"/>
          </a:p>
        </p:txBody>
      </p:sp>
      <p:sp>
        <p:nvSpPr>
          <p:cNvPr id="7" name="Slide Number Placeholder 6"/>
          <p:cNvSpPr>
            <a:spLocks noGrp="1"/>
          </p:cNvSpPr>
          <p:nvPr>
            <p:ph type="sldNum" sz="quarter" idx="12"/>
          </p:nvPr>
        </p:nvSpPr>
        <p:spPr/>
        <p:txBody>
          <a:bodyPr/>
          <a:lstStyle/>
          <a:p>
            <a:fld id="{3B5F642D-6A31-4596-8C22-CC368C1BDF36}" type="slidenum">
              <a:rPr lang="de-CH" smtClean="0"/>
              <a:t>‹#›</a:t>
            </a:fld>
            <a:endParaRPr lang="de-CH"/>
          </a:p>
        </p:txBody>
      </p:sp>
    </p:spTree>
    <p:extLst>
      <p:ext uri="{BB962C8B-B14F-4D97-AF65-F5344CB8AC3E}">
        <p14:creationId xmlns:p14="http://schemas.microsoft.com/office/powerpoint/2010/main" val="294233641"/>
      </p:ext>
    </p:extLst>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6250" y="365125"/>
            <a:ext cx="11239500" cy="749801"/>
          </a:xfrm>
          <a:prstGeom prst="rect">
            <a:avLst/>
          </a:prstGeom>
        </p:spPr>
        <p:txBody>
          <a:bodyPr vert="horz" lIns="180000" tIns="45720" rIns="180000" bIns="45720" rtlCol="0" anchor="ctr">
            <a:normAutofit/>
          </a:bodyPr>
          <a:lstStyle/>
          <a:p>
            <a:r>
              <a:rPr lang="en-US" dirty="0" smtClean="0"/>
              <a:t>Click to edit Master title style</a:t>
            </a:r>
            <a:endParaRPr lang="de-CH" dirty="0"/>
          </a:p>
        </p:txBody>
      </p:sp>
      <p:sp>
        <p:nvSpPr>
          <p:cNvPr id="3" name="Text Placeholder 2"/>
          <p:cNvSpPr>
            <a:spLocks noGrp="1"/>
          </p:cNvSpPr>
          <p:nvPr>
            <p:ph type="body" idx="1"/>
          </p:nvPr>
        </p:nvSpPr>
        <p:spPr>
          <a:xfrm>
            <a:off x="476250" y="1825625"/>
            <a:ext cx="11239500" cy="4184650"/>
          </a:xfrm>
          <a:prstGeom prst="rect">
            <a:avLst/>
          </a:prstGeom>
        </p:spPr>
        <p:txBody>
          <a:bodyPr vert="horz" lIns="180000" tIns="45720" rIns="18000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e-CH" dirty="0"/>
          </a:p>
        </p:txBody>
      </p:sp>
      <p:sp>
        <p:nvSpPr>
          <p:cNvPr id="5" name="Footer Placeholder 4"/>
          <p:cNvSpPr>
            <a:spLocks noGrp="1"/>
          </p:cNvSpPr>
          <p:nvPr>
            <p:ph type="ftr" sz="quarter" idx="3"/>
          </p:nvPr>
        </p:nvSpPr>
        <p:spPr>
          <a:xfrm>
            <a:off x="6124574" y="6356350"/>
            <a:ext cx="42576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a:p>
        </p:txBody>
      </p:sp>
      <p:sp>
        <p:nvSpPr>
          <p:cNvPr id="6" name="Slide Number Placeholder 5"/>
          <p:cNvSpPr>
            <a:spLocks noGrp="1"/>
          </p:cNvSpPr>
          <p:nvPr>
            <p:ph type="sldNum" sz="quarter" idx="4"/>
          </p:nvPr>
        </p:nvSpPr>
        <p:spPr>
          <a:xfrm>
            <a:off x="10591800" y="6356350"/>
            <a:ext cx="7620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5F642D-6A31-4596-8C22-CC368C1BDF36}" type="slidenum">
              <a:rPr lang="de-CH" smtClean="0"/>
              <a:t>‹#›</a:t>
            </a:fld>
            <a:endParaRPr lang="de-CH"/>
          </a:p>
        </p:txBody>
      </p:sp>
    </p:spTree>
    <p:extLst>
      <p:ext uri="{BB962C8B-B14F-4D97-AF65-F5344CB8AC3E}">
        <p14:creationId xmlns:p14="http://schemas.microsoft.com/office/powerpoint/2010/main" val="35807802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xmlns:p14="http://schemas.microsoft.com/office/powerpoint/2010/mai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n-lt"/>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2.jpg"/></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4" Type="http://schemas.openxmlformats.org/officeDocument/2006/relationships/image" Target="../media/image24.jpg"/><Relationship Id="rId5" Type="http://schemas.openxmlformats.org/officeDocument/2006/relationships/image" Target="../media/image25.jpg"/><Relationship Id="rId6" Type="http://schemas.openxmlformats.org/officeDocument/2006/relationships/image" Target="../media/image26.jpg"/><Relationship Id="rId7" Type="http://schemas.openxmlformats.org/officeDocument/2006/relationships/image" Target="../media/image11.jp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jpg"/><Relationship Id="rId6" Type="http://schemas.openxmlformats.org/officeDocument/2006/relationships/image" Target="../media/image17.png"/><Relationship Id="rId7" Type="http://schemas.openxmlformats.org/officeDocument/2006/relationships/image" Target="../media/image27.png"/><Relationship Id="rId8" Type="http://schemas.openxmlformats.org/officeDocument/2006/relationships/image" Target="../media/image28.jpg"/><Relationship Id="rId9" Type="http://schemas.openxmlformats.org/officeDocument/2006/relationships/image" Target="../media/image29.jp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4" Type="http://schemas.openxmlformats.org/officeDocument/2006/relationships/image" Target="../media/image31.jpg"/><Relationship Id="rId5" Type="http://schemas.openxmlformats.org/officeDocument/2006/relationships/image" Target="../media/image32.jpg"/><Relationship Id="rId6" Type="http://schemas.openxmlformats.org/officeDocument/2006/relationships/image" Target="../media/image33.jpg"/><Relationship Id="rId7" Type="http://schemas.openxmlformats.org/officeDocument/2006/relationships/image" Target="../media/image34.jp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oleObject" Target="../embeddings/oleObject1.bin"/><Relationship Id="rId5" Type="http://schemas.openxmlformats.org/officeDocument/2006/relationships/image" Target="../media/image35.emf"/><Relationship Id="rId6" Type="http://schemas.openxmlformats.org/officeDocument/2006/relationships/oleObject" Target="../embeddings/oleObject2.bin"/><Relationship Id="rId7" Type="http://schemas.openxmlformats.org/officeDocument/2006/relationships/image" Target="../media/image36.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4" Type="http://schemas.openxmlformats.org/officeDocument/2006/relationships/oleObject" Target="../embeddings/oleObject3.bin"/><Relationship Id="rId5" Type="http://schemas.openxmlformats.org/officeDocument/2006/relationships/image" Target="../media/image35.emf"/><Relationship Id="rId6" Type="http://schemas.openxmlformats.org/officeDocument/2006/relationships/oleObject" Target="../embeddings/oleObject4.bin"/><Relationship Id="rId7" Type="http://schemas.openxmlformats.org/officeDocument/2006/relationships/image" Target="../media/image37.emf"/><Relationship Id="rId8" Type="http://schemas.openxmlformats.org/officeDocument/2006/relationships/oleObject" Target="../embeddings/oleObject5.bin"/><Relationship Id="rId9" Type="http://schemas.openxmlformats.org/officeDocument/2006/relationships/image" Target="../media/image36.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4.jpg"/><Relationship Id="rId5" Type="http://schemas.openxmlformats.org/officeDocument/2006/relationships/image" Target="../media/image5.jpg"/><Relationship Id="rId6" Type="http://schemas.openxmlformats.org/officeDocument/2006/relationships/image" Target="../media/image6.jpg"/><Relationship Id="rId7" Type="http://schemas.openxmlformats.org/officeDocument/2006/relationships/image" Target="../media/image7.jpg"/><Relationship Id="rId8" Type="http://schemas.openxmlformats.org/officeDocument/2006/relationships/image" Target="../media/image8.jp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oleObject" Target="../embeddings/oleObject6.bin"/><Relationship Id="rId5" Type="http://schemas.openxmlformats.org/officeDocument/2006/relationships/image" Target="../media/image35.emf"/><Relationship Id="rId6" Type="http://schemas.openxmlformats.org/officeDocument/2006/relationships/oleObject" Target="../embeddings/oleObject7.bin"/><Relationship Id="rId7" Type="http://schemas.openxmlformats.org/officeDocument/2006/relationships/image" Target="../media/image38.emf"/><Relationship Id="rId8" Type="http://schemas.openxmlformats.org/officeDocument/2006/relationships/oleObject" Target="../embeddings/oleObject8.bin"/><Relationship Id="rId9" Type="http://schemas.openxmlformats.org/officeDocument/2006/relationships/image" Target="../media/image37.emf"/><Relationship Id="rId10" Type="http://schemas.openxmlformats.org/officeDocument/2006/relationships/oleObject" Target="../embeddings/oleObject9.bin"/><Relationship Id="rId11" Type="http://schemas.openxmlformats.org/officeDocument/2006/relationships/image" Target="../media/image36.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1" Type="http://schemas.openxmlformats.org/officeDocument/2006/relationships/image" Target="../media/image37.emf"/><Relationship Id="rId12" Type="http://schemas.openxmlformats.org/officeDocument/2006/relationships/oleObject" Target="../embeddings/oleObject14.bin"/><Relationship Id="rId13" Type="http://schemas.openxmlformats.org/officeDocument/2006/relationships/image" Target="../media/image36.emf"/><Relationship Id="rId1" Type="http://schemas.openxmlformats.org/officeDocument/2006/relationships/vmlDrawing" Target="../drawings/vmlDrawing4.vml"/><Relationship Id="rId2" Type="http://schemas.openxmlformats.org/officeDocument/2006/relationships/slideLayout" Target="../slideLayouts/slideLayout2.xml"/><Relationship Id="rId3" Type="http://schemas.openxmlformats.org/officeDocument/2006/relationships/notesSlide" Target="../notesSlides/notesSlide20.xml"/><Relationship Id="rId4" Type="http://schemas.openxmlformats.org/officeDocument/2006/relationships/oleObject" Target="../embeddings/oleObject10.bin"/><Relationship Id="rId5" Type="http://schemas.openxmlformats.org/officeDocument/2006/relationships/image" Target="../media/image35.emf"/><Relationship Id="rId6" Type="http://schemas.openxmlformats.org/officeDocument/2006/relationships/oleObject" Target="../embeddings/oleObject11.bin"/><Relationship Id="rId7" Type="http://schemas.openxmlformats.org/officeDocument/2006/relationships/image" Target="../media/image39.emf"/><Relationship Id="rId8" Type="http://schemas.openxmlformats.org/officeDocument/2006/relationships/oleObject" Target="../embeddings/oleObject12.bin"/><Relationship Id="rId9" Type="http://schemas.openxmlformats.org/officeDocument/2006/relationships/image" Target="../media/image38.emf"/><Relationship Id="rId10" Type="http://schemas.openxmlformats.org/officeDocument/2006/relationships/oleObject" Target="../embeddings/oleObject13.bin"/></Relationships>
</file>

<file path=ppt/slides/_rels/slide22.xml.rels><?xml version="1.0" encoding="UTF-8" standalone="yes"?>
<Relationships xmlns="http://schemas.openxmlformats.org/package/2006/relationships"><Relationship Id="rId11" Type="http://schemas.openxmlformats.org/officeDocument/2006/relationships/image" Target="../media/image38.emf"/><Relationship Id="rId12" Type="http://schemas.openxmlformats.org/officeDocument/2006/relationships/oleObject" Target="../embeddings/oleObject19.bin"/><Relationship Id="rId13" Type="http://schemas.openxmlformats.org/officeDocument/2006/relationships/image" Target="../media/image37.emf"/><Relationship Id="rId14" Type="http://schemas.openxmlformats.org/officeDocument/2006/relationships/oleObject" Target="../embeddings/oleObject20.bin"/><Relationship Id="rId15" Type="http://schemas.openxmlformats.org/officeDocument/2006/relationships/image" Target="../media/image36.emf"/><Relationship Id="rId1" Type="http://schemas.openxmlformats.org/officeDocument/2006/relationships/vmlDrawing" Target="../drawings/vmlDrawing5.vml"/><Relationship Id="rId2" Type="http://schemas.openxmlformats.org/officeDocument/2006/relationships/slideLayout" Target="../slideLayouts/slideLayout2.xml"/><Relationship Id="rId3" Type="http://schemas.openxmlformats.org/officeDocument/2006/relationships/notesSlide" Target="../notesSlides/notesSlide21.xml"/><Relationship Id="rId4" Type="http://schemas.openxmlformats.org/officeDocument/2006/relationships/oleObject" Target="../embeddings/oleObject15.bin"/><Relationship Id="rId5" Type="http://schemas.openxmlformats.org/officeDocument/2006/relationships/image" Target="../media/image35.emf"/><Relationship Id="rId6" Type="http://schemas.openxmlformats.org/officeDocument/2006/relationships/oleObject" Target="../embeddings/oleObject16.bin"/><Relationship Id="rId7" Type="http://schemas.openxmlformats.org/officeDocument/2006/relationships/image" Target="../media/image40.emf"/><Relationship Id="rId8" Type="http://schemas.openxmlformats.org/officeDocument/2006/relationships/oleObject" Target="../embeddings/oleObject17.bin"/><Relationship Id="rId9" Type="http://schemas.openxmlformats.org/officeDocument/2006/relationships/image" Target="../media/image39.emf"/><Relationship Id="rId10" Type="http://schemas.openxmlformats.org/officeDocument/2006/relationships/oleObject" Target="../embeddings/oleObject18.bin"/></Relationships>
</file>

<file path=ppt/slides/_rels/slide23.xml.rels><?xml version="1.0" encoding="UTF-8" standalone="yes"?>
<Relationships xmlns="http://schemas.openxmlformats.org/package/2006/relationships"><Relationship Id="rId11" Type="http://schemas.openxmlformats.org/officeDocument/2006/relationships/image" Target="../media/image38.emf"/><Relationship Id="rId12" Type="http://schemas.openxmlformats.org/officeDocument/2006/relationships/oleObject" Target="../embeddings/oleObject25.bin"/><Relationship Id="rId13" Type="http://schemas.openxmlformats.org/officeDocument/2006/relationships/image" Target="../media/image39.emf"/><Relationship Id="rId14" Type="http://schemas.openxmlformats.org/officeDocument/2006/relationships/oleObject" Target="../embeddings/oleObject26.bin"/><Relationship Id="rId15" Type="http://schemas.openxmlformats.org/officeDocument/2006/relationships/image" Target="../media/image40.emf"/><Relationship Id="rId1" Type="http://schemas.openxmlformats.org/officeDocument/2006/relationships/vmlDrawing" Target="../drawings/vmlDrawing6.vml"/><Relationship Id="rId2" Type="http://schemas.openxmlformats.org/officeDocument/2006/relationships/slideLayout" Target="../slideLayouts/slideLayout2.xml"/><Relationship Id="rId3" Type="http://schemas.openxmlformats.org/officeDocument/2006/relationships/notesSlide" Target="../notesSlides/notesSlide22.xml"/><Relationship Id="rId4" Type="http://schemas.openxmlformats.org/officeDocument/2006/relationships/oleObject" Target="../embeddings/oleObject21.bin"/><Relationship Id="rId5" Type="http://schemas.openxmlformats.org/officeDocument/2006/relationships/image" Target="../media/image35.emf"/><Relationship Id="rId6" Type="http://schemas.openxmlformats.org/officeDocument/2006/relationships/oleObject" Target="../embeddings/oleObject22.bin"/><Relationship Id="rId7" Type="http://schemas.openxmlformats.org/officeDocument/2006/relationships/image" Target="../media/image36.emf"/><Relationship Id="rId8" Type="http://schemas.openxmlformats.org/officeDocument/2006/relationships/oleObject" Target="../embeddings/oleObject23.bin"/><Relationship Id="rId9" Type="http://schemas.openxmlformats.org/officeDocument/2006/relationships/image" Target="../media/image37.emf"/><Relationship Id="rId10" Type="http://schemas.openxmlformats.org/officeDocument/2006/relationships/oleObject" Target="../embeddings/oleObject24.bin"/></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11" Type="http://schemas.openxmlformats.org/officeDocument/2006/relationships/image" Target="../media/image44.emf"/><Relationship Id="rId12" Type="http://schemas.openxmlformats.org/officeDocument/2006/relationships/oleObject" Target="../embeddings/oleObject31.bin"/><Relationship Id="rId13" Type="http://schemas.openxmlformats.org/officeDocument/2006/relationships/image" Target="../media/image45.emf"/><Relationship Id="rId14" Type="http://schemas.openxmlformats.org/officeDocument/2006/relationships/oleObject" Target="../embeddings/oleObject32.bin"/><Relationship Id="rId15" Type="http://schemas.openxmlformats.org/officeDocument/2006/relationships/image" Target="../media/image46.emf"/><Relationship Id="rId1" Type="http://schemas.openxmlformats.org/officeDocument/2006/relationships/vmlDrawing" Target="../drawings/vmlDrawing7.vml"/><Relationship Id="rId2" Type="http://schemas.openxmlformats.org/officeDocument/2006/relationships/slideLayout" Target="../slideLayouts/slideLayout2.xml"/><Relationship Id="rId3" Type="http://schemas.openxmlformats.org/officeDocument/2006/relationships/notesSlide" Target="../notesSlides/notesSlide24.xml"/><Relationship Id="rId4" Type="http://schemas.openxmlformats.org/officeDocument/2006/relationships/oleObject" Target="../embeddings/oleObject27.bin"/><Relationship Id="rId5" Type="http://schemas.openxmlformats.org/officeDocument/2006/relationships/image" Target="../media/image41.emf"/><Relationship Id="rId6" Type="http://schemas.openxmlformats.org/officeDocument/2006/relationships/oleObject" Target="../embeddings/oleObject28.bin"/><Relationship Id="rId7" Type="http://schemas.openxmlformats.org/officeDocument/2006/relationships/image" Target="../media/image42.emf"/><Relationship Id="rId8" Type="http://schemas.openxmlformats.org/officeDocument/2006/relationships/oleObject" Target="../embeddings/oleObject29.bin"/><Relationship Id="rId9" Type="http://schemas.openxmlformats.org/officeDocument/2006/relationships/image" Target="../media/image43.emf"/><Relationship Id="rId10" Type="http://schemas.openxmlformats.org/officeDocument/2006/relationships/oleObject" Target="../embeddings/oleObject30.bin"/></Relationships>
</file>

<file path=ppt/slides/_rels/slide26.xml.rels><?xml version="1.0" encoding="UTF-8" standalone="yes"?>
<Relationships xmlns="http://schemas.openxmlformats.org/package/2006/relationships"><Relationship Id="rId3" Type="http://schemas.openxmlformats.org/officeDocument/2006/relationships/image" Target="../media/image47.jpg"/><Relationship Id="rId4" Type="http://schemas.openxmlformats.org/officeDocument/2006/relationships/image" Target="../media/image11.jp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image" Target="../media/image48.jpg"/><Relationship Id="rId4" Type="http://schemas.openxmlformats.org/officeDocument/2006/relationships/image" Target="../media/image11.jp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g"/><Relationship Id="rId4" Type="http://schemas.openxmlformats.org/officeDocument/2006/relationships/image" Target="../media/image11.jp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g"/><Relationship Id="rId4" Type="http://schemas.openxmlformats.org/officeDocument/2006/relationships/image" Target="../media/image11.jp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4.jpg"/><Relationship Id="rId5" Type="http://schemas.openxmlformats.org/officeDocument/2006/relationships/image" Target="../media/image5.jpg"/><Relationship Id="rId6" Type="http://schemas.openxmlformats.org/officeDocument/2006/relationships/image" Target="../media/image6.jpg"/><Relationship Id="rId7" Type="http://schemas.openxmlformats.org/officeDocument/2006/relationships/image" Target="../media/image7.jpg"/><Relationship Id="rId8" Type="http://schemas.openxmlformats.org/officeDocument/2006/relationships/image" Target="../media/image8.jp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50.jpg"/><Relationship Id="rId4" Type="http://schemas.openxmlformats.org/officeDocument/2006/relationships/image" Target="../media/image11.jp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g"/><Relationship Id="rId4" Type="http://schemas.openxmlformats.org/officeDocument/2006/relationships/image" Target="../media/image11.jp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g"/><Relationship Id="rId4" Type="http://schemas.openxmlformats.org/officeDocument/2006/relationships/image" Target="../media/image11.jp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3" Type="http://schemas.openxmlformats.org/officeDocument/2006/relationships/image" Target="../media/image51.jpg"/><Relationship Id="rId4" Type="http://schemas.openxmlformats.org/officeDocument/2006/relationships/image" Target="../media/image11.jp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3" Type="http://schemas.openxmlformats.org/officeDocument/2006/relationships/image" Target="../media/image52.jpg"/><Relationship Id="rId4" Type="http://schemas.openxmlformats.org/officeDocument/2006/relationships/image" Target="../media/image11.jp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3" Type="http://schemas.openxmlformats.org/officeDocument/2006/relationships/image" Target="../media/image53.jpg"/><Relationship Id="rId4" Type="http://schemas.openxmlformats.org/officeDocument/2006/relationships/image" Target="../media/image11.jp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3" Type="http://schemas.openxmlformats.org/officeDocument/2006/relationships/image" Target="../media/image54.jpg"/><Relationship Id="rId4" Type="http://schemas.openxmlformats.org/officeDocument/2006/relationships/image" Target="../media/image11.jp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3" Type="http://schemas.openxmlformats.org/officeDocument/2006/relationships/image" Target="../media/image11.jpg"/><Relationship Id="rId4" Type="http://schemas.openxmlformats.org/officeDocument/2006/relationships/image" Target="../media/image24.jp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3" Type="http://schemas.openxmlformats.org/officeDocument/2006/relationships/image" Target="../media/image55.jpg"/><Relationship Id="rId4" Type="http://schemas.openxmlformats.org/officeDocument/2006/relationships/image" Target="../media/image11.jp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9.xml"/><Relationship Id="rId4" Type="http://schemas.openxmlformats.org/officeDocument/2006/relationships/oleObject" Target="../embeddings/oleObject33.bin"/><Relationship Id="rId5" Type="http://schemas.openxmlformats.org/officeDocument/2006/relationships/image" Target="../media/image35.emf"/><Relationship Id="rId1" Type="http://schemas.openxmlformats.org/officeDocument/2006/relationships/vmlDrawing" Target="../drawings/vmlDrawing8.vml"/><Relationship Id="rId2"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1.xml"/><Relationship Id="rId5" Type="http://schemas.openxmlformats.org/officeDocument/2006/relationships/image" Target="../media/image56.png"/><Relationship Id="rId1" Type="http://schemas.microsoft.com/office/2007/relationships/media" Target="../media/media1.mp4"/><Relationship Id="rId2" Type="http://schemas.openxmlformats.org/officeDocument/2006/relationships/video" Target="../media/media1.mp4"/></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18.jpg"/><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61.jpg"/></Relationships>
</file>

<file path=ppt/slides/_rels/slide49.xml.rels><?xml version="1.0" encoding="UTF-8" standalone="yes"?>
<Relationships xmlns="http://schemas.openxmlformats.org/package/2006/relationships"><Relationship Id="rId3" Type="http://schemas.openxmlformats.org/officeDocument/2006/relationships/image" Target="../media/image61.jpg"/><Relationship Id="rId4"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10.jpg"/><Relationship Id="rId5" Type="http://schemas.openxmlformats.org/officeDocument/2006/relationships/image" Target="../media/image11.jp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61.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61.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61.jpg"/></Relationships>
</file>

<file path=ppt/slides/_rels/slide53.xml.rels><?xml version="1.0" encoding="UTF-8" standalone="yes"?>
<Relationships xmlns="http://schemas.openxmlformats.org/package/2006/relationships"><Relationship Id="rId3" Type="http://schemas.openxmlformats.org/officeDocument/2006/relationships/image" Target="../media/image28.jpg"/><Relationship Id="rId4" Type="http://schemas.openxmlformats.org/officeDocument/2006/relationships/image" Target="../media/image29.jpg"/><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63.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63.jpg"/></Relationships>
</file>

<file path=ppt/slides/_rels/slide56.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jpg"/><Relationship Id="rId6"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64.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64.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65.jp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1.jpg"/><Relationship Id="rId5" Type="http://schemas.openxmlformats.org/officeDocument/2006/relationships/image" Target="../media/image13.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66.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66.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66.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66.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66.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27.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27.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27.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67.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67.jp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jpg"/><Relationship Id="rId6"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67.jpg"/></Relationships>
</file>

<file path=ppt/slides/_rels/slide71.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5"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notesSlide" Target="../notesSlides/notesSlide7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71.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71.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71.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71.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8.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 Id="rId3" Type="http://schemas.openxmlformats.org/officeDocument/2006/relationships/image" Target="../media/image18.jpg"/></Relationships>
</file>

<file path=ppt/slides/_rels/slide81.xml.rels><?xml version="1.0" encoding="UTF-8" standalone="yes"?>
<Relationships xmlns="http://schemas.openxmlformats.org/package/2006/relationships"><Relationship Id="rId3" Type="http://schemas.openxmlformats.org/officeDocument/2006/relationships/image" Target="../media/image72.jpg"/><Relationship Id="rId4" Type="http://schemas.openxmlformats.org/officeDocument/2006/relationships/image" Target="../media/image73.emf"/><Relationship Id="rId1" Type="http://schemas.openxmlformats.org/officeDocument/2006/relationships/slideLayout" Target="../slideLayouts/slideLayout2.xml"/><Relationship Id="rId2" Type="http://schemas.openxmlformats.org/officeDocument/2006/relationships/notesSlide" Target="../notesSlides/notesSlide80.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 Id="rId3" Type="http://schemas.openxmlformats.org/officeDocument/2006/relationships/image" Target="../media/image6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de-CH" sz="4800" dirty="0" err="1"/>
              <a:t>Composition</a:t>
            </a:r>
            <a:r>
              <a:rPr lang="de-CH" sz="4800" dirty="0"/>
              <a:t>-Aware Scene </a:t>
            </a:r>
            <a:r>
              <a:rPr lang="de-CH" sz="4800" dirty="0" err="1"/>
              <a:t>Optimization</a:t>
            </a:r>
            <a:r>
              <a:rPr lang="de-CH" sz="4800" dirty="0"/>
              <a:t> </a:t>
            </a:r>
            <a:r>
              <a:rPr lang="de-CH" sz="4800" dirty="0" err="1"/>
              <a:t>for</a:t>
            </a:r>
            <a:r>
              <a:rPr lang="de-CH" sz="4800" dirty="0"/>
              <a:t> </a:t>
            </a:r>
            <a:r>
              <a:rPr lang="de-CH" sz="4800" dirty="0" err="1"/>
              <a:t>Product</a:t>
            </a:r>
            <a:r>
              <a:rPr lang="de-CH" sz="4800" dirty="0"/>
              <a:t> Images</a:t>
            </a:r>
            <a:endParaRPr lang="de-CH" sz="4800" dirty="0">
              <a:latin typeface="Helvetica"/>
              <a:cs typeface="Helvetica"/>
            </a:endParaRPr>
          </a:p>
        </p:txBody>
      </p:sp>
      <p:sp>
        <p:nvSpPr>
          <p:cNvPr id="3" name="Subtitle 2"/>
          <p:cNvSpPr>
            <a:spLocks noGrp="1"/>
          </p:cNvSpPr>
          <p:nvPr>
            <p:ph type="subTitle" idx="1"/>
          </p:nvPr>
        </p:nvSpPr>
        <p:spPr/>
        <p:txBody>
          <a:bodyPr>
            <a:normAutofit/>
          </a:bodyPr>
          <a:lstStyle/>
          <a:p>
            <a:r>
              <a:rPr lang="de-CH" sz="2800" dirty="0"/>
              <a:t>Tianqiang Liu</a:t>
            </a:r>
            <a:r>
              <a:rPr lang="de-CH" sz="2800" baseline="30000" dirty="0"/>
              <a:t>1</a:t>
            </a:r>
            <a:r>
              <a:rPr lang="de-CH" sz="2800" dirty="0"/>
              <a:t>   Jim McCann</a:t>
            </a:r>
            <a:r>
              <a:rPr lang="de-CH" sz="2800" baseline="30000" dirty="0"/>
              <a:t>2,3</a:t>
            </a:r>
            <a:r>
              <a:rPr lang="de-CH" sz="2800" dirty="0"/>
              <a:t>    Wilmot Li</a:t>
            </a:r>
            <a:r>
              <a:rPr lang="de-CH" sz="2800" baseline="30000" dirty="0"/>
              <a:t>2</a:t>
            </a:r>
            <a:r>
              <a:rPr lang="de-CH" sz="2800" dirty="0"/>
              <a:t>    Thomas Funkhouser</a:t>
            </a:r>
            <a:r>
              <a:rPr lang="de-CH" sz="2800" baseline="30000" dirty="0"/>
              <a:t>1</a:t>
            </a:r>
          </a:p>
          <a:p>
            <a:r>
              <a:rPr lang="de-CH" sz="2800" baseline="30000" dirty="0"/>
              <a:t>1</a:t>
            </a:r>
            <a:r>
              <a:rPr lang="de-CH" sz="2800" dirty="0"/>
              <a:t>Princeton University   </a:t>
            </a:r>
            <a:r>
              <a:rPr lang="de-CH" sz="2800" baseline="30000" dirty="0"/>
              <a:t>2</a:t>
            </a:r>
            <a:r>
              <a:rPr lang="de-CH" sz="2800" dirty="0"/>
              <a:t>Adobe Research   </a:t>
            </a:r>
            <a:r>
              <a:rPr lang="de-CH" sz="2800" baseline="30000" dirty="0"/>
              <a:t>3</a:t>
            </a:r>
            <a:r>
              <a:rPr lang="de-CH" sz="2800" dirty="0"/>
              <a:t>Disney Research</a:t>
            </a:r>
          </a:p>
        </p:txBody>
      </p:sp>
    </p:spTree>
    <p:extLst>
      <p:ext uri="{BB962C8B-B14F-4D97-AF65-F5344CB8AC3E}">
        <p14:creationId xmlns:p14="http://schemas.microsoft.com/office/powerpoint/2010/main" val="3213108421"/>
      </p:ext>
    </p:extLst>
  </p:cSld>
  <p:clrMapOvr>
    <a:masterClrMapping/>
  </p:clrMapOvr>
  <mc:AlternateContent xmlns:mc="http://schemas.openxmlformats.org/markup-compatibility/2006" xmlns:p14="http://schemas.microsoft.com/office/powerpoint/2010/main">
    <mc:Choice Requires="p14">
      <p:transition spd="slow" p14:dur="59000" advClick="0" advTm="5000"/>
    </mc:Choice>
    <mc:Fallback xmlns="">
      <p:transition spd="slow" advClick="0" advTm="5000"/>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B5F642D-6A31-4596-8C22-CC368C1BDF36}" type="slidenum">
              <a:rPr lang="de-CH" smtClean="0"/>
              <a:t>10</a:t>
            </a:fld>
            <a:endParaRPr lang="de-CH" dirty="0"/>
          </a:p>
        </p:txBody>
      </p:sp>
      <p:pic>
        <p:nvPicPr>
          <p:cNvPr id="6" name="Picture 5" descr="Untitl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5523" y="2323867"/>
            <a:ext cx="3413959" cy="3939540"/>
          </a:xfrm>
          <a:prstGeom prst="rect">
            <a:avLst/>
          </a:prstGeom>
        </p:spPr>
      </p:pic>
      <p:cxnSp>
        <p:nvCxnSpPr>
          <p:cNvPr id="7" name="Straight Arrow Connector 6"/>
          <p:cNvCxnSpPr>
            <a:stCxn id="9" idx="1"/>
          </p:cNvCxnSpPr>
          <p:nvPr/>
        </p:nvCxnSpPr>
        <p:spPr>
          <a:xfrm flipH="1" flipV="1">
            <a:off x="6156545" y="3831225"/>
            <a:ext cx="2023478" cy="733840"/>
          </a:xfrm>
          <a:prstGeom prst="straightConnector1">
            <a:avLst/>
          </a:prstGeom>
          <a:ln w="762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a:stCxn id="9" idx="1"/>
          </p:cNvCxnSpPr>
          <p:nvPr/>
        </p:nvCxnSpPr>
        <p:spPr>
          <a:xfrm flipH="1" flipV="1">
            <a:off x="6113493" y="4433889"/>
            <a:ext cx="2066530" cy="131176"/>
          </a:xfrm>
          <a:prstGeom prst="straightConnector1">
            <a:avLst/>
          </a:prstGeom>
          <a:ln w="762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8180023" y="4088011"/>
            <a:ext cx="3099798" cy="954107"/>
          </a:xfrm>
          <a:prstGeom prst="rect">
            <a:avLst/>
          </a:prstGeom>
          <a:noFill/>
        </p:spPr>
        <p:txBody>
          <a:bodyPr wrap="square" rtlCol="0">
            <a:spAutoFit/>
          </a:bodyPr>
          <a:lstStyle/>
          <a:p>
            <a:pPr algn="ctr"/>
            <a:r>
              <a:rPr lang="en-US" sz="2800" dirty="0" smtClean="0">
                <a:solidFill>
                  <a:srgbClr val="FF0000"/>
                </a:solidFill>
              </a:rPr>
              <a:t>Highlight this chair and this table</a:t>
            </a:r>
            <a:endParaRPr lang="en-US" sz="2800" dirty="0">
              <a:solidFill>
                <a:srgbClr val="FF0000"/>
              </a:solidFill>
            </a:endParaRPr>
          </a:p>
        </p:txBody>
      </p:sp>
      <p:sp>
        <p:nvSpPr>
          <p:cNvPr id="12" name="Title 1"/>
          <p:cNvSpPr>
            <a:spLocks noGrp="1"/>
          </p:cNvSpPr>
          <p:nvPr>
            <p:ph type="title"/>
          </p:nvPr>
        </p:nvSpPr>
        <p:spPr>
          <a:xfrm>
            <a:off x="476250" y="365125"/>
            <a:ext cx="11239500" cy="749801"/>
          </a:xfrm>
        </p:spPr>
        <p:txBody>
          <a:bodyPr/>
          <a:lstStyle/>
          <a:p>
            <a:r>
              <a:rPr lang="en-US" dirty="0" smtClean="0"/>
              <a:t>Artist’s goal</a:t>
            </a:r>
            <a:endParaRPr lang="en-US" dirty="0"/>
          </a:p>
        </p:txBody>
      </p:sp>
      <p:sp>
        <p:nvSpPr>
          <p:cNvPr id="10" name="Content Placeholder 2"/>
          <p:cNvSpPr>
            <a:spLocks noGrp="1"/>
          </p:cNvSpPr>
          <p:nvPr>
            <p:ph idx="1"/>
          </p:nvPr>
        </p:nvSpPr>
        <p:spPr>
          <a:xfrm>
            <a:off x="500034" y="1335370"/>
            <a:ext cx="11691966" cy="785252"/>
          </a:xfrm>
        </p:spPr>
        <p:txBody>
          <a:bodyPr>
            <a:normAutofit/>
          </a:bodyPr>
          <a:lstStyle/>
          <a:p>
            <a:pPr marL="0" indent="0">
              <a:buNone/>
            </a:pPr>
            <a:r>
              <a:rPr lang="en-US" sz="3200" dirty="0" smtClean="0"/>
              <a:t>Input: a rough scene, objects to highlight, and an </a:t>
            </a:r>
            <a:r>
              <a:rPr lang="en-US" sz="3200" dirty="0"/>
              <a:t>initial camera </a:t>
            </a:r>
            <a:r>
              <a:rPr lang="en-US" sz="3200" dirty="0" smtClean="0"/>
              <a:t>view</a:t>
            </a:r>
          </a:p>
          <a:p>
            <a:endParaRPr lang="en-US" sz="3200" dirty="0"/>
          </a:p>
        </p:txBody>
      </p:sp>
    </p:spTree>
    <p:extLst>
      <p:ext uri="{BB962C8B-B14F-4D97-AF65-F5344CB8AC3E}">
        <p14:creationId xmlns:p14="http://schemas.microsoft.com/office/powerpoint/2010/main" val="169848504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B5F642D-6A31-4596-8C22-CC368C1BDF36}" type="slidenum">
              <a:rPr lang="de-CH" smtClean="0"/>
              <a:t>11</a:t>
            </a:fld>
            <a:endParaRPr lang="de-CH" dirty="0"/>
          </a:p>
        </p:txBody>
      </p:sp>
      <p:pic>
        <p:nvPicPr>
          <p:cNvPr id="6" name="Picture 5" descr="Untitl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5523" y="2323867"/>
            <a:ext cx="3413959" cy="3939540"/>
          </a:xfrm>
          <a:prstGeom prst="rect">
            <a:avLst/>
          </a:prstGeom>
        </p:spPr>
      </p:pic>
      <p:sp>
        <p:nvSpPr>
          <p:cNvPr id="12" name="Title 1"/>
          <p:cNvSpPr>
            <a:spLocks noGrp="1"/>
          </p:cNvSpPr>
          <p:nvPr>
            <p:ph type="title"/>
          </p:nvPr>
        </p:nvSpPr>
        <p:spPr>
          <a:xfrm>
            <a:off x="476250" y="365125"/>
            <a:ext cx="11239500" cy="749801"/>
          </a:xfrm>
        </p:spPr>
        <p:txBody>
          <a:bodyPr/>
          <a:lstStyle/>
          <a:p>
            <a:r>
              <a:rPr lang="en-US" dirty="0" smtClean="0"/>
              <a:t>Artist’s goal</a:t>
            </a:r>
            <a:endParaRPr lang="en-US" dirty="0"/>
          </a:p>
        </p:txBody>
      </p:sp>
      <p:cxnSp>
        <p:nvCxnSpPr>
          <p:cNvPr id="7" name="Straight Arrow Connector 6"/>
          <p:cNvCxnSpPr/>
          <p:nvPr/>
        </p:nvCxnSpPr>
        <p:spPr>
          <a:xfrm>
            <a:off x="2834690" y="2925778"/>
            <a:ext cx="1460322" cy="255361"/>
          </a:xfrm>
          <a:prstGeom prst="straightConnector1">
            <a:avLst/>
          </a:prstGeom>
          <a:ln w="762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538160" y="2543048"/>
            <a:ext cx="2579999" cy="523220"/>
          </a:xfrm>
          <a:prstGeom prst="rect">
            <a:avLst/>
          </a:prstGeom>
          <a:noFill/>
        </p:spPr>
        <p:txBody>
          <a:bodyPr wrap="square" rtlCol="0">
            <a:spAutoFit/>
          </a:bodyPr>
          <a:lstStyle/>
          <a:p>
            <a:pPr algn="ctr"/>
            <a:r>
              <a:rPr lang="en-US" sz="2800" dirty="0" smtClean="0"/>
              <a:t>Camera view</a:t>
            </a:r>
            <a:endParaRPr lang="en-US" sz="2800" dirty="0"/>
          </a:p>
        </p:txBody>
      </p:sp>
      <p:sp>
        <p:nvSpPr>
          <p:cNvPr id="15" name="Content Placeholder 2"/>
          <p:cNvSpPr>
            <a:spLocks noGrp="1"/>
          </p:cNvSpPr>
          <p:nvPr>
            <p:ph idx="1"/>
          </p:nvPr>
        </p:nvSpPr>
        <p:spPr>
          <a:xfrm>
            <a:off x="500034" y="1335370"/>
            <a:ext cx="11691966" cy="785252"/>
          </a:xfrm>
        </p:spPr>
        <p:txBody>
          <a:bodyPr>
            <a:normAutofit/>
          </a:bodyPr>
          <a:lstStyle/>
          <a:p>
            <a:pPr marL="0" indent="0">
              <a:buNone/>
            </a:pPr>
            <a:r>
              <a:rPr lang="en-US" sz="3200" dirty="0" smtClean="0"/>
              <a:t>Input: a rough scene, objects to highlight, and an </a:t>
            </a:r>
            <a:r>
              <a:rPr lang="en-US" sz="3200" dirty="0"/>
              <a:t>initial camera </a:t>
            </a:r>
            <a:r>
              <a:rPr lang="en-US" sz="3200" dirty="0" smtClean="0"/>
              <a:t>view</a:t>
            </a:r>
          </a:p>
          <a:p>
            <a:endParaRPr lang="en-US" sz="3200" dirty="0"/>
          </a:p>
        </p:txBody>
      </p:sp>
    </p:spTree>
    <p:extLst>
      <p:ext uri="{BB962C8B-B14F-4D97-AF65-F5344CB8AC3E}">
        <p14:creationId xmlns:p14="http://schemas.microsoft.com/office/powerpoint/2010/main" val="186360054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1693" y="1220150"/>
            <a:ext cx="11239500" cy="4184650"/>
          </a:xfrm>
        </p:spPr>
        <p:txBody>
          <a:bodyPr>
            <a:normAutofit/>
          </a:bodyPr>
          <a:lstStyle/>
          <a:p>
            <a:pPr marL="0" indent="0">
              <a:buNone/>
            </a:pPr>
            <a:r>
              <a:rPr lang="en-US" sz="3200" dirty="0"/>
              <a:t>Output: </a:t>
            </a:r>
            <a:r>
              <a:rPr lang="en-US" sz="3200" dirty="0" smtClean="0"/>
              <a:t>a scene with optimized </a:t>
            </a:r>
            <a:r>
              <a:rPr lang="en-US" sz="3600" b="1" i="1" dirty="0" smtClean="0"/>
              <a:t>object placement</a:t>
            </a:r>
            <a:r>
              <a:rPr lang="en-US" sz="3200" dirty="0" smtClean="0"/>
              <a:t>, </a:t>
            </a:r>
            <a:r>
              <a:rPr lang="en-US" sz="3600" b="1" i="1" dirty="0" smtClean="0"/>
              <a:t>materials</a:t>
            </a:r>
            <a:r>
              <a:rPr lang="en-US" sz="3600" dirty="0" smtClean="0"/>
              <a:t> </a:t>
            </a:r>
            <a:r>
              <a:rPr lang="en-US" sz="3200" dirty="0" smtClean="0"/>
              <a:t>and </a:t>
            </a:r>
            <a:r>
              <a:rPr lang="en-US" sz="3600" b="1" i="1" dirty="0"/>
              <a:t>camera view</a:t>
            </a:r>
            <a:r>
              <a:rPr lang="en-US" sz="3200" dirty="0"/>
              <a:t> that produce an appealing 2D composition</a:t>
            </a:r>
            <a:r>
              <a:rPr lang="en-US" sz="3200" dirty="0" smtClean="0"/>
              <a:t>.</a:t>
            </a:r>
            <a:endParaRPr lang="en-US" sz="3200" dirty="0"/>
          </a:p>
        </p:txBody>
      </p:sp>
      <p:sp>
        <p:nvSpPr>
          <p:cNvPr id="4" name="Slide Number Placeholder 3"/>
          <p:cNvSpPr>
            <a:spLocks noGrp="1"/>
          </p:cNvSpPr>
          <p:nvPr>
            <p:ph type="sldNum" sz="quarter" idx="12"/>
          </p:nvPr>
        </p:nvSpPr>
        <p:spPr/>
        <p:txBody>
          <a:bodyPr/>
          <a:lstStyle/>
          <a:p>
            <a:fld id="{3B5F642D-6A31-4596-8C22-CC368C1BDF36}" type="slidenum">
              <a:rPr lang="de-CH" smtClean="0"/>
              <a:t>12</a:t>
            </a:fld>
            <a:endParaRPr lang="de-CH" dirty="0"/>
          </a:p>
        </p:txBody>
      </p:sp>
      <p:pic>
        <p:nvPicPr>
          <p:cNvPr id="6" name="Picture 5" descr="Untitled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8317" y="2354348"/>
            <a:ext cx="3394388" cy="3917307"/>
          </a:xfrm>
          <a:prstGeom prst="rect">
            <a:avLst/>
          </a:prstGeom>
        </p:spPr>
      </p:pic>
      <p:sp>
        <p:nvSpPr>
          <p:cNvPr id="7" name="Title 1"/>
          <p:cNvSpPr>
            <a:spLocks noGrp="1"/>
          </p:cNvSpPr>
          <p:nvPr>
            <p:ph type="title"/>
          </p:nvPr>
        </p:nvSpPr>
        <p:spPr>
          <a:xfrm>
            <a:off x="476250" y="365125"/>
            <a:ext cx="11239500" cy="749801"/>
          </a:xfrm>
        </p:spPr>
        <p:txBody>
          <a:bodyPr/>
          <a:lstStyle/>
          <a:p>
            <a:r>
              <a:rPr lang="en-US" dirty="0" smtClean="0"/>
              <a:t>Artist’s goal</a:t>
            </a:r>
            <a:endParaRPr lang="en-US" dirty="0"/>
          </a:p>
        </p:txBody>
      </p:sp>
    </p:spTree>
    <p:extLst>
      <p:ext uri="{BB962C8B-B14F-4D97-AF65-F5344CB8AC3E}">
        <p14:creationId xmlns:p14="http://schemas.microsoft.com/office/powerpoint/2010/main" val="212409087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Challenges</a:t>
            </a:r>
          </a:p>
        </p:txBody>
      </p:sp>
      <p:sp>
        <p:nvSpPr>
          <p:cNvPr id="3" name="Content Placeholder 2"/>
          <p:cNvSpPr>
            <a:spLocks noGrp="1"/>
          </p:cNvSpPr>
          <p:nvPr>
            <p:ph idx="1"/>
          </p:nvPr>
        </p:nvSpPr>
        <p:spPr>
          <a:xfrm>
            <a:off x="476250" y="1223957"/>
            <a:ext cx="11239500" cy="4184650"/>
          </a:xfrm>
        </p:spPr>
        <p:txBody>
          <a:bodyPr>
            <a:normAutofit/>
          </a:bodyPr>
          <a:lstStyle/>
          <a:p>
            <a:pPr marL="457200" indent="-457200">
              <a:buFont typeface="Arial"/>
              <a:buChar char="•"/>
            </a:pPr>
            <a:r>
              <a:rPr lang="en-US" sz="3200" dirty="0"/>
              <a:t>Huge search space to explore</a:t>
            </a:r>
          </a:p>
          <a:p>
            <a:pPr marL="457200" indent="-457200">
              <a:buFont typeface="Arial"/>
              <a:buChar char="•"/>
            </a:pPr>
            <a:r>
              <a:rPr lang="en-US" sz="3200" dirty="0">
                <a:solidFill>
                  <a:srgbClr val="000000"/>
                </a:solidFill>
              </a:rPr>
              <a:t>Many principles/constraints to balance</a:t>
            </a:r>
          </a:p>
          <a:p>
            <a:pPr marL="457200" indent="-457200">
              <a:buFont typeface="Arial"/>
              <a:buChar char="•"/>
            </a:pPr>
            <a:r>
              <a:rPr lang="en-US" sz="3200" dirty="0"/>
              <a:t>Requiring repeating work </a:t>
            </a:r>
            <a:r>
              <a:rPr lang="en-US" sz="3200" dirty="0" smtClean="0"/>
              <a:t>for customization</a:t>
            </a:r>
            <a:endParaRPr lang="en-US" sz="3200" dirty="0"/>
          </a:p>
        </p:txBody>
      </p:sp>
      <p:sp>
        <p:nvSpPr>
          <p:cNvPr id="4" name="Slide Number Placeholder 3"/>
          <p:cNvSpPr>
            <a:spLocks noGrp="1"/>
          </p:cNvSpPr>
          <p:nvPr>
            <p:ph type="sldNum" sz="quarter" idx="12"/>
          </p:nvPr>
        </p:nvSpPr>
        <p:spPr/>
        <p:txBody>
          <a:bodyPr/>
          <a:lstStyle/>
          <a:p>
            <a:fld id="{3B5F642D-6A31-4596-8C22-CC368C1BDF36}" type="slidenum">
              <a:rPr lang="de-CH" smtClean="0"/>
              <a:t>13</a:t>
            </a:fld>
            <a:endParaRPr lang="de-CH" dirty="0"/>
          </a:p>
        </p:txBody>
      </p:sp>
      <p:pic>
        <p:nvPicPr>
          <p:cNvPr id="5" name="Picture 4" descr="ikea-onCom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4587" y="3013322"/>
            <a:ext cx="4643431" cy="3097509"/>
          </a:xfrm>
          <a:prstGeom prst="rect">
            <a:avLst/>
          </a:prstGeom>
        </p:spPr>
      </p:pic>
    </p:spTree>
    <p:extLst>
      <p:ext uri="{BB962C8B-B14F-4D97-AF65-F5344CB8AC3E}">
        <p14:creationId xmlns:p14="http://schemas.microsoft.com/office/powerpoint/2010/main" val="76891226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Challenges</a:t>
            </a:r>
          </a:p>
        </p:txBody>
      </p:sp>
      <p:sp>
        <p:nvSpPr>
          <p:cNvPr id="3" name="Content Placeholder 2"/>
          <p:cNvSpPr>
            <a:spLocks noGrp="1"/>
          </p:cNvSpPr>
          <p:nvPr>
            <p:ph idx="1"/>
          </p:nvPr>
        </p:nvSpPr>
        <p:spPr>
          <a:xfrm>
            <a:off x="476250" y="1223957"/>
            <a:ext cx="11239500" cy="4184650"/>
          </a:xfrm>
        </p:spPr>
        <p:txBody>
          <a:bodyPr>
            <a:normAutofit/>
          </a:bodyPr>
          <a:lstStyle/>
          <a:p>
            <a:pPr marL="457200" indent="-457200">
              <a:buFont typeface="Arial"/>
              <a:buChar char="•"/>
            </a:pPr>
            <a:r>
              <a:rPr lang="en-US" sz="3200" dirty="0"/>
              <a:t>Huge search space to explore</a:t>
            </a:r>
          </a:p>
          <a:p>
            <a:pPr marL="457200" indent="-457200">
              <a:buFont typeface="Arial"/>
              <a:buChar char="•"/>
            </a:pPr>
            <a:r>
              <a:rPr lang="en-US" sz="3200" dirty="0">
                <a:solidFill>
                  <a:schemeClr val="bg1">
                    <a:lumMod val="65000"/>
                  </a:schemeClr>
                </a:solidFill>
              </a:rPr>
              <a:t>Many principles/constraints to balance</a:t>
            </a:r>
          </a:p>
          <a:p>
            <a:pPr marL="457200" indent="-457200">
              <a:buFont typeface="Arial"/>
              <a:buChar char="•"/>
            </a:pPr>
            <a:r>
              <a:rPr lang="en-US" sz="3200" dirty="0">
                <a:solidFill>
                  <a:srgbClr val="A6A6A6"/>
                </a:solidFill>
              </a:rPr>
              <a:t>Requiring repeating work for customization</a:t>
            </a:r>
          </a:p>
        </p:txBody>
      </p:sp>
      <p:sp>
        <p:nvSpPr>
          <p:cNvPr id="4" name="Slide Number Placeholder 3"/>
          <p:cNvSpPr>
            <a:spLocks noGrp="1"/>
          </p:cNvSpPr>
          <p:nvPr>
            <p:ph type="sldNum" sz="quarter" idx="12"/>
          </p:nvPr>
        </p:nvSpPr>
        <p:spPr/>
        <p:txBody>
          <a:bodyPr/>
          <a:lstStyle/>
          <a:p>
            <a:fld id="{3B5F642D-6A31-4596-8C22-CC368C1BDF36}" type="slidenum">
              <a:rPr lang="de-CH" smtClean="0"/>
              <a:t>14</a:t>
            </a:fld>
            <a:endParaRPr lang="de-CH" dirty="0"/>
          </a:p>
        </p:txBody>
      </p:sp>
      <p:pic>
        <p:nvPicPr>
          <p:cNvPr id="7" name="Picture 6" descr="Screen Shot 2015-02-05 at 3.46.59 PM.jpg"/>
          <p:cNvPicPr>
            <a:picLocks noChangeAspect="1"/>
          </p:cNvPicPr>
          <p:nvPr/>
        </p:nvPicPr>
        <p:blipFill rotWithShape="1">
          <a:blip r:embed="rId3">
            <a:extLst>
              <a:ext uri="{28A0092B-C50C-407E-A947-70E740481C1C}">
                <a14:useLocalDpi xmlns:a14="http://schemas.microsoft.com/office/drawing/2010/main" val="0"/>
              </a:ext>
            </a:extLst>
          </a:blip>
          <a:srcRect l="5399"/>
          <a:stretch/>
        </p:blipFill>
        <p:spPr>
          <a:xfrm>
            <a:off x="1261912" y="2909929"/>
            <a:ext cx="5184806" cy="3422990"/>
          </a:xfrm>
          <a:prstGeom prst="rect">
            <a:avLst/>
          </a:prstGeom>
        </p:spPr>
      </p:pic>
      <p:cxnSp>
        <p:nvCxnSpPr>
          <p:cNvPr id="19" name="Straight Arrow Connector 18"/>
          <p:cNvCxnSpPr/>
          <p:nvPr/>
        </p:nvCxnSpPr>
        <p:spPr>
          <a:xfrm flipH="1">
            <a:off x="3328063" y="4454595"/>
            <a:ext cx="379194" cy="13608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H="1" flipV="1">
            <a:off x="3334628" y="4203251"/>
            <a:ext cx="379194" cy="254462"/>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6981405" y="3211843"/>
            <a:ext cx="3744396" cy="1815882"/>
          </a:xfrm>
          <a:prstGeom prst="rect">
            <a:avLst/>
          </a:prstGeom>
          <a:noFill/>
        </p:spPr>
        <p:txBody>
          <a:bodyPr wrap="square" rtlCol="0">
            <a:spAutoFit/>
          </a:bodyPr>
          <a:lstStyle/>
          <a:p>
            <a:r>
              <a:rPr lang="en-US" sz="2800" dirty="0" smtClean="0"/>
              <a:t>4*N + 6 parameters</a:t>
            </a:r>
          </a:p>
          <a:p>
            <a:pPr marL="457200" indent="-457200">
              <a:buFont typeface="Arial"/>
              <a:buChar char="•"/>
            </a:pPr>
            <a:r>
              <a:rPr lang="en-US" sz="2800" dirty="0" smtClean="0"/>
              <a:t>3 DOF per object</a:t>
            </a:r>
          </a:p>
          <a:p>
            <a:pPr marL="457200" indent="-457200">
              <a:buFont typeface="Arial"/>
              <a:buChar char="•"/>
            </a:pPr>
            <a:r>
              <a:rPr lang="en-US" sz="2800" dirty="0" smtClean="0"/>
              <a:t>1 material per object</a:t>
            </a:r>
          </a:p>
          <a:p>
            <a:pPr marL="457200" indent="-457200">
              <a:buFont typeface="Arial"/>
              <a:buChar char="•"/>
            </a:pPr>
            <a:r>
              <a:rPr lang="en-US" sz="2800" dirty="0" smtClean="0"/>
              <a:t>6 DOF for camera</a:t>
            </a:r>
            <a:endParaRPr lang="en-US" sz="2800" dirty="0"/>
          </a:p>
        </p:txBody>
      </p:sp>
      <p:sp>
        <p:nvSpPr>
          <p:cNvPr id="5" name="Curved Left Arrow 4"/>
          <p:cNvSpPr/>
          <p:nvPr/>
        </p:nvSpPr>
        <p:spPr>
          <a:xfrm>
            <a:off x="3487275" y="4132557"/>
            <a:ext cx="150684" cy="258287"/>
          </a:xfrm>
          <a:prstGeom prst="curvedLeftArrow">
            <a:avLst/>
          </a:prstGeom>
          <a:solidFill>
            <a:srgbClr val="00FF00"/>
          </a:solidFill>
          <a:ln>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40" name="Straight Arrow Connector 39"/>
          <p:cNvCxnSpPr/>
          <p:nvPr/>
        </p:nvCxnSpPr>
        <p:spPr>
          <a:xfrm flipH="1">
            <a:off x="2942313" y="4972903"/>
            <a:ext cx="379194" cy="13608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flipH="1" flipV="1">
            <a:off x="2948878" y="4721559"/>
            <a:ext cx="379194" cy="254462"/>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sp>
        <p:nvSpPr>
          <p:cNvPr id="42" name="Curved Left Arrow 41"/>
          <p:cNvSpPr/>
          <p:nvPr/>
        </p:nvSpPr>
        <p:spPr>
          <a:xfrm>
            <a:off x="3101525" y="4650865"/>
            <a:ext cx="150684" cy="258287"/>
          </a:xfrm>
          <a:prstGeom prst="curvedLeftArrow">
            <a:avLst/>
          </a:prstGeom>
          <a:solidFill>
            <a:srgbClr val="00FF00"/>
          </a:solidFill>
          <a:ln>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43" name="Straight Arrow Connector 42"/>
          <p:cNvCxnSpPr/>
          <p:nvPr/>
        </p:nvCxnSpPr>
        <p:spPr>
          <a:xfrm flipH="1">
            <a:off x="3417603" y="5426639"/>
            <a:ext cx="379194" cy="13608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flipH="1" flipV="1">
            <a:off x="3424168" y="5175295"/>
            <a:ext cx="379194" cy="254462"/>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sp>
        <p:nvSpPr>
          <p:cNvPr id="45" name="Curved Left Arrow 44"/>
          <p:cNvSpPr/>
          <p:nvPr/>
        </p:nvSpPr>
        <p:spPr>
          <a:xfrm>
            <a:off x="3576815" y="5104601"/>
            <a:ext cx="150684" cy="258287"/>
          </a:xfrm>
          <a:prstGeom prst="curvedLeftArrow">
            <a:avLst/>
          </a:prstGeom>
          <a:solidFill>
            <a:srgbClr val="00FF00"/>
          </a:solidFill>
          <a:ln>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46" name="Straight Arrow Connector 45"/>
          <p:cNvCxnSpPr/>
          <p:nvPr/>
        </p:nvCxnSpPr>
        <p:spPr>
          <a:xfrm flipH="1">
            <a:off x="4194257" y="5019415"/>
            <a:ext cx="379194" cy="13608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flipH="1" flipV="1">
            <a:off x="4200822" y="4768071"/>
            <a:ext cx="379194" cy="254462"/>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sp>
        <p:nvSpPr>
          <p:cNvPr id="48" name="Curved Left Arrow 47"/>
          <p:cNvSpPr/>
          <p:nvPr/>
        </p:nvSpPr>
        <p:spPr>
          <a:xfrm>
            <a:off x="4353469" y="4697377"/>
            <a:ext cx="150684" cy="258287"/>
          </a:xfrm>
          <a:prstGeom prst="curvedLeftArrow">
            <a:avLst/>
          </a:prstGeom>
          <a:solidFill>
            <a:srgbClr val="00FF00"/>
          </a:solidFill>
          <a:ln>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49" name="Straight Arrow Connector 48"/>
          <p:cNvCxnSpPr/>
          <p:nvPr/>
        </p:nvCxnSpPr>
        <p:spPr>
          <a:xfrm flipH="1">
            <a:off x="3808507" y="4095615"/>
            <a:ext cx="379194" cy="13608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flipH="1" flipV="1">
            <a:off x="3815072" y="3844271"/>
            <a:ext cx="379194" cy="254462"/>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sp>
        <p:nvSpPr>
          <p:cNvPr id="51" name="Curved Left Arrow 50"/>
          <p:cNvSpPr/>
          <p:nvPr/>
        </p:nvSpPr>
        <p:spPr>
          <a:xfrm>
            <a:off x="3967719" y="3773577"/>
            <a:ext cx="150684" cy="258287"/>
          </a:xfrm>
          <a:prstGeom prst="curvedLeftArrow">
            <a:avLst/>
          </a:prstGeom>
          <a:solidFill>
            <a:srgbClr val="00FF00"/>
          </a:solidFill>
          <a:ln>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52" name="Straight Arrow Connector 51"/>
          <p:cNvCxnSpPr/>
          <p:nvPr/>
        </p:nvCxnSpPr>
        <p:spPr>
          <a:xfrm flipH="1">
            <a:off x="4391427" y="4204967"/>
            <a:ext cx="379194" cy="13608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flipH="1" flipV="1">
            <a:off x="4397992" y="3953623"/>
            <a:ext cx="379194" cy="254462"/>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sp>
        <p:nvSpPr>
          <p:cNvPr id="54" name="Curved Left Arrow 53"/>
          <p:cNvSpPr/>
          <p:nvPr/>
        </p:nvSpPr>
        <p:spPr>
          <a:xfrm>
            <a:off x="4550639" y="3882929"/>
            <a:ext cx="150684" cy="258287"/>
          </a:xfrm>
          <a:prstGeom prst="curvedLeftArrow">
            <a:avLst/>
          </a:prstGeom>
          <a:solidFill>
            <a:srgbClr val="00FF00"/>
          </a:solidFill>
          <a:ln>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55" name="Straight Arrow Connector 54"/>
          <p:cNvCxnSpPr/>
          <p:nvPr/>
        </p:nvCxnSpPr>
        <p:spPr>
          <a:xfrm flipH="1">
            <a:off x="4371619" y="4594131"/>
            <a:ext cx="379194" cy="13608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flipH="1" flipV="1">
            <a:off x="4378184" y="4342787"/>
            <a:ext cx="379194" cy="254462"/>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sp>
        <p:nvSpPr>
          <p:cNvPr id="57" name="Curved Left Arrow 56"/>
          <p:cNvSpPr/>
          <p:nvPr/>
        </p:nvSpPr>
        <p:spPr>
          <a:xfrm>
            <a:off x="4530831" y="4272093"/>
            <a:ext cx="150684" cy="258287"/>
          </a:xfrm>
          <a:prstGeom prst="curvedLeftArrow">
            <a:avLst/>
          </a:prstGeom>
          <a:solidFill>
            <a:srgbClr val="00FF00"/>
          </a:solidFill>
          <a:ln>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58" name="Straight Arrow Connector 57"/>
          <p:cNvCxnSpPr/>
          <p:nvPr/>
        </p:nvCxnSpPr>
        <p:spPr>
          <a:xfrm flipH="1">
            <a:off x="4846909" y="4703483"/>
            <a:ext cx="379194" cy="13608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flipH="1" flipV="1">
            <a:off x="4853474" y="4452139"/>
            <a:ext cx="379194" cy="254462"/>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sp>
        <p:nvSpPr>
          <p:cNvPr id="60" name="Curved Left Arrow 59"/>
          <p:cNvSpPr/>
          <p:nvPr/>
        </p:nvSpPr>
        <p:spPr>
          <a:xfrm>
            <a:off x="5006121" y="4381445"/>
            <a:ext cx="150684" cy="258287"/>
          </a:xfrm>
          <a:prstGeom prst="curvedLeftArrow">
            <a:avLst/>
          </a:prstGeom>
          <a:solidFill>
            <a:srgbClr val="00FF00"/>
          </a:solidFill>
          <a:ln>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61" name="Straight Arrow Connector 60"/>
          <p:cNvCxnSpPr/>
          <p:nvPr/>
        </p:nvCxnSpPr>
        <p:spPr>
          <a:xfrm flipH="1">
            <a:off x="5451355" y="4855883"/>
            <a:ext cx="379194" cy="13608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p:nvPr/>
        </p:nvCxnSpPr>
        <p:spPr>
          <a:xfrm flipH="1" flipV="1">
            <a:off x="5457920" y="4604539"/>
            <a:ext cx="379194" cy="254462"/>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sp>
        <p:nvSpPr>
          <p:cNvPr id="63" name="Curved Left Arrow 62"/>
          <p:cNvSpPr/>
          <p:nvPr/>
        </p:nvSpPr>
        <p:spPr>
          <a:xfrm>
            <a:off x="5610567" y="4533845"/>
            <a:ext cx="150684" cy="258287"/>
          </a:xfrm>
          <a:prstGeom prst="curvedLeftArrow">
            <a:avLst/>
          </a:prstGeom>
          <a:solidFill>
            <a:srgbClr val="00FF00"/>
          </a:solidFill>
          <a:ln>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17292841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Challenges</a:t>
            </a:r>
          </a:p>
        </p:txBody>
      </p:sp>
      <p:sp>
        <p:nvSpPr>
          <p:cNvPr id="3" name="Content Placeholder 2"/>
          <p:cNvSpPr>
            <a:spLocks noGrp="1"/>
          </p:cNvSpPr>
          <p:nvPr>
            <p:ph idx="1"/>
          </p:nvPr>
        </p:nvSpPr>
        <p:spPr>
          <a:xfrm>
            <a:off x="476250" y="1223957"/>
            <a:ext cx="11239500" cy="4184650"/>
          </a:xfrm>
        </p:spPr>
        <p:txBody>
          <a:bodyPr>
            <a:normAutofit/>
          </a:bodyPr>
          <a:lstStyle/>
          <a:p>
            <a:pPr marL="457200" indent="-457200">
              <a:buFont typeface="Arial"/>
              <a:buChar char="•"/>
            </a:pPr>
            <a:r>
              <a:rPr lang="en-US" sz="3200" dirty="0">
                <a:solidFill>
                  <a:schemeClr val="bg1">
                    <a:lumMod val="65000"/>
                  </a:schemeClr>
                </a:solidFill>
              </a:rPr>
              <a:t>Huge search space to explore</a:t>
            </a:r>
          </a:p>
          <a:p>
            <a:pPr marL="457200" indent="-457200">
              <a:buFont typeface="Arial"/>
              <a:buChar char="•"/>
            </a:pPr>
            <a:r>
              <a:rPr lang="en-US" sz="3200" dirty="0"/>
              <a:t>Many principles/constraints to balance</a:t>
            </a:r>
          </a:p>
          <a:p>
            <a:pPr marL="457200" indent="-457200">
              <a:buFont typeface="Arial"/>
              <a:buChar char="•"/>
            </a:pPr>
            <a:r>
              <a:rPr lang="en-US" sz="3200" dirty="0">
                <a:solidFill>
                  <a:srgbClr val="A6A6A6"/>
                </a:solidFill>
              </a:rPr>
              <a:t>Requiring repeating work for customization</a:t>
            </a:r>
          </a:p>
        </p:txBody>
      </p:sp>
      <p:sp>
        <p:nvSpPr>
          <p:cNvPr id="4" name="Slide Number Placeholder 3"/>
          <p:cNvSpPr>
            <a:spLocks noGrp="1"/>
          </p:cNvSpPr>
          <p:nvPr>
            <p:ph type="sldNum" sz="quarter" idx="12"/>
          </p:nvPr>
        </p:nvSpPr>
        <p:spPr/>
        <p:txBody>
          <a:bodyPr/>
          <a:lstStyle/>
          <a:p>
            <a:fld id="{3B5F642D-6A31-4596-8C22-CC368C1BDF36}" type="slidenum">
              <a:rPr lang="de-CH" smtClean="0"/>
              <a:t>15</a:t>
            </a:fld>
            <a:endParaRPr lang="de-CH" dirty="0"/>
          </a:p>
        </p:txBody>
      </p:sp>
      <p:pic>
        <p:nvPicPr>
          <p:cNvPr id="39" name="Picture 38" descr="Screen Shot 2015-02-03 at 8.41.24 AM.jpg"/>
          <p:cNvPicPr>
            <a:picLocks noChangeAspect="1"/>
          </p:cNvPicPr>
          <p:nvPr/>
        </p:nvPicPr>
        <p:blipFill rotWithShape="1">
          <a:blip r:embed="rId3">
            <a:extLst>
              <a:ext uri="{28A0092B-C50C-407E-A947-70E740481C1C}">
                <a14:useLocalDpi xmlns:a14="http://schemas.microsoft.com/office/drawing/2010/main" val="0"/>
              </a:ext>
            </a:extLst>
          </a:blip>
          <a:srcRect r="49974"/>
          <a:stretch/>
        </p:blipFill>
        <p:spPr>
          <a:xfrm>
            <a:off x="3549002" y="3341805"/>
            <a:ext cx="2869697" cy="2167101"/>
          </a:xfrm>
          <a:prstGeom prst="rect">
            <a:avLst/>
          </a:prstGeom>
        </p:spPr>
      </p:pic>
      <p:pic>
        <p:nvPicPr>
          <p:cNvPr id="40" name="Picture 39" descr="Screen Shot 2015-02-03 at 8.43.25 AM.jpg"/>
          <p:cNvPicPr>
            <a:picLocks noChangeAspect="1"/>
          </p:cNvPicPr>
          <p:nvPr/>
        </p:nvPicPr>
        <p:blipFill rotWithShape="1">
          <a:blip r:embed="rId4">
            <a:extLst>
              <a:ext uri="{28A0092B-C50C-407E-A947-70E740481C1C}">
                <a14:useLocalDpi xmlns:a14="http://schemas.microsoft.com/office/drawing/2010/main" val="0"/>
              </a:ext>
            </a:extLst>
          </a:blip>
          <a:srcRect r="50307"/>
          <a:stretch/>
        </p:blipFill>
        <p:spPr>
          <a:xfrm>
            <a:off x="6816812" y="3172687"/>
            <a:ext cx="1993764" cy="2308417"/>
          </a:xfrm>
          <a:prstGeom prst="rect">
            <a:avLst/>
          </a:prstGeom>
        </p:spPr>
      </p:pic>
      <p:pic>
        <p:nvPicPr>
          <p:cNvPr id="41" name="Picture 40" descr="Screen Shot 2015-02-03 at 8.47.58 AM.jpg"/>
          <p:cNvPicPr>
            <a:picLocks noChangeAspect="1"/>
          </p:cNvPicPr>
          <p:nvPr/>
        </p:nvPicPr>
        <p:blipFill rotWithShape="1">
          <a:blip r:embed="rId5">
            <a:extLst>
              <a:ext uri="{28A0092B-C50C-407E-A947-70E740481C1C}">
                <a14:useLocalDpi xmlns:a14="http://schemas.microsoft.com/office/drawing/2010/main" val="0"/>
              </a:ext>
            </a:extLst>
          </a:blip>
          <a:srcRect r="50257"/>
          <a:stretch/>
        </p:blipFill>
        <p:spPr>
          <a:xfrm>
            <a:off x="336721" y="3339942"/>
            <a:ext cx="2883823" cy="2179782"/>
          </a:xfrm>
          <a:prstGeom prst="rect">
            <a:avLst/>
          </a:prstGeom>
        </p:spPr>
      </p:pic>
      <p:pic>
        <p:nvPicPr>
          <p:cNvPr id="42" name="Picture 41" descr="Screen Shot 2015-02-03 at 8.48.42 AM.jpg"/>
          <p:cNvPicPr>
            <a:picLocks noChangeAspect="1"/>
          </p:cNvPicPr>
          <p:nvPr/>
        </p:nvPicPr>
        <p:blipFill rotWithShape="1">
          <a:blip r:embed="rId6">
            <a:extLst>
              <a:ext uri="{28A0092B-C50C-407E-A947-70E740481C1C}">
                <a14:useLocalDpi xmlns:a14="http://schemas.microsoft.com/office/drawing/2010/main" val="0"/>
              </a:ext>
            </a:extLst>
          </a:blip>
          <a:srcRect r="50177"/>
          <a:stretch/>
        </p:blipFill>
        <p:spPr>
          <a:xfrm>
            <a:off x="9287287" y="3142083"/>
            <a:ext cx="1995242" cy="2308417"/>
          </a:xfrm>
          <a:prstGeom prst="rect">
            <a:avLst/>
          </a:prstGeom>
        </p:spPr>
      </p:pic>
      <p:sp>
        <p:nvSpPr>
          <p:cNvPr id="43" name="TextBox 42"/>
          <p:cNvSpPr txBox="1"/>
          <p:nvPr/>
        </p:nvSpPr>
        <p:spPr>
          <a:xfrm>
            <a:off x="11319498" y="4967874"/>
            <a:ext cx="1009228" cy="707886"/>
          </a:xfrm>
          <a:prstGeom prst="rect">
            <a:avLst/>
          </a:prstGeom>
          <a:noFill/>
        </p:spPr>
        <p:txBody>
          <a:bodyPr wrap="square" rtlCol="0">
            <a:spAutoFit/>
          </a:bodyPr>
          <a:lstStyle/>
          <a:p>
            <a:pPr algn="ctr"/>
            <a:r>
              <a:rPr lang="en-US" sz="4000" dirty="0" smtClean="0"/>
              <a:t>…</a:t>
            </a:r>
            <a:endParaRPr lang="en-US" sz="4000" dirty="0"/>
          </a:p>
        </p:txBody>
      </p:sp>
      <p:pic>
        <p:nvPicPr>
          <p:cNvPr id="44" name="Picture 43" descr="imgres.jpg"/>
          <p:cNvPicPr>
            <a:picLocks noChangeAspect="1"/>
          </p:cNvPicPr>
          <p:nvPr/>
        </p:nvPicPr>
        <p:blipFill rotWithShape="1">
          <a:blip r:embed="rId7">
            <a:extLst>
              <a:ext uri="{28A0092B-C50C-407E-A947-70E740481C1C}">
                <a14:useLocalDpi xmlns:a14="http://schemas.microsoft.com/office/drawing/2010/main" val="0"/>
              </a:ext>
            </a:extLst>
          </a:blip>
          <a:srcRect l="51211"/>
          <a:stretch/>
        </p:blipFill>
        <p:spPr>
          <a:xfrm>
            <a:off x="1710122" y="5517600"/>
            <a:ext cx="301498" cy="279380"/>
          </a:xfrm>
          <a:prstGeom prst="rect">
            <a:avLst/>
          </a:prstGeom>
        </p:spPr>
      </p:pic>
      <p:pic>
        <p:nvPicPr>
          <p:cNvPr id="45" name="Picture 44" descr="imgres.jpg"/>
          <p:cNvPicPr>
            <a:picLocks noChangeAspect="1"/>
          </p:cNvPicPr>
          <p:nvPr/>
        </p:nvPicPr>
        <p:blipFill rotWithShape="1">
          <a:blip r:embed="rId7">
            <a:extLst>
              <a:ext uri="{28A0092B-C50C-407E-A947-70E740481C1C}">
                <a14:useLocalDpi xmlns:a14="http://schemas.microsoft.com/office/drawing/2010/main" val="0"/>
              </a:ext>
            </a:extLst>
          </a:blip>
          <a:srcRect l="51211"/>
          <a:stretch/>
        </p:blipFill>
        <p:spPr>
          <a:xfrm>
            <a:off x="4804703" y="5517600"/>
            <a:ext cx="301498" cy="279380"/>
          </a:xfrm>
          <a:prstGeom prst="rect">
            <a:avLst/>
          </a:prstGeom>
        </p:spPr>
      </p:pic>
      <p:pic>
        <p:nvPicPr>
          <p:cNvPr id="46" name="Picture 45" descr="imgres.jpg"/>
          <p:cNvPicPr>
            <a:picLocks noChangeAspect="1"/>
          </p:cNvPicPr>
          <p:nvPr/>
        </p:nvPicPr>
        <p:blipFill rotWithShape="1">
          <a:blip r:embed="rId7">
            <a:extLst>
              <a:ext uri="{28A0092B-C50C-407E-A947-70E740481C1C}">
                <a14:useLocalDpi xmlns:a14="http://schemas.microsoft.com/office/drawing/2010/main" val="0"/>
              </a:ext>
            </a:extLst>
          </a:blip>
          <a:srcRect l="51211"/>
          <a:stretch/>
        </p:blipFill>
        <p:spPr>
          <a:xfrm>
            <a:off x="10187493" y="5503783"/>
            <a:ext cx="278875" cy="258417"/>
          </a:xfrm>
          <a:prstGeom prst="rect">
            <a:avLst/>
          </a:prstGeom>
        </p:spPr>
      </p:pic>
      <p:pic>
        <p:nvPicPr>
          <p:cNvPr id="47" name="Picture 46" descr="imgres.jpg"/>
          <p:cNvPicPr>
            <a:picLocks noChangeAspect="1"/>
          </p:cNvPicPr>
          <p:nvPr/>
        </p:nvPicPr>
        <p:blipFill rotWithShape="1">
          <a:blip r:embed="rId7">
            <a:extLst>
              <a:ext uri="{28A0092B-C50C-407E-A947-70E740481C1C}">
                <a14:useLocalDpi xmlns:a14="http://schemas.microsoft.com/office/drawing/2010/main" val="0"/>
              </a:ext>
            </a:extLst>
          </a:blip>
          <a:srcRect l="51211"/>
          <a:stretch/>
        </p:blipFill>
        <p:spPr>
          <a:xfrm>
            <a:off x="7682021" y="5526974"/>
            <a:ext cx="278875" cy="258417"/>
          </a:xfrm>
          <a:prstGeom prst="rect">
            <a:avLst/>
          </a:prstGeom>
        </p:spPr>
      </p:pic>
      <p:cxnSp>
        <p:nvCxnSpPr>
          <p:cNvPr id="6" name="Straight Arrow Connector 5"/>
          <p:cNvCxnSpPr/>
          <p:nvPr/>
        </p:nvCxnSpPr>
        <p:spPr>
          <a:xfrm flipV="1">
            <a:off x="7426887" y="5035059"/>
            <a:ext cx="238114" cy="362887"/>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flipV="1">
            <a:off x="8197922" y="5080420"/>
            <a:ext cx="124727" cy="385568"/>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410739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Challenges</a:t>
            </a:r>
          </a:p>
        </p:txBody>
      </p:sp>
      <p:sp>
        <p:nvSpPr>
          <p:cNvPr id="3" name="Content Placeholder 2"/>
          <p:cNvSpPr>
            <a:spLocks noGrp="1"/>
          </p:cNvSpPr>
          <p:nvPr>
            <p:ph idx="1"/>
          </p:nvPr>
        </p:nvSpPr>
        <p:spPr>
          <a:xfrm>
            <a:off x="476250" y="1223957"/>
            <a:ext cx="11239500" cy="4184650"/>
          </a:xfrm>
        </p:spPr>
        <p:txBody>
          <a:bodyPr>
            <a:normAutofit/>
          </a:bodyPr>
          <a:lstStyle/>
          <a:p>
            <a:pPr marL="457200" indent="-457200">
              <a:buFont typeface="Arial"/>
              <a:buChar char="•"/>
            </a:pPr>
            <a:r>
              <a:rPr lang="en-US" sz="3200" dirty="0">
                <a:solidFill>
                  <a:schemeClr val="bg1">
                    <a:lumMod val="65000"/>
                  </a:schemeClr>
                </a:solidFill>
              </a:rPr>
              <a:t>Huge search space to explore</a:t>
            </a:r>
          </a:p>
          <a:p>
            <a:pPr marL="457200" indent="-457200">
              <a:buFont typeface="Arial"/>
              <a:buChar char="•"/>
            </a:pPr>
            <a:r>
              <a:rPr lang="en-US" sz="3200" dirty="0">
                <a:solidFill>
                  <a:schemeClr val="bg1">
                    <a:lumMod val="65000"/>
                  </a:schemeClr>
                </a:solidFill>
              </a:rPr>
              <a:t>Many principles/constraints to balance</a:t>
            </a:r>
          </a:p>
          <a:p>
            <a:pPr marL="457200" indent="-457200">
              <a:buFont typeface="Arial"/>
              <a:buChar char="•"/>
            </a:pPr>
            <a:r>
              <a:rPr lang="en-US" sz="3200" dirty="0"/>
              <a:t>Requiring repeating work for customization</a:t>
            </a:r>
          </a:p>
        </p:txBody>
      </p:sp>
      <p:sp>
        <p:nvSpPr>
          <p:cNvPr id="4" name="Slide Number Placeholder 3"/>
          <p:cNvSpPr>
            <a:spLocks noGrp="1"/>
          </p:cNvSpPr>
          <p:nvPr>
            <p:ph type="sldNum" sz="quarter" idx="12"/>
          </p:nvPr>
        </p:nvSpPr>
        <p:spPr/>
        <p:txBody>
          <a:bodyPr/>
          <a:lstStyle/>
          <a:p>
            <a:fld id="{3B5F642D-6A31-4596-8C22-CC368C1BDF36}" type="slidenum">
              <a:rPr lang="de-CH" smtClean="0"/>
              <a:t>16</a:t>
            </a:fld>
            <a:endParaRPr lang="de-CH" dirty="0"/>
          </a:p>
        </p:txBody>
      </p:sp>
      <p:pic>
        <p:nvPicPr>
          <p:cNvPr id="12" name="Picture 11" descr="j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9867" y="3153441"/>
            <a:ext cx="2107037" cy="1359511"/>
          </a:xfrm>
          <a:prstGeom prst="rect">
            <a:avLst/>
          </a:prstGeom>
        </p:spPr>
      </p:pic>
      <p:pic>
        <p:nvPicPr>
          <p:cNvPr id="13" name="Picture 12" descr="u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2968" y="4686391"/>
            <a:ext cx="2113934" cy="1363962"/>
          </a:xfrm>
          <a:prstGeom prst="rect">
            <a:avLst/>
          </a:prstGeom>
        </p:spPr>
      </p:pic>
      <p:pic>
        <p:nvPicPr>
          <p:cNvPr id="21" name="Picture 20" descr="imgre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4734" y="3201655"/>
            <a:ext cx="854040" cy="6397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2" name="Picture 21" descr="imgre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5635" y="4787778"/>
            <a:ext cx="870314" cy="5460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descr="target.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00742" y="3158604"/>
            <a:ext cx="3656273" cy="2891749"/>
          </a:xfrm>
          <a:prstGeom prst="rect">
            <a:avLst/>
          </a:prstGeom>
        </p:spPr>
      </p:pic>
      <p:pic>
        <p:nvPicPr>
          <p:cNvPr id="10" name="Picture 9" descr="imgres.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08205" y="4799322"/>
            <a:ext cx="2166638" cy="1288070"/>
          </a:xfrm>
          <a:prstGeom prst="rect">
            <a:avLst/>
          </a:prstGeom>
        </p:spPr>
      </p:pic>
      <p:pic>
        <p:nvPicPr>
          <p:cNvPr id="11" name="Picture 10" descr="2015_IKEA_Catalogue.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30517" y="2352915"/>
            <a:ext cx="2025646" cy="2156717"/>
          </a:xfrm>
          <a:prstGeom prst="rect">
            <a:avLst/>
          </a:prstGeom>
        </p:spPr>
      </p:pic>
      <p:sp>
        <p:nvSpPr>
          <p:cNvPr id="14" name="Right Arrow 13"/>
          <p:cNvSpPr/>
          <p:nvPr/>
        </p:nvSpPr>
        <p:spPr>
          <a:xfrm rot="5400000">
            <a:off x="10102326" y="4173586"/>
            <a:ext cx="460031" cy="889610"/>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7832573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Previous Work</a:t>
            </a:r>
            <a:endParaRPr lang="en-US" dirty="0"/>
          </a:p>
        </p:txBody>
      </p:sp>
      <p:sp>
        <p:nvSpPr>
          <p:cNvPr id="4" name="Slide Number Placeholder 3"/>
          <p:cNvSpPr>
            <a:spLocks noGrp="1"/>
          </p:cNvSpPr>
          <p:nvPr>
            <p:ph type="sldNum" sz="quarter" idx="12"/>
          </p:nvPr>
        </p:nvSpPr>
        <p:spPr/>
        <p:txBody>
          <a:bodyPr/>
          <a:lstStyle/>
          <a:p>
            <a:fld id="{3B5F642D-6A31-4596-8C22-CC368C1BDF36}" type="slidenum">
              <a:rPr lang="de-CH" smtClean="0"/>
              <a:t>17</a:t>
            </a:fld>
            <a:endParaRPr lang="de-CH" dirty="0"/>
          </a:p>
        </p:txBody>
      </p:sp>
      <p:sp>
        <p:nvSpPr>
          <p:cNvPr id="13" name="TextBox 12"/>
          <p:cNvSpPr txBox="1"/>
          <p:nvPr/>
        </p:nvSpPr>
        <p:spPr>
          <a:xfrm>
            <a:off x="367267" y="5046475"/>
            <a:ext cx="3219600" cy="954107"/>
          </a:xfrm>
          <a:prstGeom prst="rect">
            <a:avLst/>
          </a:prstGeom>
          <a:noFill/>
        </p:spPr>
        <p:txBody>
          <a:bodyPr wrap="square" rtlCol="0">
            <a:spAutoFit/>
          </a:bodyPr>
          <a:lstStyle/>
          <a:p>
            <a:pPr algn="ctr"/>
            <a:r>
              <a:rPr lang="en-US" sz="2800" dirty="0" smtClean="0"/>
              <a:t>Image optimization</a:t>
            </a:r>
          </a:p>
          <a:p>
            <a:pPr algn="ctr"/>
            <a:r>
              <a:rPr lang="en-US" sz="2800" dirty="0" smtClean="0"/>
              <a:t>[Liu et al. 2010]</a:t>
            </a:r>
            <a:endParaRPr lang="en-US" sz="2800" dirty="0"/>
          </a:p>
        </p:txBody>
      </p:sp>
      <p:sp>
        <p:nvSpPr>
          <p:cNvPr id="21" name="TextBox 20"/>
          <p:cNvSpPr txBox="1"/>
          <p:nvPr/>
        </p:nvSpPr>
        <p:spPr>
          <a:xfrm>
            <a:off x="4375172" y="5026820"/>
            <a:ext cx="3310968" cy="954107"/>
          </a:xfrm>
          <a:prstGeom prst="rect">
            <a:avLst/>
          </a:prstGeom>
          <a:noFill/>
        </p:spPr>
        <p:txBody>
          <a:bodyPr wrap="square" rtlCol="0">
            <a:spAutoFit/>
          </a:bodyPr>
          <a:lstStyle/>
          <a:p>
            <a:pPr algn="ctr"/>
            <a:r>
              <a:rPr lang="en-US" sz="2800" dirty="0" smtClean="0"/>
              <a:t>Camera optimization</a:t>
            </a:r>
          </a:p>
          <a:p>
            <a:pPr algn="ctr"/>
            <a:r>
              <a:rPr lang="en-US" sz="2800" dirty="0" smtClean="0"/>
              <a:t>[Gooch et al. 2001]</a:t>
            </a:r>
            <a:endParaRPr lang="en-US" sz="2800" dirty="0"/>
          </a:p>
        </p:txBody>
      </p:sp>
      <p:sp>
        <p:nvSpPr>
          <p:cNvPr id="22" name="TextBox 21"/>
          <p:cNvSpPr txBox="1"/>
          <p:nvPr/>
        </p:nvSpPr>
        <p:spPr>
          <a:xfrm>
            <a:off x="8302442" y="5046475"/>
            <a:ext cx="3015122" cy="954107"/>
          </a:xfrm>
          <a:prstGeom prst="rect">
            <a:avLst/>
          </a:prstGeom>
          <a:noFill/>
        </p:spPr>
        <p:txBody>
          <a:bodyPr wrap="square" rtlCol="0">
            <a:spAutoFit/>
          </a:bodyPr>
          <a:lstStyle/>
          <a:p>
            <a:pPr algn="ctr"/>
            <a:r>
              <a:rPr lang="en-US" sz="2800" dirty="0" smtClean="0"/>
              <a:t>Scene optimization</a:t>
            </a:r>
          </a:p>
          <a:p>
            <a:pPr algn="ctr"/>
            <a:r>
              <a:rPr lang="en-US" sz="2800" dirty="0" smtClean="0"/>
              <a:t>[Yu et al. 2011]</a:t>
            </a:r>
            <a:endParaRPr lang="en-US" sz="2800" dirty="0"/>
          </a:p>
        </p:txBody>
      </p:sp>
      <p:pic>
        <p:nvPicPr>
          <p:cNvPr id="23" name="Picture 22" descr="Screen Shot 2015-02-04 at 9.56.51 P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893" y="1352519"/>
            <a:ext cx="2292516" cy="1745626"/>
          </a:xfrm>
          <a:prstGeom prst="rect">
            <a:avLst/>
          </a:prstGeom>
        </p:spPr>
      </p:pic>
      <p:pic>
        <p:nvPicPr>
          <p:cNvPr id="24" name="Picture 23" descr="Screen Shot 2015-02-04 at 9.56.59 PM.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3894" y="3306508"/>
            <a:ext cx="2292516" cy="1705676"/>
          </a:xfrm>
          <a:prstGeom prst="rect">
            <a:avLst/>
          </a:prstGeom>
        </p:spPr>
      </p:pic>
      <p:sp>
        <p:nvSpPr>
          <p:cNvPr id="25" name="Rectangle 24"/>
          <p:cNvSpPr/>
          <p:nvPr/>
        </p:nvSpPr>
        <p:spPr>
          <a:xfrm>
            <a:off x="1389379" y="1850330"/>
            <a:ext cx="1477928" cy="1072974"/>
          </a:xfrm>
          <a:prstGeom prst="rect">
            <a:avLst/>
          </a:prstGeom>
          <a:noFill/>
          <a:ln w="5080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6" name="Rectangle 25"/>
          <p:cNvSpPr/>
          <p:nvPr/>
        </p:nvSpPr>
        <p:spPr>
          <a:xfrm>
            <a:off x="863893" y="3306508"/>
            <a:ext cx="2292515" cy="1705676"/>
          </a:xfrm>
          <a:prstGeom prst="rect">
            <a:avLst/>
          </a:prstGeom>
          <a:noFill/>
          <a:ln w="5080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27" name="Straight Connector 26"/>
          <p:cNvCxnSpPr/>
          <p:nvPr/>
        </p:nvCxnSpPr>
        <p:spPr>
          <a:xfrm flipH="1">
            <a:off x="863893" y="1850330"/>
            <a:ext cx="525486" cy="1456178"/>
          </a:xfrm>
          <a:prstGeom prst="line">
            <a:avLst/>
          </a:prstGeom>
        </p:spPr>
        <p:style>
          <a:lnRef idx="2">
            <a:schemeClr val="dk1"/>
          </a:lnRef>
          <a:fillRef idx="0">
            <a:schemeClr val="dk1"/>
          </a:fillRef>
          <a:effectRef idx="1">
            <a:schemeClr val="dk1"/>
          </a:effectRef>
          <a:fontRef idx="minor">
            <a:schemeClr val="tx1"/>
          </a:fontRef>
        </p:style>
      </p:cxnSp>
      <p:cxnSp>
        <p:nvCxnSpPr>
          <p:cNvPr id="28" name="Straight Connector 27"/>
          <p:cNvCxnSpPr/>
          <p:nvPr/>
        </p:nvCxnSpPr>
        <p:spPr>
          <a:xfrm>
            <a:off x="2867307" y="1850330"/>
            <a:ext cx="289103" cy="1456178"/>
          </a:xfrm>
          <a:prstGeom prst="line">
            <a:avLst/>
          </a:prstGeom>
        </p:spPr>
        <p:style>
          <a:lnRef idx="2">
            <a:schemeClr val="dk1"/>
          </a:lnRef>
          <a:fillRef idx="0">
            <a:schemeClr val="dk1"/>
          </a:fillRef>
          <a:effectRef idx="1">
            <a:schemeClr val="dk1"/>
          </a:effectRef>
          <a:fontRef idx="minor">
            <a:schemeClr val="tx1"/>
          </a:fontRef>
        </p:style>
      </p:cxnSp>
      <p:pic>
        <p:nvPicPr>
          <p:cNvPr id="29" name="Picture 28" descr="Screen Shot 2015-02-04 at 10.26.13 PM.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08262" y="1352520"/>
            <a:ext cx="2850038" cy="3696584"/>
          </a:xfrm>
          <a:prstGeom prst="rect">
            <a:avLst/>
          </a:prstGeom>
        </p:spPr>
      </p:pic>
      <p:pic>
        <p:nvPicPr>
          <p:cNvPr id="30" name="Picture 29" descr="Screen Shot 2015-02-04 at 10.29.52 PM.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63306" y="1406879"/>
            <a:ext cx="2655261" cy="1610568"/>
          </a:xfrm>
          <a:prstGeom prst="rect">
            <a:avLst/>
          </a:prstGeom>
        </p:spPr>
      </p:pic>
      <p:pic>
        <p:nvPicPr>
          <p:cNvPr id="31" name="Picture 30" descr="Screen Shot 2015-02-04 at 10.30.02 PM.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63305" y="3380438"/>
            <a:ext cx="2665173" cy="1609462"/>
          </a:xfrm>
          <a:prstGeom prst="rect">
            <a:avLst/>
          </a:prstGeom>
        </p:spPr>
      </p:pic>
      <p:sp>
        <p:nvSpPr>
          <p:cNvPr id="32" name="Down Arrow 31"/>
          <p:cNvSpPr/>
          <p:nvPr/>
        </p:nvSpPr>
        <p:spPr>
          <a:xfrm>
            <a:off x="9539372" y="3119657"/>
            <a:ext cx="569276" cy="208363"/>
          </a:xfrm>
          <a:prstGeom prst="down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8625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Idea</a:t>
            </a:r>
            <a:endParaRPr lang="en-US" dirty="0"/>
          </a:p>
        </p:txBody>
      </p:sp>
      <p:sp>
        <p:nvSpPr>
          <p:cNvPr id="4" name="Slide Number Placeholder 3"/>
          <p:cNvSpPr>
            <a:spLocks noGrp="1"/>
          </p:cNvSpPr>
          <p:nvPr>
            <p:ph type="sldNum" sz="quarter" idx="12"/>
          </p:nvPr>
        </p:nvSpPr>
        <p:spPr/>
        <p:txBody>
          <a:bodyPr/>
          <a:lstStyle/>
          <a:p>
            <a:fld id="{3B5F642D-6A31-4596-8C22-CC368C1BDF36}" type="slidenum">
              <a:rPr lang="de-CH" smtClean="0"/>
              <a:t>18</a:t>
            </a:fld>
            <a:endParaRPr lang="de-CH" dirty="0"/>
          </a:p>
        </p:txBody>
      </p:sp>
      <p:graphicFrame>
        <p:nvGraphicFramePr>
          <p:cNvPr id="6" name="Object 5"/>
          <p:cNvGraphicFramePr>
            <a:graphicFrameLocks noChangeAspect="1"/>
          </p:cNvGraphicFramePr>
          <p:nvPr>
            <p:extLst>
              <p:ext uri="{D42A27DB-BD31-4B8C-83A1-F6EECF244321}">
                <p14:modId xmlns:p14="http://schemas.microsoft.com/office/powerpoint/2010/main" val="3827076590"/>
              </p:ext>
            </p:extLst>
          </p:nvPr>
        </p:nvGraphicFramePr>
        <p:xfrm>
          <a:off x="1262620" y="1622907"/>
          <a:ext cx="9799363" cy="694443"/>
        </p:xfrm>
        <a:graphic>
          <a:graphicData uri="http://schemas.openxmlformats.org/presentationml/2006/ole">
            <mc:AlternateContent xmlns:mc="http://schemas.openxmlformats.org/markup-compatibility/2006">
              <mc:Choice xmlns:v="urn:schemas-microsoft-com:vml" Requires="v">
                <p:oleObj spid="_x0000_s3298" name="Equation" r:id="rId4" imgW="3225800" imgH="228600" progId="Equation.3">
                  <p:embed/>
                </p:oleObj>
              </mc:Choice>
              <mc:Fallback>
                <p:oleObj name="Equation" r:id="rId4" imgW="3225800" imgH="228600" progId="Equation.3">
                  <p:embed/>
                  <p:pic>
                    <p:nvPicPr>
                      <p:cNvPr id="0" name=""/>
                      <p:cNvPicPr/>
                      <p:nvPr/>
                    </p:nvPicPr>
                    <p:blipFill>
                      <a:blip r:embed="rId5"/>
                      <a:stretch>
                        <a:fillRect/>
                      </a:stretch>
                    </p:blipFill>
                    <p:spPr>
                      <a:xfrm>
                        <a:off x="1262620" y="1622907"/>
                        <a:ext cx="9799363" cy="694443"/>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268454650"/>
              </p:ext>
            </p:extLst>
          </p:nvPr>
        </p:nvGraphicFramePr>
        <p:xfrm>
          <a:off x="2162528" y="2418729"/>
          <a:ext cx="965200" cy="655637"/>
        </p:xfrm>
        <a:graphic>
          <a:graphicData uri="http://schemas.openxmlformats.org/presentationml/2006/ole">
            <mc:AlternateContent xmlns:mc="http://schemas.openxmlformats.org/markup-compatibility/2006">
              <mc:Choice xmlns:v="urn:schemas-microsoft-com:vml" Requires="v">
                <p:oleObj spid="_x0000_s3299" name="Equation" r:id="rId6" imgW="317500" imgH="215900" progId="Equation.3">
                  <p:embed/>
                </p:oleObj>
              </mc:Choice>
              <mc:Fallback>
                <p:oleObj name="Equation" r:id="rId6" imgW="317500" imgH="215900" progId="Equation.3">
                  <p:embed/>
                  <p:pic>
                    <p:nvPicPr>
                      <p:cNvPr id="0" name=""/>
                      <p:cNvPicPr/>
                      <p:nvPr/>
                    </p:nvPicPr>
                    <p:blipFill>
                      <a:blip r:embed="rId7"/>
                      <a:stretch>
                        <a:fillRect/>
                      </a:stretch>
                    </p:blipFill>
                    <p:spPr>
                      <a:xfrm>
                        <a:off x="2162528" y="2418729"/>
                        <a:ext cx="965200" cy="655637"/>
                      </a:xfrm>
                      <a:prstGeom prst="rect">
                        <a:avLst/>
                      </a:prstGeom>
                    </p:spPr>
                  </p:pic>
                </p:oleObj>
              </mc:Fallback>
            </mc:AlternateContent>
          </a:graphicData>
        </a:graphic>
      </p:graphicFrame>
      <p:sp>
        <p:nvSpPr>
          <p:cNvPr id="11" name="TextBox 10"/>
          <p:cNvSpPr txBox="1"/>
          <p:nvPr/>
        </p:nvSpPr>
        <p:spPr>
          <a:xfrm>
            <a:off x="3330225" y="2433369"/>
            <a:ext cx="8325553" cy="584776"/>
          </a:xfrm>
          <a:prstGeom prst="rect">
            <a:avLst/>
          </a:prstGeom>
          <a:noFill/>
        </p:spPr>
        <p:txBody>
          <a:bodyPr wrap="square" rtlCol="0">
            <a:spAutoFit/>
          </a:bodyPr>
          <a:lstStyle/>
          <a:p>
            <a:r>
              <a:rPr lang="en-US" sz="3200" dirty="0" smtClean="0"/>
              <a:t>: position of object </a:t>
            </a:r>
            <a:r>
              <a:rPr lang="en-US" sz="3200" dirty="0" err="1" smtClean="0"/>
              <a:t>i</a:t>
            </a:r>
            <a:r>
              <a:rPr lang="en-US" sz="3200" dirty="0" smtClean="0"/>
              <a:t> on its supporting surface</a:t>
            </a:r>
            <a:endParaRPr lang="en-US" sz="3200" dirty="0"/>
          </a:p>
        </p:txBody>
      </p:sp>
      <p:sp>
        <p:nvSpPr>
          <p:cNvPr id="3" name="Rectangle 2"/>
          <p:cNvSpPr/>
          <p:nvPr/>
        </p:nvSpPr>
        <p:spPr>
          <a:xfrm>
            <a:off x="1975492" y="1599351"/>
            <a:ext cx="877997" cy="658556"/>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636038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Idea</a:t>
            </a:r>
            <a:endParaRPr lang="en-US" dirty="0"/>
          </a:p>
        </p:txBody>
      </p:sp>
      <p:sp>
        <p:nvSpPr>
          <p:cNvPr id="4" name="Slide Number Placeholder 3"/>
          <p:cNvSpPr>
            <a:spLocks noGrp="1"/>
          </p:cNvSpPr>
          <p:nvPr>
            <p:ph type="sldNum" sz="quarter" idx="12"/>
          </p:nvPr>
        </p:nvSpPr>
        <p:spPr/>
        <p:txBody>
          <a:bodyPr/>
          <a:lstStyle/>
          <a:p>
            <a:fld id="{3B5F642D-6A31-4596-8C22-CC368C1BDF36}" type="slidenum">
              <a:rPr lang="de-CH" smtClean="0"/>
              <a:t>19</a:t>
            </a:fld>
            <a:endParaRPr lang="de-CH" dirty="0"/>
          </a:p>
        </p:txBody>
      </p:sp>
      <p:graphicFrame>
        <p:nvGraphicFramePr>
          <p:cNvPr id="6" name="Object 5"/>
          <p:cNvGraphicFramePr>
            <a:graphicFrameLocks noChangeAspect="1"/>
          </p:cNvGraphicFramePr>
          <p:nvPr>
            <p:extLst>
              <p:ext uri="{D42A27DB-BD31-4B8C-83A1-F6EECF244321}">
                <p14:modId xmlns:p14="http://schemas.microsoft.com/office/powerpoint/2010/main" val="148027780"/>
              </p:ext>
            </p:extLst>
          </p:nvPr>
        </p:nvGraphicFramePr>
        <p:xfrm>
          <a:off x="1262620" y="1622907"/>
          <a:ext cx="9799363" cy="694443"/>
        </p:xfrm>
        <a:graphic>
          <a:graphicData uri="http://schemas.openxmlformats.org/presentationml/2006/ole">
            <mc:AlternateContent xmlns:mc="http://schemas.openxmlformats.org/markup-compatibility/2006">
              <mc:Choice xmlns:v="urn:schemas-microsoft-com:vml" Requires="v">
                <p:oleObj spid="_x0000_s5416" name="Equation" r:id="rId4" imgW="3225800" imgH="228600" progId="Equation.3">
                  <p:embed/>
                </p:oleObj>
              </mc:Choice>
              <mc:Fallback>
                <p:oleObj name="Equation" r:id="rId4" imgW="3225800" imgH="228600" progId="Equation.3">
                  <p:embed/>
                  <p:pic>
                    <p:nvPicPr>
                      <p:cNvPr id="0" name=""/>
                      <p:cNvPicPr/>
                      <p:nvPr/>
                    </p:nvPicPr>
                    <p:blipFill>
                      <a:blip r:embed="rId5"/>
                      <a:stretch>
                        <a:fillRect/>
                      </a:stretch>
                    </p:blipFill>
                    <p:spPr>
                      <a:xfrm>
                        <a:off x="1262620" y="1622907"/>
                        <a:ext cx="9799363" cy="694443"/>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495821828"/>
              </p:ext>
            </p:extLst>
          </p:nvPr>
        </p:nvGraphicFramePr>
        <p:xfrm>
          <a:off x="2411413" y="3121815"/>
          <a:ext cx="461962" cy="655637"/>
        </p:xfrm>
        <a:graphic>
          <a:graphicData uri="http://schemas.openxmlformats.org/presentationml/2006/ole">
            <mc:AlternateContent xmlns:mc="http://schemas.openxmlformats.org/markup-compatibility/2006">
              <mc:Choice xmlns:v="urn:schemas-microsoft-com:vml" Requires="v">
                <p:oleObj spid="_x0000_s5417" name="Equation" r:id="rId6" imgW="152400" imgH="215900" progId="Equation.3">
                  <p:embed/>
                </p:oleObj>
              </mc:Choice>
              <mc:Fallback>
                <p:oleObj name="Equation" r:id="rId6" imgW="152400" imgH="215900" progId="Equation.3">
                  <p:embed/>
                  <p:pic>
                    <p:nvPicPr>
                      <p:cNvPr id="0" name=""/>
                      <p:cNvPicPr/>
                      <p:nvPr/>
                    </p:nvPicPr>
                    <p:blipFill>
                      <a:blip r:embed="rId7"/>
                      <a:stretch>
                        <a:fillRect/>
                      </a:stretch>
                    </p:blipFill>
                    <p:spPr>
                      <a:xfrm>
                        <a:off x="2411413" y="3121815"/>
                        <a:ext cx="461962" cy="655637"/>
                      </a:xfrm>
                      <a:prstGeom prst="rect">
                        <a:avLst/>
                      </a:prstGeom>
                    </p:spPr>
                  </p:pic>
                </p:oleObj>
              </mc:Fallback>
            </mc:AlternateContent>
          </a:graphicData>
        </a:graphic>
      </p:graphicFrame>
      <p:sp>
        <p:nvSpPr>
          <p:cNvPr id="12" name="TextBox 11"/>
          <p:cNvSpPr txBox="1"/>
          <p:nvPr/>
        </p:nvSpPr>
        <p:spPr>
          <a:xfrm>
            <a:off x="3327404" y="3079658"/>
            <a:ext cx="8325553" cy="584776"/>
          </a:xfrm>
          <a:prstGeom prst="rect">
            <a:avLst/>
          </a:prstGeom>
          <a:noFill/>
        </p:spPr>
        <p:txBody>
          <a:bodyPr wrap="square" rtlCol="0">
            <a:spAutoFit/>
          </a:bodyPr>
          <a:lstStyle/>
          <a:p>
            <a:r>
              <a:rPr lang="en-US" sz="3200" dirty="0" smtClean="0"/>
              <a:t>: orientation of object </a:t>
            </a:r>
            <a:r>
              <a:rPr lang="en-US" sz="3200" dirty="0" err="1" smtClean="0"/>
              <a:t>i</a:t>
            </a:r>
            <a:endParaRPr lang="en-US" sz="3200" dirty="0"/>
          </a:p>
        </p:txBody>
      </p:sp>
      <p:sp>
        <p:nvSpPr>
          <p:cNvPr id="3" name="Rectangle 2"/>
          <p:cNvSpPr/>
          <p:nvPr/>
        </p:nvSpPr>
        <p:spPr>
          <a:xfrm>
            <a:off x="2947560" y="1599351"/>
            <a:ext cx="407641" cy="658556"/>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9" name="Object 8"/>
          <p:cNvGraphicFramePr>
            <a:graphicFrameLocks noChangeAspect="1"/>
          </p:cNvGraphicFramePr>
          <p:nvPr>
            <p:extLst>
              <p:ext uri="{D42A27DB-BD31-4B8C-83A1-F6EECF244321}">
                <p14:modId xmlns:p14="http://schemas.microsoft.com/office/powerpoint/2010/main" val="4135537938"/>
              </p:ext>
            </p:extLst>
          </p:nvPr>
        </p:nvGraphicFramePr>
        <p:xfrm>
          <a:off x="2162528" y="2418729"/>
          <a:ext cx="965200" cy="655637"/>
        </p:xfrm>
        <a:graphic>
          <a:graphicData uri="http://schemas.openxmlformats.org/presentationml/2006/ole">
            <mc:AlternateContent xmlns:mc="http://schemas.openxmlformats.org/markup-compatibility/2006">
              <mc:Choice xmlns:v="urn:schemas-microsoft-com:vml" Requires="v">
                <p:oleObj spid="_x0000_s5418" name="Equation" r:id="rId8" imgW="317500" imgH="215900" progId="Equation.3">
                  <p:embed/>
                </p:oleObj>
              </mc:Choice>
              <mc:Fallback>
                <p:oleObj name="Equation" r:id="rId8" imgW="317500" imgH="215900" progId="Equation.3">
                  <p:embed/>
                  <p:pic>
                    <p:nvPicPr>
                      <p:cNvPr id="0" name=""/>
                      <p:cNvPicPr/>
                      <p:nvPr/>
                    </p:nvPicPr>
                    <p:blipFill>
                      <a:blip r:embed="rId9"/>
                      <a:stretch>
                        <a:fillRect/>
                      </a:stretch>
                    </p:blipFill>
                    <p:spPr>
                      <a:xfrm>
                        <a:off x="2162528" y="2418729"/>
                        <a:ext cx="965200" cy="655637"/>
                      </a:xfrm>
                      <a:prstGeom prst="rect">
                        <a:avLst/>
                      </a:prstGeom>
                    </p:spPr>
                  </p:pic>
                </p:oleObj>
              </mc:Fallback>
            </mc:AlternateContent>
          </a:graphicData>
        </a:graphic>
      </p:graphicFrame>
      <p:sp>
        <p:nvSpPr>
          <p:cNvPr id="10" name="TextBox 9"/>
          <p:cNvSpPr txBox="1"/>
          <p:nvPr/>
        </p:nvSpPr>
        <p:spPr>
          <a:xfrm>
            <a:off x="3330225" y="2433369"/>
            <a:ext cx="8325553" cy="584776"/>
          </a:xfrm>
          <a:prstGeom prst="rect">
            <a:avLst/>
          </a:prstGeom>
          <a:noFill/>
        </p:spPr>
        <p:txBody>
          <a:bodyPr wrap="square" rtlCol="0">
            <a:spAutoFit/>
          </a:bodyPr>
          <a:lstStyle/>
          <a:p>
            <a:r>
              <a:rPr lang="en-US" sz="3200" dirty="0" smtClean="0"/>
              <a:t>: position of object </a:t>
            </a:r>
            <a:r>
              <a:rPr lang="en-US" sz="3200" dirty="0" err="1" smtClean="0"/>
              <a:t>i</a:t>
            </a:r>
            <a:r>
              <a:rPr lang="en-US" sz="3200" dirty="0" smtClean="0"/>
              <a:t> on its supporting surface</a:t>
            </a:r>
            <a:endParaRPr lang="en-US" sz="3200" dirty="0"/>
          </a:p>
        </p:txBody>
      </p:sp>
    </p:spTree>
    <p:extLst>
      <p:ext uri="{BB962C8B-B14F-4D97-AF65-F5344CB8AC3E}">
        <p14:creationId xmlns:p14="http://schemas.microsoft.com/office/powerpoint/2010/main" val="219701709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dirty="0" smtClean="0"/>
              <a:t>Motivation</a:t>
            </a:r>
            <a:endParaRPr lang="de-CH" dirty="0"/>
          </a:p>
        </p:txBody>
      </p:sp>
      <p:sp>
        <p:nvSpPr>
          <p:cNvPr id="4" name="Slide Number Placeholder 3"/>
          <p:cNvSpPr>
            <a:spLocks noGrp="1"/>
          </p:cNvSpPr>
          <p:nvPr>
            <p:ph type="sldNum" sz="quarter" idx="12"/>
          </p:nvPr>
        </p:nvSpPr>
        <p:spPr/>
        <p:txBody>
          <a:bodyPr/>
          <a:lstStyle/>
          <a:p>
            <a:fld id="{3B5F642D-6A31-4596-8C22-CC368C1BDF36}" type="slidenum">
              <a:rPr lang="de-CH" smtClean="0"/>
              <a:t>2</a:t>
            </a:fld>
            <a:endParaRPr lang="de-CH" dirty="0"/>
          </a:p>
        </p:txBody>
      </p:sp>
      <p:pic>
        <p:nvPicPr>
          <p:cNvPr id="5" name="Picture 4" descr="roo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264" y="1143693"/>
            <a:ext cx="3277697" cy="2232931"/>
          </a:xfrm>
          <a:prstGeom prst="rect">
            <a:avLst/>
          </a:prstGeom>
        </p:spPr>
      </p:pic>
      <p:pic>
        <p:nvPicPr>
          <p:cNvPr id="6" name="Picture 5" descr="ikea.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152" y="3527619"/>
            <a:ext cx="4126797" cy="2442797"/>
          </a:xfrm>
          <a:prstGeom prst="rect">
            <a:avLst/>
          </a:prstGeom>
        </p:spPr>
      </p:pic>
      <p:pic>
        <p:nvPicPr>
          <p:cNvPr id="7" name="Picture 6" descr="PH022216.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27716" y="3499398"/>
            <a:ext cx="3257948" cy="2443461"/>
          </a:xfrm>
          <a:prstGeom prst="rect">
            <a:avLst/>
          </a:prstGeom>
        </p:spPr>
      </p:pic>
      <p:pic>
        <p:nvPicPr>
          <p:cNvPr id="8" name="Picture 7" descr="room.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54919" y="1143693"/>
            <a:ext cx="4308244" cy="2232931"/>
          </a:xfrm>
          <a:prstGeom prst="rect">
            <a:avLst/>
          </a:prstGeom>
        </p:spPr>
      </p:pic>
      <p:pic>
        <p:nvPicPr>
          <p:cNvPr id="3" name="Picture 2" descr="ikea1.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12644" y="1140757"/>
            <a:ext cx="3348391" cy="2234279"/>
          </a:xfrm>
          <a:prstGeom prst="rect">
            <a:avLst/>
          </a:prstGeom>
        </p:spPr>
      </p:pic>
      <p:pic>
        <p:nvPicPr>
          <p:cNvPr id="9" name="Picture 8" descr="OB-UG853_IKEAc0_G_20120822201356-300x200.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20682" y="3508268"/>
            <a:ext cx="3648425" cy="2432283"/>
          </a:xfrm>
          <a:prstGeom prst="rect">
            <a:avLst/>
          </a:prstGeom>
        </p:spPr>
      </p:pic>
    </p:spTree>
    <p:extLst>
      <p:ext uri="{BB962C8B-B14F-4D97-AF65-F5344CB8AC3E}">
        <p14:creationId xmlns:p14="http://schemas.microsoft.com/office/powerpoint/2010/main" val="316951312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Idea</a:t>
            </a:r>
            <a:endParaRPr lang="en-US" dirty="0"/>
          </a:p>
        </p:txBody>
      </p:sp>
      <p:sp>
        <p:nvSpPr>
          <p:cNvPr id="4" name="Slide Number Placeholder 3"/>
          <p:cNvSpPr>
            <a:spLocks noGrp="1"/>
          </p:cNvSpPr>
          <p:nvPr>
            <p:ph type="sldNum" sz="quarter" idx="12"/>
          </p:nvPr>
        </p:nvSpPr>
        <p:spPr/>
        <p:txBody>
          <a:bodyPr/>
          <a:lstStyle/>
          <a:p>
            <a:fld id="{3B5F642D-6A31-4596-8C22-CC368C1BDF36}" type="slidenum">
              <a:rPr lang="de-CH" smtClean="0"/>
              <a:t>20</a:t>
            </a:fld>
            <a:endParaRPr lang="de-CH" dirty="0"/>
          </a:p>
        </p:txBody>
      </p:sp>
      <p:graphicFrame>
        <p:nvGraphicFramePr>
          <p:cNvPr id="6" name="Object 5"/>
          <p:cNvGraphicFramePr>
            <a:graphicFrameLocks noChangeAspect="1"/>
          </p:cNvGraphicFramePr>
          <p:nvPr>
            <p:extLst>
              <p:ext uri="{D42A27DB-BD31-4B8C-83A1-F6EECF244321}">
                <p14:modId xmlns:p14="http://schemas.microsoft.com/office/powerpoint/2010/main" val="3814393511"/>
              </p:ext>
            </p:extLst>
          </p:nvPr>
        </p:nvGraphicFramePr>
        <p:xfrm>
          <a:off x="1262620" y="1622907"/>
          <a:ext cx="9799363" cy="694443"/>
        </p:xfrm>
        <a:graphic>
          <a:graphicData uri="http://schemas.openxmlformats.org/presentationml/2006/ole">
            <mc:AlternateContent xmlns:mc="http://schemas.openxmlformats.org/markup-compatibility/2006">
              <mc:Choice xmlns:v="urn:schemas-microsoft-com:vml" Requires="v">
                <p:oleObj spid="_x0000_s6515" name="Equation" r:id="rId4" imgW="3225800" imgH="228600" progId="Equation.3">
                  <p:embed/>
                </p:oleObj>
              </mc:Choice>
              <mc:Fallback>
                <p:oleObj name="Equation" r:id="rId4" imgW="3225800" imgH="228600" progId="Equation.3">
                  <p:embed/>
                  <p:pic>
                    <p:nvPicPr>
                      <p:cNvPr id="0" name=""/>
                      <p:cNvPicPr/>
                      <p:nvPr/>
                    </p:nvPicPr>
                    <p:blipFill>
                      <a:blip r:embed="rId5"/>
                      <a:stretch>
                        <a:fillRect/>
                      </a:stretch>
                    </p:blipFill>
                    <p:spPr>
                      <a:xfrm>
                        <a:off x="1262620" y="1622907"/>
                        <a:ext cx="9799363" cy="694443"/>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087578434"/>
              </p:ext>
            </p:extLst>
          </p:nvPr>
        </p:nvGraphicFramePr>
        <p:xfrm>
          <a:off x="2336800" y="3754346"/>
          <a:ext cx="577850" cy="655637"/>
        </p:xfrm>
        <a:graphic>
          <a:graphicData uri="http://schemas.openxmlformats.org/presentationml/2006/ole">
            <mc:AlternateContent xmlns:mc="http://schemas.openxmlformats.org/markup-compatibility/2006">
              <mc:Choice xmlns:v="urn:schemas-microsoft-com:vml" Requires="v">
                <p:oleObj spid="_x0000_s6516" name="Equation" r:id="rId6" imgW="190500" imgH="215900" progId="Equation.3">
                  <p:embed/>
                </p:oleObj>
              </mc:Choice>
              <mc:Fallback>
                <p:oleObj name="Equation" r:id="rId6" imgW="190500" imgH="215900" progId="Equation.3">
                  <p:embed/>
                  <p:pic>
                    <p:nvPicPr>
                      <p:cNvPr id="0" name=""/>
                      <p:cNvPicPr/>
                      <p:nvPr/>
                    </p:nvPicPr>
                    <p:blipFill>
                      <a:blip r:embed="rId7"/>
                      <a:stretch>
                        <a:fillRect/>
                      </a:stretch>
                    </p:blipFill>
                    <p:spPr>
                      <a:xfrm>
                        <a:off x="2336800" y="3754346"/>
                        <a:ext cx="577850" cy="655637"/>
                      </a:xfrm>
                      <a:prstGeom prst="rect">
                        <a:avLst/>
                      </a:prstGeom>
                    </p:spPr>
                  </p:pic>
                </p:oleObj>
              </mc:Fallback>
            </mc:AlternateContent>
          </a:graphicData>
        </a:graphic>
      </p:graphicFrame>
      <p:sp>
        <p:nvSpPr>
          <p:cNvPr id="13" name="TextBox 12"/>
          <p:cNvSpPr txBox="1"/>
          <p:nvPr/>
        </p:nvSpPr>
        <p:spPr>
          <a:xfrm>
            <a:off x="3324581" y="3768281"/>
            <a:ext cx="8325553" cy="584776"/>
          </a:xfrm>
          <a:prstGeom prst="rect">
            <a:avLst/>
          </a:prstGeom>
          <a:noFill/>
        </p:spPr>
        <p:txBody>
          <a:bodyPr wrap="square" rtlCol="0">
            <a:spAutoFit/>
          </a:bodyPr>
          <a:lstStyle/>
          <a:p>
            <a:r>
              <a:rPr lang="en-US" sz="3200" dirty="0" smtClean="0"/>
              <a:t>: material of object </a:t>
            </a:r>
            <a:r>
              <a:rPr lang="en-US" sz="3200" dirty="0" err="1" smtClean="0"/>
              <a:t>i</a:t>
            </a:r>
            <a:endParaRPr lang="en-US" sz="3200" dirty="0"/>
          </a:p>
        </p:txBody>
      </p:sp>
      <p:sp>
        <p:nvSpPr>
          <p:cNvPr id="3" name="Rectangle 2"/>
          <p:cNvSpPr/>
          <p:nvPr/>
        </p:nvSpPr>
        <p:spPr>
          <a:xfrm flipH="1">
            <a:off x="3731484" y="1599351"/>
            <a:ext cx="815281" cy="658556"/>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8" name="Object 7"/>
          <p:cNvGraphicFramePr>
            <a:graphicFrameLocks noChangeAspect="1"/>
          </p:cNvGraphicFramePr>
          <p:nvPr>
            <p:extLst>
              <p:ext uri="{D42A27DB-BD31-4B8C-83A1-F6EECF244321}">
                <p14:modId xmlns:p14="http://schemas.microsoft.com/office/powerpoint/2010/main" val="2412184451"/>
              </p:ext>
            </p:extLst>
          </p:nvPr>
        </p:nvGraphicFramePr>
        <p:xfrm>
          <a:off x="2411413" y="3121815"/>
          <a:ext cx="461962" cy="655637"/>
        </p:xfrm>
        <a:graphic>
          <a:graphicData uri="http://schemas.openxmlformats.org/presentationml/2006/ole">
            <mc:AlternateContent xmlns:mc="http://schemas.openxmlformats.org/markup-compatibility/2006">
              <mc:Choice xmlns:v="urn:schemas-microsoft-com:vml" Requires="v">
                <p:oleObj spid="_x0000_s6517" name="Equation" r:id="rId8" imgW="152400" imgH="215900" progId="Equation.3">
                  <p:embed/>
                </p:oleObj>
              </mc:Choice>
              <mc:Fallback>
                <p:oleObj name="Equation" r:id="rId8" imgW="152400" imgH="215900" progId="Equation.3">
                  <p:embed/>
                  <p:pic>
                    <p:nvPicPr>
                      <p:cNvPr id="0" name=""/>
                      <p:cNvPicPr/>
                      <p:nvPr/>
                    </p:nvPicPr>
                    <p:blipFill>
                      <a:blip r:embed="rId9"/>
                      <a:stretch>
                        <a:fillRect/>
                      </a:stretch>
                    </p:blipFill>
                    <p:spPr>
                      <a:xfrm>
                        <a:off x="2411413" y="3121815"/>
                        <a:ext cx="461962" cy="655637"/>
                      </a:xfrm>
                      <a:prstGeom prst="rect">
                        <a:avLst/>
                      </a:prstGeom>
                    </p:spPr>
                  </p:pic>
                </p:oleObj>
              </mc:Fallback>
            </mc:AlternateContent>
          </a:graphicData>
        </a:graphic>
      </p:graphicFrame>
      <p:sp>
        <p:nvSpPr>
          <p:cNvPr id="10" name="TextBox 9"/>
          <p:cNvSpPr txBox="1"/>
          <p:nvPr/>
        </p:nvSpPr>
        <p:spPr>
          <a:xfrm>
            <a:off x="3327404" y="3079658"/>
            <a:ext cx="8325553" cy="584776"/>
          </a:xfrm>
          <a:prstGeom prst="rect">
            <a:avLst/>
          </a:prstGeom>
          <a:noFill/>
        </p:spPr>
        <p:txBody>
          <a:bodyPr wrap="square" rtlCol="0">
            <a:spAutoFit/>
          </a:bodyPr>
          <a:lstStyle/>
          <a:p>
            <a:r>
              <a:rPr lang="en-US" sz="3200" dirty="0" smtClean="0"/>
              <a:t>: orientation of object </a:t>
            </a:r>
            <a:r>
              <a:rPr lang="en-US" sz="3200" dirty="0" err="1" smtClean="0"/>
              <a:t>i</a:t>
            </a:r>
            <a:endParaRPr lang="en-US" sz="3200" dirty="0"/>
          </a:p>
        </p:txBody>
      </p:sp>
      <p:graphicFrame>
        <p:nvGraphicFramePr>
          <p:cNvPr id="11" name="Object 10"/>
          <p:cNvGraphicFramePr>
            <a:graphicFrameLocks noChangeAspect="1"/>
          </p:cNvGraphicFramePr>
          <p:nvPr>
            <p:extLst>
              <p:ext uri="{D42A27DB-BD31-4B8C-83A1-F6EECF244321}">
                <p14:modId xmlns:p14="http://schemas.microsoft.com/office/powerpoint/2010/main" val="3930548386"/>
              </p:ext>
            </p:extLst>
          </p:nvPr>
        </p:nvGraphicFramePr>
        <p:xfrm>
          <a:off x="2162528" y="2418729"/>
          <a:ext cx="965200" cy="655637"/>
        </p:xfrm>
        <a:graphic>
          <a:graphicData uri="http://schemas.openxmlformats.org/presentationml/2006/ole">
            <mc:AlternateContent xmlns:mc="http://schemas.openxmlformats.org/markup-compatibility/2006">
              <mc:Choice xmlns:v="urn:schemas-microsoft-com:vml" Requires="v">
                <p:oleObj spid="_x0000_s6518" name="Equation" r:id="rId10" imgW="317500" imgH="215900" progId="Equation.3">
                  <p:embed/>
                </p:oleObj>
              </mc:Choice>
              <mc:Fallback>
                <p:oleObj name="Equation" r:id="rId10" imgW="317500" imgH="215900" progId="Equation.3">
                  <p:embed/>
                  <p:pic>
                    <p:nvPicPr>
                      <p:cNvPr id="0" name=""/>
                      <p:cNvPicPr/>
                      <p:nvPr/>
                    </p:nvPicPr>
                    <p:blipFill>
                      <a:blip r:embed="rId11"/>
                      <a:stretch>
                        <a:fillRect/>
                      </a:stretch>
                    </p:blipFill>
                    <p:spPr>
                      <a:xfrm>
                        <a:off x="2162528" y="2418729"/>
                        <a:ext cx="965200" cy="655637"/>
                      </a:xfrm>
                      <a:prstGeom prst="rect">
                        <a:avLst/>
                      </a:prstGeom>
                    </p:spPr>
                  </p:pic>
                </p:oleObj>
              </mc:Fallback>
            </mc:AlternateContent>
          </a:graphicData>
        </a:graphic>
      </p:graphicFrame>
      <p:sp>
        <p:nvSpPr>
          <p:cNvPr id="12" name="TextBox 11"/>
          <p:cNvSpPr txBox="1"/>
          <p:nvPr/>
        </p:nvSpPr>
        <p:spPr>
          <a:xfrm>
            <a:off x="3330225" y="2433369"/>
            <a:ext cx="8325553" cy="584776"/>
          </a:xfrm>
          <a:prstGeom prst="rect">
            <a:avLst/>
          </a:prstGeom>
          <a:noFill/>
        </p:spPr>
        <p:txBody>
          <a:bodyPr wrap="square" rtlCol="0">
            <a:spAutoFit/>
          </a:bodyPr>
          <a:lstStyle/>
          <a:p>
            <a:r>
              <a:rPr lang="en-US" sz="3200" dirty="0" smtClean="0"/>
              <a:t>: position of object </a:t>
            </a:r>
            <a:r>
              <a:rPr lang="en-US" sz="3200" dirty="0" err="1" smtClean="0"/>
              <a:t>i</a:t>
            </a:r>
            <a:r>
              <a:rPr lang="en-US" sz="3200" dirty="0" smtClean="0"/>
              <a:t> on its supporting surface</a:t>
            </a:r>
            <a:endParaRPr lang="en-US" sz="3200" dirty="0"/>
          </a:p>
        </p:txBody>
      </p:sp>
    </p:spTree>
    <p:extLst>
      <p:ext uri="{BB962C8B-B14F-4D97-AF65-F5344CB8AC3E}">
        <p14:creationId xmlns:p14="http://schemas.microsoft.com/office/powerpoint/2010/main" val="273255405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Idea</a:t>
            </a:r>
            <a:endParaRPr lang="en-US" dirty="0"/>
          </a:p>
        </p:txBody>
      </p:sp>
      <p:sp>
        <p:nvSpPr>
          <p:cNvPr id="4" name="Slide Number Placeholder 3"/>
          <p:cNvSpPr>
            <a:spLocks noGrp="1"/>
          </p:cNvSpPr>
          <p:nvPr>
            <p:ph type="sldNum" sz="quarter" idx="12"/>
          </p:nvPr>
        </p:nvSpPr>
        <p:spPr/>
        <p:txBody>
          <a:bodyPr/>
          <a:lstStyle/>
          <a:p>
            <a:fld id="{3B5F642D-6A31-4596-8C22-CC368C1BDF36}" type="slidenum">
              <a:rPr lang="de-CH" smtClean="0"/>
              <a:t>21</a:t>
            </a:fld>
            <a:endParaRPr lang="de-CH" dirty="0"/>
          </a:p>
        </p:txBody>
      </p:sp>
      <p:graphicFrame>
        <p:nvGraphicFramePr>
          <p:cNvPr id="6" name="Object 5"/>
          <p:cNvGraphicFramePr>
            <a:graphicFrameLocks noChangeAspect="1"/>
          </p:cNvGraphicFramePr>
          <p:nvPr>
            <p:extLst>
              <p:ext uri="{D42A27DB-BD31-4B8C-83A1-F6EECF244321}">
                <p14:modId xmlns:p14="http://schemas.microsoft.com/office/powerpoint/2010/main" val="2034223676"/>
              </p:ext>
            </p:extLst>
          </p:nvPr>
        </p:nvGraphicFramePr>
        <p:xfrm>
          <a:off x="1262620" y="1622907"/>
          <a:ext cx="9799363" cy="694443"/>
        </p:xfrm>
        <a:graphic>
          <a:graphicData uri="http://schemas.openxmlformats.org/presentationml/2006/ole">
            <mc:AlternateContent xmlns:mc="http://schemas.openxmlformats.org/markup-compatibility/2006">
              <mc:Choice xmlns:v="urn:schemas-microsoft-com:vml" Requires="v">
                <p:oleObj spid="_x0000_s7612" name="Equation" r:id="rId4" imgW="3225800" imgH="228600" progId="Equation.3">
                  <p:embed/>
                </p:oleObj>
              </mc:Choice>
              <mc:Fallback>
                <p:oleObj name="Equation" r:id="rId4" imgW="3225800" imgH="228600" progId="Equation.3">
                  <p:embed/>
                  <p:pic>
                    <p:nvPicPr>
                      <p:cNvPr id="0" name=""/>
                      <p:cNvPicPr/>
                      <p:nvPr/>
                    </p:nvPicPr>
                    <p:blipFill>
                      <a:blip r:embed="rId5"/>
                      <a:stretch>
                        <a:fillRect/>
                      </a:stretch>
                    </p:blipFill>
                    <p:spPr>
                      <a:xfrm>
                        <a:off x="1262620" y="1622907"/>
                        <a:ext cx="9799363" cy="694443"/>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2699428436"/>
              </p:ext>
            </p:extLst>
          </p:nvPr>
        </p:nvGraphicFramePr>
        <p:xfrm>
          <a:off x="2379663" y="4563618"/>
          <a:ext cx="461962" cy="501650"/>
        </p:xfrm>
        <a:graphic>
          <a:graphicData uri="http://schemas.openxmlformats.org/presentationml/2006/ole">
            <mc:AlternateContent xmlns:mc="http://schemas.openxmlformats.org/markup-compatibility/2006">
              <mc:Choice xmlns:v="urn:schemas-microsoft-com:vml" Requires="v">
                <p:oleObj spid="_x0000_s7613" name="Equation" r:id="rId6" imgW="152400" imgH="165100" progId="Equation.3">
                  <p:embed/>
                </p:oleObj>
              </mc:Choice>
              <mc:Fallback>
                <p:oleObj name="Equation" r:id="rId6" imgW="152400" imgH="165100" progId="Equation.3">
                  <p:embed/>
                  <p:pic>
                    <p:nvPicPr>
                      <p:cNvPr id="0" name=""/>
                      <p:cNvPicPr/>
                      <p:nvPr/>
                    </p:nvPicPr>
                    <p:blipFill>
                      <a:blip r:embed="rId7"/>
                      <a:stretch>
                        <a:fillRect/>
                      </a:stretch>
                    </p:blipFill>
                    <p:spPr>
                      <a:xfrm>
                        <a:off x="2379663" y="4563618"/>
                        <a:ext cx="461962" cy="501650"/>
                      </a:xfrm>
                      <a:prstGeom prst="rect">
                        <a:avLst/>
                      </a:prstGeom>
                    </p:spPr>
                  </p:pic>
                </p:oleObj>
              </mc:Fallback>
            </mc:AlternateContent>
          </a:graphicData>
        </a:graphic>
      </p:graphicFrame>
      <p:sp>
        <p:nvSpPr>
          <p:cNvPr id="14" name="TextBox 13"/>
          <p:cNvSpPr txBox="1"/>
          <p:nvPr/>
        </p:nvSpPr>
        <p:spPr>
          <a:xfrm>
            <a:off x="3335870" y="4485126"/>
            <a:ext cx="8325553" cy="584776"/>
          </a:xfrm>
          <a:prstGeom prst="rect">
            <a:avLst/>
          </a:prstGeom>
          <a:noFill/>
        </p:spPr>
        <p:txBody>
          <a:bodyPr wrap="square" rtlCol="0">
            <a:spAutoFit/>
          </a:bodyPr>
          <a:lstStyle/>
          <a:p>
            <a:r>
              <a:rPr lang="en-US" sz="3200" dirty="0" smtClean="0"/>
              <a:t>: camera parameters</a:t>
            </a:r>
            <a:endParaRPr lang="en-US" sz="3200" dirty="0"/>
          </a:p>
        </p:txBody>
      </p:sp>
      <p:sp>
        <p:nvSpPr>
          <p:cNvPr id="3" name="Rectangle 2"/>
          <p:cNvSpPr/>
          <p:nvPr/>
        </p:nvSpPr>
        <p:spPr>
          <a:xfrm>
            <a:off x="4687873" y="1583671"/>
            <a:ext cx="439011" cy="658556"/>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8" name="Object 7"/>
          <p:cNvGraphicFramePr>
            <a:graphicFrameLocks noChangeAspect="1"/>
          </p:cNvGraphicFramePr>
          <p:nvPr>
            <p:extLst>
              <p:ext uri="{D42A27DB-BD31-4B8C-83A1-F6EECF244321}">
                <p14:modId xmlns:p14="http://schemas.microsoft.com/office/powerpoint/2010/main" val="4038551947"/>
              </p:ext>
            </p:extLst>
          </p:nvPr>
        </p:nvGraphicFramePr>
        <p:xfrm>
          <a:off x="2336800" y="3754346"/>
          <a:ext cx="577850" cy="655637"/>
        </p:xfrm>
        <a:graphic>
          <a:graphicData uri="http://schemas.openxmlformats.org/presentationml/2006/ole">
            <mc:AlternateContent xmlns:mc="http://schemas.openxmlformats.org/markup-compatibility/2006">
              <mc:Choice xmlns:v="urn:schemas-microsoft-com:vml" Requires="v">
                <p:oleObj spid="_x0000_s7614" name="Equation" r:id="rId8" imgW="190500" imgH="215900" progId="Equation.3">
                  <p:embed/>
                </p:oleObj>
              </mc:Choice>
              <mc:Fallback>
                <p:oleObj name="Equation" r:id="rId8" imgW="190500" imgH="215900" progId="Equation.3">
                  <p:embed/>
                  <p:pic>
                    <p:nvPicPr>
                      <p:cNvPr id="0" name=""/>
                      <p:cNvPicPr/>
                      <p:nvPr/>
                    </p:nvPicPr>
                    <p:blipFill>
                      <a:blip r:embed="rId9"/>
                      <a:stretch>
                        <a:fillRect/>
                      </a:stretch>
                    </p:blipFill>
                    <p:spPr>
                      <a:xfrm>
                        <a:off x="2336800" y="3754346"/>
                        <a:ext cx="577850" cy="655637"/>
                      </a:xfrm>
                      <a:prstGeom prst="rect">
                        <a:avLst/>
                      </a:prstGeom>
                    </p:spPr>
                  </p:pic>
                </p:oleObj>
              </mc:Fallback>
            </mc:AlternateContent>
          </a:graphicData>
        </a:graphic>
      </p:graphicFrame>
      <p:sp>
        <p:nvSpPr>
          <p:cNvPr id="9" name="TextBox 8"/>
          <p:cNvSpPr txBox="1"/>
          <p:nvPr/>
        </p:nvSpPr>
        <p:spPr>
          <a:xfrm>
            <a:off x="3324581" y="3768281"/>
            <a:ext cx="8325553" cy="584776"/>
          </a:xfrm>
          <a:prstGeom prst="rect">
            <a:avLst/>
          </a:prstGeom>
          <a:noFill/>
        </p:spPr>
        <p:txBody>
          <a:bodyPr wrap="square" rtlCol="0">
            <a:spAutoFit/>
          </a:bodyPr>
          <a:lstStyle/>
          <a:p>
            <a:r>
              <a:rPr lang="en-US" sz="3200" dirty="0" smtClean="0"/>
              <a:t>: material of object </a:t>
            </a:r>
            <a:r>
              <a:rPr lang="en-US" sz="3200" dirty="0" err="1" smtClean="0"/>
              <a:t>i</a:t>
            </a:r>
            <a:endParaRPr lang="en-US" sz="3200" dirty="0"/>
          </a:p>
        </p:txBody>
      </p:sp>
      <p:graphicFrame>
        <p:nvGraphicFramePr>
          <p:cNvPr id="11" name="Object 10"/>
          <p:cNvGraphicFramePr>
            <a:graphicFrameLocks noChangeAspect="1"/>
          </p:cNvGraphicFramePr>
          <p:nvPr>
            <p:extLst>
              <p:ext uri="{D42A27DB-BD31-4B8C-83A1-F6EECF244321}">
                <p14:modId xmlns:p14="http://schemas.microsoft.com/office/powerpoint/2010/main" val="1314971792"/>
              </p:ext>
            </p:extLst>
          </p:nvPr>
        </p:nvGraphicFramePr>
        <p:xfrm>
          <a:off x="2411413" y="3121815"/>
          <a:ext cx="461962" cy="655637"/>
        </p:xfrm>
        <a:graphic>
          <a:graphicData uri="http://schemas.openxmlformats.org/presentationml/2006/ole">
            <mc:AlternateContent xmlns:mc="http://schemas.openxmlformats.org/markup-compatibility/2006">
              <mc:Choice xmlns:v="urn:schemas-microsoft-com:vml" Requires="v">
                <p:oleObj spid="_x0000_s7615" name="Equation" r:id="rId10" imgW="152400" imgH="215900" progId="Equation.3">
                  <p:embed/>
                </p:oleObj>
              </mc:Choice>
              <mc:Fallback>
                <p:oleObj name="Equation" r:id="rId10" imgW="152400" imgH="215900" progId="Equation.3">
                  <p:embed/>
                  <p:pic>
                    <p:nvPicPr>
                      <p:cNvPr id="0" name=""/>
                      <p:cNvPicPr/>
                      <p:nvPr/>
                    </p:nvPicPr>
                    <p:blipFill>
                      <a:blip r:embed="rId11"/>
                      <a:stretch>
                        <a:fillRect/>
                      </a:stretch>
                    </p:blipFill>
                    <p:spPr>
                      <a:xfrm>
                        <a:off x="2411413" y="3121815"/>
                        <a:ext cx="461962" cy="655637"/>
                      </a:xfrm>
                      <a:prstGeom prst="rect">
                        <a:avLst/>
                      </a:prstGeom>
                    </p:spPr>
                  </p:pic>
                </p:oleObj>
              </mc:Fallback>
            </mc:AlternateContent>
          </a:graphicData>
        </a:graphic>
      </p:graphicFrame>
      <p:sp>
        <p:nvSpPr>
          <p:cNvPr id="12" name="TextBox 11"/>
          <p:cNvSpPr txBox="1"/>
          <p:nvPr/>
        </p:nvSpPr>
        <p:spPr>
          <a:xfrm>
            <a:off x="3327404" y="3079658"/>
            <a:ext cx="8325553" cy="584776"/>
          </a:xfrm>
          <a:prstGeom prst="rect">
            <a:avLst/>
          </a:prstGeom>
          <a:noFill/>
        </p:spPr>
        <p:txBody>
          <a:bodyPr wrap="square" rtlCol="0">
            <a:spAutoFit/>
          </a:bodyPr>
          <a:lstStyle/>
          <a:p>
            <a:r>
              <a:rPr lang="en-US" sz="3200" dirty="0" smtClean="0"/>
              <a:t>: orientation of object </a:t>
            </a:r>
            <a:r>
              <a:rPr lang="en-US" sz="3200" dirty="0" err="1" smtClean="0"/>
              <a:t>i</a:t>
            </a:r>
            <a:endParaRPr lang="en-US" sz="3200" dirty="0"/>
          </a:p>
        </p:txBody>
      </p:sp>
      <p:graphicFrame>
        <p:nvGraphicFramePr>
          <p:cNvPr id="13" name="Object 12"/>
          <p:cNvGraphicFramePr>
            <a:graphicFrameLocks noChangeAspect="1"/>
          </p:cNvGraphicFramePr>
          <p:nvPr>
            <p:extLst>
              <p:ext uri="{D42A27DB-BD31-4B8C-83A1-F6EECF244321}">
                <p14:modId xmlns:p14="http://schemas.microsoft.com/office/powerpoint/2010/main" val="416014986"/>
              </p:ext>
            </p:extLst>
          </p:nvPr>
        </p:nvGraphicFramePr>
        <p:xfrm>
          <a:off x="2162528" y="2418729"/>
          <a:ext cx="965200" cy="655637"/>
        </p:xfrm>
        <a:graphic>
          <a:graphicData uri="http://schemas.openxmlformats.org/presentationml/2006/ole">
            <mc:AlternateContent xmlns:mc="http://schemas.openxmlformats.org/markup-compatibility/2006">
              <mc:Choice xmlns:v="urn:schemas-microsoft-com:vml" Requires="v">
                <p:oleObj spid="_x0000_s7616" name="Equation" r:id="rId12" imgW="317500" imgH="215900" progId="Equation.3">
                  <p:embed/>
                </p:oleObj>
              </mc:Choice>
              <mc:Fallback>
                <p:oleObj name="Equation" r:id="rId12" imgW="317500" imgH="215900" progId="Equation.3">
                  <p:embed/>
                  <p:pic>
                    <p:nvPicPr>
                      <p:cNvPr id="0" name=""/>
                      <p:cNvPicPr/>
                      <p:nvPr/>
                    </p:nvPicPr>
                    <p:blipFill>
                      <a:blip r:embed="rId13"/>
                      <a:stretch>
                        <a:fillRect/>
                      </a:stretch>
                    </p:blipFill>
                    <p:spPr>
                      <a:xfrm>
                        <a:off x="2162528" y="2418729"/>
                        <a:ext cx="965200" cy="655637"/>
                      </a:xfrm>
                      <a:prstGeom prst="rect">
                        <a:avLst/>
                      </a:prstGeom>
                    </p:spPr>
                  </p:pic>
                </p:oleObj>
              </mc:Fallback>
            </mc:AlternateContent>
          </a:graphicData>
        </a:graphic>
      </p:graphicFrame>
      <p:sp>
        <p:nvSpPr>
          <p:cNvPr id="15" name="TextBox 14"/>
          <p:cNvSpPr txBox="1"/>
          <p:nvPr/>
        </p:nvSpPr>
        <p:spPr>
          <a:xfrm>
            <a:off x="3330225" y="2433369"/>
            <a:ext cx="8325553" cy="584776"/>
          </a:xfrm>
          <a:prstGeom prst="rect">
            <a:avLst/>
          </a:prstGeom>
          <a:noFill/>
        </p:spPr>
        <p:txBody>
          <a:bodyPr wrap="square" rtlCol="0">
            <a:spAutoFit/>
          </a:bodyPr>
          <a:lstStyle/>
          <a:p>
            <a:r>
              <a:rPr lang="en-US" sz="3200" dirty="0" smtClean="0"/>
              <a:t>: position of object </a:t>
            </a:r>
            <a:r>
              <a:rPr lang="en-US" sz="3200" dirty="0" err="1" smtClean="0"/>
              <a:t>i</a:t>
            </a:r>
            <a:r>
              <a:rPr lang="en-US" sz="3200" dirty="0" smtClean="0"/>
              <a:t> on its supporting surface</a:t>
            </a:r>
            <a:endParaRPr lang="en-US" sz="3200" dirty="0"/>
          </a:p>
        </p:txBody>
      </p:sp>
    </p:spTree>
    <p:extLst>
      <p:ext uri="{BB962C8B-B14F-4D97-AF65-F5344CB8AC3E}">
        <p14:creationId xmlns:p14="http://schemas.microsoft.com/office/powerpoint/2010/main" val="103786280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Idea</a:t>
            </a:r>
            <a:endParaRPr lang="en-US" dirty="0"/>
          </a:p>
        </p:txBody>
      </p:sp>
      <p:sp>
        <p:nvSpPr>
          <p:cNvPr id="4" name="Slide Number Placeholder 3"/>
          <p:cNvSpPr>
            <a:spLocks noGrp="1"/>
          </p:cNvSpPr>
          <p:nvPr>
            <p:ph type="sldNum" sz="quarter" idx="12"/>
          </p:nvPr>
        </p:nvSpPr>
        <p:spPr/>
        <p:txBody>
          <a:bodyPr/>
          <a:lstStyle/>
          <a:p>
            <a:fld id="{3B5F642D-6A31-4596-8C22-CC368C1BDF36}" type="slidenum">
              <a:rPr lang="de-CH" smtClean="0"/>
              <a:t>22</a:t>
            </a:fld>
            <a:endParaRPr lang="de-CH" dirty="0"/>
          </a:p>
        </p:txBody>
      </p:sp>
      <p:graphicFrame>
        <p:nvGraphicFramePr>
          <p:cNvPr id="6" name="Object 5"/>
          <p:cNvGraphicFramePr>
            <a:graphicFrameLocks noChangeAspect="1"/>
          </p:cNvGraphicFramePr>
          <p:nvPr>
            <p:extLst>
              <p:ext uri="{D42A27DB-BD31-4B8C-83A1-F6EECF244321}">
                <p14:modId xmlns:p14="http://schemas.microsoft.com/office/powerpoint/2010/main" val="2897294536"/>
              </p:ext>
            </p:extLst>
          </p:nvPr>
        </p:nvGraphicFramePr>
        <p:xfrm>
          <a:off x="1262620" y="1622907"/>
          <a:ext cx="9799363" cy="694443"/>
        </p:xfrm>
        <a:graphic>
          <a:graphicData uri="http://schemas.openxmlformats.org/presentationml/2006/ole">
            <mc:AlternateContent xmlns:mc="http://schemas.openxmlformats.org/markup-compatibility/2006">
              <mc:Choice xmlns:v="urn:schemas-microsoft-com:vml" Requires="v">
                <p:oleObj spid="_x0000_s8709" name="Equation" r:id="rId4" imgW="3225800" imgH="228600" progId="Equation.3">
                  <p:embed/>
                </p:oleObj>
              </mc:Choice>
              <mc:Fallback>
                <p:oleObj name="Equation" r:id="rId4" imgW="3225800" imgH="228600" progId="Equation.3">
                  <p:embed/>
                  <p:pic>
                    <p:nvPicPr>
                      <p:cNvPr id="0" name=""/>
                      <p:cNvPicPr/>
                      <p:nvPr/>
                    </p:nvPicPr>
                    <p:blipFill>
                      <a:blip r:embed="rId5"/>
                      <a:stretch>
                        <a:fillRect/>
                      </a:stretch>
                    </p:blipFill>
                    <p:spPr>
                      <a:xfrm>
                        <a:off x="1262620" y="1622907"/>
                        <a:ext cx="9799363" cy="694443"/>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2610002239"/>
              </p:ext>
            </p:extLst>
          </p:nvPr>
        </p:nvGraphicFramePr>
        <p:xfrm>
          <a:off x="1173005" y="5215105"/>
          <a:ext cx="4243388" cy="695325"/>
        </p:xfrm>
        <a:graphic>
          <a:graphicData uri="http://schemas.openxmlformats.org/presentationml/2006/ole">
            <mc:AlternateContent xmlns:mc="http://schemas.openxmlformats.org/markup-compatibility/2006">
              <mc:Choice xmlns:v="urn:schemas-microsoft-com:vml" Requires="v">
                <p:oleObj spid="_x0000_s8710" name="Equation" r:id="rId6" imgW="1397000" imgH="228600" progId="Equation.3">
                  <p:embed/>
                </p:oleObj>
              </mc:Choice>
              <mc:Fallback>
                <p:oleObj name="Equation" r:id="rId6" imgW="1397000" imgH="228600" progId="Equation.3">
                  <p:embed/>
                  <p:pic>
                    <p:nvPicPr>
                      <p:cNvPr id="0" name=""/>
                      <p:cNvPicPr/>
                      <p:nvPr/>
                    </p:nvPicPr>
                    <p:blipFill>
                      <a:blip r:embed="rId7"/>
                      <a:stretch>
                        <a:fillRect/>
                      </a:stretch>
                    </p:blipFill>
                    <p:spPr>
                      <a:xfrm>
                        <a:off x="1173005" y="5215105"/>
                        <a:ext cx="4243388" cy="695325"/>
                      </a:xfrm>
                      <a:prstGeom prst="rect">
                        <a:avLst/>
                      </a:prstGeom>
                    </p:spPr>
                  </p:pic>
                </p:oleObj>
              </mc:Fallback>
            </mc:AlternateContent>
          </a:graphicData>
        </a:graphic>
      </p:graphicFrame>
      <p:sp>
        <p:nvSpPr>
          <p:cNvPr id="16" name="TextBox 15"/>
          <p:cNvSpPr txBox="1"/>
          <p:nvPr/>
        </p:nvSpPr>
        <p:spPr>
          <a:xfrm>
            <a:off x="5576725" y="5167482"/>
            <a:ext cx="5260615" cy="584776"/>
          </a:xfrm>
          <a:prstGeom prst="rect">
            <a:avLst/>
          </a:prstGeom>
          <a:noFill/>
        </p:spPr>
        <p:txBody>
          <a:bodyPr wrap="square" rtlCol="0">
            <a:spAutoFit/>
          </a:bodyPr>
          <a:lstStyle/>
          <a:p>
            <a:r>
              <a:rPr lang="en-US" sz="3200" dirty="0" smtClean="0"/>
              <a:t>: terms for composition rules</a:t>
            </a:r>
            <a:endParaRPr lang="en-US" sz="3200" dirty="0"/>
          </a:p>
        </p:txBody>
      </p:sp>
      <p:sp>
        <p:nvSpPr>
          <p:cNvPr id="3" name="Rectangle 2"/>
          <p:cNvSpPr/>
          <p:nvPr/>
        </p:nvSpPr>
        <p:spPr>
          <a:xfrm>
            <a:off x="5644263" y="1599351"/>
            <a:ext cx="5377727" cy="658556"/>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8" name="Object 7"/>
          <p:cNvGraphicFramePr>
            <a:graphicFrameLocks noChangeAspect="1"/>
          </p:cNvGraphicFramePr>
          <p:nvPr>
            <p:extLst>
              <p:ext uri="{D42A27DB-BD31-4B8C-83A1-F6EECF244321}">
                <p14:modId xmlns:p14="http://schemas.microsoft.com/office/powerpoint/2010/main" val="4066451077"/>
              </p:ext>
            </p:extLst>
          </p:nvPr>
        </p:nvGraphicFramePr>
        <p:xfrm>
          <a:off x="2379663" y="4563618"/>
          <a:ext cx="461962" cy="501650"/>
        </p:xfrm>
        <a:graphic>
          <a:graphicData uri="http://schemas.openxmlformats.org/presentationml/2006/ole">
            <mc:AlternateContent xmlns:mc="http://schemas.openxmlformats.org/markup-compatibility/2006">
              <mc:Choice xmlns:v="urn:schemas-microsoft-com:vml" Requires="v">
                <p:oleObj spid="_x0000_s8711" name="Equation" r:id="rId8" imgW="152400" imgH="165100" progId="Equation.3">
                  <p:embed/>
                </p:oleObj>
              </mc:Choice>
              <mc:Fallback>
                <p:oleObj name="Equation" r:id="rId8" imgW="152400" imgH="165100" progId="Equation.3">
                  <p:embed/>
                  <p:pic>
                    <p:nvPicPr>
                      <p:cNvPr id="0" name=""/>
                      <p:cNvPicPr/>
                      <p:nvPr/>
                    </p:nvPicPr>
                    <p:blipFill>
                      <a:blip r:embed="rId9"/>
                      <a:stretch>
                        <a:fillRect/>
                      </a:stretch>
                    </p:blipFill>
                    <p:spPr>
                      <a:xfrm>
                        <a:off x="2379663" y="4563618"/>
                        <a:ext cx="461962" cy="501650"/>
                      </a:xfrm>
                      <a:prstGeom prst="rect">
                        <a:avLst/>
                      </a:prstGeom>
                    </p:spPr>
                  </p:pic>
                </p:oleObj>
              </mc:Fallback>
            </mc:AlternateContent>
          </a:graphicData>
        </a:graphic>
      </p:graphicFrame>
      <p:sp>
        <p:nvSpPr>
          <p:cNvPr id="9" name="TextBox 8"/>
          <p:cNvSpPr txBox="1"/>
          <p:nvPr/>
        </p:nvSpPr>
        <p:spPr>
          <a:xfrm>
            <a:off x="3335870" y="4485126"/>
            <a:ext cx="8325553" cy="584776"/>
          </a:xfrm>
          <a:prstGeom prst="rect">
            <a:avLst/>
          </a:prstGeom>
          <a:noFill/>
        </p:spPr>
        <p:txBody>
          <a:bodyPr wrap="square" rtlCol="0">
            <a:spAutoFit/>
          </a:bodyPr>
          <a:lstStyle/>
          <a:p>
            <a:r>
              <a:rPr lang="en-US" sz="3200" dirty="0" smtClean="0"/>
              <a:t>: camera parameters</a:t>
            </a:r>
            <a:endParaRPr lang="en-US" sz="3200" dirty="0"/>
          </a:p>
        </p:txBody>
      </p:sp>
      <p:graphicFrame>
        <p:nvGraphicFramePr>
          <p:cNvPr id="10" name="Object 9"/>
          <p:cNvGraphicFramePr>
            <a:graphicFrameLocks noChangeAspect="1"/>
          </p:cNvGraphicFramePr>
          <p:nvPr>
            <p:extLst>
              <p:ext uri="{D42A27DB-BD31-4B8C-83A1-F6EECF244321}">
                <p14:modId xmlns:p14="http://schemas.microsoft.com/office/powerpoint/2010/main" val="1017190547"/>
              </p:ext>
            </p:extLst>
          </p:nvPr>
        </p:nvGraphicFramePr>
        <p:xfrm>
          <a:off x="2336800" y="3754346"/>
          <a:ext cx="577850" cy="655637"/>
        </p:xfrm>
        <a:graphic>
          <a:graphicData uri="http://schemas.openxmlformats.org/presentationml/2006/ole">
            <mc:AlternateContent xmlns:mc="http://schemas.openxmlformats.org/markup-compatibility/2006">
              <mc:Choice xmlns:v="urn:schemas-microsoft-com:vml" Requires="v">
                <p:oleObj spid="_x0000_s8712" name="Equation" r:id="rId10" imgW="190500" imgH="215900" progId="Equation.3">
                  <p:embed/>
                </p:oleObj>
              </mc:Choice>
              <mc:Fallback>
                <p:oleObj name="Equation" r:id="rId10" imgW="190500" imgH="215900" progId="Equation.3">
                  <p:embed/>
                  <p:pic>
                    <p:nvPicPr>
                      <p:cNvPr id="0" name=""/>
                      <p:cNvPicPr/>
                      <p:nvPr/>
                    </p:nvPicPr>
                    <p:blipFill>
                      <a:blip r:embed="rId11"/>
                      <a:stretch>
                        <a:fillRect/>
                      </a:stretch>
                    </p:blipFill>
                    <p:spPr>
                      <a:xfrm>
                        <a:off x="2336800" y="3754346"/>
                        <a:ext cx="577850" cy="655637"/>
                      </a:xfrm>
                      <a:prstGeom prst="rect">
                        <a:avLst/>
                      </a:prstGeom>
                    </p:spPr>
                  </p:pic>
                </p:oleObj>
              </mc:Fallback>
            </mc:AlternateContent>
          </a:graphicData>
        </a:graphic>
      </p:graphicFrame>
      <p:sp>
        <p:nvSpPr>
          <p:cNvPr id="11" name="TextBox 10"/>
          <p:cNvSpPr txBox="1"/>
          <p:nvPr/>
        </p:nvSpPr>
        <p:spPr>
          <a:xfrm>
            <a:off x="3324581" y="3768281"/>
            <a:ext cx="8325553" cy="584776"/>
          </a:xfrm>
          <a:prstGeom prst="rect">
            <a:avLst/>
          </a:prstGeom>
          <a:noFill/>
        </p:spPr>
        <p:txBody>
          <a:bodyPr wrap="square" rtlCol="0">
            <a:spAutoFit/>
          </a:bodyPr>
          <a:lstStyle/>
          <a:p>
            <a:r>
              <a:rPr lang="en-US" sz="3200" dirty="0" smtClean="0"/>
              <a:t>: material of object </a:t>
            </a:r>
            <a:r>
              <a:rPr lang="en-US" sz="3200" dirty="0" err="1" smtClean="0"/>
              <a:t>i</a:t>
            </a:r>
            <a:endParaRPr lang="en-US" sz="3200" dirty="0"/>
          </a:p>
        </p:txBody>
      </p:sp>
      <p:graphicFrame>
        <p:nvGraphicFramePr>
          <p:cNvPr id="12" name="Object 11"/>
          <p:cNvGraphicFramePr>
            <a:graphicFrameLocks noChangeAspect="1"/>
          </p:cNvGraphicFramePr>
          <p:nvPr>
            <p:extLst>
              <p:ext uri="{D42A27DB-BD31-4B8C-83A1-F6EECF244321}">
                <p14:modId xmlns:p14="http://schemas.microsoft.com/office/powerpoint/2010/main" val="2941491804"/>
              </p:ext>
            </p:extLst>
          </p:nvPr>
        </p:nvGraphicFramePr>
        <p:xfrm>
          <a:off x="2411413" y="3121815"/>
          <a:ext cx="461962" cy="655637"/>
        </p:xfrm>
        <a:graphic>
          <a:graphicData uri="http://schemas.openxmlformats.org/presentationml/2006/ole">
            <mc:AlternateContent xmlns:mc="http://schemas.openxmlformats.org/markup-compatibility/2006">
              <mc:Choice xmlns:v="urn:schemas-microsoft-com:vml" Requires="v">
                <p:oleObj spid="_x0000_s8713" name="Equation" r:id="rId12" imgW="152400" imgH="215900" progId="Equation.3">
                  <p:embed/>
                </p:oleObj>
              </mc:Choice>
              <mc:Fallback>
                <p:oleObj name="Equation" r:id="rId12" imgW="152400" imgH="215900" progId="Equation.3">
                  <p:embed/>
                  <p:pic>
                    <p:nvPicPr>
                      <p:cNvPr id="0" name=""/>
                      <p:cNvPicPr/>
                      <p:nvPr/>
                    </p:nvPicPr>
                    <p:blipFill>
                      <a:blip r:embed="rId13"/>
                      <a:stretch>
                        <a:fillRect/>
                      </a:stretch>
                    </p:blipFill>
                    <p:spPr>
                      <a:xfrm>
                        <a:off x="2411413" y="3121815"/>
                        <a:ext cx="461962" cy="655637"/>
                      </a:xfrm>
                      <a:prstGeom prst="rect">
                        <a:avLst/>
                      </a:prstGeom>
                    </p:spPr>
                  </p:pic>
                </p:oleObj>
              </mc:Fallback>
            </mc:AlternateContent>
          </a:graphicData>
        </a:graphic>
      </p:graphicFrame>
      <p:sp>
        <p:nvSpPr>
          <p:cNvPr id="13" name="TextBox 12"/>
          <p:cNvSpPr txBox="1"/>
          <p:nvPr/>
        </p:nvSpPr>
        <p:spPr>
          <a:xfrm>
            <a:off x="3327404" y="3079658"/>
            <a:ext cx="8325553" cy="584776"/>
          </a:xfrm>
          <a:prstGeom prst="rect">
            <a:avLst/>
          </a:prstGeom>
          <a:noFill/>
        </p:spPr>
        <p:txBody>
          <a:bodyPr wrap="square" rtlCol="0">
            <a:spAutoFit/>
          </a:bodyPr>
          <a:lstStyle/>
          <a:p>
            <a:r>
              <a:rPr lang="en-US" sz="3200" dirty="0" smtClean="0"/>
              <a:t>: orientation of object </a:t>
            </a:r>
            <a:r>
              <a:rPr lang="en-US" sz="3200" dirty="0" err="1" smtClean="0"/>
              <a:t>i</a:t>
            </a:r>
            <a:endParaRPr lang="en-US" sz="3200" dirty="0"/>
          </a:p>
        </p:txBody>
      </p:sp>
      <p:graphicFrame>
        <p:nvGraphicFramePr>
          <p:cNvPr id="14" name="Object 13"/>
          <p:cNvGraphicFramePr>
            <a:graphicFrameLocks noChangeAspect="1"/>
          </p:cNvGraphicFramePr>
          <p:nvPr>
            <p:extLst>
              <p:ext uri="{D42A27DB-BD31-4B8C-83A1-F6EECF244321}">
                <p14:modId xmlns:p14="http://schemas.microsoft.com/office/powerpoint/2010/main" val="3741550832"/>
              </p:ext>
            </p:extLst>
          </p:nvPr>
        </p:nvGraphicFramePr>
        <p:xfrm>
          <a:off x="2162528" y="2418729"/>
          <a:ext cx="965200" cy="655637"/>
        </p:xfrm>
        <a:graphic>
          <a:graphicData uri="http://schemas.openxmlformats.org/presentationml/2006/ole">
            <mc:AlternateContent xmlns:mc="http://schemas.openxmlformats.org/markup-compatibility/2006">
              <mc:Choice xmlns:v="urn:schemas-microsoft-com:vml" Requires="v">
                <p:oleObj spid="_x0000_s8714" name="Equation" r:id="rId14" imgW="317500" imgH="215900" progId="Equation.3">
                  <p:embed/>
                </p:oleObj>
              </mc:Choice>
              <mc:Fallback>
                <p:oleObj name="Equation" r:id="rId14" imgW="317500" imgH="215900" progId="Equation.3">
                  <p:embed/>
                  <p:pic>
                    <p:nvPicPr>
                      <p:cNvPr id="0" name=""/>
                      <p:cNvPicPr/>
                      <p:nvPr/>
                    </p:nvPicPr>
                    <p:blipFill>
                      <a:blip r:embed="rId15"/>
                      <a:stretch>
                        <a:fillRect/>
                      </a:stretch>
                    </p:blipFill>
                    <p:spPr>
                      <a:xfrm>
                        <a:off x="2162528" y="2418729"/>
                        <a:ext cx="965200" cy="655637"/>
                      </a:xfrm>
                      <a:prstGeom prst="rect">
                        <a:avLst/>
                      </a:prstGeom>
                    </p:spPr>
                  </p:pic>
                </p:oleObj>
              </mc:Fallback>
            </mc:AlternateContent>
          </a:graphicData>
        </a:graphic>
      </p:graphicFrame>
      <p:sp>
        <p:nvSpPr>
          <p:cNvPr id="17" name="TextBox 16"/>
          <p:cNvSpPr txBox="1"/>
          <p:nvPr/>
        </p:nvSpPr>
        <p:spPr>
          <a:xfrm>
            <a:off x="3330225" y="2433369"/>
            <a:ext cx="8325553" cy="584776"/>
          </a:xfrm>
          <a:prstGeom prst="rect">
            <a:avLst/>
          </a:prstGeom>
          <a:noFill/>
        </p:spPr>
        <p:txBody>
          <a:bodyPr wrap="square" rtlCol="0">
            <a:spAutoFit/>
          </a:bodyPr>
          <a:lstStyle/>
          <a:p>
            <a:r>
              <a:rPr lang="en-US" sz="3200" dirty="0" smtClean="0"/>
              <a:t>: position of object </a:t>
            </a:r>
            <a:r>
              <a:rPr lang="en-US" sz="3200" dirty="0" err="1" smtClean="0"/>
              <a:t>i</a:t>
            </a:r>
            <a:r>
              <a:rPr lang="en-US" sz="3200" dirty="0" smtClean="0"/>
              <a:t> on its supporting surface</a:t>
            </a:r>
            <a:endParaRPr lang="en-US" sz="3200" dirty="0"/>
          </a:p>
        </p:txBody>
      </p:sp>
    </p:spTree>
    <p:extLst>
      <p:ext uri="{BB962C8B-B14F-4D97-AF65-F5344CB8AC3E}">
        <p14:creationId xmlns:p14="http://schemas.microsoft.com/office/powerpoint/2010/main" val="423837585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Idea</a:t>
            </a:r>
            <a:endParaRPr lang="en-US" dirty="0"/>
          </a:p>
        </p:txBody>
      </p:sp>
      <p:sp>
        <p:nvSpPr>
          <p:cNvPr id="4" name="Slide Number Placeholder 3"/>
          <p:cNvSpPr>
            <a:spLocks noGrp="1"/>
          </p:cNvSpPr>
          <p:nvPr>
            <p:ph type="sldNum" sz="quarter" idx="12"/>
          </p:nvPr>
        </p:nvSpPr>
        <p:spPr/>
        <p:txBody>
          <a:bodyPr/>
          <a:lstStyle/>
          <a:p>
            <a:fld id="{3B5F642D-6A31-4596-8C22-CC368C1BDF36}" type="slidenum">
              <a:rPr lang="de-CH" smtClean="0"/>
              <a:t>23</a:t>
            </a:fld>
            <a:endParaRPr lang="de-CH" dirty="0"/>
          </a:p>
        </p:txBody>
      </p:sp>
      <p:graphicFrame>
        <p:nvGraphicFramePr>
          <p:cNvPr id="6" name="Object 5"/>
          <p:cNvGraphicFramePr>
            <a:graphicFrameLocks noChangeAspect="1"/>
          </p:cNvGraphicFramePr>
          <p:nvPr>
            <p:extLst>
              <p:ext uri="{D42A27DB-BD31-4B8C-83A1-F6EECF244321}">
                <p14:modId xmlns:p14="http://schemas.microsoft.com/office/powerpoint/2010/main" val="3263323137"/>
              </p:ext>
            </p:extLst>
          </p:nvPr>
        </p:nvGraphicFramePr>
        <p:xfrm>
          <a:off x="1262620" y="1622907"/>
          <a:ext cx="9799363" cy="694443"/>
        </p:xfrm>
        <a:graphic>
          <a:graphicData uri="http://schemas.openxmlformats.org/presentationml/2006/ole">
            <mc:AlternateContent xmlns:mc="http://schemas.openxmlformats.org/markup-compatibility/2006">
              <mc:Choice xmlns:v="urn:schemas-microsoft-com:vml" Requires="v">
                <p:oleObj spid="_x0000_s11871" name="Equation" r:id="rId4" imgW="3225800" imgH="228600" progId="Equation.3">
                  <p:embed/>
                </p:oleObj>
              </mc:Choice>
              <mc:Fallback>
                <p:oleObj name="Equation" r:id="rId4" imgW="3225800" imgH="228600" progId="Equation.3">
                  <p:embed/>
                  <p:pic>
                    <p:nvPicPr>
                      <p:cNvPr id="0" name=""/>
                      <p:cNvPicPr/>
                      <p:nvPr/>
                    </p:nvPicPr>
                    <p:blipFill>
                      <a:blip r:embed="rId5"/>
                      <a:stretch>
                        <a:fillRect/>
                      </a:stretch>
                    </p:blipFill>
                    <p:spPr>
                      <a:xfrm>
                        <a:off x="1262620" y="1622907"/>
                        <a:ext cx="9799363" cy="694443"/>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262301081"/>
              </p:ext>
            </p:extLst>
          </p:nvPr>
        </p:nvGraphicFramePr>
        <p:xfrm>
          <a:off x="2162528" y="2418729"/>
          <a:ext cx="965200" cy="655637"/>
        </p:xfrm>
        <a:graphic>
          <a:graphicData uri="http://schemas.openxmlformats.org/presentationml/2006/ole">
            <mc:AlternateContent xmlns:mc="http://schemas.openxmlformats.org/markup-compatibility/2006">
              <mc:Choice xmlns:v="urn:schemas-microsoft-com:vml" Requires="v">
                <p:oleObj spid="_x0000_s11872" name="Equation" r:id="rId6" imgW="317500" imgH="215900" progId="Equation.3">
                  <p:embed/>
                </p:oleObj>
              </mc:Choice>
              <mc:Fallback>
                <p:oleObj name="Equation" r:id="rId6" imgW="317500" imgH="215900" progId="Equation.3">
                  <p:embed/>
                  <p:pic>
                    <p:nvPicPr>
                      <p:cNvPr id="0" name=""/>
                      <p:cNvPicPr/>
                      <p:nvPr/>
                    </p:nvPicPr>
                    <p:blipFill>
                      <a:blip r:embed="rId7"/>
                      <a:stretch>
                        <a:fillRect/>
                      </a:stretch>
                    </p:blipFill>
                    <p:spPr>
                      <a:xfrm>
                        <a:off x="2162528" y="2418729"/>
                        <a:ext cx="965200" cy="655637"/>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187646496"/>
              </p:ext>
            </p:extLst>
          </p:nvPr>
        </p:nvGraphicFramePr>
        <p:xfrm>
          <a:off x="2411413" y="3121815"/>
          <a:ext cx="461962" cy="655637"/>
        </p:xfrm>
        <a:graphic>
          <a:graphicData uri="http://schemas.openxmlformats.org/presentationml/2006/ole">
            <mc:AlternateContent xmlns:mc="http://schemas.openxmlformats.org/markup-compatibility/2006">
              <mc:Choice xmlns:v="urn:schemas-microsoft-com:vml" Requires="v">
                <p:oleObj spid="_x0000_s11873" name="Equation" r:id="rId8" imgW="152400" imgH="215900" progId="Equation.3">
                  <p:embed/>
                </p:oleObj>
              </mc:Choice>
              <mc:Fallback>
                <p:oleObj name="Equation" r:id="rId8" imgW="152400" imgH="215900" progId="Equation.3">
                  <p:embed/>
                  <p:pic>
                    <p:nvPicPr>
                      <p:cNvPr id="0" name=""/>
                      <p:cNvPicPr/>
                      <p:nvPr/>
                    </p:nvPicPr>
                    <p:blipFill>
                      <a:blip r:embed="rId9"/>
                      <a:stretch>
                        <a:fillRect/>
                      </a:stretch>
                    </p:blipFill>
                    <p:spPr>
                      <a:xfrm>
                        <a:off x="2411413" y="3121815"/>
                        <a:ext cx="461962" cy="655637"/>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340082254"/>
              </p:ext>
            </p:extLst>
          </p:nvPr>
        </p:nvGraphicFramePr>
        <p:xfrm>
          <a:off x="2336800" y="3754346"/>
          <a:ext cx="577850" cy="655637"/>
        </p:xfrm>
        <a:graphic>
          <a:graphicData uri="http://schemas.openxmlformats.org/presentationml/2006/ole">
            <mc:AlternateContent xmlns:mc="http://schemas.openxmlformats.org/markup-compatibility/2006">
              <mc:Choice xmlns:v="urn:schemas-microsoft-com:vml" Requires="v">
                <p:oleObj spid="_x0000_s11874" name="Equation" r:id="rId10" imgW="190500" imgH="215900" progId="Equation.3">
                  <p:embed/>
                </p:oleObj>
              </mc:Choice>
              <mc:Fallback>
                <p:oleObj name="Equation" r:id="rId10" imgW="190500" imgH="215900" progId="Equation.3">
                  <p:embed/>
                  <p:pic>
                    <p:nvPicPr>
                      <p:cNvPr id="0" name=""/>
                      <p:cNvPicPr/>
                      <p:nvPr/>
                    </p:nvPicPr>
                    <p:blipFill>
                      <a:blip r:embed="rId11"/>
                      <a:stretch>
                        <a:fillRect/>
                      </a:stretch>
                    </p:blipFill>
                    <p:spPr>
                      <a:xfrm>
                        <a:off x="2336800" y="3754346"/>
                        <a:ext cx="577850" cy="655637"/>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676971768"/>
              </p:ext>
            </p:extLst>
          </p:nvPr>
        </p:nvGraphicFramePr>
        <p:xfrm>
          <a:off x="2379663" y="4563618"/>
          <a:ext cx="461962" cy="501650"/>
        </p:xfrm>
        <a:graphic>
          <a:graphicData uri="http://schemas.openxmlformats.org/presentationml/2006/ole">
            <mc:AlternateContent xmlns:mc="http://schemas.openxmlformats.org/markup-compatibility/2006">
              <mc:Choice xmlns:v="urn:schemas-microsoft-com:vml" Requires="v">
                <p:oleObj spid="_x0000_s11875" name="Equation" r:id="rId12" imgW="152400" imgH="165100" progId="Equation.3">
                  <p:embed/>
                </p:oleObj>
              </mc:Choice>
              <mc:Fallback>
                <p:oleObj name="Equation" r:id="rId12" imgW="152400" imgH="165100" progId="Equation.3">
                  <p:embed/>
                  <p:pic>
                    <p:nvPicPr>
                      <p:cNvPr id="0" name=""/>
                      <p:cNvPicPr/>
                      <p:nvPr/>
                    </p:nvPicPr>
                    <p:blipFill>
                      <a:blip r:embed="rId13"/>
                      <a:stretch>
                        <a:fillRect/>
                      </a:stretch>
                    </p:blipFill>
                    <p:spPr>
                      <a:xfrm>
                        <a:off x="2379663" y="4563618"/>
                        <a:ext cx="461962" cy="501650"/>
                      </a:xfrm>
                      <a:prstGeom prst="rect">
                        <a:avLst/>
                      </a:prstGeom>
                    </p:spPr>
                  </p:pic>
                </p:oleObj>
              </mc:Fallback>
            </mc:AlternateContent>
          </a:graphicData>
        </a:graphic>
      </p:graphicFrame>
      <p:sp>
        <p:nvSpPr>
          <p:cNvPr id="11" name="TextBox 10"/>
          <p:cNvSpPr txBox="1"/>
          <p:nvPr/>
        </p:nvSpPr>
        <p:spPr>
          <a:xfrm>
            <a:off x="3330225" y="2433369"/>
            <a:ext cx="8325553" cy="584776"/>
          </a:xfrm>
          <a:prstGeom prst="rect">
            <a:avLst/>
          </a:prstGeom>
          <a:noFill/>
        </p:spPr>
        <p:txBody>
          <a:bodyPr wrap="square" rtlCol="0">
            <a:spAutoFit/>
          </a:bodyPr>
          <a:lstStyle/>
          <a:p>
            <a:r>
              <a:rPr lang="en-US" sz="3200" dirty="0" smtClean="0"/>
              <a:t>: position of object </a:t>
            </a:r>
            <a:r>
              <a:rPr lang="en-US" sz="3200" dirty="0" err="1" smtClean="0"/>
              <a:t>i</a:t>
            </a:r>
            <a:r>
              <a:rPr lang="en-US" sz="3200" dirty="0" smtClean="0"/>
              <a:t> on its supporting surface</a:t>
            </a:r>
            <a:endParaRPr lang="en-US" sz="3200" dirty="0"/>
          </a:p>
        </p:txBody>
      </p:sp>
      <p:sp>
        <p:nvSpPr>
          <p:cNvPr id="12" name="TextBox 11"/>
          <p:cNvSpPr txBox="1"/>
          <p:nvPr/>
        </p:nvSpPr>
        <p:spPr>
          <a:xfrm>
            <a:off x="3327404" y="3079658"/>
            <a:ext cx="8325553" cy="584776"/>
          </a:xfrm>
          <a:prstGeom prst="rect">
            <a:avLst/>
          </a:prstGeom>
          <a:noFill/>
        </p:spPr>
        <p:txBody>
          <a:bodyPr wrap="square" rtlCol="0">
            <a:spAutoFit/>
          </a:bodyPr>
          <a:lstStyle/>
          <a:p>
            <a:r>
              <a:rPr lang="en-US" sz="3200" dirty="0" smtClean="0"/>
              <a:t>: orientation of object </a:t>
            </a:r>
            <a:r>
              <a:rPr lang="en-US" sz="3200" dirty="0" err="1" smtClean="0"/>
              <a:t>i</a:t>
            </a:r>
            <a:endParaRPr lang="en-US" sz="3200" dirty="0"/>
          </a:p>
        </p:txBody>
      </p:sp>
      <p:sp>
        <p:nvSpPr>
          <p:cNvPr id="13" name="TextBox 12"/>
          <p:cNvSpPr txBox="1"/>
          <p:nvPr/>
        </p:nvSpPr>
        <p:spPr>
          <a:xfrm>
            <a:off x="3324581" y="3768281"/>
            <a:ext cx="8325553" cy="584776"/>
          </a:xfrm>
          <a:prstGeom prst="rect">
            <a:avLst/>
          </a:prstGeom>
          <a:noFill/>
        </p:spPr>
        <p:txBody>
          <a:bodyPr wrap="square" rtlCol="0">
            <a:spAutoFit/>
          </a:bodyPr>
          <a:lstStyle/>
          <a:p>
            <a:r>
              <a:rPr lang="en-US" sz="3200" dirty="0" smtClean="0"/>
              <a:t>: material of object </a:t>
            </a:r>
            <a:r>
              <a:rPr lang="en-US" sz="3200" dirty="0" err="1" smtClean="0"/>
              <a:t>i</a:t>
            </a:r>
            <a:endParaRPr lang="en-US" sz="3200" dirty="0"/>
          </a:p>
        </p:txBody>
      </p:sp>
      <p:sp>
        <p:nvSpPr>
          <p:cNvPr id="14" name="TextBox 13"/>
          <p:cNvSpPr txBox="1"/>
          <p:nvPr/>
        </p:nvSpPr>
        <p:spPr>
          <a:xfrm>
            <a:off x="3335870" y="4485126"/>
            <a:ext cx="8325553" cy="584776"/>
          </a:xfrm>
          <a:prstGeom prst="rect">
            <a:avLst/>
          </a:prstGeom>
          <a:noFill/>
        </p:spPr>
        <p:txBody>
          <a:bodyPr wrap="square" rtlCol="0">
            <a:spAutoFit/>
          </a:bodyPr>
          <a:lstStyle/>
          <a:p>
            <a:r>
              <a:rPr lang="en-US" sz="3200" dirty="0" smtClean="0"/>
              <a:t>: camera parameters</a:t>
            </a:r>
            <a:endParaRPr lang="en-US" sz="3200" dirty="0"/>
          </a:p>
        </p:txBody>
      </p:sp>
      <p:graphicFrame>
        <p:nvGraphicFramePr>
          <p:cNvPr id="17" name="Object 16"/>
          <p:cNvGraphicFramePr>
            <a:graphicFrameLocks noChangeAspect="1"/>
          </p:cNvGraphicFramePr>
          <p:nvPr>
            <p:extLst>
              <p:ext uri="{D42A27DB-BD31-4B8C-83A1-F6EECF244321}">
                <p14:modId xmlns:p14="http://schemas.microsoft.com/office/powerpoint/2010/main" val="3400494513"/>
              </p:ext>
            </p:extLst>
          </p:nvPr>
        </p:nvGraphicFramePr>
        <p:xfrm>
          <a:off x="1173005" y="5215105"/>
          <a:ext cx="4243388" cy="695325"/>
        </p:xfrm>
        <a:graphic>
          <a:graphicData uri="http://schemas.openxmlformats.org/presentationml/2006/ole">
            <mc:AlternateContent xmlns:mc="http://schemas.openxmlformats.org/markup-compatibility/2006">
              <mc:Choice xmlns:v="urn:schemas-microsoft-com:vml" Requires="v">
                <p:oleObj spid="_x0000_s11876" name="Equation" r:id="rId14" imgW="1397000" imgH="228600" progId="Equation.3">
                  <p:embed/>
                </p:oleObj>
              </mc:Choice>
              <mc:Fallback>
                <p:oleObj name="Equation" r:id="rId14" imgW="1397000" imgH="228600" progId="Equation.3">
                  <p:embed/>
                  <p:pic>
                    <p:nvPicPr>
                      <p:cNvPr id="0" name=""/>
                      <p:cNvPicPr/>
                      <p:nvPr/>
                    </p:nvPicPr>
                    <p:blipFill>
                      <a:blip r:embed="rId15"/>
                      <a:stretch>
                        <a:fillRect/>
                      </a:stretch>
                    </p:blipFill>
                    <p:spPr>
                      <a:xfrm>
                        <a:off x="1173005" y="5215105"/>
                        <a:ext cx="4243388" cy="695325"/>
                      </a:xfrm>
                      <a:prstGeom prst="rect">
                        <a:avLst/>
                      </a:prstGeom>
                    </p:spPr>
                  </p:pic>
                </p:oleObj>
              </mc:Fallback>
            </mc:AlternateContent>
          </a:graphicData>
        </a:graphic>
      </p:graphicFrame>
      <p:sp>
        <p:nvSpPr>
          <p:cNvPr id="18" name="TextBox 17"/>
          <p:cNvSpPr txBox="1"/>
          <p:nvPr/>
        </p:nvSpPr>
        <p:spPr>
          <a:xfrm>
            <a:off x="5576725" y="5167482"/>
            <a:ext cx="5260615" cy="584776"/>
          </a:xfrm>
          <a:prstGeom prst="rect">
            <a:avLst/>
          </a:prstGeom>
          <a:noFill/>
        </p:spPr>
        <p:txBody>
          <a:bodyPr wrap="square" rtlCol="0">
            <a:spAutoFit/>
          </a:bodyPr>
          <a:lstStyle/>
          <a:p>
            <a:r>
              <a:rPr lang="en-US" sz="3200" dirty="0" smtClean="0"/>
              <a:t>: terms for composition rules</a:t>
            </a:r>
            <a:endParaRPr lang="en-US" sz="3200" dirty="0"/>
          </a:p>
        </p:txBody>
      </p:sp>
      <p:sp>
        <p:nvSpPr>
          <p:cNvPr id="3" name="Rectangle 2"/>
          <p:cNvSpPr/>
          <p:nvPr/>
        </p:nvSpPr>
        <p:spPr>
          <a:xfrm>
            <a:off x="2132277" y="2524464"/>
            <a:ext cx="8858357" cy="1850229"/>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6773114" y="4374693"/>
            <a:ext cx="5371849" cy="584776"/>
          </a:xfrm>
          <a:prstGeom prst="rect">
            <a:avLst/>
          </a:prstGeom>
          <a:noFill/>
        </p:spPr>
        <p:txBody>
          <a:bodyPr wrap="square" rtlCol="0">
            <a:spAutoFit/>
          </a:bodyPr>
          <a:lstStyle/>
          <a:p>
            <a:pPr algn="ctr"/>
            <a:r>
              <a:rPr lang="en-US" sz="3200" dirty="0">
                <a:solidFill>
                  <a:srgbClr val="FF0000"/>
                </a:solidFill>
              </a:rPr>
              <a:t>N</a:t>
            </a:r>
            <a:r>
              <a:rPr lang="en-US" sz="3200" dirty="0" smtClean="0">
                <a:solidFill>
                  <a:srgbClr val="FF0000"/>
                </a:solidFill>
              </a:rPr>
              <a:t>ever been considered before</a:t>
            </a:r>
            <a:endParaRPr lang="en-US" sz="3200" dirty="0">
              <a:solidFill>
                <a:srgbClr val="FF0000"/>
              </a:solidFill>
            </a:endParaRPr>
          </a:p>
        </p:txBody>
      </p:sp>
    </p:spTree>
    <p:extLst>
      <p:ext uri="{BB962C8B-B14F-4D97-AF65-F5344CB8AC3E}">
        <p14:creationId xmlns:p14="http://schemas.microsoft.com/office/powerpoint/2010/main" val="396629788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sp>
        <p:nvSpPr>
          <p:cNvPr id="3" name="Content Placeholder 2"/>
          <p:cNvSpPr>
            <a:spLocks noGrp="1"/>
          </p:cNvSpPr>
          <p:nvPr>
            <p:ph idx="1"/>
          </p:nvPr>
        </p:nvSpPr>
        <p:spPr>
          <a:xfrm>
            <a:off x="476251" y="1649037"/>
            <a:ext cx="11239500" cy="3937833"/>
          </a:xfrm>
        </p:spPr>
        <p:txBody>
          <a:bodyPr>
            <a:normAutofit/>
          </a:bodyPr>
          <a:lstStyle/>
          <a:p>
            <a:r>
              <a:rPr lang="en-US" sz="3600" dirty="0" smtClean="0">
                <a:solidFill>
                  <a:srgbClr val="FF0000"/>
                </a:solidFill>
              </a:rPr>
              <a:t>Composition rules and constraints</a:t>
            </a:r>
            <a:endParaRPr lang="en-US" sz="3600" dirty="0">
              <a:solidFill>
                <a:srgbClr val="FF0000"/>
              </a:solidFill>
            </a:endParaRPr>
          </a:p>
          <a:p>
            <a:pPr marL="0" indent="0">
              <a:buNone/>
            </a:pPr>
            <a:endParaRPr lang="en-US" sz="3600" dirty="0"/>
          </a:p>
          <a:p>
            <a:r>
              <a:rPr lang="en-US" sz="3600" dirty="0"/>
              <a:t>Optimization</a:t>
            </a:r>
          </a:p>
          <a:p>
            <a:pPr marL="0" indent="0">
              <a:buNone/>
            </a:pPr>
            <a:endParaRPr lang="en-US" sz="3600" dirty="0"/>
          </a:p>
          <a:p>
            <a:r>
              <a:rPr lang="en-US" sz="3600" dirty="0" smtClean="0"/>
              <a:t>Applications</a:t>
            </a:r>
            <a:endParaRPr lang="en-US" sz="3600" dirty="0"/>
          </a:p>
        </p:txBody>
      </p:sp>
      <p:sp>
        <p:nvSpPr>
          <p:cNvPr id="4" name="Slide Number Placeholder 3"/>
          <p:cNvSpPr>
            <a:spLocks noGrp="1"/>
          </p:cNvSpPr>
          <p:nvPr>
            <p:ph type="sldNum" sz="quarter" idx="12"/>
          </p:nvPr>
        </p:nvSpPr>
        <p:spPr/>
        <p:txBody>
          <a:bodyPr/>
          <a:lstStyle/>
          <a:p>
            <a:fld id="{3B5F642D-6A31-4596-8C22-CC368C1BDF36}" type="slidenum">
              <a:rPr lang="de-CH" smtClean="0"/>
              <a:t>24</a:t>
            </a:fld>
            <a:endParaRPr lang="de-CH" dirty="0"/>
          </a:p>
        </p:txBody>
      </p:sp>
      <p:cxnSp>
        <p:nvCxnSpPr>
          <p:cNvPr id="5" name="Straight Arrow Connector 4"/>
          <p:cNvCxnSpPr/>
          <p:nvPr/>
        </p:nvCxnSpPr>
        <p:spPr>
          <a:xfrm>
            <a:off x="184425" y="1941387"/>
            <a:ext cx="339611" cy="0"/>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4383460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Terms for composition rules and constraints</a:t>
            </a:r>
            <a:endParaRPr lang="en-US" dirty="0"/>
          </a:p>
        </p:txBody>
      </p:sp>
      <p:sp>
        <p:nvSpPr>
          <p:cNvPr id="3" name="Content Placeholder 2"/>
          <p:cNvSpPr>
            <a:spLocks noGrp="1"/>
          </p:cNvSpPr>
          <p:nvPr>
            <p:ph idx="1"/>
          </p:nvPr>
        </p:nvSpPr>
        <p:spPr>
          <a:xfrm>
            <a:off x="476251" y="1649037"/>
            <a:ext cx="11239500" cy="3937833"/>
          </a:xfrm>
        </p:spPr>
        <p:txBody>
          <a:bodyPr>
            <a:normAutofit/>
          </a:bodyPr>
          <a:lstStyle/>
          <a:p>
            <a:pPr marL="742950" indent="-742950">
              <a:buFont typeface="+mj-lt"/>
              <a:buAutoNum type="arabicPeriod"/>
            </a:pPr>
            <a:r>
              <a:rPr lang="en-US" sz="3600" dirty="0"/>
              <a:t>Object placement within 2D frame</a:t>
            </a:r>
          </a:p>
          <a:p>
            <a:pPr marL="742950" indent="-742950">
              <a:buFont typeface="+mj-lt"/>
              <a:buAutoNum type="arabicPeriod"/>
            </a:pPr>
            <a:r>
              <a:rPr lang="en-US" sz="3600" dirty="0"/>
              <a:t>Object saliency within the 2D frame</a:t>
            </a:r>
          </a:p>
          <a:p>
            <a:pPr marL="742950" indent="-742950">
              <a:buFont typeface="+mj-lt"/>
              <a:buAutoNum type="arabicPeriod"/>
            </a:pPr>
            <a:r>
              <a:rPr lang="en-US" sz="3600" dirty="0"/>
              <a:t>Image composition</a:t>
            </a:r>
          </a:p>
          <a:p>
            <a:pPr marL="742950" indent="-742950">
              <a:buFont typeface="+mj-lt"/>
              <a:buAutoNum type="arabicPeriod"/>
            </a:pPr>
            <a:r>
              <a:rPr lang="en-US" sz="3600" dirty="0"/>
              <a:t>Camera placement</a:t>
            </a:r>
          </a:p>
          <a:p>
            <a:pPr marL="742950" indent="-742950">
              <a:buFont typeface="+mj-lt"/>
              <a:buAutoNum type="arabicPeriod"/>
            </a:pPr>
            <a:r>
              <a:rPr lang="en-US" sz="3600" dirty="0"/>
              <a:t>Object constraints within the 3D scene</a:t>
            </a:r>
          </a:p>
          <a:p>
            <a:pPr marL="742950" indent="-742950">
              <a:buFont typeface="+mj-lt"/>
              <a:buAutoNum type="arabicPeriod"/>
            </a:pPr>
            <a:r>
              <a:rPr lang="en-US" sz="3600" dirty="0"/>
              <a:t>Regularization</a:t>
            </a:r>
          </a:p>
        </p:txBody>
      </p:sp>
      <p:sp>
        <p:nvSpPr>
          <p:cNvPr id="4" name="Slide Number Placeholder 3"/>
          <p:cNvSpPr>
            <a:spLocks noGrp="1"/>
          </p:cNvSpPr>
          <p:nvPr>
            <p:ph type="sldNum" sz="quarter" idx="12"/>
          </p:nvPr>
        </p:nvSpPr>
        <p:spPr/>
        <p:txBody>
          <a:bodyPr/>
          <a:lstStyle/>
          <a:p>
            <a:fld id="{3B5F642D-6A31-4596-8C22-CC368C1BDF36}" type="slidenum">
              <a:rPr lang="de-CH" smtClean="0"/>
              <a:t>25</a:t>
            </a:fld>
            <a:endParaRPr lang="de-CH" dirty="0"/>
          </a:p>
        </p:txBody>
      </p:sp>
      <p:graphicFrame>
        <p:nvGraphicFramePr>
          <p:cNvPr id="5" name="Object 4"/>
          <p:cNvGraphicFramePr>
            <a:graphicFrameLocks noChangeAspect="1"/>
          </p:cNvGraphicFramePr>
          <p:nvPr>
            <p:extLst>
              <p:ext uri="{D42A27DB-BD31-4B8C-83A1-F6EECF244321}">
                <p14:modId xmlns:p14="http://schemas.microsoft.com/office/powerpoint/2010/main" val="1018106733"/>
              </p:ext>
            </p:extLst>
          </p:nvPr>
        </p:nvGraphicFramePr>
        <p:xfrm>
          <a:off x="7819319" y="1666169"/>
          <a:ext cx="731838" cy="695325"/>
        </p:xfrm>
        <a:graphic>
          <a:graphicData uri="http://schemas.openxmlformats.org/presentationml/2006/ole">
            <mc:AlternateContent xmlns:mc="http://schemas.openxmlformats.org/markup-compatibility/2006">
              <mc:Choice xmlns:v="urn:schemas-microsoft-com:vml" Requires="v">
                <p:oleObj spid="_x0000_s2733" name="Equation" r:id="rId4" imgW="241300" imgH="228600" progId="Equation.3">
                  <p:embed/>
                </p:oleObj>
              </mc:Choice>
              <mc:Fallback>
                <p:oleObj name="Equation" r:id="rId4" imgW="241300" imgH="228600" progId="Equation.3">
                  <p:embed/>
                  <p:pic>
                    <p:nvPicPr>
                      <p:cNvPr id="0" name=""/>
                      <p:cNvPicPr/>
                      <p:nvPr/>
                    </p:nvPicPr>
                    <p:blipFill>
                      <a:blip r:embed="rId5"/>
                      <a:stretch>
                        <a:fillRect/>
                      </a:stretch>
                    </p:blipFill>
                    <p:spPr>
                      <a:xfrm>
                        <a:off x="7819319" y="1666169"/>
                        <a:ext cx="731838" cy="695325"/>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578628757"/>
              </p:ext>
            </p:extLst>
          </p:nvPr>
        </p:nvGraphicFramePr>
        <p:xfrm>
          <a:off x="8061678" y="2289352"/>
          <a:ext cx="693738" cy="657225"/>
        </p:xfrm>
        <a:graphic>
          <a:graphicData uri="http://schemas.openxmlformats.org/presentationml/2006/ole">
            <mc:AlternateContent xmlns:mc="http://schemas.openxmlformats.org/markup-compatibility/2006">
              <mc:Choice xmlns:v="urn:schemas-microsoft-com:vml" Requires="v">
                <p:oleObj spid="_x0000_s2734" name="Equation" r:id="rId6" imgW="228600" imgH="215900" progId="Equation.3">
                  <p:embed/>
                </p:oleObj>
              </mc:Choice>
              <mc:Fallback>
                <p:oleObj name="Equation" r:id="rId6" imgW="228600" imgH="215900" progId="Equation.3">
                  <p:embed/>
                  <p:pic>
                    <p:nvPicPr>
                      <p:cNvPr id="0" name=""/>
                      <p:cNvPicPr/>
                      <p:nvPr/>
                    </p:nvPicPr>
                    <p:blipFill>
                      <a:blip r:embed="rId7"/>
                      <a:stretch>
                        <a:fillRect/>
                      </a:stretch>
                    </p:blipFill>
                    <p:spPr>
                      <a:xfrm>
                        <a:off x="8061678" y="2289352"/>
                        <a:ext cx="693738" cy="657225"/>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89510066"/>
              </p:ext>
            </p:extLst>
          </p:nvPr>
        </p:nvGraphicFramePr>
        <p:xfrm>
          <a:off x="5001508" y="2894013"/>
          <a:ext cx="655637" cy="657225"/>
        </p:xfrm>
        <a:graphic>
          <a:graphicData uri="http://schemas.openxmlformats.org/presentationml/2006/ole">
            <mc:AlternateContent xmlns:mc="http://schemas.openxmlformats.org/markup-compatibility/2006">
              <mc:Choice xmlns:v="urn:schemas-microsoft-com:vml" Requires="v">
                <p:oleObj spid="_x0000_s2735" name="Equation" r:id="rId8" imgW="215900" imgH="215900" progId="Equation.3">
                  <p:embed/>
                </p:oleObj>
              </mc:Choice>
              <mc:Fallback>
                <p:oleObj name="Equation" r:id="rId8" imgW="215900" imgH="215900" progId="Equation.3">
                  <p:embed/>
                  <p:pic>
                    <p:nvPicPr>
                      <p:cNvPr id="0" name=""/>
                      <p:cNvPicPr/>
                      <p:nvPr/>
                    </p:nvPicPr>
                    <p:blipFill>
                      <a:blip r:embed="rId9"/>
                      <a:stretch>
                        <a:fillRect/>
                      </a:stretch>
                    </p:blipFill>
                    <p:spPr>
                      <a:xfrm>
                        <a:off x="5001508" y="2894013"/>
                        <a:ext cx="655637" cy="657225"/>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116423494"/>
              </p:ext>
            </p:extLst>
          </p:nvPr>
        </p:nvGraphicFramePr>
        <p:xfrm>
          <a:off x="5007153" y="3534657"/>
          <a:ext cx="695325" cy="695325"/>
        </p:xfrm>
        <a:graphic>
          <a:graphicData uri="http://schemas.openxmlformats.org/presentationml/2006/ole">
            <mc:AlternateContent xmlns:mc="http://schemas.openxmlformats.org/markup-compatibility/2006">
              <mc:Choice xmlns:v="urn:schemas-microsoft-com:vml" Requires="v">
                <p:oleObj spid="_x0000_s2736" name="Equation" r:id="rId10" imgW="228600" imgH="228600" progId="Equation.3">
                  <p:embed/>
                </p:oleObj>
              </mc:Choice>
              <mc:Fallback>
                <p:oleObj name="Equation" r:id="rId10" imgW="228600" imgH="228600" progId="Equation.3">
                  <p:embed/>
                  <p:pic>
                    <p:nvPicPr>
                      <p:cNvPr id="0" name=""/>
                      <p:cNvPicPr/>
                      <p:nvPr/>
                    </p:nvPicPr>
                    <p:blipFill>
                      <a:blip r:embed="rId11"/>
                      <a:stretch>
                        <a:fillRect/>
                      </a:stretch>
                    </p:blipFill>
                    <p:spPr>
                      <a:xfrm>
                        <a:off x="5007153" y="3534657"/>
                        <a:ext cx="695325" cy="695325"/>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4192635566"/>
              </p:ext>
            </p:extLst>
          </p:nvPr>
        </p:nvGraphicFramePr>
        <p:xfrm>
          <a:off x="8541103" y="4129088"/>
          <a:ext cx="733425" cy="657225"/>
        </p:xfrm>
        <a:graphic>
          <a:graphicData uri="http://schemas.openxmlformats.org/presentationml/2006/ole">
            <mc:AlternateContent xmlns:mc="http://schemas.openxmlformats.org/markup-compatibility/2006">
              <mc:Choice xmlns:v="urn:schemas-microsoft-com:vml" Requires="v">
                <p:oleObj spid="_x0000_s2737" name="Equation" r:id="rId12" imgW="241300" imgH="215900" progId="Equation.3">
                  <p:embed/>
                </p:oleObj>
              </mc:Choice>
              <mc:Fallback>
                <p:oleObj name="Equation" r:id="rId12" imgW="241300" imgH="215900" progId="Equation.3">
                  <p:embed/>
                  <p:pic>
                    <p:nvPicPr>
                      <p:cNvPr id="0" name=""/>
                      <p:cNvPicPr/>
                      <p:nvPr/>
                    </p:nvPicPr>
                    <p:blipFill>
                      <a:blip r:embed="rId13"/>
                      <a:stretch>
                        <a:fillRect/>
                      </a:stretch>
                    </p:blipFill>
                    <p:spPr>
                      <a:xfrm>
                        <a:off x="8541103" y="4129088"/>
                        <a:ext cx="733425" cy="657225"/>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4218343865"/>
              </p:ext>
            </p:extLst>
          </p:nvPr>
        </p:nvGraphicFramePr>
        <p:xfrm>
          <a:off x="4113742" y="4779963"/>
          <a:ext cx="579438" cy="617537"/>
        </p:xfrm>
        <a:graphic>
          <a:graphicData uri="http://schemas.openxmlformats.org/presentationml/2006/ole">
            <mc:AlternateContent xmlns:mc="http://schemas.openxmlformats.org/markup-compatibility/2006">
              <mc:Choice xmlns:v="urn:schemas-microsoft-com:vml" Requires="v">
                <p:oleObj spid="_x0000_s2738" name="Equation" r:id="rId14" imgW="190500" imgH="203200" progId="Equation.3">
                  <p:embed/>
                </p:oleObj>
              </mc:Choice>
              <mc:Fallback>
                <p:oleObj name="Equation" r:id="rId14" imgW="190500" imgH="203200" progId="Equation.3">
                  <p:embed/>
                  <p:pic>
                    <p:nvPicPr>
                      <p:cNvPr id="0" name=""/>
                      <p:cNvPicPr/>
                      <p:nvPr/>
                    </p:nvPicPr>
                    <p:blipFill>
                      <a:blip r:embed="rId15"/>
                      <a:stretch>
                        <a:fillRect/>
                      </a:stretch>
                    </p:blipFill>
                    <p:spPr>
                      <a:xfrm>
                        <a:off x="4113742" y="4779963"/>
                        <a:ext cx="579438" cy="617537"/>
                      </a:xfrm>
                      <a:prstGeom prst="rect">
                        <a:avLst/>
                      </a:prstGeom>
                    </p:spPr>
                  </p:pic>
                </p:oleObj>
              </mc:Fallback>
            </mc:AlternateContent>
          </a:graphicData>
        </a:graphic>
      </p:graphicFrame>
    </p:spTree>
    <p:extLst>
      <p:ext uri="{BB962C8B-B14F-4D97-AF65-F5344CB8AC3E}">
        <p14:creationId xmlns:p14="http://schemas.microsoft.com/office/powerpoint/2010/main" val="155450858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r>
              <a:rPr lang="en-US" dirty="0" smtClean="0"/>
              <a:t>Term 1: Object </a:t>
            </a:r>
            <a:r>
              <a:rPr lang="en-US" dirty="0"/>
              <a:t>placement within 2D frame</a:t>
            </a:r>
          </a:p>
        </p:txBody>
      </p:sp>
      <p:sp>
        <p:nvSpPr>
          <p:cNvPr id="3" name="Content Placeholder 2"/>
          <p:cNvSpPr>
            <a:spLocks noGrp="1"/>
          </p:cNvSpPr>
          <p:nvPr>
            <p:ph idx="1"/>
          </p:nvPr>
        </p:nvSpPr>
        <p:spPr>
          <a:xfrm>
            <a:off x="476250" y="2182303"/>
            <a:ext cx="11239500" cy="4184650"/>
          </a:xfrm>
        </p:spPr>
        <p:txBody>
          <a:bodyPr>
            <a:normAutofit/>
          </a:bodyPr>
          <a:lstStyle/>
          <a:p>
            <a:pPr marL="571500" indent="-571500">
              <a:buFont typeface="Arial"/>
              <a:buChar char="•"/>
            </a:pPr>
            <a:r>
              <a:rPr lang="en-US" sz="3600" dirty="0" smtClean="0"/>
              <a:t>Rule </a:t>
            </a:r>
            <a:r>
              <a:rPr lang="en-US" sz="3600" dirty="0"/>
              <a:t>of thirds</a:t>
            </a:r>
          </a:p>
          <a:p>
            <a:pPr marL="571500" indent="-571500">
              <a:buFont typeface="Arial"/>
              <a:buChar char="•"/>
            </a:pPr>
            <a:r>
              <a:rPr lang="en-US" sz="3600" dirty="0">
                <a:solidFill>
                  <a:srgbClr val="A6A6A6"/>
                </a:solidFill>
              </a:rPr>
              <a:t>Centeredness</a:t>
            </a:r>
          </a:p>
          <a:p>
            <a:pPr marL="571500" indent="-571500">
              <a:buFont typeface="Arial"/>
              <a:buChar char="•"/>
            </a:pPr>
            <a:r>
              <a:rPr lang="en-US" sz="3600" dirty="0">
                <a:solidFill>
                  <a:srgbClr val="A6A6A6"/>
                </a:solidFill>
              </a:rPr>
              <a:t>Clearance</a:t>
            </a:r>
          </a:p>
          <a:p>
            <a:endParaRPr lang="en-US" sz="3200" dirty="0"/>
          </a:p>
        </p:txBody>
      </p:sp>
      <p:sp>
        <p:nvSpPr>
          <p:cNvPr id="4" name="Slide Number Placeholder 3"/>
          <p:cNvSpPr>
            <a:spLocks noGrp="1"/>
          </p:cNvSpPr>
          <p:nvPr>
            <p:ph type="sldNum" sz="quarter" idx="12"/>
          </p:nvPr>
        </p:nvSpPr>
        <p:spPr/>
        <p:txBody>
          <a:bodyPr/>
          <a:lstStyle/>
          <a:p>
            <a:fld id="{3B5F642D-6A31-4596-8C22-CC368C1BDF36}" type="slidenum">
              <a:rPr lang="de-CH" smtClean="0"/>
              <a:t>26</a:t>
            </a:fld>
            <a:endParaRPr lang="de-CH" dirty="0"/>
          </a:p>
        </p:txBody>
      </p:sp>
      <p:pic>
        <p:nvPicPr>
          <p:cNvPr id="5" name="Picture 4" descr="Screen Shot 2015-02-02 at 12.08.51 P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8228" y="2225574"/>
            <a:ext cx="8094899" cy="3043625"/>
          </a:xfrm>
          <a:prstGeom prst="rect">
            <a:avLst/>
          </a:prstGeom>
        </p:spPr>
      </p:pic>
      <p:pic>
        <p:nvPicPr>
          <p:cNvPr id="6" name="Picture 5" descr="imgres.jpg"/>
          <p:cNvPicPr>
            <a:picLocks noChangeAspect="1"/>
          </p:cNvPicPr>
          <p:nvPr/>
        </p:nvPicPr>
        <p:blipFill rotWithShape="1">
          <a:blip r:embed="rId4">
            <a:extLst>
              <a:ext uri="{28A0092B-C50C-407E-A947-70E740481C1C}">
                <a14:useLocalDpi xmlns:a14="http://schemas.microsoft.com/office/drawing/2010/main" val="0"/>
              </a:ext>
            </a:extLst>
          </a:blip>
          <a:srcRect r="51211"/>
          <a:stretch/>
        </p:blipFill>
        <p:spPr>
          <a:xfrm>
            <a:off x="9581968" y="5317150"/>
            <a:ext cx="654179" cy="606189"/>
          </a:xfrm>
          <a:prstGeom prst="rect">
            <a:avLst/>
          </a:prstGeom>
        </p:spPr>
      </p:pic>
      <p:pic>
        <p:nvPicPr>
          <p:cNvPr id="7" name="Picture 6" descr="imgres.jpg"/>
          <p:cNvPicPr>
            <a:picLocks noChangeAspect="1"/>
          </p:cNvPicPr>
          <p:nvPr/>
        </p:nvPicPr>
        <p:blipFill rotWithShape="1">
          <a:blip r:embed="rId4">
            <a:extLst>
              <a:ext uri="{28A0092B-C50C-407E-A947-70E740481C1C}">
                <a14:useLocalDpi xmlns:a14="http://schemas.microsoft.com/office/drawing/2010/main" val="0"/>
              </a:ext>
            </a:extLst>
          </a:blip>
          <a:srcRect l="51211"/>
          <a:stretch/>
        </p:blipFill>
        <p:spPr>
          <a:xfrm>
            <a:off x="5520441" y="5317150"/>
            <a:ext cx="654179" cy="606189"/>
          </a:xfrm>
          <a:prstGeom prst="rect">
            <a:avLst/>
          </a:prstGeom>
        </p:spPr>
      </p:pic>
    </p:spTree>
    <p:extLst>
      <p:ext uri="{BB962C8B-B14F-4D97-AF65-F5344CB8AC3E}">
        <p14:creationId xmlns:p14="http://schemas.microsoft.com/office/powerpoint/2010/main" val="425270678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B5F642D-6A31-4596-8C22-CC368C1BDF36}" type="slidenum">
              <a:rPr lang="de-CH" smtClean="0"/>
              <a:t>27</a:t>
            </a:fld>
            <a:endParaRPr lang="de-CH" dirty="0"/>
          </a:p>
        </p:txBody>
      </p:sp>
      <p:pic>
        <p:nvPicPr>
          <p:cNvPr id="8" name="Picture 7" descr="Screen Shot 2015-02-02 at 1.56.23 P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6524" y="2246375"/>
            <a:ext cx="8003515" cy="3000434"/>
          </a:xfrm>
          <a:prstGeom prst="rect">
            <a:avLst/>
          </a:prstGeom>
        </p:spPr>
      </p:pic>
      <p:pic>
        <p:nvPicPr>
          <p:cNvPr id="9" name="Picture 8" descr="imgres.jpg"/>
          <p:cNvPicPr>
            <a:picLocks noChangeAspect="1"/>
          </p:cNvPicPr>
          <p:nvPr/>
        </p:nvPicPr>
        <p:blipFill rotWithShape="1">
          <a:blip r:embed="rId4">
            <a:extLst>
              <a:ext uri="{28A0092B-C50C-407E-A947-70E740481C1C}">
                <a14:useLocalDpi xmlns:a14="http://schemas.microsoft.com/office/drawing/2010/main" val="0"/>
              </a:ext>
            </a:extLst>
          </a:blip>
          <a:srcRect r="51211"/>
          <a:stretch/>
        </p:blipFill>
        <p:spPr>
          <a:xfrm>
            <a:off x="9626526" y="5250294"/>
            <a:ext cx="654179" cy="606189"/>
          </a:xfrm>
          <a:prstGeom prst="rect">
            <a:avLst/>
          </a:prstGeom>
        </p:spPr>
      </p:pic>
      <p:pic>
        <p:nvPicPr>
          <p:cNvPr id="10" name="Picture 9" descr="imgres.jpg"/>
          <p:cNvPicPr>
            <a:picLocks noChangeAspect="1"/>
          </p:cNvPicPr>
          <p:nvPr/>
        </p:nvPicPr>
        <p:blipFill rotWithShape="1">
          <a:blip r:embed="rId4">
            <a:extLst>
              <a:ext uri="{28A0092B-C50C-407E-A947-70E740481C1C}">
                <a14:useLocalDpi xmlns:a14="http://schemas.microsoft.com/office/drawing/2010/main" val="0"/>
              </a:ext>
            </a:extLst>
          </a:blip>
          <a:srcRect l="51211"/>
          <a:stretch/>
        </p:blipFill>
        <p:spPr>
          <a:xfrm>
            <a:off x="5564999" y="5250294"/>
            <a:ext cx="654179" cy="606189"/>
          </a:xfrm>
          <a:prstGeom prst="rect">
            <a:avLst/>
          </a:prstGeom>
        </p:spPr>
      </p:pic>
      <p:sp>
        <p:nvSpPr>
          <p:cNvPr id="11" name="Title 1"/>
          <p:cNvSpPr>
            <a:spLocks noGrp="1"/>
          </p:cNvSpPr>
          <p:nvPr>
            <p:ph type="title"/>
          </p:nvPr>
        </p:nvSpPr>
        <p:spPr>
          <a:xfrm>
            <a:off x="476250" y="365125"/>
            <a:ext cx="11239500" cy="749801"/>
          </a:xfrm>
        </p:spPr>
        <p:txBody>
          <a:bodyPr/>
          <a:lstStyle/>
          <a:p>
            <a:pPr marL="0" indent="0"/>
            <a:r>
              <a:rPr lang="en-US" dirty="0" smtClean="0"/>
              <a:t>Term 1: Object </a:t>
            </a:r>
            <a:r>
              <a:rPr lang="en-US" dirty="0"/>
              <a:t>placement within 2D frame</a:t>
            </a:r>
          </a:p>
        </p:txBody>
      </p:sp>
      <p:sp>
        <p:nvSpPr>
          <p:cNvPr id="12" name="Content Placeholder 2"/>
          <p:cNvSpPr>
            <a:spLocks noGrp="1"/>
          </p:cNvSpPr>
          <p:nvPr>
            <p:ph idx="1"/>
          </p:nvPr>
        </p:nvSpPr>
        <p:spPr>
          <a:xfrm>
            <a:off x="476250" y="2182303"/>
            <a:ext cx="11239500" cy="4184650"/>
          </a:xfrm>
        </p:spPr>
        <p:txBody>
          <a:bodyPr>
            <a:normAutofit/>
          </a:bodyPr>
          <a:lstStyle/>
          <a:p>
            <a:pPr marL="571500" indent="-571500">
              <a:buFont typeface="Arial"/>
              <a:buChar char="•"/>
            </a:pPr>
            <a:r>
              <a:rPr lang="en-US" sz="3600" dirty="0" smtClean="0">
                <a:solidFill>
                  <a:schemeClr val="bg1">
                    <a:lumMod val="65000"/>
                  </a:schemeClr>
                </a:solidFill>
              </a:rPr>
              <a:t>Rule </a:t>
            </a:r>
            <a:r>
              <a:rPr lang="en-US" sz="3600" dirty="0">
                <a:solidFill>
                  <a:schemeClr val="bg1">
                    <a:lumMod val="65000"/>
                  </a:schemeClr>
                </a:solidFill>
              </a:rPr>
              <a:t>of thirds</a:t>
            </a:r>
          </a:p>
          <a:p>
            <a:pPr marL="571500" indent="-571500">
              <a:buFont typeface="Arial"/>
              <a:buChar char="•"/>
            </a:pPr>
            <a:r>
              <a:rPr lang="en-US" sz="3600" dirty="0"/>
              <a:t>Centeredness</a:t>
            </a:r>
          </a:p>
          <a:p>
            <a:pPr marL="571500" indent="-571500">
              <a:buFont typeface="Arial"/>
              <a:buChar char="•"/>
            </a:pPr>
            <a:r>
              <a:rPr lang="en-US" sz="3600" dirty="0">
                <a:solidFill>
                  <a:srgbClr val="A6A6A6"/>
                </a:solidFill>
              </a:rPr>
              <a:t>Clearance</a:t>
            </a:r>
          </a:p>
          <a:p>
            <a:endParaRPr lang="en-US" sz="3200" dirty="0"/>
          </a:p>
        </p:txBody>
      </p:sp>
    </p:spTree>
    <p:extLst>
      <p:ext uri="{BB962C8B-B14F-4D97-AF65-F5344CB8AC3E}">
        <p14:creationId xmlns:p14="http://schemas.microsoft.com/office/powerpoint/2010/main" val="232113725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B5F642D-6A31-4596-8C22-CC368C1BDF36}" type="slidenum">
              <a:rPr lang="de-CH" smtClean="0"/>
              <a:t>28</a:t>
            </a:fld>
            <a:endParaRPr lang="de-CH" dirty="0"/>
          </a:p>
        </p:txBody>
      </p:sp>
      <p:pic>
        <p:nvPicPr>
          <p:cNvPr id="11" name="Picture 10" descr="Screen Shot 2015-02-02 at 2.01.33 P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7765" y="2147501"/>
            <a:ext cx="7919589" cy="2984805"/>
          </a:xfrm>
          <a:prstGeom prst="rect">
            <a:avLst/>
          </a:prstGeom>
        </p:spPr>
      </p:pic>
      <p:pic>
        <p:nvPicPr>
          <p:cNvPr id="12" name="Picture 11" descr="imgres.jpg"/>
          <p:cNvPicPr>
            <a:picLocks noChangeAspect="1"/>
          </p:cNvPicPr>
          <p:nvPr/>
        </p:nvPicPr>
        <p:blipFill rotWithShape="1">
          <a:blip r:embed="rId4">
            <a:extLst>
              <a:ext uri="{28A0092B-C50C-407E-A947-70E740481C1C}">
                <a14:useLocalDpi xmlns:a14="http://schemas.microsoft.com/office/drawing/2010/main" val="0"/>
              </a:ext>
            </a:extLst>
          </a:blip>
          <a:srcRect r="51211"/>
          <a:stretch/>
        </p:blipFill>
        <p:spPr>
          <a:xfrm>
            <a:off x="9559687" y="5161157"/>
            <a:ext cx="654179" cy="606189"/>
          </a:xfrm>
          <a:prstGeom prst="rect">
            <a:avLst/>
          </a:prstGeom>
        </p:spPr>
      </p:pic>
      <p:pic>
        <p:nvPicPr>
          <p:cNvPr id="13" name="Picture 12" descr="imgres.jpg"/>
          <p:cNvPicPr>
            <a:picLocks noChangeAspect="1"/>
          </p:cNvPicPr>
          <p:nvPr/>
        </p:nvPicPr>
        <p:blipFill rotWithShape="1">
          <a:blip r:embed="rId4">
            <a:extLst>
              <a:ext uri="{28A0092B-C50C-407E-A947-70E740481C1C}">
                <a14:useLocalDpi xmlns:a14="http://schemas.microsoft.com/office/drawing/2010/main" val="0"/>
              </a:ext>
            </a:extLst>
          </a:blip>
          <a:srcRect l="51211"/>
          <a:stretch/>
        </p:blipFill>
        <p:spPr>
          <a:xfrm>
            <a:off x="5498160" y="5161157"/>
            <a:ext cx="654179" cy="606189"/>
          </a:xfrm>
          <a:prstGeom prst="rect">
            <a:avLst/>
          </a:prstGeom>
        </p:spPr>
      </p:pic>
      <p:sp>
        <p:nvSpPr>
          <p:cNvPr id="9" name="Title 1"/>
          <p:cNvSpPr>
            <a:spLocks noGrp="1"/>
          </p:cNvSpPr>
          <p:nvPr>
            <p:ph type="title"/>
          </p:nvPr>
        </p:nvSpPr>
        <p:spPr>
          <a:xfrm>
            <a:off x="476250" y="365125"/>
            <a:ext cx="11239500" cy="749801"/>
          </a:xfrm>
        </p:spPr>
        <p:txBody>
          <a:bodyPr/>
          <a:lstStyle/>
          <a:p>
            <a:pPr marL="0" indent="0"/>
            <a:r>
              <a:rPr lang="en-US" dirty="0" smtClean="0"/>
              <a:t>Term 1: Object </a:t>
            </a:r>
            <a:r>
              <a:rPr lang="en-US" dirty="0"/>
              <a:t>placement within 2D frame</a:t>
            </a:r>
          </a:p>
        </p:txBody>
      </p:sp>
      <p:sp>
        <p:nvSpPr>
          <p:cNvPr id="14" name="Content Placeholder 2"/>
          <p:cNvSpPr>
            <a:spLocks noGrp="1"/>
          </p:cNvSpPr>
          <p:nvPr>
            <p:ph idx="1"/>
          </p:nvPr>
        </p:nvSpPr>
        <p:spPr>
          <a:xfrm>
            <a:off x="476250" y="2182303"/>
            <a:ext cx="11239500" cy="4184650"/>
          </a:xfrm>
        </p:spPr>
        <p:txBody>
          <a:bodyPr>
            <a:normAutofit/>
          </a:bodyPr>
          <a:lstStyle/>
          <a:p>
            <a:pPr marL="571500" indent="-571500">
              <a:buFont typeface="Arial"/>
              <a:buChar char="•"/>
            </a:pPr>
            <a:r>
              <a:rPr lang="en-US" sz="3600" dirty="0" smtClean="0">
                <a:solidFill>
                  <a:schemeClr val="bg1">
                    <a:lumMod val="65000"/>
                  </a:schemeClr>
                </a:solidFill>
              </a:rPr>
              <a:t>Rule </a:t>
            </a:r>
            <a:r>
              <a:rPr lang="en-US" sz="3600" dirty="0">
                <a:solidFill>
                  <a:schemeClr val="bg1">
                    <a:lumMod val="65000"/>
                  </a:schemeClr>
                </a:solidFill>
              </a:rPr>
              <a:t>of thirds</a:t>
            </a:r>
          </a:p>
          <a:p>
            <a:pPr marL="571500" indent="-571500">
              <a:buFont typeface="Arial"/>
              <a:buChar char="•"/>
            </a:pPr>
            <a:r>
              <a:rPr lang="en-US" sz="3600" dirty="0">
                <a:solidFill>
                  <a:schemeClr val="bg1">
                    <a:lumMod val="65000"/>
                  </a:schemeClr>
                </a:solidFill>
              </a:rPr>
              <a:t>Centeredness</a:t>
            </a:r>
          </a:p>
          <a:p>
            <a:pPr marL="571500" indent="-571500">
              <a:buFont typeface="Arial"/>
              <a:buChar char="•"/>
            </a:pPr>
            <a:r>
              <a:rPr lang="en-US" sz="3600" dirty="0">
                <a:solidFill>
                  <a:srgbClr val="000000"/>
                </a:solidFill>
              </a:rPr>
              <a:t>Clearance</a:t>
            </a:r>
          </a:p>
          <a:p>
            <a:endParaRPr lang="en-US" sz="3200" dirty="0"/>
          </a:p>
        </p:txBody>
      </p:sp>
    </p:spTree>
    <p:extLst>
      <p:ext uri="{BB962C8B-B14F-4D97-AF65-F5344CB8AC3E}">
        <p14:creationId xmlns:p14="http://schemas.microsoft.com/office/powerpoint/2010/main" val="164810011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r>
              <a:rPr lang="en-US" dirty="0" smtClean="0"/>
              <a:t>Term 2: Object </a:t>
            </a:r>
            <a:r>
              <a:rPr lang="en-US" dirty="0"/>
              <a:t>saliency within the 2D frame</a:t>
            </a:r>
          </a:p>
        </p:txBody>
      </p:sp>
      <p:sp>
        <p:nvSpPr>
          <p:cNvPr id="4" name="Slide Number Placeholder 3"/>
          <p:cNvSpPr>
            <a:spLocks noGrp="1"/>
          </p:cNvSpPr>
          <p:nvPr>
            <p:ph type="sldNum" sz="quarter" idx="12"/>
          </p:nvPr>
        </p:nvSpPr>
        <p:spPr/>
        <p:txBody>
          <a:bodyPr/>
          <a:lstStyle/>
          <a:p>
            <a:fld id="{3B5F642D-6A31-4596-8C22-CC368C1BDF36}" type="slidenum">
              <a:rPr lang="de-CH" smtClean="0"/>
              <a:t>29</a:t>
            </a:fld>
            <a:endParaRPr lang="de-CH" dirty="0"/>
          </a:p>
        </p:txBody>
      </p:sp>
      <p:pic>
        <p:nvPicPr>
          <p:cNvPr id="8" name="Picture 7" descr="Screen Shot 2015-02-03 at 8.41.24 A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9774" y="2176637"/>
            <a:ext cx="8112874" cy="3064864"/>
          </a:xfrm>
          <a:prstGeom prst="rect">
            <a:avLst/>
          </a:prstGeom>
        </p:spPr>
      </p:pic>
      <p:pic>
        <p:nvPicPr>
          <p:cNvPr id="9" name="Picture 8" descr="imgres.jpg"/>
          <p:cNvPicPr>
            <a:picLocks noChangeAspect="1"/>
          </p:cNvPicPr>
          <p:nvPr/>
        </p:nvPicPr>
        <p:blipFill rotWithShape="1">
          <a:blip r:embed="rId4">
            <a:extLst>
              <a:ext uri="{28A0092B-C50C-407E-A947-70E740481C1C}">
                <a14:useLocalDpi xmlns:a14="http://schemas.microsoft.com/office/drawing/2010/main" val="0"/>
              </a:ext>
            </a:extLst>
          </a:blip>
          <a:srcRect r="51211"/>
          <a:stretch/>
        </p:blipFill>
        <p:spPr>
          <a:xfrm>
            <a:off x="9336904" y="5317146"/>
            <a:ext cx="654179" cy="606189"/>
          </a:xfrm>
          <a:prstGeom prst="rect">
            <a:avLst/>
          </a:prstGeom>
        </p:spPr>
      </p:pic>
      <p:pic>
        <p:nvPicPr>
          <p:cNvPr id="10" name="Picture 9" descr="imgres.jpg"/>
          <p:cNvPicPr>
            <a:picLocks noChangeAspect="1"/>
          </p:cNvPicPr>
          <p:nvPr/>
        </p:nvPicPr>
        <p:blipFill rotWithShape="1">
          <a:blip r:embed="rId4">
            <a:extLst>
              <a:ext uri="{28A0092B-C50C-407E-A947-70E740481C1C}">
                <a14:useLocalDpi xmlns:a14="http://schemas.microsoft.com/office/drawing/2010/main" val="0"/>
              </a:ext>
            </a:extLst>
          </a:blip>
          <a:srcRect l="51211"/>
          <a:stretch/>
        </p:blipFill>
        <p:spPr>
          <a:xfrm>
            <a:off x="5275377" y="5317146"/>
            <a:ext cx="654179" cy="606189"/>
          </a:xfrm>
          <a:prstGeom prst="rect">
            <a:avLst/>
          </a:prstGeom>
        </p:spPr>
      </p:pic>
      <p:sp>
        <p:nvSpPr>
          <p:cNvPr id="11" name="Content Placeholder 2"/>
          <p:cNvSpPr>
            <a:spLocks noGrp="1"/>
          </p:cNvSpPr>
          <p:nvPr>
            <p:ph idx="1"/>
          </p:nvPr>
        </p:nvSpPr>
        <p:spPr>
          <a:xfrm>
            <a:off x="476250" y="2182303"/>
            <a:ext cx="11239500" cy="4184650"/>
          </a:xfrm>
        </p:spPr>
        <p:txBody>
          <a:bodyPr>
            <a:normAutofit/>
          </a:bodyPr>
          <a:lstStyle/>
          <a:p>
            <a:pPr marL="571500" indent="-571500">
              <a:buFont typeface="Arial"/>
              <a:buChar char="•"/>
            </a:pPr>
            <a:r>
              <a:rPr lang="en-US" sz="3600" dirty="0" smtClean="0"/>
              <a:t>Visibility</a:t>
            </a:r>
          </a:p>
          <a:p>
            <a:pPr marL="571500" indent="-571500">
              <a:buFont typeface="Arial"/>
              <a:buChar char="•"/>
            </a:pPr>
            <a:r>
              <a:rPr lang="en-US" sz="3600" dirty="0" smtClean="0">
                <a:solidFill>
                  <a:schemeClr val="bg1">
                    <a:lumMod val="65000"/>
                  </a:schemeClr>
                </a:solidFill>
              </a:rPr>
              <a:t>Object size</a:t>
            </a:r>
            <a:endParaRPr lang="en-US" sz="3200" dirty="0"/>
          </a:p>
        </p:txBody>
      </p:sp>
    </p:spTree>
    <p:extLst>
      <p:ext uri="{BB962C8B-B14F-4D97-AF65-F5344CB8AC3E}">
        <p14:creationId xmlns:p14="http://schemas.microsoft.com/office/powerpoint/2010/main" val="81077805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room.jpg"/>
          <p:cNvPicPr>
            <a:picLocks noChangeAspect="1"/>
          </p:cNvPicPr>
          <p:nvPr/>
        </p:nvPicPr>
        <p:blipFill>
          <a:blip r:embed="rId3">
            <a:alphaModFix amt="18000"/>
            <a:extLst>
              <a:ext uri="{28A0092B-C50C-407E-A947-70E740481C1C}">
                <a14:useLocalDpi xmlns:a14="http://schemas.microsoft.com/office/drawing/2010/main" val="0"/>
              </a:ext>
            </a:extLst>
          </a:blip>
          <a:stretch>
            <a:fillRect/>
          </a:stretch>
        </p:blipFill>
        <p:spPr>
          <a:xfrm>
            <a:off x="532264" y="1143693"/>
            <a:ext cx="3277697" cy="2232931"/>
          </a:xfrm>
          <a:prstGeom prst="rect">
            <a:avLst/>
          </a:prstGeom>
        </p:spPr>
      </p:pic>
      <p:pic>
        <p:nvPicPr>
          <p:cNvPr id="11" name="Picture 10" descr="ikea.jpg"/>
          <p:cNvPicPr>
            <a:picLocks noChangeAspect="1"/>
          </p:cNvPicPr>
          <p:nvPr/>
        </p:nvPicPr>
        <p:blipFill>
          <a:blip r:embed="rId4">
            <a:alphaModFix amt="18000"/>
            <a:extLst>
              <a:ext uri="{28A0092B-C50C-407E-A947-70E740481C1C}">
                <a14:useLocalDpi xmlns:a14="http://schemas.microsoft.com/office/drawing/2010/main" val="0"/>
              </a:ext>
            </a:extLst>
          </a:blip>
          <a:stretch>
            <a:fillRect/>
          </a:stretch>
        </p:blipFill>
        <p:spPr>
          <a:xfrm>
            <a:off x="518152" y="3527619"/>
            <a:ext cx="4126797" cy="2442797"/>
          </a:xfrm>
          <a:prstGeom prst="rect">
            <a:avLst/>
          </a:prstGeom>
        </p:spPr>
      </p:pic>
      <p:pic>
        <p:nvPicPr>
          <p:cNvPr id="12" name="Picture 11" descr="PH022216.jpg"/>
          <p:cNvPicPr>
            <a:picLocks noChangeAspect="1"/>
          </p:cNvPicPr>
          <p:nvPr/>
        </p:nvPicPr>
        <p:blipFill>
          <a:blip r:embed="rId5">
            <a:alphaModFix amt="18000"/>
            <a:extLst>
              <a:ext uri="{28A0092B-C50C-407E-A947-70E740481C1C}">
                <a14:useLocalDpi xmlns:a14="http://schemas.microsoft.com/office/drawing/2010/main" val="0"/>
              </a:ext>
            </a:extLst>
          </a:blip>
          <a:stretch>
            <a:fillRect/>
          </a:stretch>
        </p:blipFill>
        <p:spPr>
          <a:xfrm>
            <a:off x="4827716" y="3499398"/>
            <a:ext cx="3257948" cy="2443461"/>
          </a:xfrm>
          <a:prstGeom prst="rect">
            <a:avLst/>
          </a:prstGeom>
        </p:spPr>
      </p:pic>
      <p:pic>
        <p:nvPicPr>
          <p:cNvPr id="13" name="Picture 12" descr="room.jpg"/>
          <p:cNvPicPr>
            <a:picLocks noChangeAspect="1"/>
          </p:cNvPicPr>
          <p:nvPr/>
        </p:nvPicPr>
        <p:blipFill>
          <a:blip r:embed="rId6">
            <a:alphaModFix amt="18000"/>
            <a:extLst>
              <a:ext uri="{28A0092B-C50C-407E-A947-70E740481C1C}">
                <a14:useLocalDpi xmlns:a14="http://schemas.microsoft.com/office/drawing/2010/main" val="0"/>
              </a:ext>
            </a:extLst>
          </a:blip>
          <a:stretch>
            <a:fillRect/>
          </a:stretch>
        </p:blipFill>
        <p:spPr>
          <a:xfrm>
            <a:off x="4054919" y="1143693"/>
            <a:ext cx="4308244" cy="2232931"/>
          </a:xfrm>
          <a:prstGeom prst="rect">
            <a:avLst/>
          </a:prstGeom>
        </p:spPr>
      </p:pic>
      <p:pic>
        <p:nvPicPr>
          <p:cNvPr id="14" name="Picture 13" descr="ikea1.jpg"/>
          <p:cNvPicPr>
            <a:picLocks noChangeAspect="1"/>
          </p:cNvPicPr>
          <p:nvPr/>
        </p:nvPicPr>
        <p:blipFill>
          <a:blip r:embed="rId7">
            <a:alphaModFix amt="18000"/>
            <a:extLst>
              <a:ext uri="{28A0092B-C50C-407E-A947-70E740481C1C}">
                <a14:useLocalDpi xmlns:a14="http://schemas.microsoft.com/office/drawing/2010/main" val="0"/>
              </a:ext>
            </a:extLst>
          </a:blip>
          <a:stretch>
            <a:fillRect/>
          </a:stretch>
        </p:blipFill>
        <p:spPr>
          <a:xfrm>
            <a:off x="8512644" y="1140757"/>
            <a:ext cx="3348391" cy="2234279"/>
          </a:xfrm>
          <a:prstGeom prst="rect">
            <a:avLst/>
          </a:prstGeom>
        </p:spPr>
      </p:pic>
      <p:pic>
        <p:nvPicPr>
          <p:cNvPr id="15" name="Picture 14" descr="OB-UG853_IKEAc0_G_20120822201356-300x200.jpg"/>
          <p:cNvPicPr>
            <a:picLocks noChangeAspect="1"/>
          </p:cNvPicPr>
          <p:nvPr/>
        </p:nvPicPr>
        <p:blipFill>
          <a:blip r:embed="rId8">
            <a:alphaModFix amt="18000"/>
            <a:extLst>
              <a:ext uri="{28A0092B-C50C-407E-A947-70E740481C1C}">
                <a14:useLocalDpi xmlns:a14="http://schemas.microsoft.com/office/drawing/2010/main" val="0"/>
              </a:ext>
            </a:extLst>
          </a:blip>
          <a:stretch>
            <a:fillRect/>
          </a:stretch>
        </p:blipFill>
        <p:spPr>
          <a:xfrm>
            <a:off x="8220682" y="3508268"/>
            <a:ext cx="3648425" cy="2432283"/>
          </a:xfrm>
          <a:prstGeom prst="rect">
            <a:avLst/>
          </a:prstGeom>
        </p:spPr>
      </p:pic>
      <p:sp>
        <p:nvSpPr>
          <p:cNvPr id="2" name="Title 1"/>
          <p:cNvSpPr>
            <a:spLocks noGrp="1"/>
          </p:cNvSpPr>
          <p:nvPr>
            <p:ph type="title"/>
          </p:nvPr>
        </p:nvSpPr>
        <p:spPr/>
        <p:txBody>
          <a:bodyPr/>
          <a:lstStyle/>
          <a:p>
            <a:r>
              <a:rPr lang="de-CH" dirty="0" smtClean="0"/>
              <a:t>Motivation</a:t>
            </a:r>
            <a:endParaRPr lang="de-CH" dirty="0"/>
          </a:p>
        </p:txBody>
      </p:sp>
      <p:sp>
        <p:nvSpPr>
          <p:cNvPr id="4" name="Slide Number Placeholder 3"/>
          <p:cNvSpPr>
            <a:spLocks noGrp="1"/>
          </p:cNvSpPr>
          <p:nvPr>
            <p:ph type="sldNum" sz="quarter" idx="12"/>
          </p:nvPr>
        </p:nvSpPr>
        <p:spPr/>
        <p:txBody>
          <a:bodyPr/>
          <a:lstStyle/>
          <a:p>
            <a:fld id="{3B5F642D-6A31-4596-8C22-CC368C1BDF36}" type="slidenum">
              <a:rPr lang="de-CH" smtClean="0"/>
              <a:t>3</a:t>
            </a:fld>
            <a:endParaRPr lang="de-CH" dirty="0"/>
          </a:p>
        </p:txBody>
      </p:sp>
      <p:sp>
        <p:nvSpPr>
          <p:cNvPr id="9" name="Content Placeholder 2"/>
          <p:cNvSpPr txBox="1">
            <a:spLocks/>
          </p:cNvSpPr>
          <p:nvPr/>
        </p:nvSpPr>
        <p:spPr bwMode="auto">
          <a:xfrm>
            <a:off x="983465" y="2655126"/>
            <a:ext cx="10769940" cy="1181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20000"/>
              </a:spcBef>
              <a:spcAft>
                <a:spcPct val="0"/>
              </a:spcAft>
              <a:buFont typeface="Arial" charset="0"/>
              <a:defRPr sz="3200" kern="1200">
                <a:solidFill>
                  <a:schemeClr val="tx1"/>
                </a:solidFill>
                <a:latin typeface="+mn-lt"/>
                <a:ea typeface="ＭＳ Ｐゴシック" charset="0"/>
                <a:cs typeface="ＭＳ Ｐゴシック" charset="0"/>
              </a:defRPr>
            </a:lvl1pPr>
            <a:lvl2pPr marL="457200" algn="l" defTabSz="457200" rtl="0" eaLnBrk="1" fontAlgn="base" hangingPunct="1">
              <a:spcBef>
                <a:spcPct val="20000"/>
              </a:spcBef>
              <a:spcAft>
                <a:spcPct val="0"/>
              </a:spcAft>
              <a:buFont typeface="Arial" charset="0"/>
              <a:defRPr sz="2800" kern="1200">
                <a:solidFill>
                  <a:schemeClr val="tx1"/>
                </a:solidFill>
                <a:latin typeface="+mn-lt"/>
                <a:ea typeface="ＭＳ Ｐゴシック" charset="0"/>
                <a:cs typeface="+mn-cs"/>
              </a:defRPr>
            </a:lvl2pPr>
            <a:lvl3pPr marL="914400" algn="l" defTabSz="457200" rtl="0" eaLnBrk="1" fontAlgn="base" hangingPunct="1">
              <a:spcBef>
                <a:spcPct val="20000"/>
              </a:spcBef>
              <a:spcAft>
                <a:spcPct val="0"/>
              </a:spcAft>
              <a:buFont typeface="Arial" charset="0"/>
              <a:defRPr sz="2400" kern="1200">
                <a:solidFill>
                  <a:schemeClr val="tx1"/>
                </a:solidFill>
                <a:latin typeface="+mn-lt"/>
                <a:ea typeface="ＭＳ Ｐゴシック" charset="0"/>
                <a:cs typeface="+mn-cs"/>
              </a:defRPr>
            </a:lvl3pPr>
            <a:lvl4pPr marL="13716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4pPr>
            <a:lvl5pPr marL="18288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7200" i="1" dirty="0" smtClean="0"/>
              <a:t>35% </a:t>
            </a:r>
            <a:r>
              <a:rPr lang="en-US" sz="4400" dirty="0" smtClean="0"/>
              <a:t>of scenes in IKEA catalogue are CGI.</a:t>
            </a:r>
            <a:endParaRPr lang="en-US" sz="4000" dirty="0" smtClean="0"/>
          </a:p>
        </p:txBody>
      </p:sp>
    </p:spTree>
    <p:extLst>
      <p:ext uri="{BB962C8B-B14F-4D97-AF65-F5344CB8AC3E}">
        <p14:creationId xmlns:p14="http://schemas.microsoft.com/office/powerpoint/2010/main" val="163654069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B5F642D-6A31-4596-8C22-CC368C1BDF36}" type="slidenum">
              <a:rPr lang="de-CH" smtClean="0"/>
              <a:t>30</a:t>
            </a:fld>
            <a:endParaRPr lang="de-CH" dirty="0"/>
          </a:p>
        </p:txBody>
      </p:sp>
      <p:pic>
        <p:nvPicPr>
          <p:cNvPr id="11" name="Picture 10" descr="Screen Shot 2015-02-03 at 8.42.05 A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8001" y="2172861"/>
            <a:ext cx="8130089" cy="3041577"/>
          </a:xfrm>
          <a:prstGeom prst="rect">
            <a:avLst/>
          </a:prstGeom>
        </p:spPr>
      </p:pic>
      <p:pic>
        <p:nvPicPr>
          <p:cNvPr id="12" name="Picture 11" descr="imgres.jpg"/>
          <p:cNvPicPr>
            <a:picLocks noChangeAspect="1"/>
          </p:cNvPicPr>
          <p:nvPr/>
        </p:nvPicPr>
        <p:blipFill rotWithShape="1">
          <a:blip r:embed="rId4">
            <a:extLst>
              <a:ext uri="{28A0092B-C50C-407E-A947-70E740481C1C}">
                <a14:useLocalDpi xmlns:a14="http://schemas.microsoft.com/office/drawing/2010/main" val="0"/>
              </a:ext>
            </a:extLst>
          </a:blip>
          <a:srcRect r="51211"/>
          <a:stretch/>
        </p:blipFill>
        <p:spPr>
          <a:xfrm>
            <a:off x="9515131" y="5361717"/>
            <a:ext cx="654179" cy="606189"/>
          </a:xfrm>
          <a:prstGeom prst="rect">
            <a:avLst/>
          </a:prstGeom>
        </p:spPr>
      </p:pic>
      <p:pic>
        <p:nvPicPr>
          <p:cNvPr id="13" name="Picture 12" descr="imgres.jpg"/>
          <p:cNvPicPr>
            <a:picLocks noChangeAspect="1"/>
          </p:cNvPicPr>
          <p:nvPr/>
        </p:nvPicPr>
        <p:blipFill rotWithShape="1">
          <a:blip r:embed="rId4">
            <a:extLst>
              <a:ext uri="{28A0092B-C50C-407E-A947-70E740481C1C}">
                <a14:useLocalDpi xmlns:a14="http://schemas.microsoft.com/office/drawing/2010/main" val="0"/>
              </a:ext>
            </a:extLst>
          </a:blip>
          <a:srcRect l="51211"/>
          <a:stretch/>
        </p:blipFill>
        <p:spPr>
          <a:xfrm>
            <a:off x="5453604" y="5361717"/>
            <a:ext cx="654179" cy="606189"/>
          </a:xfrm>
          <a:prstGeom prst="rect">
            <a:avLst/>
          </a:prstGeom>
        </p:spPr>
      </p:pic>
      <p:sp>
        <p:nvSpPr>
          <p:cNvPr id="9" name="Content Placeholder 2"/>
          <p:cNvSpPr>
            <a:spLocks noGrp="1"/>
          </p:cNvSpPr>
          <p:nvPr>
            <p:ph idx="1"/>
          </p:nvPr>
        </p:nvSpPr>
        <p:spPr>
          <a:xfrm>
            <a:off x="476250" y="2182303"/>
            <a:ext cx="11239500" cy="4184650"/>
          </a:xfrm>
        </p:spPr>
        <p:txBody>
          <a:bodyPr>
            <a:normAutofit/>
          </a:bodyPr>
          <a:lstStyle/>
          <a:p>
            <a:pPr marL="571500" indent="-571500">
              <a:buFont typeface="Arial"/>
              <a:buChar char="•"/>
            </a:pPr>
            <a:r>
              <a:rPr lang="en-US" sz="3600" dirty="0" smtClean="0">
                <a:solidFill>
                  <a:schemeClr val="bg1">
                    <a:lumMod val="65000"/>
                  </a:schemeClr>
                </a:solidFill>
              </a:rPr>
              <a:t>Visibility</a:t>
            </a:r>
          </a:p>
          <a:p>
            <a:pPr marL="571500" indent="-571500">
              <a:buFont typeface="Arial"/>
              <a:buChar char="•"/>
            </a:pPr>
            <a:r>
              <a:rPr lang="en-US" sz="3600" dirty="0" smtClean="0"/>
              <a:t>Object size</a:t>
            </a:r>
            <a:endParaRPr lang="en-US" sz="3200" dirty="0"/>
          </a:p>
        </p:txBody>
      </p:sp>
      <p:sp>
        <p:nvSpPr>
          <p:cNvPr id="14" name="Title 1"/>
          <p:cNvSpPr>
            <a:spLocks noGrp="1"/>
          </p:cNvSpPr>
          <p:nvPr>
            <p:ph type="title"/>
          </p:nvPr>
        </p:nvSpPr>
        <p:spPr>
          <a:xfrm>
            <a:off x="476250" y="365125"/>
            <a:ext cx="11239500" cy="749801"/>
          </a:xfrm>
        </p:spPr>
        <p:txBody>
          <a:bodyPr/>
          <a:lstStyle/>
          <a:p>
            <a:pPr marL="0" indent="0"/>
            <a:r>
              <a:rPr lang="en-US" dirty="0" smtClean="0"/>
              <a:t>Term 2: Object </a:t>
            </a:r>
            <a:r>
              <a:rPr lang="en-US" dirty="0"/>
              <a:t>saliency within the 2D frame</a:t>
            </a:r>
          </a:p>
        </p:txBody>
      </p:sp>
    </p:spTree>
    <p:extLst>
      <p:ext uri="{BB962C8B-B14F-4D97-AF65-F5344CB8AC3E}">
        <p14:creationId xmlns:p14="http://schemas.microsoft.com/office/powerpoint/2010/main" val="37185565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r>
              <a:rPr lang="en-US" dirty="0" smtClean="0"/>
              <a:t>Term 3: Image </a:t>
            </a:r>
            <a:r>
              <a:rPr lang="en-US" dirty="0"/>
              <a:t>composition</a:t>
            </a:r>
          </a:p>
        </p:txBody>
      </p:sp>
      <p:sp>
        <p:nvSpPr>
          <p:cNvPr id="4" name="Slide Number Placeholder 3"/>
          <p:cNvSpPr>
            <a:spLocks noGrp="1"/>
          </p:cNvSpPr>
          <p:nvPr>
            <p:ph type="sldNum" sz="quarter" idx="12"/>
          </p:nvPr>
        </p:nvSpPr>
        <p:spPr/>
        <p:txBody>
          <a:bodyPr/>
          <a:lstStyle/>
          <a:p>
            <a:fld id="{3B5F642D-6A31-4596-8C22-CC368C1BDF36}" type="slidenum">
              <a:rPr lang="de-CH" smtClean="0"/>
              <a:t>31</a:t>
            </a:fld>
            <a:endParaRPr lang="de-CH" dirty="0"/>
          </a:p>
        </p:txBody>
      </p:sp>
      <p:pic>
        <p:nvPicPr>
          <p:cNvPr id="5" name="Picture 4" descr="Screen Shot 2015-02-03 at 8.47.58 A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8863" y="2053870"/>
            <a:ext cx="7867737" cy="2958213"/>
          </a:xfrm>
          <a:prstGeom prst="rect">
            <a:avLst/>
          </a:prstGeom>
        </p:spPr>
      </p:pic>
      <p:pic>
        <p:nvPicPr>
          <p:cNvPr id="6" name="Picture 5" descr="imgres.jpg"/>
          <p:cNvPicPr>
            <a:picLocks noChangeAspect="1"/>
          </p:cNvPicPr>
          <p:nvPr/>
        </p:nvPicPr>
        <p:blipFill rotWithShape="1">
          <a:blip r:embed="rId4">
            <a:extLst>
              <a:ext uri="{28A0092B-C50C-407E-A947-70E740481C1C}">
                <a14:useLocalDpi xmlns:a14="http://schemas.microsoft.com/office/drawing/2010/main" val="0"/>
              </a:ext>
            </a:extLst>
          </a:blip>
          <a:srcRect r="51211"/>
          <a:stretch/>
        </p:blipFill>
        <p:spPr>
          <a:xfrm>
            <a:off x="9894544" y="5116589"/>
            <a:ext cx="654179" cy="606189"/>
          </a:xfrm>
          <a:prstGeom prst="rect">
            <a:avLst/>
          </a:prstGeom>
        </p:spPr>
      </p:pic>
      <p:pic>
        <p:nvPicPr>
          <p:cNvPr id="7" name="Picture 6" descr="imgres.jpg"/>
          <p:cNvPicPr>
            <a:picLocks noChangeAspect="1"/>
          </p:cNvPicPr>
          <p:nvPr/>
        </p:nvPicPr>
        <p:blipFill rotWithShape="1">
          <a:blip r:embed="rId4">
            <a:extLst>
              <a:ext uri="{28A0092B-C50C-407E-A947-70E740481C1C}">
                <a14:useLocalDpi xmlns:a14="http://schemas.microsoft.com/office/drawing/2010/main" val="0"/>
              </a:ext>
            </a:extLst>
          </a:blip>
          <a:srcRect l="51211"/>
          <a:stretch/>
        </p:blipFill>
        <p:spPr>
          <a:xfrm>
            <a:off x="5833017" y="5116589"/>
            <a:ext cx="654179" cy="606189"/>
          </a:xfrm>
          <a:prstGeom prst="rect">
            <a:avLst/>
          </a:prstGeom>
        </p:spPr>
      </p:pic>
      <p:sp>
        <p:nvSpPr>
          <p:cNvPr id="9" name="Content Placeholder 2"/>
          <p:cNvSpPr>
            <a:spLocks noGrp="1"/>
          </p:cNvSpPr>
          <p:nvPr>
            <p:ph idx="1"/>
          </p:nvPr>
        </p:nvSpPr>
        <p:spPr>
          <a:xfrm>
            <a:off x="476250" y="2182303"/>
            <a:ext cx="11239500" cy="4184650"/>
          </a:xfrm>
        </p:spPr>
        <p:txBody>
          <a:bodyPr>
            <a:normAutofit/>
          </a:bodyPr>
          <a:lstStyle/>
          <a:p>
            <a:pPr marL="571500" indent="-571500">
              <a:buFont typeface="Arial"/>
              <a:buChar char="•"/>
            </a:pPr>
            <a:r>
              <a:rPr lang="en-US" sz="3600" dirty="0" smtClean="0">
                <a:solidFill>
                  <a:srgbClr val="000000"/>
                </a:solidFill>
              </a:rPr>
              <a:t>Visual balance</a:t>
            </a:r>
          </a:p>
          <a:p>
            <a:pPr marL="571500" indent="-571500">
              <a:buFont typeface="Arial"/>
              <a:buChar char="•"/>
            </a:pPr>
            <a:r>
              <a:rPr lang="en-US" sz="3600" dirty="0" smtClean="0">
                <a:solidFill>
                  <a:schemeClr val="bg1">
                    <a:lumMod val="65000"/>
                  </a:schemeClr>
                </a:solidFill>
              </a:rPr>
              <a:t>Color contrast</a:t>
            </a:r>
            <a:endParaRPr lang="en-US" sz="3200" dirty="0">
              <a:solidFill>
                <a:schemeClr val="bg1">
                  <a:lumMod val="65000"/>
                </a:schemeClr>
              </a:solidFill>
            </a:endParaRPr>
          </a:p>
        </p:txBody>
      </p:sp>
    </p:spTree>
    <p:extLst>
      <p:ext uri="{BB962C8B-B14F-4D97-AF65-F5344CB8AC3E}">
        <p14:creationId xmlns:p14="http://schemas.microsoft.com/office/powerpoint/2010/main" val="144915250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Term 3: Image </a:t>
            </a:r>
            <a:r>
              <a:rPr lang="en-US" dirty="0"/>
              <a:t>composition</a:t>
            </a:r>
          </a:p>
        </p:txBody>
      </p:sp>
      <p:sp>
        <p:nvSpPr>
          <p:cNvPr id="4" name="Slide Number Placeholder 3"/>
          <p:cNvSpPr>
            <a:spLocks noGrp="1"/>
          </p:cNvSpPr>
          <p:nvPr>
            <p:ph type="sldNum" sz="quarter" idx="12"/>
          </p:nvPr>
        </p:nvSpPr>
        <p:spPr/>
        <p:txBody>
          <a:bodyPr/>
          <a:lstStyle/>
          <a:p>
            <a:fld id="{3B5F642D-6A31-4596-8C22-CC368C1BDF36}" type="slidenum">
              <a:rPr lang="de-CH" smtClean="0"/>
              <a:t>32</a:t>
            </a:fld>
            <a:endParaRPr lang="de-CH" dirty="0"/>
          </a:p>
        </p:txBody>
      </p:sp>
      <p:pic>
        <p:nvPicPr>
          <p:cNvPr id="8" name="Picture 7" descr="Screen Shot 2015-02-03 at 8.48.42 A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4339" y="1480678"/>
            <a:ext cx="6880064" cy="3965897"/>
          </a:xfrm>
          <a:prstGeom prst="rect">
            <a:avLst/>
          </a:prstGeom>
        </p:spPr>
      </p:pic>
      <p:pic>
        <p:nvPicPr>
          <p:cNvPr id="9" name="Picture 8" descr="imgres.jpg"/>
          <p:cNvPicPr>
            <a:picLocks noChangeAspect="1"/>
          </p:cNvPicPr>
          <p:nvPr/>
        </p:nvPicPr>
        <p:blipFill rotWithShape="1">
          <a:blip r:embed="rId4">
            <a:extLst>
              <a:ext uri="{28A0092B-C50C-407E-A947-70E740481C1C}">
                <a14:useLocalDpi xmlns:a14="http://schemas.microsoft.com/office/drawing/2010/main" val="0"/>
              </a:ext>
            </a:extLst>
          </a:blip>
          <a:srcRect r="51211"/>
          <a:stretch/>
        </p:blipFill>
        <p:spPr>
          <a:xfrm>
            <a:off x="9373410" y="5502652"/>
            <a:ext cx="590407" cy="547095"/>
          </a:xfrm>
          <a:prstGeom prst="rect">
            <a:avLst/>
          </a:prstGeom>
        </p:spPr>
      </p:pic>
      <p:pic>
        <p:nvPicPr>
          <p:cNvPr id="10" name="Picture 9" descr="imgres.jpg"/>
          <p:cNvPicPr>
            <a:picLocks noChangeAspect="1"/>
          </p:cNvPicPr>
          <p:nvPr/>
        </p:nvPicPr>
        <p:blipFill rotWithShape="1">
          <a:blip r:embed="rId4">
            <a:extLst>
              <a:ext uri="{28A0092B-C50C-407E-A947-70E740481C1C}">
                <a14:useLocalDpi xmlns:a14="http://schemas.microsoft.com/office/drawing/2010/main" val="0"/>
              </a:ext>
            </a:extLst>
          </a:blip>
          <a:srcRect l="51211"/>
          <a:stretch/>
        </p:blipFill>
        <p:spPr>
          <a:xfrm>
            <a:off x="5987024" y="5502652"/>
            <a:ext cx="590407" cy="547095"/>
          </a:xfrm>
          <a:prstGeom prst="rect">
            <a:avLst/>
          </a:prstGeom>
        </p:spPr>
      </p:pic>
      <p:sp>
        <p:nvSpPr>
          <p:cNvPr id="11" name="Content Placeholder 2"/>
          <p:cNvSpPr>
            <a:spLocks noGrp="1"/>
          </p:cNvSpPr>
          <p:nvPr>
            <p:ph idx="1"/>
          </p:nvPr>
        </p:nvSpPr>
        <p:spPr>
          <a:xfrm>
            <a:off x="476250" y="2182303"/>
            <a:ext cx="11239500" cy="4184650"/>
          </a:xfrm>
        </p:spPr>
        <p:txBody>
          <a:bodyPr>
            <a:normAutofit/>
          </a:bodyPr>
          <a:lstStyle/>
          <a:p>
            <a:pPr marL="571500" indent="-571500">
              <a:buFont typeface="Arial"/>
              <a:buChar char="•"/>
            </a:pPr>
            <a:r>
              <a:rPr lang="en-US" sz="3600" dirty="0" smtClean="0">
                <a:solidFill>
                  <a:srgbClr val="A6A6A6"/>
                </a:solidFill>
              </a:rPr>
              <a:t>Visual balance</a:t>
            </a:r>
          </a:p>
          <a:p>
            <a:pPr marL="571500" indent="-571500">
              <a:buFont typeface="Arial"/>
              <a:buChar char="•"/>
            </a:pPr>
            <a:r>
              <a:rPr lang="en-US" sz="3600" dirty="0" smtClean="0"/>
              <a:t>Color contrast</a:t>
            </a:r>
            <a:endParaRPr lang="en-US" sz="3200" dirty="0"/>
          </a:p>
        </p:txBody>
      </p:sp>
    </p:spTree>
    <p:extLst>
      <p:ext uri="{BB962C8B-B14F-4D97-AF65-F5344CB8AC3E}">
        <p14:creationId xmlns:p14="http://schemas.microsoft.com/office/powerpoint/2010/main" val="205254778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r>
              <a:rPr lang="en-US" dirty="0" smtClean="0"/>
              <a:t>Term 4: Camera </a:t>
            </a:r>
            <a:r>
              <a:rPr lang="en-US" dirty="0"/>
              <a:t>placement</a:t>
            </a:r>
          </a:p>
        </p:txBody>
      </p:sp>
      <p:sp>
        <p:nvSpPr>
          <p:cNvPr id="4" name="Slide Number Placeholder 3"/>
          <p:cNvSpPr>
            <a:spLocks noGrp="1"/>
          </p:cNvSpPr>
          <p:nvPr>
            <p:ph type="sldNum" sz="quarter" idx="12"/>
          </p:nvPr>
        </p:nvSpPr>
        <p:spPr/>
        <p:txBody>
          <a:bodyPr/>
          <a:lstStyle/>
          <a:p>
            <a:fld id="{3B5F642D-6A31-4596-8C22-CC368C1BDF36}" type="slidenum">
              <a:rPr lang="de-CH" smtClean="0"/>
              <a:t>33</a:t>
            </a:fld>
            <a:endParaRPr lang="de-CH" dirty="0"/>
          </a:p>
        </p:txBody>
      </p:sp>
      <p:pic>
        <p:nvPicPr>
          <p:cNvPr id="11" name="Picture 10" descr="Screen Shot 2015-02-03 at 8.45.55 A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9377" y="1787738"/>
            <a:ext cx="7950327" cy="2988420"/>
          </a:xfrm>
          <a:prstGeom prst="rect">
            <a:avLst/>
          </a:prstGeom>
        </p:spPr>
      </p:pic>
      <p:pic>
        <p:nvPicPr>
          <p:cNvPr id="12" name="Picture 11" descr="imgres.jpg"/>
          <p:cNvPicPr>
            <a:picLocks noChangeAspect="1"/>
          </p:cNvPicPr>
          <p:nvPr/>
        </p:nvPicPr>
        <p:blipFill rotWithShape="1">
          <a:blip r:embed="rId4">
            <a:extLst>
              <a:ext uri="{28A0092B-C50C-407E-A947-70E740481C1C}">
                <a14:useLocalDpi xmlns:a14="http://schemas.microsoft.com/office/drawing/2010/main" val="0"/>
              </a:ext>
            </a:extLst>
          </a:blip>
          <a:srcRect r="51211"/>
          <a:stretch/>
        </p:blipFill>
        <p:spPr>
          <a:xfrm>
            <a:off x="9969256" y="4893745"/>
            <a:ext cx="654179" cy="606189"/>
          </a:xfrm>
          <a:prstGeom prst="rect">
            <a:avLst/>
          </a:prstGeom>
        </p:spPr>
      </p:pic>
      <p:pic>
        <p:nvPicPr>
          <p:cNvPr id="13" name="Picture 12" descr="imgres.jpg"/>
          <p:cNvPicPr>
            <a:picLocks noChangeAspect="1"/>
          </p:cNvPicPr>
          <p:nvPr/>
        </p:nvPicPr>
        <p:blipFill rotWithShape="1">
          <a:blip r:embed="rId4">
            <a:extLst>
              <a:ext uri="{28A0092B-C50C-407E-A947-70E740481C1C}">
                <a14:useLocalDpi xmlns:a14="http://schemas.microsoft.com/office/drawing/2010/main" val="0"/>
              </a:ext>
            </a:extLst>
          </a:blip>
          <a:srcRect l="51211"/>
          <a:stretch/>
        </p:blipFill>
        <p:spPr>
          <a:xfrm>
            <a:off x="5907729" y="4893745"/>
            <a:ext cx="654179" cy="606189"/>
          </a:xfrm>
          <a:prstGeom prst="rect">
            <a:avLst/>
          </a:prstGeom>
        </p:spPr>
      </p:pic>
      <p:sp>
        <p:nvSpPr>
          <p:cNvPr id="9" name="Content Placeholder 2"/>
          <p:cNvSpPr>
            <a:spLocks noGrp="1"/>
          </p:cNvSpPr>
          <p:nvPr>
            <p:ph idx="1"/>
          </p:nvPr>
        </p:nvSpPr>
        <p:spPr>
          <a:xfrm>
            <a:off x="214758" y="2182303"/>
            <a:ext cx="11239500" cy="4184650"/>
          </a:xfrm>
        </p:spPr>
        <p:txBody>
          <a:bodyPr>
            <a:normAutofit/>
          </a:bodyPr>
          <a:lstStyle/>
          <a:p>
            <a:pPr marL="571500" indent="-571500">
              <a:buFont typeface="Arial"/>
              <a:buChar char="•"/>
            </a:pPr>
            <a:r>
              <a:rPr lang="en-US" sz="3600" dirty="0" smtClean="0">
                <a:solidFill>
                  <a:srgbClr val="000000"/>
                </a:solidFill>
              </a:rPr>
              <a:t>Canonical views</a:t>
            </a:r>
          </a:p>
          <a:p>
            <a:pPr marL="571500" indent="-571500">
              <a:buFont typeface="Arial"/>
              <a:buChar char="•"/>
            </a:pPr>
            <a:r>
              <a:rPr lang="en-US" sz="3600" dirty="0" smtClean="0">
                <a:solidFill>
                  <a:schemeClr val="bg1">
                    <a:lumMod val="65000"/>
                  </a:schemeClr>
                </a:solidFill>
              </a:rPr>
              <a:t>Typical views</a:t>
            </a:r>
            <a:endParaRPr lang="en-US" sz="3200" dirty="0">
              <a:solidFill>
                <a:schemeClr val="bg1">
                  <a:lumMod val="65000"/>
                </a:schemeClr>
              </a:solidFill>
            </a:endParaRPr>
          </a:p>
        </p:txBody>
      </p:sp>
    </p:spTree>
    <p:extLst>
      <p:ext uri="{BB962C8B-B14F-4D97-AF65-F5344CB8AC3E}">
        <p14:creationId xmlns:p14="http://schemas.microsoft.com/office/powerpoint/2010/main" val="130995954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Term 4: Camera </a:t>
            </a:r>
            <a:r>
              <a:rPr lang="en-US" dirty="0"/>
              <a:t>placement</a:t>
            </a:r>
          </a:p>
        </p:txBody>
      </p:sp>
      <p:sp>
        <p:nvSpPr>
          <p:cNvPr id="4" name="Slide Number Placeholder 3"/>
          <p:cNvSpPr>
            <a:spLocks noGrp="1"/>
          </p:cNvSpPr>
          <p:nvPr>
            <p:ph type="sldNum" sz="quarter" idx="12"/>
          </p:nvPr>
        </p:nvSpPr>
        <p:spPr/>
        <p:txBody>
          <a:bodyPr/>
          <a:lstStyle/>
          <a:p>
            <a:fld id="{3B5F642D-6A31-4596-8C22-CC368C1BDF36}" type="slidenum">
              <a:rPr lang="de-CH" smtClean="0"/>
              <a:t>34</a:t>
            </a:fld>
            <a:endParaRPr lang="de-CH" dirty="0"/>
          </a:p>
        </p:txBody>
      </p:sp>
      <p:pic>
        <p:nvPicPr>
          <p:cNvPr id="8" name="Picture 7" descr="Screen Shot 2015-02-03 at 8.47.02 A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2904" y="1317603"/>
            <a:ext cx="7189054" cy="4164339"/>
          </a:xfrm>
          <a:prstGeom prst="rect">
            <a:avLst/>
          </a:prstGeom>
        </p:spPr>
      </p:pic>
      <p:pic>
        <p:nvPicPr>
          <p:cNvPr id="9" name="Picture 8" descr="imgres.jpg"/>
          <p:cNvPicPr>
            <a:picLocks noChangeAspect="1"/>
          </p:cNvPicPr>
          <p:nvPr/>
        </p:nvPicPr>
        <p:blipFill rotWithShape="1">
          <a:blip r:embed="rId4">
            <a:extLst>
              <a:ext uri="{28A0092B-C50C-407E-A947-70E740481C1C}">
                <a14:useLocalDpi xmlns:a14="http://schemas.microsoft.com/office/drawing/2010/main" val="0"/>
              </a:ext>
            </a:extLst>
          </a:blip>
          <a:srcRect r="51211"/>
          <a:stretch/>
        </p:blipFill>
        <p:spPr>
          <a:xfrm>
            <a:off x="9752133" y="5524927"/>
            <a:ext cx="565747" cy="524244"/>
          </a:xfrm>
          <a:prstGeom prst="rect">
            <a:avLst/>
          </a:prstGeom>
        </p:spPr>
      </p:pic>
      <p:pic>
        <p:nvPicPr>
          <p:cNvPr id="10" name="Picture 9" descr="imgres.jpg"/>
          <p:cNvPicPr>
            <a:picLocks noChangeAspect="1"/>
          </p:cNvPicPr>
          <p:nvPr/>
        </p:nvPicPr>
        <p:blipFill rotWithShape="1">
          <a:blip r:embed="rId4">
            <a:extLst>
              <a:ext uri="{28A0092B-C50C-407E-A947-70E740481C1C}">
                <a14:useLocalDpi xmlns:a14="http://schemas.microsoft.com/office/drawing/2010/main" val="0"/>
              </a:ext>
            </a:extLst>
          </a:blip>
          <a:srcRect l="51211"/>
          <a:stretch/>
        </p:blipFill>
        <p:spPr>
          <a:xfrm>
            <a:off x="6187524" y="5524927"/>
            <a:ext cx="565747" cy="524244"/>
          </a:xfrm>
          <a:prstGeom prst="rect">
            <a:avLst/>
          </a:prstGeom>
        </p:spPr>
      </p:pic>
      <p:sp>
        <p:nvSpPr>
          <p:cNvPr id="11" name="Content Placeholder 2"/>
          <p:cNvSpPr>
            <a:spLocks noGrp="1"/>
          </p:cNvSpPr>
          <p:nvPr>
            <p:ph idx="1"/>
          </p:nvPr>
        </p:nvSpPr>
        <p:spPr>
          <a:xfrm>
            <a:off x="214758" y="2182303"/>
            <a:ext cx="11239500" cy="4184650"/>
          </a:xfrm>
        </p:spPr>
        <p:txBody>
          <a:bodyPr>
            <a:normAutofit/>
          </a:bodyPr>
          <a:lstStyle/>
          <a:p>
            <a:pPr marL="571500" indent="-571500">
              <a:buFont typeface="Arial"/>
              <a:buChar char="•"/>
            </a:pPr>
            <a:r>
              <a:rPr lang="en-US" sz="3600" dirty="0" smtClean="0">
                <a:solidFill>
                  <a:schemeClr val="bg1">
                    <a:lumMod val="65000"/>
                  </a:schemeClr>
                </a:solidFill>
              </a:rPr>
              <a:t>Canonical views</a:t>
            </a:r>
          </a:p>
          <a:p>
            <a:pPr marL="571500" indent="-571500">
              <a:buFont typeface="Arial"/>
              <a:buChar char="•"/>
            </a:pPr>
            <a:r>
              <a:rPr lang="en-US" sz="3600" dirty="0" smtClean="0"/>
              <a:t>Typical views</a:t>
            </a:r>
            <a:endParaRPr lang="en-US" sz="3200" dirty="0"/>
          </a:p>
        </p:txBody>
      </p:sp>
    </p:spTree>
    <p:extLst>
      <p:ext uri="{BB962C8B-B14F-4D97-AF65-F5344CB8AC3E}">
        <p14:creationId xmlns:p14="http://schemas.microsoft.com/office/powerpoint/2010/main" val="245685498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Term 5: Object </a:t>
            </a:r>
            <a:r>
              <a:rPr lang="en-US" dirty="0"/>
              <a:t>constraints within the 3D scene</a:t>
            </a:r>
          </a:p>
        </p:txBody>
      </p:sp>
      <p:sp>
        <p:nvSpPr>
          <p:cNvPr id="4" name="Slide Number Placeholder 3"/>
          <p:cNvSpPr>
            <a:spLocks noGrp="1"/>
          </p:cNvSpPr>
          <p:nvPr>
            <p:ph type="sldNum" sz="quarter" idx="12"/>
          </p:nvPr>
        </p:nvSpPr>
        <p:spPr/>
        <p:txBody>
          <a:bodyPr/>
          <a:lstStyle/>
          <a:p>
            <a:fld id="{3B5F642D-6A31-4596-8C22-CC368C1BDF36}" type="slidenum">
              <a:rPr lang="de-CH" smtClean="0"/>
              <a:t>35</a:t>
            </a:fld>
            <a:endParaRPr lang="de-CH" dirty="0"/>
          </a:p>
        </p:txBody>
      </p:sp>
      <p:pic>
        <p:nvPicPr>
          <p:cNvPr id="8" name="Picture 7" descr="Screen Shot 2015-02-03 at 8.44.27 A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3776" y="2222580"/>
            <a:ext cx="6806913" cy="2523979"/>
          </a:xfrm>
          <a:prstGeom prst="rect">
            <a:avLst/>
          </a:prstGeom>
        </p:spPr>
      </p:pic>
      <p:pic>
        <p:nvPicPr>
          <p:cNvPr id="12" name="Picture 11" descr="imgres.jpg"/>
          <p:cNvPicPr>
            <a:picLocks noChangeAspect="1"/>
          </p:cNvPicPr>
          <p:nvPr/>
        </p:nvPicPr>
        <p:blipFill rotWithShape="1">
          <a:blip r:embed="rId4">
            <a:extLst>
              <a:ext uri="{28A0092B-C50C-407E-A947-70E740481C1C}">
                <a14:useLocalDpi xmlns:a14="http://schemas.microsoft.com/office/drawing/2010/main" val="0"/>
              </a:ext>
            </a:extLst>
          </a:blip>
          <a:srcRect r="51211"/>
          <a:stretch/>
        </p:blipFill>
        <p:spPr>
          <a:xfrm>
            <a:off x="10031199" y="4893746"/>
            <a:ext cx="654179" cy="606189"/>
          </a:xfrm>
          <a:prstGeom prst="rect">
            <a:avLst/>
          </a:prstGeom>
        </p:spPr>
      </p:pic>
      <p:pic>
        <p:nvPicPr>
          <p:cNvPr id="13" name="Picture 12" descr="imgres.jpg"/>
          <p:cNvPicPr>
            <a:picLocks noChangeAspect="1"/>
          </p:cNvPicPr>
          <p:nvPr/>
        </p:nvPicPr>
        <p:blipFill rotWithShape="1">
          <a:blip r:embed="rId4">
            <a:extLst>
              <a:ext uri="{28A0092B-C50C-407E-A947-70E740481C1C}">
                <a14:useLocalDpi xmlns:a14="http://schemas.microsoft.com/office/drawing/2010/main" val="0"/>
              </a:ext>
            </a:extLst>
          </a:blip>
          <a:srcRect l="51211"/>
          <a:stretch/>
        </p:blipFill>
        <p:spPr>
          <a:xfrm>
            <a:off x="6650865" y="4893753"/>
            <a:ext cx="654179" cy="606189"/>
          </a:xfrm>
          <a:prstGeom prst="rect">
            <a:avLst/>
          </a:prstGeom>
        </p:spPr>
      </p:pic>
      <p:sp>
        <p:nvSpPr>
          <p:cNvPr id="11" name="Content Placeholder 2"/>
          <p:cNvSpPr>
            <a:spLocks noGrp="1"/>
          </p:cNvSpPr>
          <p:nvPr>
            <p:ph idx="1"/>
          </p:nvPr>
        </p:nvSpPr>
        <p:spPr>
          <a:xfrm>
            <a:off x="177402" y="2182303"/>
            <a:ext cx="11239500" cy="4184650"/>
          </a:xfrm>
        </p:spPr>
        <p:txBody>
          <a:bodyPr>
            <a:normAutofit/>
          </a:bodyPr>
          <a:lstStyle/>
          <a:p>
            <a:pPr marL="571500" indent="-571500">
              <a:buFont typeface="Arial"/>
              <a:buChar char="•"/>
            </a:pPr>
            <a:r>
              <a:rPr lang="en-US" sz="3600" dirty="0" smtClean="0"/>
              <a:t>Collision relationships</a:t>
            </a:r>
            <a:endParaRPr lang="en-US" sz="3600" dirty="0"/>
          </a:p>
          <a:p>
            <a:pPr marL="571500" indent="-571500">
              <a:buFont typeface="Arial"/>
              <a:buChar char="•"/>
            </a:pPr>
            <a:r>
              <a:rPr lang="en-US" sz="3600" dirty="0">
                <a:solidFill>
                  <a:srgbClr val="A6A6A6"/>
                </a:solidFill>
              </a:rPr>
              <a:t>Support </a:t>
            </a:r>
            <a:r>
              <a:rPr lang="en-US" sz="3600" dirty="0" smtClean="0">
                <a:solidFill>
                  <a:srgbClr val="A6A6A6"/>
                </a:solidFill>
              </a:rPr>
              <a:t>relationships</a:t>
            </a:r>
          </a:p>
          <a:p>
            <a:pPr marL="571500" indent="-571500">
              <a:buFont typeface="Arial"/>
              <a:buChar char="•"/>
            </a:pPr>
            <a:r>
              <a:rPr lang="en-US" sz="3600" dirty="0" smtClean="0">
                <a:solidFill>
                  <a:schemeClr val="bg1">
                    <a:lumMod val="65000"/>
                  </a:schemeClr>
                </a:solidFill>
              </a:rPr>
              <a:t>Semantic </a:t>
            </a:r>
            <a:r>
              <a:rPr lang="en-US" sz="3600" dirty="0">
                <a:solidFill>
                  <a:schemeClr val="bg1">
                    <a:lumMod val="65000"/>
                  </a:schemeClr>
                </a:solidFill>
              </a:rPr>
              <a:t>constraints</a:t>
            </a:r>
          </a:p>
          <a:p>
            <a:pPr marL="571500" indent="-571500">
              <a:buFont typeface="Arial"/>
              <a:buChar char="•"/>
            </a:pPr>
            <a:endParaRPr lang="en-US" sz="3600" dirty="0">
              <a:solidFill>
                <a:srgbClr val="A6A6A6"/>
              </a:solidFill>
            </a:endParaRPr>
          </a:p>
          <a:p>
            <a:endParaRPr lang="en-US" sz="3200" dirty="0"/>
          </a:p>
        </p:txBody>
      </p:sp>
    </p:spTree>
    <p:extLst>
      <p:ext uri="{BB962C8B-B14F-4D97-AF65-F5344CB8AC3E}">
        <p14:creationId xmlns:p14="http://schemas.microsoft.com/office/powerpoint/2010/main" val="283393065"/>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B5F642D-6A31-4596-8C22-CC368C1BDF36}" type="slidenum">
              <a:rPr lang="de-CH" smtClean="0"/>
              <a:t>36</a:t>
            </a:fld>
            <a:endParaRPr lang="de-CH" dirty="0"/>
          </a:p>
        </p:txBody>
      </p:sp>
      <p:pic>
        <p:nvPicPr>
          <p:cNvPr id="9" name="Picture 8" descr="Screen Shot 2015-02-03 at 8.45.00 A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3778" y="2231859"/>
            <a:ext cx="6894267" cy="2581554"/>
          </a:xfrm>
          <a:prstGeom prst="rect">
            <a:avLst/>
          </a:prstGeom>
        </p:spPr>
      </p:pic>
      <p:sp>
        <p:nvSpPr>
          <p:cNvPr id="8" name="Title 1"/>
          <p:cNvSpPr>
            <a:spLocks noGrp="1"/>
          </p:cNvSpPr>
          <p:nvPr>
            <p:ph type="title"/>
          </p:nvPr>
        </p:nvSpPr>
        <p:spPr/>
        <p:txBody>
          <a:bodyPr/>
          <a:lstStyle/>
          <a:p>
            <a:r>
              <a:rPr lang="en-US" dirty="0" smtClean="0"/>
              <a:t>Term 5: Object </a:t>
            </a:r>
            <a:r>
              <a:rPr lang="en-US" dirty="0"/>
              <a:t>constraints within the 3D scene</a:t>
            </a:r>
          </a:p>
        </p:txBody>
      </p:sp>
      <p:sp>
        <p:nvSpPr>
          <p:cNvPr id="10" name="Content Placeholder 2"/>
          <p:cNvSpPr>
            <a:spLocks noGrp="1"/>
          </p:cNvSpPr>
          <p:nvPr>
            <p:ph idx="1"/>
          </p:nvPr>
        </p:nvSpPr>
        <p:spPr>
          <a:xfrm>
            <a:off x="177402" y="2182303"/>
            <a:ext cx="11239500" cy="4184650"/>
          </a:xfrm>
        </p:spPr>
        <p:txBody>
          <a:bodyPr>
            <a:normAutofit/>
          </a:bodyPr>
          <a:lstStyle/>
          <a:p>
            <a:pPr marL="571500" indent="-571500">
              <a:buFont typeface="Arial"/>
              <a:buChar char="•"/>
            </a:pPr>
            <a:r>
              <a:rPr lang="en-US" sz="3600" dirty="0" smtClean="0">
                <a:solidFill>
                  <a:schemeClr val="bg1">
                    <a:lumMod val="65000"/>
                  </a:schemeClr>
                </a:solidFill>
              </a:rPr>
              <a:t>Collision relationships</a:t>
            </a:r>
            <a:endParaRPr lang="en-US" sz="3600" dirty="0">
              <a:solidFill>
                <a:schemeClr val="bg1">
                  <a:lumMod val="65000"/>
                </a:schemeClr>
              </a:solidFill>
            </a:endParaRPr>
          </a:p>
          <a:p>
            <a:pPr marL="571500" indent="-571500">
              <a:buFont typeface="Arial"/>
              <a:buChar char="•"/>
            </a:pPr>
            <a:r>
              <a:rPr lang="en-US" sz="3600" dirty="0">
                <a:solidFill>
                  <a:srgbClr val="000000"/>
                </a:solidFill>
              </a:rPr>
              <a:t>Support </a:t>
            </a:r>
            <a:r>
              <a:rPr lang="en-US" sz="3600" dirty="0" smtClean="0">
                <a:solidFill>
                  <a:srgbClr val="000000"/>
                </a:solidFill>
              </a:rPr>
              <a:t>relationships</a:t>
            </a:r>
          </a:p>
          <a:p>
            <a:pPr marL="571500" indent="-571500">
              <a:buFont typeface="Arial"/>
              <a:buChar char="•"/>
            </a:pPr>
            <a:r>
              <a:rPr lang="en-US" sz="3600" dirty="0">
                <a:solidFill>
                  <a:schemeClr val="bg1">
                    <a:lumMod val="65000"/>
                  </a:schemeClr>
                </a:solidFill>
              </a:rPr>
              <a:t>Semantic </a:t>
            </a:r>
            <a:r>
              <a:rPr lang="en-US" sz="3600" dirty="0" smtClean="0">
                <a:solidFill>
                  <a:schemeClr val="bg1">
                    <a:lumMod val="65000"/>
                  </a:schemeClr>
                </a:solidFill>
              </a:rPr>
              <a:t>constraints</a:t>
            </a:r>
            <a:endParaRPr lang="en-US" sz="3600" dirty="0">
              <a:solidFill>
                <a:srgbClr val="000000"/>
              </a:solidFill>
            </a:endParaRPr>
          </a:p>
          <a:p>
            <a:endParaRPr lang="en-US" sz="3200" dirty="0"/>
          </a:p>
        </p:txBody>
      </p:sp>
      <p:pic>
        <p:nvPicPr>
          <p:cNvPr id="11" name="Picture 10" descr="imgres.jpg"/>
          <p:cNvPicPr>
            <a:picLocks noChangeAspect="1"/>
          </p:cNvPicPr>
          <p:nvPr/>
        </p:nvPicPr>
        <p:blipFill rotWithShape="1">
          <a:blip r:embed="rId4">
            <a:extLst>
              <a:ext uri="{28A0092B-C50C-407E-A947-70E740481C1C}">
                <a14:useLocalDpi xmlns:a14="http://schemas.microsoft.com/office/drawing/2010/main" val="0"/>
              </a:ext>
            </a:extLst>
          </a:blip>
          <a:srcRect r="51211"/>
          <a:stretch/>
        </p:blipFill>
        <p:spPr>
          <a:xfrm>
            <a:off x="10031199" y="4893746"/>
            <a:ext cx="654179" cy="606189"/>
          </a:xfrm>
          <a:prstGeom prst="rect">
            <a:avLst/>
          </a:prstGeom>
        </p:spPr>
      </p:pic>
      <p:pic>
        <p:nvPicPr>
          <p:cNvPr id="14" name="Picture 13" descr="imgres.jpg"/>
          <p:cNvPicPr>
            <a:picLocks noChangeAspect="1"/>
          </p:cNvPicPr>
          <p:nvPr/>
        </p:nvPicPr>
        <p:blipFill rotWithShape="1">
          <a:blip r:embed="rId4">
            <a:extLst>
              <a:ext uri="{28A0092B-C50C-407E-A947-70E740481C1C}">
                <a14:useLocalDpi xmlns:a14="http://schemas.microsoft.com/office/drawing/2010/main" val="0"/>
              </a:ext>
            </a:extLst>
          </a:blip>
          <a:srcRect l="51211"/>
          <a:stretch/>
        </p:blipFill>
        <p:spPr>
          <a:xfrm>
            <a:off x="6650865" y="4893753"/>
            <a:ext cx="654179" cy="606189"/>
          </a:xfrm>
          <a:prstGeom prst="rect">
            <a:avLst/>
          </a:prstGeom>
        </p:spPr>
      </p:pic>
    </p:spTree>
    <p:extLst>
      <p:ext uri="{BB962C8B-B14F-4D97-AF65-F5344CB8AC3E}">
        <p14:creationId xmlns:p14="http://schemas.microsoft.com/office/powerpoint/2010/main" val="1534520738"/>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r>
              <a:rPr lang="en-US" dirty="0" smtClean="0"/>
              <a:t>Term 5: Object </a:t>
            </a:r>
            <a:r>
              <a:rPr lang="en-US" dirty="0"/>
              <a:t>constraints within the 3D scene</a:t>
            </a:r>
          </a:p>
        </p:txBody>
      </p:sp>
      <p:sp>
        <p:nvSpPr>
          <p:cNvPr id="4" name="Slide Number Placeholder 3"/>
          <p:cNvSpPr>
            <a:spLocks noGrp="1"/>
          </p:cNvSpPr>
          <p:nvPr>
            <p:ph type="sldNum" sz="quarter" idx="12"/>
          </p:nvPr>
        </p:nvSpPr>
        <p:spPr/>
        <p:txBody>
          <a:bodyPr/>
          <a:lstStyle/>
          <a:p>
            <a:fld id="{3B5F642D-6A31-4596-8C22-CC368C1BDF36}" type="slidenum">
              <a:rPr lang="de-CH" smtClean="0"/>
              <a:t>37</a:t>
            </a:fld>
            <a:endParaRPr lang="de-CH" dirty="0"/>
          </a:p>
        </p:txBody>
      </p:sp>
      <p:pic>
        <p:nvPicPr>
          <p:cNvPr id="9" name="Picture 8" descr="imgres.jpg"/>
          <p:cNvPicPr>
            <a:picLocks noChangeAspect="1"/>
          </p:cNvPicPr>
          <p:nvPr/>
        </p:nvPicPr>
        <p:blipFill rotWithShape="1">
          <a:blip r:embed="rId3">
            <a:extLst>
              <a:ext uri="{28A0092B-C50C-407E-A947-70E740481C1C}">
                <a14:useLocalDpi xmlns:a14="http://schemas.microsoft.com/office/drawing/2010/main" val="0"/>
              </a:ext>
            </a:extLst>
          </a:blip>
          <a:srcRect r="51211"/>
          <a:stretch/>
        </p:blipFill>
        <p:spPr>
          <a:xfrm>
            <a:off x="9818970" y="5747767"/>
            <a:ext cx="565747" cy="524244"/>
          </a:xfrm>
          <a:prstGeom prst="rect">
            <a:avLst/>
          </a:prstGeom>
        </p:spPr>
      </p:pic>
      <p:pic>
        <p:nvPicPr>
          <p:cNvPr id="10" name="Picture 9" descr="imgres.jpg"/>
          <p:cNvPicPr>
            <a:picLocks noChangeAspect="1"/>
          </p:cNvPicPr>
          <p:nvPr/>
        </p:nvPicPr>
        <p:blipFill rotWithShape="1">
          <a:blip r:embed="rId3">
            <a:extLst>
              <a:ext uri="{28A0092B-C50C-407E-A947-70E740481C1C}">
                <a14:useLocalDpi xmlns:a14="http://schemas.microsoft.com/office/drawing/2010/main" val="0"/>
              </a:ext>
            </a:extLst>
          </a:blip>
          <a:srcRect l="51211"/>
          <a:stretch/>
        </p:blipFill>
        <p:spPr>
          <a:xfrm>
            <a:off x="6699941" y="5747767"/>
            <a:ext cx="565747" cy="524244"/>
          </a:xfrm>
          <a:prstGeom prst="rect">
            <a:avLst/>
          </a:prstGeom>
        </p:spPr>
      </p:pic>
      <p:pic>
        <p:nvPicPr>
          <p:cNvPr id="11" name="Picture 10" descr="Screen Shot 2015-02-03 at 8.43.25 AM.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2530" y="2080030"/>
            <a:ext cx="6232376" cy="3585853"/>
          </a:xfrm>
          <a:prstGeom prst="rect">
            <a:avLst/>
          </a:prstGeom>
        </p:spPr>
      </p:pic>
      <p:sp>
        <p:nvSpPr>
          <p:cNvPr id="12" name="Content Placeholder 2"/>
          <p:cNvSpPr>
            <a:spLocks noGrp="1"/>
          </p:cNvSpPr>
          <p:nvPr>
            <p:ph idx="1"/>
          </p:nvPr>
        </p:nvSpPr>
        <p:spPr>
          <a:xfrm>
            <a:off x="177402" y="2182303"/>
            <a:ext cx="11239500" cy="4184650"/>
          </a:xfrm>
        </p:spPr>
        <p:txBody>
          <a:bodyPr>
            <a:normAutofit/>
          </a:bodyPr>
          <a:lstStyle/>
          <a:p>
            <a:pPr marL="571500" indent="-571500">
              <a:buFont typeface="Arial"/>
              <a:buChar char="•"/>
            </a:pPr>
            <a:r>
              <a:rPr lang="en-US" sz="3600" dirty="0" smtClean="0">
                <a:solidFill>
                  <a:schemeClr val="bg1">
                    <a:lumMod val="65000"/>
                  </a:schemeClr>
                </a:solidFill>
              </a:rPr>
              <a:t>Collision relationships</a:t>
            </a:r>
            <a:endParaRPr lang="en-US" sz="3600" dirty="0">
              <a:solidFill>
                <a:schemeClr val="bg1">
                  <a:lumMod val="65000"/>
                </a:schemeClr>
              </a:solidFill>
            </a:endParaRPr>
          </a:p>
          <a:p>
            <a:pPr marL="571500" indent="-571500">
              <a:buFont typeface="Arial"/>
              <a:buChar char="•"/>
            </a:pPr>
            <a:r>
              <a:rPr lang="en-US" sz="3600" dirty="0">
                <a:solidFill>
                  <a:srgbClr val="A6A6A6"/>
                </a:solidFill>
              </a:rPr>
              <a:t>Support </a:t>
            </a:r>
            <a:r>
              <a:rPr lang="en-US" sz="3600" dirty="0" smtClean="0">
                <a:solidFill>
                  <a:srgbClr val="A6A6A6"/>
                </a:solidFill>
              </a:rPr>
              <a:t>relationships</a:t>
            </a:r>
          </a:p>
          <a:p>
            <a:pPr marL="571500" indent="-571500">
              <a:buFont typeface="Arial"/>
              <a:buChar char="•"/>
            </a:pPr>
            <a:r>
              <a:rPr lang="en-US" sz="3600" dirty="0" smtClean="0"/>
              <a:t>Semantic </a:t>
            </a:r>
            <a:r>
              <a:rPr lang="en-US" sz="3600" dirty="0"/>
              <a:t>constraints</a:t>
            </a:r>
          </a:p>
          <a:p>
            <a:pPr marL="571500" indent="-571500">
              <a:buFont typeface="Arial"/>
              <a:buChar char="•"/>
            </a:pPr>
            <a:endParaRPr lang="en-US" sz="3600" dirty="0">
              <a:solidFill>
                <a:srgbClr val="A6A6A6"/>
              </a:solidFill>
            </a:endParaRPr>
          </a:p>
          <a:p>
            <a:endParaRPr lang="en-US" sz="3200" dirty="0"/>
          </a:p>
        </p:txBody>
      </p:sp>
    </p:spTree>
    <p:extLst>
      <p:ext uri="{BB962C8B-B14F-4D97-AF65-F5344CB8AC3E}">
        <p14:creationId xmlns:p14="http://schemas.microsoft.com/office/powerpoint/2010/main" val="80530021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Term 6: Regularization</a:t>
            </a:r>
            <a:endParaRPr lang="en-US" dirty="0"/>
          </a:p>
        </p:txBody>
      </p:sp>
      <p:sp>
        <p:nvSpPr>
          <p:cNvPr id="4" name="Slide Number Placeholder 3"/>
          <p:cNvSpPr>
            <a:spLocks noGrp="1"/>
          </p:cNvSpPr>
          <p:nvPr>
            <p:ph type="sldNum" sz="quarter" idx="12"/>
          </p:nvPr>
        </p:nvSpPr>
        <p:spPr/>
        <p:txBody>
          <a:bodyPr/>
          <a:lstStyle/>
          <a:p>
            <a:fld id="{3B5F642D-6A31-4596-8C22-CC368C1BDF36}" type="slidenum">
              <a:rPr lang="de-CH" smtClean="0"/>
              <a:t>38</a:t>
            </a:fld>
            <a:endParaRPr lang="de-CH" dirty="0"/>
          </a:p>
        </p:txBody>
      </p:sp>
      <p:pic>
        <p:nvPicPr>
          <p:cNvPr id="8" name="Picture 7" descr="Screen Shot 2015-02-03 at 8.49.33 A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2802" y="1689801"/>
            <a:ext cx="8130089" cy="3071367"/>
          </a:xfrm>
          <a:prstGeom prst="rect">
            <a:avLst/>
          </a:prstGeom>
        </p:spPr>
      </p:pic>
      <p:pic>
        <p:nvPicPr>
          <p:cNvPr id="10" name="Picture 9" descr="imgres.jpg"/>
          <p:cNvPicPr>
            <a:picLocks noChangeAspect="1"/>
          </p:cNvPicPr>
          <p:nvPr/>
        </p:nvPicPr>
        <p:blipFill rotWithShape="1">
          <a:blip r:embed="rId4">
            <a:extLst>
              <a:ext uri="{28A0092B-C50C-407E-A947-70E740481C1C}">
                <a14:useLocalDpi xmlns:a14="http://schemas.microsoft.com/office/drawing/2010/main" val="0"/>
              </a:ext>
            </a:extLst>
          </a:blip>
          <a:srcRect r="51211"/>
          <a:stretch/>
        </p:blipFill>
        <p:spPr>
          <a:xfrm>
            <a:off x="7829932" y="4895885"/>
            <a:ext cx="654179" cy="606189"/>
          </a:xfrm>
          <a:prstGeom prst="rect">
            <a:avLst/>
          </a:prstGeom>
        </p:spPr>
      </p:pic>
      <p:pic>
        <p:nvPicPr>
          <p:cNvPr id="11" name="Picture 10" descr="imgres.jpg"/>
          <p:cNvPicPr>
            <a:picLocks noChangeAspect="1"/>
          </p:cNvPicPr>
          <p:nvPr/>
        </p:nvPicPr>
        <p:blipFill rotWithShape="1">
          <a:blip r:embed="rId4">
            <a:extLst>
              <a:ext uri="{28A0092B-C50C-407E-A947-70E740481C1C}">
                <a14:useLocalDpi xmlns:a14="http://schemas.microsoft.com/office/drawing/2010/main" val="0"/>
              </a:ext>
            </a:extLst>
          </a:blip>
          <a:srcRect l="51211"/>
          <a:stretch/>
        </p:blipFill>
        <p:spPr>
          <a:xfrm>
            <a:off x="3768405" y="4895885"/>
            <a:ext cx="654179" cy="606189"/>
          </a:xfrm>
          <a:prstGeom prst="rect">
            <a:avLst/>
          </a:prstGeom>
        </p:spPr>
      </p:pic>
    </p:spTree>
    <p:extLst>
      <p:ext uri="{BB962C8B-B14F-4D97-AF65-F5344CB8AC3E}">
        <p14:creationId xmlns:p14="http://schemas.microsoft.com/office/powerpoint/2010/main" val="428703571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sp>
        <p:nvSpPr>
          <p:cNvPr id="3" name="Content Placeholder 2"/>
          <p:cNvSpPr>
            <a:spLocks noGrp="1"/>
          </p:cNvSpPr>
          <p:nvPr>
            <p:ph idx="1"/>
          </p:nvPr>
        </p:nvSpPr>
        <p:spPr>
          <a:xfrm>
            <a:off x="476251" y="1649037"/>
            <a:ext cx="11239500" cy="3937833"/>
          </a:xfrm>
        </p:spPr>
        <p:txBody>
          <a:bodyPr>
            <a:normAutofit/>
          </a:bodyPr>
          <a:lstStyle/>
          <a:p>
            <a:r>
              <a:rPr lang="en-US" sz="3600" dirty="0" smtClean="0"/>
              <a:t>Composition rules and constraints</a:t>
            </a:r>
          </a:p>
          <a:p>
            <a:pPr marL="0" indent="0">
              <a:buNone/>
            </a:pPr>
            <a:endParaRPr lang="en-US" sz="3600" dirty="0" smtClean="0"/>
          </a:p>
          <a:p>
            <a:r>
              <a:rPr lang="en-US" sz="3600" dirty="0" smtClean="0">
                <a:solidFill>
                  <a:srgbClr val="FF0000"/>
                </a:solidFill>
              </a:rPr>
              <a:t>Optimization</a:t>
            </a:r>
            <a:endParaRPr lang="en-US" sz="3600" dirty="0">
              <a:solidFill>
                <a:srgbClr val="FF0000"/>
              </a:solidFill>
            </a:endParaRPr>
          </a:p>
          <a:p>
            <a:pPr marL="0" indent="0">
              <a:buNone/>
            </a:pPr>
            <a:endParaRPr lang="en-US" sz="3600" dirty="0"/>
          </a:p>
          <a:p>
            <a:r>
              <a:rPr lang="en-US" sz="3600" dirty="0" smtClean="0"/>
              <a:t>Applications</a:t>
            </a:r>
            <a:endParaRPr lang="en-US" sz="3600" dirty="0"/>
          </a:p>
        </p:txBody>
      </p:sp>
      <p:sp>
        <p:nvSpPr>
          <p:cNvPr id="4" name="Slide Number Placeholder 3"/>
          <p:cNvSpPr>
            <a:spLocks noGrp="1"/>
          </p:cNvSpPr>
          <p:nvPr>
            <p:ph type="sldNum" sz="quarter" idx="12"/>
          </p:nvPr>
        </p:nvSpPr>
        <p:spPr/>
        <p:txBody>
          <a:bodyPr/>
          <a:lstStyle/>
          <a:p>
            <a:fld id="{3B5F642D-6A31-4596-8C22-CC368C1BDF36}" type="slidenum">
              <a:rPr lang="de-CH" smtClean="0"/>
              <a:t>39</a:t>
            </a:fld>
            <a:endParaRPr lang="de-CH" dirty="0"/>
          </a:p>
        </p:txBody>
      </p:sp>
      <p:cxnSp>
        <p:nvCxnSpPr>
          <p:cNvPr id="5" name="Straight Arrow Connector 4"/>
          <p:cNvCxnSpPr/>
          <p:nvPr/>
        </p:nvCxnSpPr>
        <p:spPr>
          <a:xfrm>
            <a:off x="184425" y="3167025"/>
            <a:ext cx="339611" cy="0"/>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3037141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Advantages</a:t>
            </a:r>
            <a:endParaRPr lang="en-US" dirty="0"/>
          </a:p>
        </p:txBody>
      </p:sp>
      <p:sp>
        <p:nvSpPr>
          <p:cNvPr id="4" name="Slide Number Placeholder 3"/>
          <p:cNvSpPr>
            <a:spLocks noGrp="1"/>
          </p:cNvSpPr>
          <p:nvPr>
            <p:ph type="sldNum" sz="quarter" idx="12"/>
          </p:nvPr>
        </p:nvSpPr>
        <p:spPr/>
        <p:txBody>
          <a:bodyPr/>
          <a:lstStyle/>
          <a:p>
            <a:fld id="{3B5F642D-6A31-4596-8C22-CC368C1BDF36}" type="slidenum">
              <a:rPr lang="de-CH" smtClean="0"/>
              <a:t>4</a:t>
            </a:fld>
            <a:endParaRPr lang="de-CH" dirty="0"/>
          </a:p>
        </p:txBody>
      </p:sp>
      <p:sp>
        <p:nvSpPr>
          <p:cNvPr id="10" name="Content Placeholder 2"/>
          <p:cNvSpPr>
            <a:spLocks noGrp="1"/>
          </p:cNvSpPr>
          <p:nvPr>
            <p:ph idx="1"/>
          </p:nvPr>
        </p:nvSpPr>
        <p:spPr>
          <a:xfrm>
            <a:off x="543087" y="1335370"/>
            <a:ext cx="11239500" cy="1893190"/>
          </a:xfrm>
        </p:spPr>
        <p:txBody>
          <a:bodyPr>
            <a:normAutofit/>
          </a:bodyPr>
          <a:lstStyle/>
          <a:p>
            <a:r>
              <a:rPr lang="en-US" sz="3200" dirty="0"/>
              <a:t>Much less expensive</a:t>
            </a:r>
          </a:p>
          <a:p>
            <a:r>
              <a:rPr lang="en-US" sz="3200" dirty="0" smtClean="0"/>
              <a:t>Much easier </a:t>
            </a:r>
            <a:r>
              <a:rPr lang="en-US" sz="3200" dirty="0"/>
              <a:t>for </a:t>
            </a:r>
            <a:r>
              <a:rPr lang="en-US" sz="3200" dirty="0" smtClean="0"/>
              <a:t>customization</a:t>
            </a:r>
          </a:p>
        </p:txBody>
      </p:sp>
    </p:spTree>
    <p:extLst>
      <p:ext uri="{BB962C8B-B14F-4D97-AF65-F5344CB8AC3E}">
        <p14:creationId xmlns:p14="http://schemas.microsoft.com/office/powerpoint/2010/main" val="2499232158"/>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Energy function</a:t>
            </a:r>
            <a:endParaRPr lang="en-US" dirty="0"/>
          </a:p>
        </p:txBody>
      </p:sp>
      <p:sp>
        <p:nvSpPr>
          <p:cNvPr id="4" name="Slide Number Placeholder 3"/>
          <p:cNvSpPr>
            <a:spLocks noGrp="1"/>
          </p:cNvSpPr>
          <p:nvPr>
            <p:ph type="sldNum" sz="quarter" idx="12"/>
          </p:nvPr>
        </p:nvSpPr>
        <p:spPr/>
        <p:txBody>
          <a:bodyPr/>
          <a:lstStyle/>
          <a:p>
            <a:fld id="{3B5F642D-6A31-4596-8C22-CC368C1BDF36}" type="slidenum">
              <a:rPr lang="de-CH" smtClean="0"/>
              <a:t>40</a:t>
            </a:fld>
            <a:endParaRPr lang="de-CH" dirty="0"/>
          </a:p>
        </p:txBody>
      </p:sp>
      <p:graphicFrame>
        <p:nvGraphicFramePr>
          <p:cNvPr id="3" name="Object 2"/>
          <p:cNvGraphicFramePr>
            <a:graphicFrameLocks noChangeAspect="1"/>
          </p:cNvGraphicFramePr>
          <p:nvPr>
            <p:extLst>
              <p:ext uri="{D42A27DB-BD31-4B8C-83A1-F6EECF244321}">
                <p14:modId xmlns:p14="http://schemas.microsoft.com/office/powerpoint/2010/main" val="4265884022"/>
              </p:ext>
            </p:extLst>
          </p:nvPr>
        </p:nvGraphicFramePr>
        <p:xfrm>
          <a:off x="1262620" y="1622907"/>
          <a:ext cx="9799363" cy="694443"/>
        </p:xfrm>
        <a:graphic>
          <a:graphicData uri="http://schemas.openxmlformats.org/presentationml/2006/ole">
            <mc:AlternateContent xmlns:mc="http://schemas.openxmlformats.org/markup-compatibility/2006">
              <mc:Choice xmlns:v="urn:schemas-microsoft-com:vml" Requires="v">
                <p:oleObj spid="_x0000_s1228" name="Equation" r:id="rId4" imgW="3225800" imgH="228600" progId="Equation.3">
                  <p:embed/>
                </p:oleObj>
              </mc:Choice>
              <mc:Fallback>
                <p:oleObj name="Equation" r:id="rId4" imgW="3225800" imgH="228600" progId="Equation.3">
                  <p:embed/>
                  <p:pic>
                    <p:nvPicPr>
                      <p:cNvPr id="0" name=""/>
                      <p:cNvPicPr/>
                      <p:nvPr/>
                    </p:nvPicPr>
                    <p:blipFill>
                      <a:blip r:embed="rId5"/>
                      <a:stretch>
                        <a:fillRect/>
                      </a:stretch>
                    </p:blipFill>
                    <p:spPr>
                      <a:xfrm>
                        <a:off x="1262620" y="1622907"/>
                        <a:ext cx="9799363" cy="694443"/>
                      </a:xfrm>
                      <a:prstGeom prst="rect">
                        <a:avLst/>
                      </a:prstGeom>
                    </p:spPr>
                  </p:pic>
                </p:oleObj>
              </mc:Fallback>
            </mc:AlternateContent>
          </a:graphicData>
        </a:graphic>
      </p:graphicFrame>
      <p:cxnSp>
        <p:nvCxnSpPr>
          <p:cNvPr id="7" name="Straight Connector 6"/>
          <p:cNvCxnSpPr/>
          <p:nvPr/>
        </p:nvCxnSpPr>
        <p:spPr>
          <a:xfrm>
            <a:off x="1897100" y="2289267"/>
            <a:ext cx="1536493" cy="0"/>
          </a:xfrm>
          <a:prstGeom prst="line">
            <a:avLst/>
          </a:prstGeom>
          <a:ln w="57150" cmpd="sng">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4730523" y="2284867"/>
            <a:ext cx="427705" cy="0"/>
          </a:xfrm>
          <a:prstGeom prst="line">
            <a:avLst/>
          </a:prstGeom>
          <a:ln w="57150" cmpd="sng">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3883886" y="2284868"/>
            <a:ext cx="5844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endCxn id="34" idx="0"/>
          </p:cNvCxnSpPr>
          <p:nvPr/>
        </p:nvCxnSpPr>
        <p:spPr>
          <a:xfrm flipH="1">
            <a:off x="2414480" y="2273587"/>
            <a:ext cx="313581" cy="1395511"/>
          </a:xfrm>
          <a:prstGeom prst="straightConnector1">
            <a:avLst/>
          </a:prstGeom>
          <a:ln w="57150" cmpd="sng">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a:endCxn id="34" idx="0"/>
          </p:cNvCxnSpPr>
          <p:nvPr/>
        </p:nvCxnSpPr>
        <p:spPr>
          <a:xfrm flipH="1">
            <a:off x="2414480" y="2304947"/>
            <a:ext cx="2571287" cy="1364151"/>
          </a:xfrm>
          <a:prstGeom prst="straightConnector1">
            <a:avLst/>
          </a:prstGeom>
          <a:ln w="57150" cmpd="sng">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391952" y="3669098"/>
            <a:ext cx="4045055" cy="584776"/>
          </a:xfrm>
          <a:prstGeom prst="rect">
            <a:avLst/>
          </a:prstGeom>
          <a:noFill/>
        </p:spPr>
        <p:txBody>
          <a:bodyPr wrap="square" rtlCol="0">
            <a:spAutoFit/>
          </a:bodyPr>
          <a:lstStyle/>
          <a:p>
            <a:pPr algn="ctr"/>
            <a:r>
              <a:rPr lang="en-US" sz="3200" dirty="0" smtClean="0">
                <a:solidFill>
                  <a:srgbClr val="0000FF"/>
                </a:solidFill>
              </a:rPr>
              <a:t>Continuous variables</a:t>
            </a:r>
            <a:endParaRPr lang="en-US" sz="3200" dirty="0">
              <a:solidFill>
                <a:srgbClr val="0000FF"/>
              </a:solidFill>
            </a:endParaRPr>
          </a:p>
        </p:txBody>
      </p:sp>
      <p:cxnSp>
        <p:nvCxnSpPr>
          <p:cNvPr id="36" name="Straight Arrow Connector 35"/>
          <p:cNvCxnSpPr>
            <a:endCxn id="41" idx="0"/>
          </p:cNvCxnSpPr>
          <p:nvPr/>
        </p:nvCxnSpPr>
        <p:spPr>
          <a:xfrm>
            <a:off x="4154805" y="2320626"/>
            <a:ext cx="2755022" cy="1344073"/>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4887299" y="3664699"/>
            <a:ext cx="4045055" cy="584776"/>
          </a:xfrm>
          <a:prstGeom prst="rect">
            <a:avLst/>
          </a:prstGeom>
          <a:noFill/>
        </p:spPr>
        <p:txBody>
          <a:bodyPr wrap="square" rtlCol="0">
            <a:spAutoFit/>
          </a:bodyPr>
          <a:lstStyle/>
          <a:p>
            <a:pPr algn="ctr"/>
            <a:r>
              <a:rPr lang="en-US" sz="3200" dirty="0" smtClean="0">
                <a:solidFill>
                  <a:srgbClr val="FF0000"/>
                </a:solidFill>
              </a:rPr>
              <a:t>Discrete variables</a:t>
            </a:r>
            <a:endParaRPr lang="en-US" sz="3200" dirty="0">
              <a:solidFill>
                <a:srgbClr val="FF0000"/>
              </a:solidFill>
            </a:endParaRPr>
          </a:p>
        </p:txBody>
      </p:sp>
    </p:spTree>
    <p:extLst>
      <p:ext uri="{BB962C8B-B14F-4D97-AF65-F5344CB8AC3E}">
        <p14:creationId xmlns:p14="http://schemas.microsoft.com/office/powerpoint/2010/main" val="5147006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Optimization</a:t>
            </a:r>
            <a:endParaRPr lang="en-US" dirty="0"/>
          </a:p>
        </p:txBody>
      </p:sp>
      <p:sp>
        <p:nvSpPr>
          <p:cNvPr id="3" name="Content Placeholder 2"/>
          <p:cNvSpPr>
            <a:spLocks noGrp="1"/>
          </p:cNvSpPr>
          <p:nvPr>
            <p:ph idx="1"/>
          </p:nvPr>
        </p:nvSpPr>
        <p:spPr>
          <a:xfrm>
            <a:off x="846589" y="1649037"/>
            <a:ext cx="11183890" cy="3937833"/>
          </a:xfrm>
        </p:spPr>
        <p:txBody>
          <a:bodyPr>
            <a:normAutofit/>
          </a:bodyPr>
          <a:lstStyle/>
          <a:p>
            <a:pPr marL="457200" indent="-457200">
              <a:buFont typeface="Arial"/>
              <a:buChar char="•"/>
            </a:pPr>
            <a:r>
              <a:rPr lang="en-US" sz="3200" dirty="0"/>
              <a:t>Continuous optimization – camera view and object placement</a:t>
            </a:r>
          </a:p>
          <a:p>
            <a:pPr marL="457200" indent="-457200">
              <a:buFont typeface="Arial"/>
              <a:buChar char="•"/>
            </a:pPr>
            <a:endParaRPr lang="en-US" sz="3200" dirty="0" smtClean="0"/>
          </a:p>
          <a:p>
            <a:pPr marL="457200" indent="-457200">
              <a:buFont typeface="Arial"/>
              <a:buChar char="•"/>
            </a:pPr>
            <a:r>
              <a:rPr lang="en-US" sz="3200" dirty="0" smtClean="0"/>
              <a:t>Discrete </a:t>
            </a:r>
            <a:r>
              <a:rPr lang="en-US" sz="3200" dirty="0"/>
              <a:t>optimization – materials</a:t>
            </a:r>
          </a:p>
          <a:p>
            <a:pPr marL="0" indent="0">
              <a:buNone/>
            </a:pPr>
            <a:endParaRPr lang="en-US" sz="3200" dirty="0"/>
          </a:p>
        </p:txBody>
      </p:sp>
      <p:sp>
        <p:nvSpPr>
          <p:cNvPr id="4" name="Slide Number Placeholder 3"/>
          <p:cNvSpPr>
            <a:spLocks noGrp="1"/>
          </p:cNvSpPr>
          <p:nvPr>
            <p:ph type="sldNum" sz="quarter" idx="12"/>
          </p:nvPr>
        </p:nvSpPr>
        <p:spPr/>
        <p:txBody>
          <a:bodyPr/>
          <a:lstStyle/>
          <a:p>
            <a:fld id="{3B5F642D-6A31-4596-8C22-CC368C1BDF36}" type="slidenum">
              <a:rPr lang="de-CH" smtClean="0"/>
              <a:t>41</a:t>
            </a:fld>
            <a:endParaRPr lang="de-CH" dirty="0"/>
          </a:p>
        </p:txBody>
      </p:sp>
      <p:cxnSp>
        <p:nvCxnSpPr>
          <p:cNvPr id="8" name="Straight Connector 7"/>
          <p:cNvCxnSpPr/>
          <p:nvPr/>
        </p:nvCxnSpPr>
        <p:spPr>
          <a:xfrm flipH="1">
            <a:off x="475966" y="3013323"/>
            <a:ext cx="492721" cy="7655"/>
          </a:xfrm>
          <a:prstGeom prst="line">
            <a:avLst/>
          </a:prstGeom>
          <a:ln w="50800"/>
        </p:spPr>
        <p:style>
          <a:lnRef idx="2">
            <a:schemeClr val="dk1"/>
          </a:lnRef>
          <a:fillRef idx="0">
            <a:schemeClr val="dk1"/>
          </a:fillRef>
          <a:effectRef idx="1">
            <a:schemeClr val="dk1"/>
          </a:effectRef>
          <a:fontRef idx="minor">
            <a:schemeClr val="tx1"/>
          </a:fontRef>
        </p:style>
      </p:cxnSp>
      <p:cxnSp>
        <p:nvCxnSpPr>
          <p:cNvPr id="9" name="Straight Connector 8"/>
          <p:cNvCxnSpPr/>
          <p:nvPr/>
        </p:nvCxnSpPr>
        <p:spPr>
          <a:xfrm flipV="1">
            <a:off x="475964" y="1960853"/>
            <a:ext cx="1" cy="1060124"/>
          </a:xfrm>
          <a:prstGeom prst="line">
            <a:avLst/>
          </a:prstGeom>
          <a:ln w="50800"/>
        </p:spPr>
        <p:style>
          <a:lnRef idx="2">
            <a:schemeClr val="dk1"/>
          </a:lnRef>
          <a:fillRef idx="0">
            <a:schemeClr val="dk1"/>
          </a:fillRef>
          <a:effectRef idx="1">
            <a:schemeClr val="dk1"/>
          </a:effectRef>
          <a:fontRef idx="minor">
            <a:schemeClr val="tx1"/>
          </a:fontRef>
        </p:style>
      </p:cxnSp>
      <p:cxnSp>
        <p:nvCxnSpPr>
          <p:cNvPr id="10" name="Straight Arrow Connector 9"/>
          <p:cNvCxnSpPr/>
          <p:nvPr/>
        </p:nvCxnSpPr>
        <p:spPr>
          <a:xfrm flipV="1">
            <a:off x="475964" y="1958660"/>
            <a:ext cx="471196" cy="2193"/>
          </a:xfrm>
          <a:prstGeom prst="straightConnector1">
            <a:avLst/>
          </a:prstGeom>
          <a:ln w="50800">
            <a:tailEnd type="arrow"/>
          </a:ln>
        </p:spPr>
        <p:style>
          <a:lnRef idx="2">
            <a:schemeClr val="dk1"/>
          </a:lnRef>
          <a:fillRef idx="0">
            <a:schemeClr val="dk1"/>
          </a:fillRef>
          <a:effectRef idx="1">
            <a:schemeClr val="dk1"/>
          </a:effectRef>
          <a:fontRef idx="minor">
            <a:schemeClr val="tx1"/>
          </a:fontRef>
        </p:style>
      </p:cxnSp>
      <p:cxnSp>
        <p:nvCxnSpPr>
          <p:cNvPr id="11" name="Straight Arrow Connector 10"/>
          <p:cNvCxnSpPr/>
          <p:nvPr/>
        </p:nvCxnSpPr>
        <p:spPr>
          <a:xfrm>
            <a:off x="935704" y="1939496"/>
            <a:ext cx="1" cy="1158785"/>
          </a:xfrm>
          <a:prstGeom prst="straightConnector1">
            <a:avLst/>
          </a:prstGeom>
          <a:ln w="50800">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900024239"/>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1</a:t>
            </a:r>
            <a:endParaRPr lang="en-US" dirty="0"/>
          </a:p>
        </p:txBody>
      </p:sp>
      <p:sp>
        <p:nvSpPr>
          <p:cNvPr id="4" name="Slide Number Placeholder 3"/>
          <p:cNvSpPr>
            <a:spLocks noGrp="1"/>
          </p:cNvSpPr>
          <p:nvPr>
            <p:ph type="sldNum" sz="quarter" idx="12"/>
          </p:nvPr>
        </p:nvSpPr>
        <p:spPr/>
        <p:txBody>
          <a:bodyPr/>
          <a:lstStyle/>
          <a:p>
            <a:fld id="{3B5F642D-6A31-4596-8C22-CC368C1BDF36}" type="slidenum">
              <a:rPr lang="de-CH" smtClean="0"/>
              <a:t>42</a:t>
            </a:fld>
            <a:endParaRPr lang="de-CH" dirty="0"/>
          </a:p>
        </p:txBody>
      </p:sp>
      <p:pic>
        <p:nvPicPr>
          <p:cNvPr id="5" name="optimizatio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10982" b="15626"/>
          <a:stretch/>
        </p:blipFill>
        <p:spPr>
          <a:xfrm>
            <a:off x="1354263" y="1113274"/>
            <a:ext cx="9071946" cy="4993636"/>
          </a:xfrm>
          <a:prstGeom prst="rect">
            <a:avLst/>
          </a:prstGeom>
        </p:spPr>
      </p:pic>
    </p:spTree>
    <p:extLst>
      <p:ext uri="{BB962C8B-B14F-4D97-AF65-F5344CB8AC3E}">
        <p14:creationId xmlns:p14="http://schemas.microsoft.com/office/powerpoint/2010/main" val="14968610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sp>
        <p:nvSpPr>
          <p:cNvPr id="3" name="Content Placeholder 2"/>
          <p:cNvSpPr>
            <a:spLocks noGrp="1"/>
          </p:cNvSpPr>
          <p:nvPr>
            <p:ph idx="1"/>
          </p:nvPr>
        </p:nvSpPr>
        <p:spPr>
          <a:xfrm>
            <a:off x="476251" y="1649037"/>
            <a:ext cx="11239500" cy="3937833"/>
          </a:xfrm>
        </p:spPr>
        <p:txBody>
          <a:bodyPr>
            <a:normAutofit/>
          </a:bodyPr>
          <a:lstStyle/>
          <a:p>
            <a:r>
              <a:rPr lang="en-US" sz="3600" dirty="0" smtClean="0"/>
              <a:t>Composition rules and constraints</a:t>
            </a:r>
            <a:endParaRPr lang="en-US" sz="3600" dirty="0"/>
          </a:p>
          <a:p>
            <a:pPr marL="0" indent="0">
              <a:buNone/>
            </a:pPr>
            <a:endParaRPr lang="en-US" sz="3600" dirty="0"/>
          </a:p>
          <a:p>
            <a:r>
              <a:rPr lang="en-US" sz="3600" dirty="0"/>
              <a:t>Optimization</a:t>
            </a:r>
          </a:p>
          <a:p>
            <a:pPr marL="0" indent="0">
              <a:buNone/>
            </a:pPr>
            <a:endParaRPr lang="en-US" sz="3600" dirty="0"/>
          </a:p>
          <a:p>
            <a:r>
              <a:rPr lang="en-US" sz="3600" dirty="0" smtClean="0">
                <a:solidFill>
                  <a:srgbClr val="FF0000"/>
                </a:solidFill>
              </a:rPr>
              <a:t>Applications</a:t>
            </a:r>
            <a:endParaRPr lang="en-US" sz="3600" dirty="0">
              <a:solidFill>
                <a:srgbClr val="FF0000"/>
              </a:solidFill>
            </a:endParaRPr>
          </a:p>
        </p:txBody>
      </p:sp>
      <p:sp>
        <p:nvSpPr>
          <p:cNvPr id="4" name="Slide Number Placeholder 3"/>
          <p:cNvSpPr>
            <a:spLocks noGrp="1"/>
          </p:cNvSpPr>
          <p:nvPr>
            <p:ph type="sldNum" sz="quarter" idx="12"/>
          </p:nvPr>
        </p:nvSpPr>
        <p:spPr/>
        <p:txBody>
          <a:bodyPr/>
          <a:lstStyle/>
          <a:p>
            <a:fld id="{3B5F642D-6A31-4596-8C22-CC368C1BDF36}" type="slidenum">
              <a:rPr lang="de-CH" smtClean="0"/>
              <a:t>43</a:t>
            </a:fld>
            <a:endParaRPr lang="de-CH" dirty="0"/>
          </a:p>
        </p:txBody>
      </p:sp>
      <p:cxnSp>
        <p:nvCxnSpPr>
          <p:cNvPr id="5" name="Straight Arrow Connector 4"/>
          <p:cNvCxnSpPr/>
          <p:nvPr/>
        </p:nvCxnSpPr>
        <p:spPr>
          <a:xfrm>
            <a:off x="184425" y="4414929"/>
            <a:ext cx="339611" cy="0"/>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36054360"/>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Applications</a:t>
            </a:r>
          </a:p>
        </p:txBody>
      </p:sp>
      <p:sp>
        <p:nvSpPr>
          <p:cNvPr id="3" name="Content Placeholder 2"/>
          <p:cNvSpPr>
            <a:spLocks noGrp="1"/>
          </p:cNvSpPr>
          <p:nvPr>
            <p:ph idx="1"/>
          </p:nvPr>
        </p:nvSpPr>
        <p:spPr>
          <a:xfrm>
            <a:off x="476250" y="1599849"/>
            <a:ext cx="11239500" cy="4184650"/>
          </a:xfrm>
        </p:spPr>
        <p:txBody>
          <a:bodyPr>
            <a:normAutofit/>
          </a:bodyPr>
          <a:lstStyle/>
          <a:p>
            <a:pPr marL="742950" indent="-742950">
              <a:buFont typeface="+mj-lt"/>
              <a:buAutoNum type="arabicPeriod"/>
            </a:pPr>
            <a:r>
              <a:rPr lang="en-US" sz="3600" dirty="0"/>
              <a:t>Refining rough </a:t>
            </a:r>
            <a:r>
              <a:rPr lang="en-US" sz="3600" dirty="0" smtClean="0"/>
              <a:t>compositions</a:t>
            </a:r>
          </a:p>
          <a:p>
            <a:pPr marL="742950" indent="-742950">
              <a:buFont typeface="+mj-lt"/>
              <a:buAutoNum type="arabicPeriod"/>
            </a:pPr>
            <a:r>
              <a:rPr lang="en-US" sz="3600" dirty="0" smtClean="0"/>
              <a:t>Retargeting </a:t>
            </a:r>
            <a:r>
              <a:rPr lang="en-US" sz="3600" dirty="0"/>
              <a:t>for different aspect ratios</a:t>
            </a:r>
          </a:p>
          <a:p>
            <a:pPr marL="742950" indent="-742950">
              <a:buFont typeface="+mj-lt"/>
              <a:buAutoNum type="arabicPeriod"/>
            </a:pPr>
            <a:r>
              <a:rPr lang="en-US" sz="3600" dirty="0" smtClean="0"/>
              <a:t>Retargeting for different cultural preferences</a:t>
            </a:r>
          </a:p>
          <a:p>
            <a:pPr marL="742950" indent="-742950">
              <a:buFont typeface="+mj-lt"/>
              <a:buAutoNum type="arabicPeriod"/>
            </a:pPr>
            <a:r>
              <a:rPr lang="en-US" sz="3600" dirty="0" smtClean="0"/>
              <a:t>Text-incorporated composition</a:t>
            </a:r>
            <a:endParaRPr lang="en-US" sz="3600" dirty="0"/>
          </a:p>
          <a:p>
            <a:pPr marL="742950" indent="-742950">
              <a:buFont typeface="+mj-lt"/>
              <a:buAutoNum type="arabicPeriod"/>
            </a:pPr>
            <a:r>
              <a:rPr lang="en-US" sz="3600" dirty="0"/>
              <a:t>Generating detail images from an overview</a:t>
            </a:r>
          </a:p>
          <a:p>
            <a:pPr marL="742950" indent="-742950">
              <a:buFont typeface="+mj-lt"/>
              <a:buAutoNum type="arabicPeriod"/>
            </a:pPr>
            <a:endParaRPr lang="en-US" sz="3600" dirty="0"/>
          </a:p>
        </p:txBody>
      </p:sp>
      <p:sp>
        <p:nvSpPr>
          <p:cNvPr id="4" name="Slide Number Placeholder 3"/>
          <p:cNvSpPr>
            <a:spLocks noGrp="1"/>
          </p:cNvSpPr>
          <p:nvPr>
            <p:ph type="sldNum" sz="quarter" idx="12"/>
          </p:nvPr>
        </p:nvSpPr>
        <p:spPr/>
        <p:txBody>
          <a:bodyPr/>
          <a:lstStyle/>
          <a:p>
            <a:fld id="{3B5F642D-6A31-4596-8C22-CC368C1BDF36}" type="slidenum">
              <a:rPr lang="de-CH" smtClean="0"/>
              <a:t>44</a:t>
            </a:fld>
            <a:endParaRPr lang="de-CH" dirty="0"/>
          </a:p>
        </p:txBody>
      </p:sp>
    </p:spTree>
    <p:extLst>
      <p:ext uri="{BB962C8B-B14F-4D97-AF65-F5344CB8AC3E}">
        <p14:creationId xmlns:p14="http://schemas.microsoft.com/office/powerpoint/2010/main" val="1488936060"/>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 1: Refining </a:t>
            </a:r>
            <a:r>
              <a:rPr lang="en-US" dirty="0"/>
              <a:t>rough compositions</a:t>
            </a:r>
          </a:p>
        </p:txBody>
      </p:sp>
      <p:sp>
        <p:nvSpPr>
          <p:cNvPr id="4" name="Slide Number Placeholder 3"/>
          <p:cNvSpPr>
            <a:spLocks noGrp="1"/>
          </p:cNvSpPr>
          <p:nvPr>
            <p:ph type="sldNum" sz="quarter" idx="12"/>
          </p:nvPr>
        </p:nvSpPr>
        <p:spPr/>
        <p:txBody>
          <a:bodyPr/>
          <a:lstStyle/>
          <a:p>
            <a:fld id="{3B5F642D-6A31-4596-8C22-CC368C1BDF36}" type="slidenum">
              <a:rPr lang="de-CH" smtClean="0"/>
              <a:t>45</a:t>
            </a:fld>
            <a:endParaRPr lang="de-CH" dirty="0"/>
          </a:p>
        </p:txBody>
      </p:sp>
      <p:sp>
        <p:nvSpPr>
          <p:cNvPr id="5" name="Right Arrow 4"/>
          <p:cNvSpPr/>
          <p:nvPr/>
        </p:nvSpPr>
        <p:spPr>
          <a:xfrm>
            <a:off x="5623106" y="2793656"/>
            <a:ext cx="351529" cy="1054641"/>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6" name="TextBox 5"/>
          <p:cNvSpPr txBox="1"/>
          <p:nvPr/>
        </p:nvSpPr>
        <p:spPr>
          <a:xfrm>
            <a:off x="2076813" y="5596259"/>
            <a:ext cx="2996220" cy="523220"/>
          </a:xfrm>
          <a:prstGeom prst="rect">
            <a:avLst/>
          </a:prstGeom>
          <a:noFill/>
        </p:spPr>
        <p:txBody>
          <a:bodyPr wrap="square" rtlCol="0">
            <a:spAutoFit/>
          </a:bodyPr>
          <a:lstStyle/>
          <a:p>
            <a:pPr algn="ctr"/>
            <a:r>
              <a:rPr lang="en-US" sz="2800" dirty="0"/>
              <a:t>R</a:t>
            </a:r>
            <a:r>
              <a:rPr lang="en-US" sz="2800" dirty="0" smtClean="0"/>
              <a:t>ough composition</a:t>
            </a:r>
            <a:endParaRPr lang="en-US" sz="2800" dirty="0"/>
          </a:p>
        </p:txBody>
      </p:sp>
      <p:sp>
        <p:nvSpPr>
          <p:cNvPr id="7" name="TextBox 6"/>
          <p:cNvSpPr txBox="1"/>
          <p:nvPr/>
        </p:nvSpPr>
        <p:spPr>
          <a:xfrm>
            <a:off x="6252655" y="5596259"/>
            <a:ext cx="3695692" cy="523220"/>
          </a:xfrm>
          <a:prstGeom prst="rect">
            <a:avLst/>
          </a:prstGeom>
          <a:noFill/>
        </p:spPr>
        <p:txBody>
          <a:bodyPr wrap="square" rtlCol="0">
            <a:spAutoFit/>
          </a:bodyPr>
          <a:lstStyle/>
          <a:p>
            <a:pPr algn="ctr"/>
            <a:r>
              <a:rPr lang="en-US" sz="2800" dirty="0" smtClean="0"/>
              <a:t>Optimized composition</a:t>
            </a:r>
            <a:endParaRPr lang="en-US" sz="2800" dirty="0"/>
          </a:p>
        </p:txBody>
      </p:sp>
      <p:pic>
        <p:nvPicPr>
          <p:cNvPr id="8" name="Picture 7" descr="0-man-snapshot4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4517" y="1375495"/>
            <a:ext cx="3549905" cy="41140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descr="0-snapshot4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2946" y="1375495"/>
            <a:ext cx="3549904" cy="41140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67320043"/>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Application 1: Refining rough compositions</a:t>
            </a:r>
          </a:p>
        </p:txBody>
      </p:sp>
      <p:sp>
        <p:nvSpPr>
          <p:cNvPr id="4" name="Slide Number Placeholder 3"/>
          <p:cNvSpPr>
            <a:spLocks noGrp="1"/>
          </p:cNvSpPr>
          <p:nvPr>
            <p:ph type="sldNum" sz="quarter" idx="12"/>
          </p:nvPr>
        </p:nvSpPr>
        <p:spPr/>
        <p:txBody>
          <a:bodyPr/>
          <a:lstStyle/>
          <a:p>
            <a:fld id="{3B5F642D-6A31-4596-8C22-CC368C1BDF36}" type="slidenum">
              <a:rPr lang="de-CH" smtClean="0"/>
              <a:t>46</a:t>
            </a:fld>
            <a:endParaRPr lang="de-CH" dirty="0"/>
          </a:p>
        </p:txBody>
      </p:sp>
      <p:sp>
        <p:nvSpPr>
          <p:cNvPr id="5" name="TextBox 4"/>
          <p:cNvSpPr txBox="1"/>
          <p:nvPr/>
        </p:nvSpPr>
        <p:spPr>
          <a:xfrm>
            <a:off x="477509" y="1120080"/>
            <a:ext cx="4863162" cy="584776"/>
          </a:xfrm>
          <a:prstGeom prst="rect">
            <a:avLst/>
          </a:prstGeom>
          <a:noFill/>
        </p:spPr>
        <p:txBody>
          <a:bodyPr wrap="square" rtlCol="0">
            <a:spAutoFit/>
          </a:bodyPr>
          <a:lstStyle/>
          <a:p>
            <a:r>
              <a:rPr lang="en-US" sz="3200" dirty="0" smtClean="0"/>
              <a:t>User study</a:t>
            </a:r>
            <a:endParaRPr lang="en-US" sz="3200" dirty="0"/>
          </a:p>
        </p:txBody>
      </p:sp>
      <p:pic>
        <p:nvPicPr>
          <p:cNvPr id="6" name="Picture 5" descr="0-man-snapshot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8544" y="1921969"/>
            <a:ext cx="3551530" cy="41159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ight Arrow 6"/>
          <p:cNvSpPr/>
          <p:nvPr/>
        </p:nvSpPr>
        <p:spPr>
          <a:xfrm>
            <a:off x="5727418" y="3749751"/>
            <a:ext cx="917583" cy="409355"/>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pic>
        <p:nvPicPr>
          <p:cNvPr id="8" name="Picture 7" descr="0-snapshot9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8789" y="1921969"/>
            <a:ext cx="3551530" cy="41159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79378352"/>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Application 1: Refining rough compositions</a:t>
            </a:r>
          </a:p>
        </p:txBody>
      </p:sp>
      <p:sp>
        <p:nvSpPr>
          <p:cNvPr id="4" name="Slide Number Placeholder 3"/>
          <p:cNvSpPr>
            <a:spLocks noGrp="1"/>
          </p:cNvSpPr>
          <p:nvPr>
            <p:ph type="sldNum" sz="quarter" idx="12"/>
          </p:nvPr>
        </p:nvSpPr>
        <p:spPr/>
        <p:txBody>
          <a:bodyPr/>
          <a:lstStyle/>
          <a:p>
            <a:fld id="{3B5F642D-6A31-4596-8C22-CC368C1BDF36}" type="slidenum">
              <a:rPr lang="de-CH" smtClean="0"/>
              <a:t>47</a:t>
            </a:fld>
            <a:endParaRPr lang="de-CH" dirty="0"/>
          </a:p>
        </p:txBody>
      </p:sp>
      <p:sp>
        <p:nvSpPr>
          <p:cNvPr id="5" name="TextBox 4"/>
          <p:cNvSpPr txBox="1"/>
          <p:nvPr/>
        </p:nvSpPr>
        <p:spPr>
          <a:xfrm>
            <a:off x="477509" y="1120080"/>
            <a:ext cx="4863162" cy="584776"/>
          </a:xfrm>
          <a:prstGeom prst="rect">
            <a:avLst/>
          </a:prstGeom>
          <a:noFill/>
        </p:spPr>
        <p:txBody>
          <a:bodyPr wrap="square" rtlCol="0">
            <a:spAutoFit/>
          </a:bodyPr>
          <a:lstStyle/>
          <a:p>
            <a:r>
              <a:rPr lang="en-US" sz="3200" dirty="0" smtClean="0"/>
              <a:t>User study</a:t>
            </a:r>
            <a:endParaRPr lang="en-US" sz="3200" dirty="0"/>
          </a:p>
        </p:txBody>
      </p:sp>
      <p:pic>
        <p:nvPicPr>
          <p:cNvPr id="6" name="Picture 5" descr="0-man-snapshot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8544" y="1921969"/>
            <a:ext cx="3551530" cy="41159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ight Arrow 6"/>
          <p:cNvSpPr/>
          <p:nvPr/>
        </p:nvSpPr>
        <p:spPr>
          <a:xfrm>
            <a:off x="5727418" y="3749751"/>
            <a:ext cx="917583" cy="409355"/>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pic>
        <p:nvPicPr>
          <p:cNvPr id="8" name="Picture 7" descr="0-snapshot9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8789" y="1921969"/>
            <a:ext cx="3551530" cy="41159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descr="Screen Shot 2015-02-10 at 9.23.33 AM.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88786" y="1889268"/>
            <a:ext cx="3580195" cy="41687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7284380" y="1195131"/>
            <a:ext cx="2596229" cy="584776"/>
          </a:xfrm>
          <a:prstGeom prst="rect">
            <a:avLst/>
          </a:prstGeom>
          <a:noFill/>
        </p:spPr>
        <p:txBody>
          <a:bodyPr wrap="square" rtlCol="0">
            <a:spAutoFit/>
          </a:bodyPr>
          <a:lstStyle/>
          <a:p>
            <a:pPr algn="ctr"/>
            <a:r>
              <a:rPr lang="en-US" sz="3200" dirty="0" smtClean="0"/>
              <a:t>Reference</a:t>
            </a:r>
            <a:endParaRPr lang="en-US" sz="3200" dirty="0"/>
          </a:p>
        </p:txBody>
      </p:sp>
    </p:spTree>
    <p:extLst>
      <p:ext uri="{BB962C8B-B14F-4D97-AF65-F5344CB8AC3E}">
        <p14:creationId xmlns:p14="http://schemas.microsoft.com/office/powerpoint/2010/main" val="4199984769"/>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Application 1: Refining rough compositions</a:t>
            </a:r>
          </a:p>
        </p:txBody>
      </p:sp>
      <p:sp>
        <p:nvSpPr>
          <p:cNvPr id="4" name="Slide Number Placeholder 3"/>
          <p:cNvSpPr>
            <a:spLocks noGrp="1"/>
          </p:cNvSpPr>
          <p:nvPr>
            <p:ph type="sldNum" sz="quarter" idx="12"/>
          </p:nvPr>
        </p:nvSpPr>
        <p:spPr/>
        <p:txBody>
          <a:bodyPr/>
          <a:lstStyle/>
          <a:p>
            <a:fld id="{3B5F642D-6A31-4596-8C22-CC368C1BDF36}" type="slidenum">
              <a:rPr lang="de-CH" smtClean="0"/>
              <a:t>48</a:t>
            </a:fld>
            <a:endParaRPr lang="de-CH" dirty="0"/>
          </a:p>
        </p:txBody>
      </p:sp>
      <p:pic>
        <p:nvPicPr>
          <p:cNvPr id="5" name="Picture 4" descr="Screen Shot 2015-02-03 at 11.33.37 AM.jpg"/>
          <p:cNvPicPr>
            <a:picLocks noChangeAspect="1"/>
          </p:cNvPicPr>
          <p:nvPr/>
        </p:nvPicPr>
        <p:blipFill rotWithShape="1">
          <a:blip r:embed="rId3">
            <a:extLst>
              <a:ext uri="{28A0092B-C50C-407E-A947-70E740481C1C}">
                <a14:useLocalDpi xmlns:a14="http://schemas.microsoft.com/office/drawing/2010/main" val="0"/>
              </a:ext>
            </a:extLst>
          </a:blip>
          <a:srcRect b="75669"/>
          <a:stretch/>
        </p:blipFill>
        <p:spPr>
          <a:xfrm>
            <a:off x="2763967" y="1136736"/>
            <a:ext cx="6348009" cy="1215250"/>
          </a:xfrm>
          <a:prstGeom prst="rect">
            <a:avLst/>
          </a:prstGeom>
        </p:spPr>
      </p:pic>
    </p:spTree>
    <p:extLst>
      <p:ext uri="{BB962C8B-B14F-4D97-AF65-F5344CB8AC3E}">
        <p14:creationId xmlns:p14="http://schemas.microsoft.com/office/powerpoint/2010/main" val="2342507786"/>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Application 1: Refining rough compositions</a:t>
            </a:r>
          </a:p>
        </p:txBody>
      </p:sp>
      <p:sp>
        <p:nvSpPr>
          <p:cNvPr id="4" name="Slide Number Placeholder 3"/>
          <p:cNvSpPr>
            <a:spLocks noGrp="1"/>
          </p:cNvSpPr>
          <p:nvPr>
            <p:ph type="sldNum" sz="quarter" idx="12"/>
          </p:nvPr>
        </p:nvSpPr>
        <p:spPr/>
        <p:txBody>
          <a:bodyPr/>
          <a:lstStyle/>
          <a:p>
            <a:fld id="{3B5F642D-6A31-4596-8C22-CC368C1BDF36}" type="slidenum">
              <a:rPr lang="de-CH" smtClean="0"/>
              <a:t>49</a:t>
            </a:fld>
            <a:endParaRPr lang="de-CH" dirty="0"/>
          </a:p>
        </p:txBody>
      </p:sp>
      <p:pic>
        <p:nvPicPr>
          <p:cNvPr id="5" name="Picture 4" descr="Screen Shot 2015-02-03 at 11.33.37 AM.jpg"/>
          <p:cNvPicPr>
            <a:picLocks noChangeAspect="1"/>
          </p:cNvPicPr>
          <p:nvPr/>
        </p:nvPicPr>
        <p:blipFill rotWithShape="1">
          <a:blip r:embed="rId3">
            <a:extLst>
              <a:ext uri="{28A0092B-C50C-407E-A947-70E740481C1C}">
                <a14:useLocalDpi xmlns:a14="http://schemas.microsoft.com/office/drawing/2010/main" val="0"/>
              </a:ext>
            </a:extLst>
          </a:blip>
          <a:srcRect b="75306"/>
          <a:stretch/>
        </p:blipFill>
        <p:spPr>
          <a:xfrm>
            <a:off x="2763967" y="1136736"/>
            <a:ext cx="6348009" cy="1233371"/>
          </a:xfrm>
          <a:prstGeom prst="rect">
            <a:avLst/>
          </a:prstGeom>
        </p:spPr>
      </p:pic>
      <p:pic>
        <p:nvPicPr>
          <p:cNvPr id="7" name="Picture 6" descr="refinement.pdf"/>
          <p:cNvPicPr>
            <a:picLocks noChangeAspect="1"/>
          </p:cNvPicPr>
          <p:nvPr/>
        </p:nvPicPr>
        <p:blipFill rotWithShape="1">
          <a:blip r:embed="rId4" cstate="print">
            <a:extLst>
              <a:ext uri="{28A0092B-C50C-407E-A947-70E740481C1C}">
                <a14:useLocalDpi xmlns:a14="http://schemas.microsoft.com/office/drawing/2010/main" val="0"/>
              </a:ext>
            </a:extLst>
          </a:blip>
          <a:srcRect t="38182" r="52372" b="35982"/>
          <a:stretch/>
        </p:blipFill>
        <p:spPr>
          <a:xfrm>
            <a:off x="2736126" y="3836134"/>
            <a:ext cx="6334882" cy="2317603"/>
          </a:xfrm>
          <a:prstGeom prst="rect">
            <a:avLst/>
          </a:prstGeom>
        </p:spPr>
      </p:pic>
    </p:spTree>
    <p:extLst>
      <p:ext uri="{BB962C8B-B14F-4D97-AF65-F5344CB8AC3E}">
        <p14:creationId xmlns:p14="http://schemas.microsoft.com/office/powerpoint/2010/main" val="405984707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Advantages</a:t>
            </a:r>
            <a:endParaRPr lang="en-US" dirty="0"/>
          </a:p>
        </p:txBody>
      </p:sp>
      <p:sp>
        <p:nvSpPr>
          <p:cNvPr id="4" name="Slide Number Placeholder 3"/>
          <p:cNvSpPr>
            <a:spLocks noGrp="1"/>
          </p:cNvSpPr>
          <p:nvPr>
            <p:ph type="sldNum" sz="quarter" idx="12"/>
          </p:nvPr>
        </p:nvSpPr>
        <p:spPr/>
        <p:txBody>
          <a:bodyPr/>
          <a:lstStyle/>
          <a:p>
            <a:fld id="{3B5F642D-6A31-4596-8C22-CC368C1BDF36}" type="slidenum">
              <a:rPr lang="de-CH" smtClean="0"/>
              <a:t>5</a:t>
            </a:fld>
            <a:endParaRPr lang="de-CH" dirty="0"/>
          </a:p>
        </p:txBody>
      </p:sp>
      <p:pic>
        <p:nvPicPr>
          <p:cNvPr id="5" name="Picture 4" descr="739852-passons-derriere-camera-studio-ike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1258" y="3054589"/>
            <a:ext cx="3764760" cy="2501691"/>
          </a:xfrm>
          <a:prstGeom prst="rect">
            <a:avLst/>
          </a:prstGeom>
        </p:spPr>
      </p:pic>
      <p:pic>
        <p:nvPicPr>
          <p:cNvPr id="6" name="Picture 5" descr="MK-BW680_IKEA_j_P_20120822183735.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74535" y="3060361"/>
            <a:ext cx="3702537" cy="2466711"/>
          </a:xfrm>
          <a:prstGeom prst="rect">
            <a:avLst/>
          </a:prstGeom>
        </p:spPr>
      </p:pic>
      <p:pic>
        <p:nvPicPr>
          <p:cNvPr id="7" name="Picture 6" descr="imgres.jpg"/>
          <p:cNvPicPr>
            <a:picLocks noChangeAspect="1"/>
          </p:cNvPicPr>
          <p:nvPr/>
        </p:nvPicPr>
        <p:blipFill rotWithShape="1">
          <a:blip r:embed="rId5">
            <a:extLst>
              <a:ext uri="{28A0092B-C50C-407E-A947-70E740481C1C}">
                <a14:useLocalDpi xmlns:a14="http://schemas.microsoft.com/office/drawing/2010/main" val="0"/>
              </a:ext>
            </a:extLst>
          </a:blip>
          <a:srcRect r="51211"/>
          <a:stretch/>
        </p:blipFill>
        <p:spPr>
          <a:xfrm>
            <a:off x="8528679" y="5594678"/>
            <a:ext cx="654179" cy="606189"/>
          </a:xfrm>
          <a:prstGeom prst="rect">
            <a:avLst/>
          </a:prstGeom>
        </p:spPr>
      </p:pic>
      <p:pic>
        <p:nvPicPr>
          <p:cNvPr id="8" name="Picture 7" descr="imgres.jpg"/>
          <p:cNvPicPr>
            <a:picLocks noChangeAspect="1"/>
          </p:cNvPicPr>
          <p:nvPr/>
        </p:nvPicPr>
        <p:blipFill rotWithShape="1">
          <a:blip r:embed="rId5">
            <a:extLst>
              <a:ext uri="{28A0092B-C50C-407E-A947-70E740481C1C}">
                <a14:useLocalDpi xmlns:a14="http://schemas.microsoft.com/office/drawing/2010/main" val="0"/>
              </a:ext>
            </a:extLst>
          </a:blip>
          <a:srcRect l="51211"/>
          <a:stretch/>
        </p:blipFill>
        <p:spPr>
          <a:xfrm>
            <a:off x="3067938" y="5594678"/>
            <a:ext cx="654179" cy="606189"/>
          </a:xfrm>
          <a:prstGeom prst="rect">
            <a:avLst/>
          </a:prstGeom>
        </p:spPr>
      </p:pic>
      <p:sp>
        <p:nvSpPr>
          <p:cNvPr id="11" name="Content Placeholder 2"/>
          <p:cNvSpPr>
            <a:spLocks noGrp="1"/>
          </p:cNvSpPr>
          <p:nvPr>
            <p:ph idx="1"/>
          </p:nvPr>
        </p:nvSpPr>
        <p:spPr>
          <a:xfrm>
            <a:off x="543087" y="1335370"/>
            <a:ext cx="11239500" cy="1893190"/>
          </a:xfrm>
        </p:spPr>
        <p:txBody>
          <a:bodyPr>
            <a:normAutofit/>
          </a:bodyPr>
          <a:lstStyle/>
          <a:p>
            <a:r>
              <a:rPr lang="en-US" sz="3200" dirty="0" smtClean="0"/>
              <a:t>Much less expensive</a:t>
            </a:r>
          </a:p>
          <a:p>
            <a:r>
              <a:rPr lang="en-US" sz="3200" dirty="0" smtClean="0">
                <a:solidFill>
                  <a:srgbClr val="A6A6A6"/>
                </a:solidFill>
              </a:rPr>
              <a:t>Much easier </a:t>
            </a:r>
            <a:r>
              <a:rPr lang="en-US" sz="3200" dirty="0">
                <a:solidFill>
                  <a:srgbClr val="A6A6A6"/>
                </a:solidFill>
              </a:rPr>
              <a:t>for </a:t>
            </a:r>
            <a:r>
              <a:rPr lang="en-US" sz="3200" dirty="0" smtClean="0">
                <a:solidFill>
                  <a:srgbClr val="A6A6A6"/>
                </a:solidFill>
              </a:rPr>
              <a:t>customization</a:t>
            </a:r>
          </a:p>
        </p:txBody>
      </p:sp>
    </p:spTree>
    <p:extLst>
      <p:ext uri="{BB962C8B-B14F-4D97-AF65-F5344CB8AC3E}">
        <p14:creationId xmlns:p14="http://schemas.microsoft.com/office/powerpoint/2010/main" val="1051123687"/>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Application 1: Refining rough compositions</a:t>
            </a:r>
          </a:p>
        </p:txBody>
      </p:sp>
      <p:sp>
        <p:nvSpPr>
          <p:cNvPr id="4" name="Slide Number Placeholder 3"/>
          <p:cNvSpPr>
            <a:spLocks noGrp="1"/>
          </p:cNvSpPr>
          <p:nvPr>
            <p:ph type="sldNum" sz="quarter" idx="12"/>
          </p:nvPr>
        </p:nvSpPr>
        <p:spPr/>
        <p:txBody>
          <a:bodyPr/>
          <a:lstStyle/>
          <a:p>
            <a:fld id="{3B5F642D-6A31-4596-8C22-CC368C1BDF36}" type="slidenum">
              <a:rPr lang="de-CH" smtClean="0"/>
              <a:t>50</a:t>
            </a:fld>
            <a:endParaRPr lang="de-CH" dirty="0"/>
          </a:p>
        </p:txBody>
      </p:sp>
      <p:pic>
        <p:nvPicPr>
          <p:cNvPr id="5" name="Picture 4" descr="Screen Shot 2015-02-03 at 11.33.37 AM.jpg"/>
          <p:cNvPicPr>
            <a:picLocks noChangeAspect="1"/>
          </p:cNvPicPr>
          <p:nvPr/>
        </p:nvPicPr>
        <p:blipFill rotWithShape="1">
          <a:blip r:embed="rId3">
            <a:extLst>
              <a:ext uri="{28A0092B-C50C-407E-A947-70E740481C1C}">
                <a14:useLocalDpi xmlns:a14="http://schemas.microsoft.com/office/drawing/2010/main" val="0"/>
              </a:ext>
            </a:extLst>
          </a:blip>
          <a:srcRect t="1" b="-77"/>
          <a:stretch/>
        </p:blipFill>
        <p:spPr>
          <a:xfrm>
            <a:off x="2763967" y="1136736"/>
            <a:ext cx="6348009" cy="4998325"/>
          </a:xfrm>
          <a:prstGeom prst="rect">
            <a:avLst/>
          </a:prstGeom>
        </p:spPr>
      </p:pic>
    </p:spTree>
    <p:extLst>
      <p:ext uri="{BB962C8B-B14F-4D97-AF65-F5344CB8AC3E}">
        <p14:creationId xmlns:p14="http://schemas.microsoft.com/office/powerpoint/2010/main" val="3852617798"/>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Screen Shot 2015-02-03 at 11.33.37 A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3967" y="1136736"/>
            <a:ext cx="6348009" cy="4994592"/>
          </a:xfrm>
          <a:prstGeom prst="rect">
            <a:avLst/>
          </a:prstGeom>
        </p:spPr>
      </p:pic>
      <p:sp>
        <p:nvSpPr>
          <p:cNvPr id="2" name="Title 1"/>
          <p:cNvSpPr>
            <a:spLocks noGrp="1"/>
          </p:cNvSpPr>
          <p:nvPr>
            <p:ph type="title"/>
          </p:nvPr>
        </p:nvSpPr>
        <p:spPr/>
        <p:txBody>
          <a:bodyPr/>
          <a:lstStyle/>
          <a:p>
            <a:r>
              <a:rPr lang="en-US" dirty="0"/>
              <a:t>Application 1: Refining rough compositions</a:t>
            </a:r>
          </a:p>
        </p:txBody>
      </p:sp>
      <p:sp>
        <p:nvSpPr>
          <p:cNvPr id="4" name="Slide Number Placeholder 3"/>
          <p:cNvSpPr>
            <a:spLocks noGrp="1"/>
          </p:cNvSpPr>
          <p:nvPr>
            <p:ph type="sldNum" sz="quarter" idx="12"/>
          </p:nvPr>
        </p:nvSpPr>
        <p:spPr/>
        <p:txBody>
          <a:bodyPr/>
          <a:lstStyle/>
          <a:p>
            <a:fld id="{3B5F642D-6A31-4596-8C22-CC368C1BDF36}" type="slidenum">
              <a:rPr lang="de-CH" smtClean="0"/>
              <a:t>51</a:t>
            </a:fld>
            <a:endParaRPr lang="de-CH" dirty="0"/>
          </a:p>
        </p:txBody>
      </p:sp>
      <p:cxnSp>
        <p:nvCxnSpPr>
          <p:cNvPr id="7" name="Straight Connector 6"/>
          <p:cNvCxnSpPr/>
          <p:nvPr/>
        </p:nvCxnSpPr>
        <p:spPr>
          <a:xfrm flipV="1">
            <a:off x="3290888" y="3998952"/>
            <a:ext cx="5799" cy="99265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V="1">
            <a:off x="6119876" y="4025972"/>
            <a:ext cx="613" cy="165265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flipV="1">
            <a:off x="3306967" y="4647783"/>
            <a:ext cx="516649" cy="13158"/>
          </a:xfrm>
          <a:prstGeom prst="straightConnector1">
            <a:avLst/>
          </a:prstGeom>
          <a:ln w="50800">
            <a:solidFill>
              <a:srgbClr val="008000"/>
            </a:solidFill>
            <a:tailEnd type="arrow"/>
          </a:ln>
        </p:spPr>
        <p:style>
          <a:lnRef idx="2">
            <a:schemeClr val="accent4"/>
          </a:lnRef>
          <a:fillRef idx="0">
            <a:schemeClr val="accent4"/>
          </a:fillRef>
          <a:effectRef idx="1">
            <a:schemeClr val="accent4"/>
          </a:effectRef>
          <a:fontRef idx="minor">
            <a:schemeClr val="tx1"/>
          </a:fontRef>
        </p:style>
      </p:cxnSp>
      <p:cxnSp>
        <p:nvCxnSpPr>
          <p:cNvPr id="10" name="Straight Arrow Connector 9"/>
          <p:cNvCxnSpPr/>
          <p:nvPr/>
        </p:nvCxnSpPr>
        <p:spPr>
          <a:xfrm flipV="1">
            <a:off x="5714296" y="4636097"/>
            <a:ext cx="419090" cy="15345"/>
          </a:xfrm>
          <a:prstGeom prst="straightConnector1">
            <a:avLst/>
          </a:prstGeom>
          <a:ln w="50800">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3801025" y="4439756"/>
            <a:ext cx="1926782" cy="369332"/>
          </a:xfrm>
          <a:prstGeom prst="rect">
            <a:avLst/>
          </a:prstGeom>
          <a:noFill/>
        </p:spPr>
        <p:txBody>
          <a:bodyPr wrap="square" rtlCol="0">
            <a:spAutoFit/>
          </a:bodyPr>
          <a:lstStyle/>
          <a:p>
            <a:r>
              <a:rPr lang="en-US" b="1" dirty="0" smtClean="0">
                <a:solidFill>
                  <a:srgbClr val="008000"/>
                </a:solidFill>
              </a:rPr>
              <a:t>Large-scale layout</a:t>
            </a:r>
            <a:endParaRPr lang="en-US" b="1" dirty="0">
              <a:solidFill>
                <a:srgbClr val="008000"/>
              </a:solidFill>
            </a:endParaRPr>
          </a:p>
        </p:txBody>
      </p:sp>
      <p:cxnSp>
        <p:nvCxnSpPr>
          <p:cNvPr id="12" name="Straight Connector 11"/>
          <p:cNvCxnSpPr/>
          <p:nvPr/>
        </p:nvCxnSpPr>
        <p:spPr>
          <a:xfrm flipV="1">
            <a:off x="8767247" y="3998952"/>
            <a:ext cx="1400" cy="1801262"/>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a:off x="6112965" y="4633921"/>
            <a:ext cx="588497" cy="2176"/>
          </a:xfrm>
          <a:prstGeom prst="straightConnector1">
            <a:avLst/>
          </a:prstGeom>
          <a:ln w="50800">
            <a:solidFill>
              <a:srgbClr val="FF0000"/>
            </a:solidFill>
            <a:tailEnd type="arrow"/>
          </a:ln>
        </p:spPr>
        <p:style>
          <a:lnRef idx="2">
            <a:schemeClr val="accent4"/>
          </a:lnRef>
          <a:fillRef idx="0">
            <a:schemeClr val="accent4"/>
          </a:fillRef>
          <a:effectRef idx="1">
            <a:schemeClr val="accent4"/>
          </a:effectRef>
          <a:fontRef idx="minor">
            <a:schemeClr val="tx1"/>
          </a:fontRef>
        </p:style>
      </p:cxnSp>
      <p:cxnSp>
        <p:nvCxnSpPr>
          <p:cNvPr id="14" name="Straight Arrow Connector 13"/>
          <p:cNvCxnSpPr/>
          <p:nvPr/>
        </p:nvCxnSpPr>
        <p:spPr>
          <a:xfrm flipV="1">
            <a:off x="8120119" y="4623325"/>
            <a:ext cx="676924" cy="10596"/>
          </a:xfrm>
          <a:prstGeom prst="straightConnector1">
            <a:avLst/>
          </a:prstGeom>
          <a:ln w="508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6790597" y="4430438"/>
            <a:ext cx="1312842" cy="369332"/>
          </a:xfrm>
          <a:prstGeom prst="rect">
            <a:avLst/>
          </a:prstGeom>
          <a:noFill/>
        </p:spPr>
        <p:txBody>
          <a:bodyPr wrap="square" rtlCol="0">
            <a:spAutoFit/>
          </a:bodyPr>
          <a:lstStyle/>
          <a:p>
            <a:pPr algn="ctr"/>
            <a:r>
              <a:rPr lang="en-US" b="1" dirty="0" smtClean="0">
                <a:solidFill>
                  <a:srgbClr val="FF0000"/>
                </a:solidFill>
              </a:rPr>
              <a:t>Refinement</a:t>
            </a:r>
            <a:endParaRPr lang="en-US" b="1" dirty="0">
              <a:solidFill>
                <a:srgbClr val="FF0000"/>
              </a:solidFill>
            </a:endParaRPr>
          </a:p>
        </p:txBody>
      </p:sp>
    </p:spTree>
    <p:extLst>
      <p:ext uri="{BB962C8B-B14F-4D97-AF65-F5344CB8AC3E}">
        <p14:creationId xmlns:p14="http://schemas.microsoft.com/office/powerpoint/2010/main" val="1341727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Screen Shot 2015-02-03 at 11.33.37 A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3967" y="1136736"/>
            <a:ext cx="6348009" cy="4994592"/>
          </a:xfrm>
          <a:prstGeom prst="rect">
            <a:avLst/>
          </a:prstGeom>
        </p:spPr>
      </p:pic>
      <p:sp>
        <p:nvSpPr>
          <p:cNvPr id="2" name="Title 1"/>
          <p:cNvSpPr>
            <a:spLocks noGrp="1"/>
          </p:cNvSpPr>
          <p:nvPr>
            <p:ph type="title"/>
          </p:nvPr>
        </p:nvSpPr>
        <p:spPr/>
        <p:txBody>
          <a:bodyPr/>
          <a:lstStyle/>
          <a:p>
            <a:r>
              <a:rPr lang="en-US" dirty="0"/>
              <a:t>Application 1: Refining rough compositions</a:t>
            </a:r>
          </a:p>
        </p:txBody>
      </p:sp>
      <p:sp>
        <p:nvSpPr>
          <p:cNvPr id="4" name="Slide Number Placeholder 3"/>
          <p:cNvSpPr>
            <a:spLocks noGrp="1"/>
          </p:cNvSpPr>
          <p:nvPr>
            <p:ph type="sldNum" sz="quarter" idx="12"/>
          </p:nvPr>
        </p:nvSpPr>
        <p:spPr/>
        <p:txBody>
          <a:bodyPr/>
          <a:lstStyle/>
          <a:p>
            <a:fld id="{3B5F642D-6A31-4596-8C22-CC368C1BDF36}" type="slidenum">
              <a:rPr lang="de-CH" smtClean="0"/>
              <a:t>52</a:t>
            </a:fld>
            <a:endParaRPr lang="de-CH" dirty="0"/>
          </a:p>
        </p:txBody>
      </p:sp>
      <p:cxnSp>
        <p:nvCxnSpPr>
          <p:cNvPr id="7" name="Straight Connector 6"/>
          <p:cNvCxnSpPr/>
          <p:nvPr/>
        </p:nvCxnSpPr>
        <p:spPr>
          <a:xfrm flipV="1">
            <a:off x="3290888" y="3998952"/>
            <a:ext cx="5799" cy="99265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V="1">
            <a:off x="6119876" y="4025972"/>
            <a:ext cx="613" cy="165265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flipV="1">
            <a:off x="3306967" y="4647783"/>
            <a:ext cx="516649" cy="13158"/>
          </a:xfrm>
          <a:prstGeom prst="straightConnector1">
            <a:avLst/>
          </a:prstGeom>
          <a:ln w="50800">
            <a:solidFill>
              <a:srgbClr val="008000"/>
            </a:solidFill>
            <a:tailEnd type="arrow"/>
          </a:ln>
        </p:spPr>
        <p:style>
          <a:lnRef idx="2">
            <a:schemeClr val="accent4"/>
          </a:lnRef>
          <a:fillRef idx="0">
            <a:schemeClr val="accent4"/>
          </a:fillRef>
          <a:effectRef idx="1">
            <a:schemeClr val="accent4"/>
          </a:effectRef>
          <a:fontRef idx="minor">
            <a:schemeClr val="tx1"/>
          </a:fontRef>
        </p:style>
      </p:cxnSp>
      <p:cxnSp>
        <p:nvCxnSpPr>
          <p:cNvPr id="10" name="Straight Arrow Connector 9"/>
          <p:cNvCxnSpPr/>
          <p:nvPr/>
        </p:nvCxnSpPr>
        <p:spPr>
          <a:xfrm flipV="1">
            <a:off x="5714296" y="4636097"/>
            <a:ext cx="419090" cy="15345"/>
          </a:xfrm>
          <a:prstGeom prst="straightConnector1">
            <a:avLst/>
          </a:prstGeom>
          <a:ln w="50800">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3801025" y="4439756"/>
            <a:ext cx="1926782" cy="369332"/>
          </a:xfrm>
          <a:prstGeom prst="rect">
            <a:avLst/>
          </a:prstGeom>
          <a:noFill/>
        </p:spPr>
        <p:txBody>
          <a:bodyPr wrap="square" rtlCol="0">
            <a:spAutoFit/>
          </a:bodyPr>
          <a:lstStyle/>
          <a:p>
            <a:r>
              <a:rPr lang="en-US" b="1" dirty="0" smtClean="0">
                <a:solidFill>
                  <a:srgbClr val="008000"/>
                </a:solidFill>
              </a:rPr>
              <a:t>Large-scale layout</a:t>
            </a:r>
            <a:endParaRPr lang="en-US" b="1" dirty="0">
              <a:solidFill>
                <a:srgbClr val="008000"/>
              </a:solidFill>
            </a:endParaRPr>
          </a:p>
        </p:txBody>
      </p:sp>
      <p:cxnSp>
        <p:nvCxnSpPr>
          <p:cNvPr id="12" name="Straight Connector 11"/>
          <p:cNvCxnSpPr/>
          <p:nvPr/>
        </p:nvCxnSpPr>
        <p:spPr>
          <a:xfrm flipV="1">
            <a:off x="8767247" y="3998952"/>
            <a:ext cx="1400" cy="1801262"/>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a:off x="6112965" y="4633921"/>
            <a:ext cx="588497" cy="2176"/>
          </a:xfrm>
          <a:prstGeom prst="straightConnector1">
            <a:avLst/>
          </a:prstGeom>
          <a:ln w="50800">
            <a:solidFill>
              <a:srgbClr val="FF0000"/>
            </a:solidFill>
            <a:tailEnd type="arrow"/>
          </a:ln>
        </p:spPr>
        <p:style>
          <a:lnRef idx="2">
            <a:schemeClr val="accent4"/>
          </a:lnRef>
          <a:fillRef idx="0">
            <a:schemeClr val="accent4"/>
          </a:fillRef>
          <a:effectRef idx="1">
            <a:schemeClr val="accent4"/>
          </a:effectRef>
          <a:fontRef idx="minor">
            <a:schemeClr val="tx1"/>
          </a:fontRef>
        </p:style>
      </p:cxnSp>
      <p:cxnSp>
        <p:nvCxnSpPr>
          <p:cNvPr id="14" name="Straight Arrow Connector 13"/>
          <p:cNvCxnSpPr/>
          <p:nvPr/>
        </p:nvCxnSpPr>
        <p:spPr>
          <a:xfrm flipV="1">
            <a:off x="8120119" y="4623325"/>
            <a:ext cx="676924" cy="10596"/>
          </a:xfrm>
          <a:prstGeom prst="straightConnector1">
            <a:avLst/>
          </a:prstGeom>
          <a:ln w="508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6790597" y="4430438"/>
            <a:ext cx="1312842" cy="369332"/>
          </a:xfrm>
          <a:prstGeom prst="rect">
            <a:avLst/>
          </a:prstGeom>
          <a:noFill/>
        </p:spPr>
        <p:txBody>
          <a:bodyPr wrap="square" rtlCol="0">
            <a:spAutoFit/>
          </a:bodyPr>
          <a:lstStyle/>
          <a:p>
            <a:pPr algn="ctr"/>
            <a:r>
              <a:rPr lang="en-US" b="1" dirty="0" smtClean="0">
                <a:solidFill>
                  <a:srgbClr val="FF0000"/>
                </a:solidFill>
              </a:rPr>
              <a:t>Refinement</a:t>
            </a:r>
            <a:endParaRPr lang="en-US" b="1" dirty="0">
              <a:solidFill>
                <a:srgbClr val="FF0000"/>
              </a:solidFill>
            </a:endParaRPr>
          </a:p>
        </p:txBody>
      </p:sp>
      <p:sp>
        <p:nvSpPr>
          <p:cNvPr id="16" name="TextBox 15"/>
          <p:cNvSpPr txBox="1"/>
          <p:nvPr/>
        </p:nvSpPr>
        <p:spPr>
          <a:xfrm>
            <a:off x="6313410" y="3900714"/>
            <a:ext cx="2468748" cy="646331"/>
          </a:xfrm>
          <a:prstGeom prst="rect">
            <a:avLst/>
          </a:prstGeom>
          <a:noFill/>
        </p:spPr>
        <p:txBody>
          <a:bodyPr wrap="square" rtlCol="0">
            <a:spAutoFit/>
          </a:bodyPr>
          <a:lstStyle/>
          <a:p>
            <a:r>
              <a:rPr lang="en-US" dirty="0" smtClean="0">
                <a:solidFill>
                  <a:srgbClr val="FF0000"/>
                </a:solidFill>
              </a:rPr>
              <a:t>(Could have been off-loaded to the computer)</a:t>
            </a:r>
            <a:endParaRPr lang="en-US" dirty="0">
              <a:solidFill>
                <a:srgbClr val="FF0000"/>
              </a:solidFill>
            </a:endParaRPr>
          </a:p>
        </p:txBody>
      </p:sp>
      <p:sp>
        <p:nvSpPr>
          <p:cNvPr id="3" name="Rectangle 2"/>
          <p:cNvSpPr/>
          <p:nvPr/>
        </p:nvSpPr>
        <p:spPr>
          <a:xfrm>
            <a:off x="4013920" y="2381447"/>
            <a:ext cx="1031828" cy="1190723"/>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8055513" y="1184360"/>
            <a:ext cx="1031828" cy="1190723"/>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54278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Application 2</a:t>
            </a:r>
            <a:r>
              <a:rPr lang="en-US" dirty="0" smtClean="0"/>
              <a:t>: </a:t>
            </a:r>
            <a:r>
              <a:rPr lang="en-US" dirty="0"/>
              <a:t>Retargeting for different aspect ratios</a:t>
            </a:r>
          </a:p>
        </p:txBody>
      </p:sp>
      <p:sp>
        <p:nvSpPr>
          <p:cNvPr id="4" name="Slide Number Placeholder 3"/>
          <p:cNvSpPr>
            <a:spLocks noGrp="1"/>
          </p:cNvSpPr>
          <p:nvPr>
            <p:ph type="sldNum" sz="quarter" idx="12"/>
          </p:nvPr>
        </p:nvSpPr>
        <p:spPr/>
        <p:txBody>
          <a:bodyPr/>
          <a:lstStyle/>
          <a:p>
            <a:fld id="{3B5F642D-6A31-4596-8C22-CC368C1BDF36}" type="slidenum">
              <a:rPr lang="de-CH" smtClean="0"/>
              <a:t>53</a:t>
            </a:fld>
            <a:endParaRPr lang="de-CH" dirty="0"/>
          </a:p>
        </p:txBody>
      </p:sp>
      <p:pic>
        <p:nvPicPr>
          <p:cNvPr id="6" name="Picture 5" descr="imgr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7349" y="1764947"/>
            <a:ext cx="6516840" cy="3874272"/>
          </a:xfrm>
          <a:prstGeom prst="rect">
            <a:avLst/>
          </a:prstGeom>
        </p:spPr>
      </p:pic>
      <p:pic>
        <p:nvPicPr>
          <p:cNvPr id="7" name="Picture 6" descr="2015_IKEA_Catalogu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0462" y="1743325"/>
            <a:ext cx="3650531" cy="3886741"/>
          </a:xfrm>
          <a:prstGeom prst="rect">
            <a:avLst/>
          </a:prstGeom>
        </p:spPr>
      </p:pic>
      <p:sp>
        <p:nvSpPr>
          <p:cNvPr id="8" name="Right Arrow 7"/>
          <p:cNvSpPr/>
          <p:nvPr/>
        </p:nvSpPr>
        <p:spPr>
          <a:xfrm>
            <a:off x="4169886" y="3197830"/>
            <a:ext cx="1111265" cy="920055"/>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 name="TextBox 8"/>
          <p:cNvSpPr txBox="1"/>
          <p:nvPr/>
        </p:nvSpPr>
        <p:spPr>
          <a:xfrm>
            <a:off x="4227183" y="2217105"/>
            <a:ext cx="929832" cy="923330"/>
          </a:xfrm>
          <a:prstGeom prst="rect">
            <a:avLst/>
          </a:prstGeom>
          <a:noFill/>
        </p:spPr>
        <p:txBody>
          <a:bodyPr wrap="square" rtlCol="0">
            <a:spAutoFit/>
          </a:bodyPr>
          <a:lstStyle/>
          <a:p>
            <a:pPr algn="ctr"/>
            <a:r>
              <a:rPr lang="en-US" sz="5400" dirty="0" smtClean="0"/>
              <a:t>?</a:t>
            </a:r>
            <a:endParaRPr lang="en-US" sz="5400" dirty="0"/>
          </a:p>
        </p:txBody>
      </p:sp>
    </p:spTree>
    <p:extLst>
      <p:ext uri="{BB962C8B-B14F-4D97-AF65-F5344CB8AC3E}">
        <p14:creationId xmlns:p14="http://schemas.microsoft.com/office/powerpoint/2010/main" val="3553072246"/>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B5F642D-6A31-4596-8C22-CC368C1BDF36}" type="slidenum">
              <a:rPr lang="de-CH" smtClean="0"/>
              <a:t>54</a:t>
            </a:fld>
            <a:endParaRPr lang="de-CH" dirty="0"/>
          </a:p>
        </p:txBody>
      </p:sp>
      <p:pic>
        <p:nvPicPr>
          <p:cNvPr id="6" name="Picture 5" descr="Screen Shot 2015-02-03 at 12.30.34 PM.jpg"/>
          <p:cNvPicPr>
            <a:picLocks noChangeAspect="1"/>
          </p:cNvPicPr>
          <p:nvPr/>
        </p:nvPicPr>
        <p:blipFill rotWithShape="1">
          <a:blip r:embed="rId3">
            <a:extLst>
              <a:ext uri="{28A0092B-C50C-407E-A947-70E740481C1C}">
                <a14:useLocalDpi xmlns:a14="http://schemas.microsoft.com/office/drawing/2010/main" val="0"/>
              </a:ext>
            </a:extLst>
          </a:blip>
          <a:srcRect r="44133"/>
          <a:stretch/>
        </p:blipFill>
        <p:spPr>
          <a:xfrm>
            <a:off x="1072410" y="1358900"/>
            <a:ext cx="5558245" cy="4718585"/>
          </a:xfrm>
          <a:prstGeom prst="rect">
            <a:avLst/>
          </a:prstGeom>
        </p:spPr>
      </p:pic>
      <p:pic>
        <p:nvPicPr>
          <p:cNvPr id="7" name="Picture 6" descr="Screen Shot 2015-02-03 at 12.30.34 PM.jpg"/>
          <p:cNvPicPr>
            <a:picLocks noChangeAspect="1"/>
          </p:cNvPicPr>
          <p:nvPr/>
        </p:nvPicPr>
        <p:blipFill rotWithShape="1">
          <a:blip r:embed="rId3">
            <a:extLst>
              <a:ext uri="{28A0092B-C50C-407E-A947-70E740481C1C}">
                <a14:useLocalDpi xmlns:a14="http://schemas.microsoft.com/office/drawing/2010/main" val="0"/>
              </a:ext>
            </a:extLst>
          </a:blip>
          <a:srcRect l="78177" r="234"/>
          <a:stretch/>
        </p:blipFill>
        <p:spPr>
          <a:xfrm>
            <a:off x="6780065" y="1361908"/>
            <a:ext cx="2147959" cy="4718585"/>
          </a:xfrm>
          <a:prstGeom prst="rect">
            <a:avLst/>
          </a:prstGeom>
        </p:spPr>
      </p:pic>
      <p:sp>
        <p:nvSpPr>
          <p:cNvPr id="8" name="Title 1"/>
          <p:cNvSpPr>
            <a:spLocks noGrp="1"/>
          </p:cNvSpPr>
          <p:nvPr>
            <p:ph type="title"/>
          </p:nvPr>
        </p:nvSpPr>
        <p:spPr>
          <a:xfrm>
            <a:off x="476250" y="365125"/>
            <a:ext cx="11239500" cy="749801"/>
          </a:xfrm>
        </p:spPr>
        <p:txBody>
          <a:bodyPr>
            <a:normAutofit fontScale="90000"/>
          </a:bodyPr>
          <a:lstStyle/>
          <a:p>
            <a:r>
              <a:rPr lang="en-US" dirty="0"/>
              <a:t>Application </a:t>
            </a:r>
            <a:r>
              <a:rPr lang="en-US" dirty="0" smtClean="0"/>
              <a:t>2: </a:t>
            </a:r>
            <a:r>
              <a:rPr lang="en-US" dirty="0"/>
              <a:t>Retargeting for different aspect ratios</a:t>
            </a:r>
          </a:p>
        </p:txBody>
      </p:sp>
    </p:spTree>
    <p:extLst>
      <p:ext uri="{BB962C8B-B14F-4D97-AF65-F5344CB8AC3E}">
        <p14:creationId xmlns:p14="http://schemas.microsoft.com/office/powerpoint/2010/main" val="729373150"/>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B5F642D-6A31-4596-8C22-CC368C1BDF36}" type="slidenum">
              <a:rPr lang="de-CH" smtClean="0"/>
              <a:t>55</a:t>
            </a:fld>
            <a:endParaRPr lang="de-CH" dirty="0"/>
          </a:p>
        </p:txBody>
      </p:sp>
      <p:pic>
        <p:nvPicPr>
          <p:cNvPr id="6" name="Picture 5" descr="Screen Shot 2015-02-03 at 12.30.34 PM.jpg"/>
          <p:cNvPicPr>
            <a:picLocks noChangeAspect="1"/>
          </p:cNvPicPr>
          <p:nvPr/>
        </p:nvPicPr>
        <p:blipFill rotWithShape="1">
          <a:blip r:embed="rId3">
            <a:extLst>
              <a:ext uri="{28A0092B-C50C-407E-A947-70E740481C1C}">
                <a14:useLocalDpi xmlns:a14="http://schemas.microsoft.com/office/drawing/2010/main" val="0"/>
              </a:ext>
            </a:extLst>
          </a:blip>
          <a:srcRect r="44133"/>
          <a:stretch/>
        </p:blipFill>
        <p:spPr>
          <a:xfrm>
            <a:off x="1072410" y="1358900"/>
            <a:ext cx="5558245" cy="4718585"/>
          </a:xfrm>
          <a:prstGeom prst="rect">
            <a:avLst/>
          </a:prstGeom>
        </p:spPr>
      </p:pic>
      <p:pic>
        <p:nvPicPr>
          <p:cNvPr id="7" name="Picture 6" descr="Screen Shot 2015-02-03 at 12.30.34 PM.jpg"/>
          <p:cNvPicPr>
            <a:picLocks noChangeAspect="1"/>
          </p:cNvPicPr>
          <p:nvPr/>
        </p:nvPicPr>
        <p:blipFill rotWithShape="1">
          <a:blip r:embed="rId3">
            <a:extLst>
              <a:ext uri="{28A0092B-C50C-407E-A947-70E740481C1C}">
                <a14:useLocalDpi xmlns:a14="http://schemas.microsoft.com/office/drawing/2010/main" val="0"/>
              </a:ext>
            </a:extLst>
          </a:blip>
          <a:srcRect l="78177" r="234"/>
          <a:stretch/>
        </p:blipFill>
        <p:spPr>
          <a:xfrm>
            <a:off x="6780065" y="1361908"/>
            <a:ext cx="2147959" cy="4718585"/>
          </a:xfrm>
          <a:prstGeom prst="rect">
            <a:avLst/>
          </a:prstGeom>
        </p:spPr>
      </p:pic>
      <p:pic>
        <p:nvPicPr>
          <p:cNvPr id="8" name="Picture 7" descr="Screen Shot 2015-02-03 at 12.30.34 PM.jpg"/>
          <p:cNvPicPr>
            <a:picLocks noChangeAspect="1"/>
          </p:cNvPicPr>
          <p:nvPr/>
        </p:nvPicPr>
        <p:blipFill rotWithShape="1">
          <a:blip r:embed="rId3">
            <a:extLst>
              <a:ext uri="{28A0092B-C50C-407E-A947-70E740481C1C}">
                <a14:useLocalDpi xmlns:a14="http://schemas.microsoft.com/office/drawing/2010/main" val="0"/>
              </a:ext>
            </a:extLst>
          </a:blip>
          <a:srcRect l="56024" t="396" r="22387" b="-396"/>
          <a:stretch/>
        </p:blipFill>
        <p:spPr>
          <a:xfrm>
            <a:off x="9099101" y="1383590"/>
            <a:ext cx="2147959" cy="4718585"/>
          </a:xfrm>
          <a:prstGeom prst="rect">
            <a:avLst/>
          </a:prstGeom>
        </p:spPr>
      </p:pic>
      <p:sp>
        <p:nvSpPr>
          <p:cNvPr id="9" name="Title 1"/>
          <p:cNvSpPr>
            <a:spLocks noGrp="1"/>
          </p:cNvSpPr>
          <p:nvPr>
            <p:ph type="title"/>
          </p:nvPr>
        </p:nvSpPr>
        <p:spPr>
          <a:xfrm>
            <a:off x="476250" y="365125"/>
            <a:ext cx="11239500" cy="749801"/>
          </a:xfrm>
        </p:spPr>
        <p:txBody>
          <a:bodyPr>
            <a:normAutofit fontScale="90000"/>
          </a:bodyPr>
          <a:lstStyle/>
          <a:p>
            <a:r>
              <a:rPr lang="en-US" dirty="0"/>
              <a:t>Application </a:t>
            </a:r>
            <a:r>
              <a:rPr lang="en-US" dirty="0" smtClean="0"/>
              <a:t>2: </a:t>
            </a:r>
            <a:r>
              <a:rPr lang="en-US" dirty="0"/>
              <a:t>Retargeting for different aspect ratios</a:t>
            </a:r>
          </a:p>
        </p:txBody>
      </p:sp>
    </p:spTree>
    <p:extLst>
      <p:ext uri="{BB962C8B-B14F-4D97-AF65-F5344CB8AC3E}">
        <p14:creationId xmlns:p14="http://schemas.microsoft.com/office/powerpoint/2010/main" val="729373150"/>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B5F642D-6A31-4596-8C22-CC368C1BDF36}" type="slidenum">
              <a:rPr lang="de-CH" smtClean="0"/>
              <a:t>56</a:t>
            </a:fld>
            <a:endParaRPr lang="de-CH" dirty="0"/>
          </a:p>
        </p:txBody>
      </p:sp>
      <p:pic>
        <p:nvPicPr>
          <p:cNvPr id="10" name="Picture 9" descr="j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9060" y="2141826"/>
            <a:ext cx="4309010" cy="2780278"/>
          </a:xfrm>
          <a:prstGeom prst="rect">
            <a:avLst/>
          </a:prstGeom>
        </p:spPr>
      </p:pic>
      <p:pic>
        <p:nvPicPr>
          <p:cNvPr id="11" name="Picture 10" descr="u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7599" y="2143514"/>
            <a:ext cx="4309010" cy="2780278"/>
          </a:xfrm>
          <a:prstGeom prst="rect">
            <a:avLst/>
          </a:prstGeom>
        </p:spPr>
      </p:pic>
      <p:pic>
        <p:nvPicPr>
          <p:cNvPr id="12" name="Picture 11" descr="imgre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3927" y="2227388"/>
            <a:ext cx="854040" cy="6397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descr="imgre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04232" y="2207553"/>
            <a:ext cx="870314" cy="5460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itle 1"/>
          <p:cNvSpPr>
            <a:spLocks noGrp="1"/>
          </p:cNvSpPr>
          <p:nvPr>
            <p:ph type="title"/>
          </p:nvPr>
        </p:nvSpPr>
        <p:spPr>
          <a:xfrm>
            <a:off x="476249" y="365125"/>
            <a:ext cx="11405307" cy="749801"/>
          </a:xfrm>
        </p:spPr>
        <p:txBody>
          <a:bodyPr>
            <a:noAutofit/>
          </a:bodyPr>
          <a:lstStyle/>
          <a:p>
            <a:r>
              <a:rPr lang="en-US" sz="4000" dirty="0" smtClean="0"/>
              <a:t>App 3: </a:t>
            </a:r>
            <a:r>
              <a:rPr lang="en-US" sz="4000" dirty="0"/>
              <a:t>Retargeting </a:t>
            </a:r>
            <a:r>
              <a:rPr lang="en-US" sz="4000" dirty="0" smtClean="0"/>
              <a:t>for different cultural preferences</a:t>
            </a:r>
            <a:endParaRPr lang="en-US" sz="4000" dirty="0"/>
          </a:p>
        </p:txBody>
      </p:sp>
    </p:spTree>
    <p:extLst>
      <p:ext uri="{BB962C8B-B14F-4D97-AF65-F5344CB8AC3E}">
        <p14:creationId xmlns:p14="http://schemas.microsoft.com/office/powerpoint/2010/main" val="1999418710"/>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B5F642D-6A31-4596-8C22-CC368C1BDF36}" type="slidenum">
              <a:rPr lang="de-CH" smtClean="0"/>
              <a:t>57</a:t>
            </a:fld>
            <a:endParaRPr lang="de-CH" dirty="0"/>
          </a:p>
        </p:txBody>
      </p:sp>
      <p:pic>
        <p:nvPicPr>
          <p:cNvPr id="3" name="Picture 2" descr="Screen Shot 2015-04-23 at 10.42.09 AM.jpg"/>
          <p:cNvPicPr>
            <a:picLocks noChangeAspect="1"/>
          </p:cNvPicPr>
          <p:nvPr/>
        </p:nvPicPr>
        <p:blipFill rotWithShape="1">
          <a:blip r:embed="rId3">
            <a:extLst>
              <a:ext uri="{28A0092B-C50C-407E-A947-70E740481C1C}">
                <a14:useLocalDpi xmlns:a14="http://schemas.microsoft.com/office/drawing/2010/main" val="0"/>
              </a:ext>
            </a:extLst>
          </a:blip>
          <a:srcRect r="33341"/>
          <a:stretch/>
        </p:blipFill>
        <p:spPr>
          <a:xfrm>
            <a:off x="266392" y="1770969"/>
            <a:ext cx="7849052" cy="3688532"/>
          </a:xfrm>
          <a:prstGeom prst="rect">
            <a:avLst/>
          </a:prstGeom>
        </p:spPr>
      </p:pic>
      <p:sp>
        <p:nvSpPr>
          <p:cNvPr id="6" name="Title 1"/>
          <p:cNvSpPr>
            <a:spLocks noGrp="1"/>
          </p:cNvSpPr>
          <p:nvPr>
            <p:ph type="title"/>
          </p:nvPr>
        </p:nvSpPr>
        <p:spPr>
          <a:xfrm>
            <a:off x="476249" y="365125"/>
            <a:ext cx="11405307" cy="749801"/>
          </a:xfrm>
        </p:spPr>
        <p:txBody>
          <a:bodyPr>
            <a:noAutofit/>
          </a:bodyPr>
          <a:lstStyle/>
          <a:p>
            <a:r>
              <a:rPr lang="en-US" sz="4000" dirty="0" smtClean="0"/>
              <a:t>App 3: </a:t>
            </a:r>
            <a:r>
              <a:rPr lang="en-US" sz="4000" dirty="0"/>
              <a:t>Retargeting </a:t>
            </a:r>
            <a:r>
              <a:rPr lang="en-US" sz="4000" dirty="0" smtClean="0"/>
              <a:t>for different cultural preferences</a:t>
            </a:r>
            <a:endParaRPr lang="en-US" sz="4000" dirty="0"/>
          </a:p>
        </p:txBody>
      </p:sp>
    </p:spTree>
    <p:extLst>
      <p:ext uri="{BB962C8B-B14F-4D97-AF65-F5344CB8AC3E}">
        <p14:creationId xmlns:p14="http://schemas.microsoft.com/office/powerpoint/2010/main" val="3621583632"/>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B5F642D-6A31-4596-8C22-CC368C1BDF36}" type="slidenum">
              <a:rPr lang="de-CH" smtClean="0"/>
              <a:t>58</a:t>
            </a:fld>
            <a:endParaRPr lang="de-CH" dirty="0"/>
          </a:p>
        </p:txBody>
      </p:sp>
      <p:pic>
        <p:nvPicPr>
          <p:cNvPr id="3" name="Picture 2" descr="Screen Shot 2015-04-23 at 10.42.09 A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391" y="1770969"/>
            <a:ext cx="11774927" cy="3688532"/>
          </a:xfrm>
          <a:prstGeom prst="rect">
            <a:avLst/>
          </a:prstGeom>
        </p:spPr>
      </p:pic>
      <p:sp>
        <p:nvSpPr>
          <p:cNvPr id="6" name="Title 1"/>
          <p:cNvSpPr>
            <a:spLocks noGrp="1"/>
          </p:cNvSpPr>
          <p:nvPr>
            <p:ph type="title"/>
          </p:nvPr>
        </p:nvSpPr>
        <p:spPr>
          <a:xfrm>
            <a:off x="476249" y="365125"/>
            <a:ext cx="11405307" cy="749801"/>
          </a:xfrm>
        </p:spPr>
        <p:txBody>
          <a:bodyPr>
            <a:noAutofit/>
          </a:bodyPr>
          <a:lstStyle/>
          <a:p>
            <a:r>
              <a:rPr lang="en-US" sz="4000" dirty="0" smtClean="0"/>
              <a:t>App 3: </a:t>
            </a:r>
            <a:r>
              <a:rPr lang="en-US" sz="4000" dirty="0"/>
              <a:t>Retargeting </a:t>
            </a:r>
            <a:r>
              <a:rPr lang="en-US" sz="4000" dirty="0" smtClean="0"/>
              <a:t>for different cultural preferences</a:t>
            </a:r>
            <a:endParaRPr lang="en-US" sz="4000" dirty="0"/>
          </a:p>
        </p:txBody>
      </p:sp>
    </p:spTree>
    <p:extLst>
      <p:ext uri="{BB962C8B-B14F-4D97-AF65-F5344CB8AC3E}">
        <p14:creationId xmlns:p14="http://schemas.microsoft.com/office/powerpoint/2010/main" val="985577692"/>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atalogo ikea 2011 SALONES 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5846" y="1179844"/>
            <a:ext cx="8804287" cy="5036109"/>
          </a:xfrm>
          <a:prstGeom prst="rect">
            <a:avLst/>
          </a:prstGeom>
        </p:spPr>
      </p:pic>
      <p:sp>
        <p:nvSpPr>
          <p:cNvPr id="4" name="Slide Number Placeholder 3"/>
          <p:cNvSpPr>
            <a:spLocks noGrp="1"/>
          </p:cNvSpPr>
          <p:nvPr>
            <p:ph type="sldNum" sz="quarter" idx="12"/>
          </p:nvPr>
        </p:nvSpPr>
        <p:spPr/>
        <p:txBody>
          <a:bodyPr/>
          <a:lstStyle/>
          <a:p>
            <a:fld id="{3B5F642D-6A31-4596-8C22-CC368C1BDF36}" type="slidenum">
              <a:rPr lang="de-CH" smtClean="0"/>
              <a:t>59</a:t>
            </a:fld>
            <a:endParaRPr lang="de-CH" dirty="0"/>
          </a:p>
        </p:txBody>
      </p:sp>
      <p:sp>
        <p:nvSpPr>
          <p:cNvPr id="5" name="Title 1"/>
          <p:cNvSpPr>
            <a:spLocks noGrp="1"/>
          </p:cNvSpPr>
          <p:nvPr>
            <p:ph type="title"/>
          </p:nvPr>
        </p:nvSpPr>
        <p:spPr/>
        <p:txBody>
          <a:bodyPr>
            <a:normAutofit/>
          </a:bodyPr>
          <a:lstStyle/>
          <a:p>
            <a:pPr algn="l"/>
            <a:r>
              <a:rPr lang="en-US" sz="4000" dirty="0" smtClean="0"/>
              <a:t>Application 4: Text-incorporated composition</a:t>
            </a:r>
            <a:endParaRPr lang="en-US" sz="4000" dirty="0"/>
          </a:p>
        </p:txBody>
      </p:sp>
      <p:sp>
        <p:nvSpPr>
          <p:cNvPr id="8" name="Rectangle 7"/>
          <p:cNvSpPr/>
          <p:nvPr/>
        </p:nvSpPr>
        <p:spPr>
          <a:xfrm>
            <a:off x="8718182" y="5015030"/>
            <a:ext cx="1765163" cy="860950"/>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2111300" y="5124382"/>
            <a:ext cx="3205716" cy="687026"/>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33970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Advantages</a:t>
            </a:r>
            <a:endParaRPr lang="en-US" dirty="0"/>
          </a:p>
        </p:txBody>
      </p:sp>
      <p:sp>
        <p:nvSpPr>
          <p:cNvPr id="4" name="Slide Number Placeholder 3"/>
          <p:cNvSpPr>
            <a:spLocks noGrp="1"/>
          </p:cNvSpPr>
          <p:nvPr>
            <p:ph type="sldNum" sz="quarter" idx="12"/>
          </p:nvPr>
        </p:nvSpPr>
        <p:spPr/>
        <p:txBody>
          <a:bodyPr/>
          <a:lstStyle/>
          <a:p>
            <a:fld id="{3B5F642D-6A31-4596-8C22-CC368C1BDF36}" type="slidenum">
              <a:rPr lang="de-CH" smtClean="0"/>
              <a:t>6</a:t>
            </a:fld>
            <a:endParaRPr lang="de-CH" dirty="0"/>
          </a:p>
        </p:txBody>
      </p:sp>
      <p:pic>
        <p:nvPicPr>
          <p:cNvPr id="7" name="Picture 6" descr="1306026264_0014389f.jpeg"/>
          <p:cNvPicPr>
            <a:picLocks noChangeAspect="1"/>
          </p:cNvPicPr>
          <p:nvPr/>
        </p:nvPicPr>
        <p:blipFill rotWithShape="1">
          <a:blip r:embed="rId3">
            <a:extLst>
              <a:ext uri="{28A0092B-C50C-407E-A947-70E740481C1C}">
                <a14:useLocalDpi xmlns:a14="http://schemas.microsoft.com/office/drawing/2010/main" val="0"/>
              </a:ext>
            </a:extLst>
          </a:blip>
          <a:srcRect t="65280"/>
          <a:stretch/>
        </p:blipFill>
        <p:spPr>
          <a:xfrm>
            <a:off x="6974547" y="3090408"/>
            <a:ext cx="3551846" cy="2466366"/>
          </a:xfrm>
          <a:prstGeom prst="rect">
            <a:avLst/>
          </a:prstGeom>
        </p:spPr>
      </p:pic>
      <p:pic>
        <p:nvPicPr>
          <p:cNvPr id="8" name="Picture 7" descr="imgres.jpg"/>
          <p:cNvPicPr>
            <a:picLocks noChangeAspect="1"/>
          </p:cNvPicPr>
          <p:nvPr/>
        </p:nvPicPr>
        <p:blipFill rotWithShape="1">
          <a:blip r:embed="rId4">
            <a:extLst>
              <a:ext uri="{28A0092B-C50C-407E-A947-70E740481C1C}">
                <a14:useLocalDpi xmlns:a14="http://schemas.microsoft.com/office/drawing/2010/main" val="0"/>
              </a:ext>
            </a:extLst>
          </a:blip>
          <a:srcRect r="51211"/>
          <a:stretch/>
        </p:blipFill>
        <p:spPr>
          <a:xfrm>
            <a:off x="8399523" y="5594678"/>
            <a:ext cx="654179" cy="606189"/>
          </a:xfrm>
          <a:prstGeom prst="rect">
            <a:avLst/>
          </a:prstGeom>
        </p:spPr>
      </p:pic>
      <p:pic>
        <p:nvPicPr>
          <p:cNvPr id="9" name="Picture 8" descr="imgres.jpg"/>
          <p:cNvPicPr>
            <a:picLocks noChangeAspect="1"/>
          </p:cNvPicPr>
          <p:nvPr/>
        </p:nvPicPr>
        <p:blipFill rotWithShape="1">
          <a:blip r:embed="rId4">
            <a:extLst>
              <a:ext uri="{28A0092B-C50C-407E-A947-70E740481C1C}">
                <a14:useLocalDpi xmlns:a14="http://schemas.microsoft.com/office/drawing/2010/main" val="0"/>
              </a:ext>
            </a:extLst>
          </a:blip>
          <a:srcRect l="51211"/>
          <a:stretch/>
        </p:blipFill>
        <p:spPr>
          <a:xfrm>
            <a:off x="2938782" y="5594678"/>
            <a:ext cx="654179" cy="606189"/>
          </a:xfrm>
          <a:prstGeom prst="rect">
            <a:avLst/>
          </a:prstGeom>
        </p:spPr>
      </p:pic>
      <p:sp>
        <p:nvSpPr>
          <p:cNvPr id="10" name="Content Placeholder 2"/>
          <p:cNvSpPr txBox="1">
            <a:spLocks/>
          </p:cNvSpPr>
          <p:nvPr/>
        </p:nvSpPr>
        <p:spPr>
          <a:xfrm>
            <a:off x="543087" y="1335370"/>
            <a:ext cx="11239500" cy="1893190"/>
          </a:xfrm>
          <a:prstGeom prst="rect">
            <a:avLst/>
          </a:prstGeom>
        </p:spPr>
        <p:txBody>
          <a:bodyPr vert="horz" lIns="180000" tIns="45720" rIns="18000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Much less expensive</a:t>
            </a:r>
          </a:p>
          <a:p>
            <a:r>
              <a:rPr lang="en-US" sz="3200" dirty="0">
                <a:solidFill>
                  <a:srgbClr val="A6A6A6"/>
                </a:solidFill>
              </a:rPr>
              <a:t>Much easier for customization</a:t>
            </a:r>
          </a:p>
        </p:txBody>
      </p:sp>
      <p:pic>
        <p:nvPicPr>
          <p:cNvPr id="3" name="Picture 2" descr="royalty-free-stock-photos-ikea-warehouse-furniture-beijing-chinaefbccview-interior-image.jpg"/>
          <p:cNvPicPr>
            <a:picLocks noChangeAspect="1"/>
          </p:cNvPicPr>
          <p:nvPr/>
        </p:nvPicPr>
        <p:blipFill rotWithShape="1">
          <a:blip r:embed="rId5" cstate="print">
            <a:extLst>
              <a:ext uri="{28A0092B-C50C-407E-A947-70E740481C1C}">
                <a14:useLocalDpi xmlns:a14="http://schemas.microsoft.com/office/drawing/2010/main" val="0"/>
              </a:ext>
            </a:extLst>
          </a:blip>
          <a:srcRect r="34" b="8960"/>
          <a:stretch/>
        </p:blipFill>
        <p:spPr>
          <a:xfrm>
            <a:off x="1612635" y="3075902"/>
            <a:ext cx="3374361" cy="2470255"/>
          </a:xfrm>
          <a:prstGeom prst="rect">
            <a:avLst/>
          </a:prstGeom>
        </p:spPr>
      </p:pic>
    </p:spTree>
    <p:extLst>
      <p:ext uri="{BB962C8B-B14F-4D97-AF65-F5344CB8AC3E}">
        <p14:creationId xmlns:p14="http://schemas.microsoft.com/office/powerpoint/2010/main" val="2742303662"/>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B5F642D-6A31-4596-8C22-CC368C1BDF36}" type="slidenum">
              <a:rPr lang="de-CH" smtClean="0"/>
              <a:t>60</a:t>
            </a:fld>
            <a:endParaRPr lang="de-CH" dirty="0"/>
          </a:p>
        </p:txBody>
      </p:sp>
      <p:pic>
        <p:nvPicPr>
          <p:cNvPr id="5" name="Picture 4" descr="Screen Shot 2015-04-23 at 11.17.05 AM.jpg"/>
          <p:cNvPicPr>
            <a:picLocks noChangeAspect="1"/>
          </p:cNvPicPr>
          <p:nvPr/>
        </p:nvPicPr>
        <p:blipFill rotWithShape="1">
          <a:blip r:embed="rId3">
            <a:extLst>
              <a:ext uri="{28A0092B-C50C-407E-A947-70E740481C1C}">
                <a14:useLocalDpi xmlns:a14="http://schemas.microsoft.com/office/drawing/2010/main" val="0"/>
              </a:ext>
            </a:extLst>
          </a:blip>
          <a:srcRect r="66778" b="15133"/>
          <a:stretch/>
        </p:blipFill>
        <p:spPr>
          <a:xfrm>
            <a:off x="258317" y="1291423"/>
            <a:ext cx="3896273" cy="3955951"/>
          </a:xfrm>
          <a:prstGeom prst="rect">
            <a:avLst/>
          </a:prstGeom>
        </p:spPr>
      </p:pic>
      <p:sp>
        <p:nvSpPr>
          <p:cNvPr id="6" name="Rectangle 5"/>
          <p:cNvSpPr/>
          <p:nvPr/>
        </p:nvSpPr>
        <p:spPr>
          <a:xfrm>
            <a:off x="884297" y="3187246"/>
            <a:ext cx="1001239" cy="1536488"/>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1101996" y="5172677"/>
            <a:ext cx="2222670" cy="646331"/>
          </a:xfrm>
          <a:prstGeom prst="rect">
            <a:avLst/>
          </a:prstGeom>
          <a:noFill/>
        </p:spPr>
        <p:txBody>
          <a:bodyPr wrap="square" rtlCol="0">
            <a:spAutoFit/>
          </a:bodyPr>
          <a:lstStyle/>
          <a:p>
            <a:pPr algn="ctr"/>
            <a:r>
              <a:rPr lang="en-US" sz="3600" dirty="0" smtClean="0"/>
              <a:t>Input</a:t>
            </a:r>
            <a:endParaRPr lang="en-US" sz="3600" dirty="0"/>
          </a:p>
        </p:txBody>
      </p:sp>
      <p:sp>
        <p:nvSpPr>
          <p:cNvPr id="8" name="Title 1"/>
          <p:cNvSpPr>
            <a:spLocks noGrp="1"/>
          </p:cNvSpPr>
          <p:nvPr>
            <p:ph type="title"/>
          </p:nvPr>
        </p:nvSpPr>
        <p:spPr>
          <a:xfrm>
            <a:off x="476250" y="365125"/>
            <a:ext cx="11239500" cy="749801"/>
          </a:xfrm>
        </p:spPr>
        <p:txBody>
          <a:bodyPr>
            <a:normAutofit/>
          </a:bodyPr>
          <a:lstStyle/>
          <a:p>
            <a:pPr algn="l"/>
            <a:r>
              <a:rPr lang="en-US" sz="4000" dirty="0" smtClean="0"/>
              <a:t>Application 4: Text-incorporated composition</a:t>
            </a:r>
            <a:endParaRPr lang="en-US" sz="4000" dirty="0"/>
          </a:p>
        </p:txBody>
      </p:sp>
    </p:spTree>
    <p:extLst>
      <p:ext uri="{BB962C8B-B14F-4D97-AF65-F5344CB8AC3E}">
        <p14:creationId xmlns:p14="http://schemas.microsoft.com/office/powerpoint/2010/main" val="8446589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B5F642D-6A31-4596-8C22-CC368C1BDF36}" type="slidenum">
              <a:rPr lang="de-CH" smtClean="0"/>
              <a:t>61</a:t>
            </a:fld>
            <a:endParaRPr lang="de-CH" dirty="0"/>
          </a:p>
        </p:txBody>
      </p:sp>
      <p:sp>
        <p:nvSpPr>
          <p:cNvPr id="6" name="Rectangle 5"/>
          <p:cNvSpPr/>
          <p:nvPr/>
        </p:nvSpPr>
        <p:spPr>
          <a:xfrm>
            <a:off x="884297" y="3187246"/>
            <a:ext cx="1001239" cy="1536488"/>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4771989" y="1331531"/>
            <a:ext cx="6535282" cy="1200329"/>
          </a:xfrm>
          <a:prstGeom prst="rect">
            <a:avLst/>
          </a:prstGeom>
          <a:noFill/>
        </p:spPr>
        <p:txBody>
          <a:bodyPr wrap="square" rtlCol="0">
            <a:spAutoFit/>
          </a:bodyPr>
          <a:lstStyle/>
          <a:p>
            <a:r>
              <a:rPr lang="en-US" sz="3600" dirty="0" smtClean="0"/>
              <a:t>Extra terms for overlaid text</a:t>
            </a:r>
          </a:p>
          <a:p>
            <a:pPr marL="571500" indent="-571500">
              <a:buFont typeface="Arial"/>
              <a:buChar char="•"/>
            </a:pPr>
            <a:r>
              <a:rPr lang="en-US" sz="3600" dirty="0" smtClean="0"/>
              <a:t>Contrast term</a:t>
            </a:r>
            <a:endParaRPr lang="en-US" sz="3600" dirty="0"/>
          </a:p>
        </p:txBody>
      </p:sp>
      <p:pic>
        <p:nvPicPr>
          <p:cNvPr id="7" name="Picture 6" descr="Screen Shot 2015-04-23 at 11.17.05 AM.jpg"/>
          <p:cNvPicPr>
            <a:picLocks noChangeAspect="1"/>
          </p:cNvPicPr>
          <p:nvPr/>
        </p:nvPicPr>
        <p:blipFill rotWithShape="1">
          <a:blip r:embed="rId3">
            <a:extLst>
              <a:ext uri="{28A0092B-C50C-407E-A947-70E740481C1C}">
                <a14:useLocalDpi xmlns:a14="http://schemas.microsoft.com/office/drawing/2010/main" val="0"/>
              </a:ext>
            </a:extLst>
          </a:blip>
          <a:srcRect r="66778" b="15133"/>
          <a:stretch/>
        </p:blipFill>
        <p:spPr>
          <a:xfrm>
            <a:off x="258317" y="1291423"/>
            <a:ext cx="3896273" cy="3955951"/>
          </a:xfrm>
          <a:prstGeom prst="rect">
            <a:avLst/>
          </a:prstGeom>
        </p:spPr>
      </p:pic>
      <p:sp>
        <p:nvSpPr>
          <p:cNvPr id="8" name="TextBox 7"/>
          <p:cNvSpPr txBox="1"/>
          <p:nvPr/>
        </p:nvSpPr>
        <p:spPr>
          <a:xfrm>
            <a:off x="1101996" y="5172677"/>
            <a:ext cx="2222670" cy="646331"/>
          </a:xfrm>
          <a:prstGeom prst="rect">
            <a:avLst/>
          </a:prstGeom>
          <a:noFill/>
        </p:spPr>
        <p:txBody>
          <a:bodyPr wrap="square" rtlCol="0">
            <a:spAutoFit/>
          </a:bodyPr>
          <a:lstStyle/>
          <a:p>
            <a:pPr algn="ctr"/>
            <a:r>
              <a:rPr lang="en-US" sz="3600" dirty="0" smtClean="0"/>
              <a:t>Input</a:t>
            </a:r>
            <a:endParaRPr lang="en-US" sz="3600" dirty="0"/>
          </a:p>
        </p:txBody>
      </p:sp>
      <p:sp>
        <p:nvSpPr>
          <p:cNvPr id="9" name="Title 1"/>
          <p:cNvSpPr>
            <a:spLocks noGrp="1"/>
          </p:cNvSpPr>
          <p:nvPr>
            <p:ph type="title"/>
          </p:nvPr>
        </p:nvSpPr>
        <p:spPr>
          <a:xfrm>
            <a:off x="476250" y="365125"/>
            <a:ext cx="11239500" cy="749801"/>
          </a:xfrm>
        </p:spPr>
        <p:txBody>
          <a:bodyPr>
            <a:normAutofit/>
          </a:bodyPr>
          <a:lstStyle/>
          <a:p>
            <a:pPr algn="l"/>
            <a:r>
              <a:rPr lang="en-US" sz="4000" dirty="0" smtClean="0"/>
              <a:t>Application 4: Text-incorporated composition</a:t>
            </a:r>
            <a:endParaRPr lang="en-US" sz="4000" dirty="0"/>
          </a:p>
        </p:txBody>
      </p:sp>
    </p:spTree>
    <p:extLst>
      <p:ext uri="{BB962C8B-B14F-4D97-AF65-F5344CB8AC3E}">
        <p14:creationId xmlns:p14="http://schemas.microsoft.com/office/powerpoint/2010/main" val="2421606103"/>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B5F642D-6A31-4596-8C22-CC368C1BDF36}" type="slidenum">
              <a:rPr lang="de-CH" smtClean="0"/>
              <a:t>62</a:t>
            </a:fld>
            <a:endParaRPr lang="de-CH" dirty="0"/>
          </a:p>
        </p:txBody>
      </p:sp>
      <p:sp>
        <p:nvSpPr>
          <p:cNvPr id="6" name="Rectangle 5"/>
          <p:cNvSpPr/>
          <p:nvPr/>
        </p:nvSpPr>
        <p:spPr>
          <a:xfrm>
            <a:off x="884297" y="3187246"/>
            <a:ext cx="1001239" cy="1536488"/>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4771989" y="1331531"/>
            <a:ext cx="6535282" cy="1754327"/>
          </a:xfrm>
          <a:prstGeom prst="rect">
            <a:avLst/>
          </a:prstGeom>
          <a:noFill/>
        </p:spPr>
        <p:txBody>
          <a:bodyPr wrap="square" rtlCol="0">
            <a:spAutoFit/>
          </a:bodyPr>
          <a:lstStyle/>
          <a:p>
            <a:r>
              <a:rPr lang="en-US" sz="3600" dirty="0" smtClean="0"/>
              <a:t>Extra terms for overlaid text</a:t>
            </a:r>
          </a:p>
          <a:p>
            <a:pPr marL="571500" indent="-571500">
              <a:buFont typeface="Arial"/>
              <a:buChar char="•"/>
            </a:pPr>
            <a:r>
              <a:rPr lang="en-US" sz="3600" dirty="0" smtClean="0"/>
              <a:t>Contrast term</a:t>
            </a:r>
          </a:p>
          <a:p>
            <a:pPr marL="571500" indent="-571500">
              <a:buFont typeface="Arial"/>
              <a:buChar char="•"/>
            </a:pPr>
            <a:r>
              <a:rPr lang="en-US" sz="3600" dirty="0" smtClean="0"/>
              <a:t>Variance term</a:t>
            </a:r>
            <a:endParaRPr lang="en-US" sz="3600" dirty="0"/>
          </a:p>
        </p:txBody>
      </p:sp>
      <p:pic>
        <p:nvPicPr>
          <p:cNvPr id="7" name="Picture 6" descr="Screen Shot 2015-04-23 at 11.17.05 AM.jpg"/>
          <p:cNvPicPr>
            <a:picLocks noChangeAspect="1"/>
          </p:cNvPicPr>
          <p:nvPr/>
        </p:nvPicPr>
        <p:blipFill rotWithShape="1">
          <a:blip r:embed="rId3">
            <a:extLst>
              <a:ext uri="{28A0092B-C50C-407E-A947-70E740481C1C}">
                <a14:useLocalDpi xmlns:a14="http://schemas.microsoft.com/office/drawing/2010/main" val="0"/>
              </a:ext>
            </a:extLst>
          </a:blip>
          <a:srcRect r="66778" b="15133"/>
          <a:stretch/>
        </p:blipFill>
        <p:spPr>
          <a:xfrm>
            <a:off x="258317" y="1291423"/>
            <a:ext cx="3896273" cy="3955951"/>
          </a:xfrm>
          <a:prstGeom prst="rect">
            <a:avLst/>
          </a:prstGeom>
        </p:spPr>
      </p:pic>
      <p:sp>
        <p:nvSpPr>
          <p:cNvPr id="8" name="TextBox 7"/>
          <p:cNvSpPr txBox="1"/>
          <p:nvPr/>
        </p:nvSpPr>
        <p:spPr>
          <a:xfrm>
            <a:off x="1101996" y="5172677"/>
            <a:ext cx="2222670" cy="646331"/>
          </a:xfrm>
          <a:prstGeom prst="rect">
            <a:avLst/>
          </a:prstGeom>
          <a:noFill/>
        </p:spPr>
        <p:txBody>
          <a:bodyPr wrap="square" rtlCol="0">
            <a:spAutoFit/>
          </a:bodyPr>
          <a:lstStyle/>
          <a:p>
            <a:pPr algn="ctr"/>
            <a:r>
              <a:rPr lang="en-US" sz="3600" dirty="0" smtClean="0"/>
              <a:t>Input</a:t>
            </a:r>
            <a:endParaRPr lang="en-US" sz="3600" dirty="0"/>
          </a:p>
        </p:txBody>
      </p:sp>
      <p:sp>
        <p:nvSpPr>
          <p:cNvPr id="9" name="Title 1"/>
          <p:cNvSpPr>
            <a:spLocks noGrp="1"/>
          </p:cNvSpPr>
          <p:nvPr>
            <p:ph type="title"/>
          </p:nvPr>
        </p:nvSpPr>
        <p:spPr>
          <a:xfrm>
            <a:off x="476250" y="365125"/>
            <a:ext cx="11239500" cy="749801"/>
          </a:xfrm>
        </p:spPr>
        <p:txBody>
          <a:bodyPr>
            <a:normAutofit/>
          </a:bodyPr>
          <a:lstStyle/>
          <a:p>
            <a:pPr algn="l"/>
            <a:r>
              <a:rPr lang="en-US" sz="4000" dirty="0" smtClean="0"/>
              <a:t>Application 4: Text-incorporated composition</a:t>
            </a:r>
            <a:endParaRPr lang="en-US" sz="4000" dirty="0"/>
          </a:p>
        </p:txBody>
      </p:sp>
    </p:spTree>
    <p:extLst>
      <p:ext uri="{BB962C8B-B14F-4D97-AF65-F5344CB8AC3E}">
        <p14:creationId xmlns:p14="http://schemas.microsoft.com/office/powerpoint/2010/main" val="3520359353"/>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B5F642D-6A31-4596-8C22-CC368C1BDF36}" type="slidenum">
              <a:rPr lang="de-CH" smtClean="0"/>
              <a:t>63</a:t>
            </a:fld>
            <a:endParaRPr lang="de-CH" dirty="0"/>
          </a:p>
        </p:txBody>
      </p:sp>
      <p:pic>
        <p:nvPicPr>
          <p:cNvPr id="7" name="Picture 6" descr="Screen Shot 2015-04-23 at 11.17.05 AM.jpg"/>
          <p:cNvPicPr>
            <a:picLocks noChangeAspect="1"/>
          </p:cNvPicPr>
          <p:nvPr/>
        </p:nvPicPr>
        <p:blipFill rotWithShape="1">
          <a:blip r:embed="rId3">
            <a:extLst>
              <a:ext uri="{28A0092B-C50C-407E-A947-70E740481C1C}">
                <a14:useLocalDpi xmlns:a14="http://schemas.microsoft.com/office/drawing/2010/main" val="0"/>
              </a:ext>
            </a:extLst>
          </a:blip>
          <a:srcRect l="66730" r="48" b="15198"/>
          <a:stretch/>
        </p:blipFill>
        <p:spPr>
          <a:xfrm>
            <a:off x="4202329" y="1294431"/>
            <a:ext cx="3896273" cy="3952943"/>
          </a:xfrm>
          <a:prstGeom prst="rect">
            <a:avLst/>
          </a:prstGeom>
        </p:spPr>
      </p:pic>
      <p:pic>
        <p:nvPicPr>
          <p:cNvPr id="9" name="Picture 8" descr="Screen Shot 2015-04-23 at 11.17.05 AM.jpg"/>
          <p:cNvPicPr>
            <a:picLocks noChangeAspect="1"/>
          </p:cNvPicPr>
          <p:nvPr/>
        </p:nvPicPr>
        <p:blipFill rotWithShape="1">
          <a:blip r:embed="rId3">
            <a:extLst>
              <a:ext uri="{28A0092B-C50C-407E-A947-70E740481C1C}">
                <a14:useLocalDpi xmlns:a14="http://schemas.microsoft.com/office/drawing/2010/main" val="0"/>
              </a:ext>
            </a:extLst>
          </a:blip>
          <a:srcRect r="66778" b="15133"/>
          <a:stretch/>
        </p:blipFill>
        <p:spPr>
          <a:xfrm>
            <a:off x="258317" y="1291423"/>
            <a:ext cx="3896273" cy="3955951"/>
          </a:xfrm>
          <a:prstGeom prst="rect">
            <a:avLst/>
          </a:prstGeom>
        </p:spPr>
      </p:pic>
      <p:sp>
        <p:nvSpPr>
          <p:cNvPr id="10" name="TextBox 9"/>
          <p:cNvSpPr txBox="1"/>
          <p:nvPr/>
        </p:nvSpPr>
        <p:spPr>
          <a:xfrm>
            <a:off x="1101996" y="5172677"/>
            <a:ext cx="2222670" cy="646331"/>
          </a:xfrm>
          <a:prstGeom prst="rect">
            <a:avLst/>
          </a:prstGeom>
          <a:noFill/>
        </p:spPr>
        <p:txBody>
          <a:bodyPr wrap="square" rtlCol="0">
            <a:spAutoFit/>
          </a:bodyPr>
          <a:lstStyle/>
          <a:p>
            <a:pPr algn="ctr"/>
            <a:r>
              <a:rPr lang="en-US" sz="3600" dirty="0" smtClean="0"/>
              <a:t>Input</a:t>
            </a:r>
            <a:endParaRPr lang="en-US" sz="3600" dirty="0"/>
          </a:p>
        </p:txBody>
      </p:sp>
      <p:sp>
        <p:nvSpPr>
          <p:cNvPr id="11" name="TextBox 10"/>
          <p:cNvSpPr txBox="1"/>
          <p:nvPr/>
        </p:nvSpPr>
        <p:spPr>
          <a:xfrm>
            <a:off x="4672450" y="5175686"/>
            <a:ext cx="2948132" cy="646331"/>
          </a:xfrm>
          <a:prstGeom prst="rect">
            <a:avLst/>
          </a:prstGeom>
          <a:noFill/>
        </p:spPr>
        <p:txBody>
          <a:bodyPr wrap="square" rtlCol="0">
            <a:spAutoFit/>
          </a:bodyPr>
          <a:lstStyle/>
          <a:p>
            <a:pPr algn="ctr"/>
            <a:r>
              <a:rPr lang="en-US" sz="3600" dirty="0" smtClean="0"/>
              <a:t>Camera only</a:t>
            </a:r>
            <a:endParaRPr lang="en-US" sz="3600" dirty="0"/>
          </a:p>
        </p:txBody>
      </p:sp>
      <p:sp>
        <p:nvSpPr>
          <p:cNvPr id="12" name="Title 1"/>
          <p:cNvSpPr>
            <a:spLocks noGrp="1"/>
          </p:cNvSpPr>
          <p:nvPr>
            <p:ph type="title"/>
          </p:nvPr>
        </p:nvSpPr>
        <p:spPr>
          <a:xfrm>
            <a:off x="476250" y="365125"/>
            <a:ext cx="11239500" cy="749801"/>
          </a:xfrm>
        </p:spPr>
        <p:txBody>
          <a:bodyPr>
            <a:normAutofit/>
          </a:bodyPr>
          <a:lstStyle/>
          <a:p>
            <a:pPr algn="l"/>
            <a:r>
              <a:rPr lang="en-US" sz="4000" dirty="0" smtClean="0"/>
              <a:t>Application 4: Text-incorporated composition</a:t>
            </a:r>
            <a:endParaRPr lang="en-US" sz="4000" dirty="0"/>
          </a:p>
        </p:txBody>
      </p:sp>
    </p:spTree>
    <p:extLst>
      <p:ext uri="{BB962C8B-B14F-4D97-AF65-F5344CB8AC3E}">
        <p14:creationId xmlns:p14="http://schemas.microsoft.com/office/powerpoint/2010/main" val="2077158251"/>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B5F642D-6A31-4596-8C22-CC368C1BDF36}" type="slidenum">
              <a:rPr lang="de-CH" smtClean="0"/>
              <a:t>64</a:t>
            </a:fld>
            <a:endParaRPr lang="de-CH" dirty="0"/>
          </a:p>
        </p:txBody>
      </p:sp>
      <p:pic>
        <p:nvPicPr>
          <p:cNvPr id="7" name="Picture 6" descr="Screen Shot 2015-04-23 at 11.17.05 AM.jpg"/>
          <p:cNvPicPr>
            <a:picLocks noChangeAspect="1"/>
          </p:cNvPicPr>
          <p:nvPr/>
        </p:nvPicPr>
        <p:blipFill rotWithShape="1">
          <a:blip r:embed="rId3">
            <a:extLst>
              <a:ext uri="{28A0092B-C50C-407E-A947-70E740481C1C}">
                <a14:useLocalDpi xmlns:a14="http://schemas.microsoft.com/office/drawing/2010/main" val="0"/>
              </a:ext>
            </a:extLst>
          </a:blip>
          <a:srcRect l="66730" r="48" b="15198"/>
          <a:stretch/>
        </p:blipFill>
        <p:spPr>
          <a:xfrm>
            <a:off x="4202329" y="1294431"/>
            <a:ext cx="3896273" cy="3952943"/>
          </a:xfrm>
          <a:prstGeom prst="rect">
            <a:avLst/>
          </a:prstGeom>
        </p:spPr>
      </p:pic>
      <p:pic>
        <p:nvPicPr>
          <p:cNvPr id="8" name="Picture 7" descr="Screen Shot 2015-04-23 at 11.17.05 AM.jpg"/>
          <p:cNvPicPr>
            <a:picLocks noChangeAspect="1"/>
          </p:cNvPicPr>
          <p:nvPr/>
        </p:nvPicPr>
        <p:blipFill rotWithShape="1">
          <a:blip r:embed="rId3">
            <a:extLst>
              <a:ext uri="{28A0092B-C50C-407E-A947-70E740481C1C}">
                <a14:useLocalDpi xmlns:a14="http://schemas.microsoft.com/office/drawing/2010/main" val="0"/>
              </a:ext>
            </a:extLst>
          </a:blip>
          <a:srcRect l="33444" t="-401" r="33333" b="14862"/>
          <a:stretch/>
        </p:blipFill>
        <p:spPr>
          <a:xfrm>
            <a:off x="8164981" y="1278767"/>
            <a:ext cx="3896273" cy="3987282"/>
          </a:xfrm>
          <a:prstGeom prst="rect">
            <a:avLst/>
          </a:prstGeom>
        </p:spPr>
      </p:pic>
      <p:pic>
        <p:nvPicPr>
          <p:cNvPr id="9" name="Picture 8" descr="Screen Shot 2015-04-23 at 11.17.05 AM.jpg"/>
          <p:cNvPicPr>
            <a:picLocks noChangeAspect="1"/>
          </p:cNvPicPr>
          <p:nvPr/>
        </p:nvPicPr>
        <p:blipFill rotWithShape="1">
          <a:blip r:embed="rId3">
            <a:extLst>
              <a:ext uri="{28A0092B-C50C-407E-A947-70E740481C1C}">
                <a14:useLocalDpi xmlns:a14="http://schemas.microsoft.com/office/drawing/2010/main" val="0"/>
              </a:ext>
            </a:extLst>
          </a:blip>
          <a:srcRect r="66778" b="15133"/>
          <a:stretch/>
        </p:blipFill>
        <p:spPr>
          <a:xfrm>
            <a:off x="258317" y="1291423"/>
            <a:ext cx="3896273" cy="3955951"/>
          </a:xfrm>
          <a:prstGeom prst="rect">
            <a:avLst/>
          </a:prstGeom>
        </p:spPr>
      </p:pic>
      <p:sp>
        <p:nvSpPr>
          <p:cNvPr id="10" name="TextBox 9"/>
          <p:cNvSpPr txBox="1"/>
          <p:nvPr/>
        </p:nvSpPr>
        <p:spPr>
          <a:xfrm>
            <a:off x="1101996" y="5172677"/>
            <a:ext cx="2222670" cy="646331"/>
          </a:xfrm>
          <a:prstGeom prst="rect">
            <a:avLst/>
          </a:prstGeom>
          <a:noFill/>
        </p:spPr>
        <p:txBody>
          <a:bodyPr wrap="square" rtlCol="0">
            <a:spAutoFit/>
          </a:bodyPr>
          <a:lstStyle/>
          <a:p>
            <a:pPr algn="ctr"/>
            <a:r>
              <a:rPr lang="en-US" sz="3600" dirty="0" smtClean="0"/>
              <a:t>Input</a:t>
            </a:r>
            <a:endParaRPr lang="en-US" sz="3600" dirty="0"/>
          </a:p>
        </p:txBody>
      </p:sp>
      <p:sp>
        <p:nvSpPr>
          <p:cNvPr id="12" name="TextBox 11"/>
          <p:cNvSpPr txBox="1"/>
          <p:nvPr/>
        </p:nvSpPr>
        <p:spPr>
          <a:xfrm>
            <a:off x="9005722" y="5175685"/>
            <a:ext cx="2222670" cy="646331"/>
          </a:xfrm>
          <a:prstGeom prst="rect">
            <a:avLst/>
          </a:prstGeom>
          <a:noFill/>
        </p:spPr>
        <p:txBody>
          <a:bodyPr wrap="square" rtlCol="0">
            <a:spAutoFit/>
          </a:bodyPr>
          <a:lstStyle/>
          <a:p>
            <a:pPr algn="ctr"/>
            <a:r>
              <a:rPr lang="en-US" sz="3600" dirty="0" smtClean="0"/>
              <a:t>Our result</a:t>
            </a:r>
            <a:endParaRPr lang="en-US" sz="3600" dirty="0"/>
          </a:p>
        </p:txBody>
      </p:sp>
      <p:sp>
        <p:nvSpPr>
          <p:cNvPr id="13" name="TextBox 12"/>
          <p:cNvSpPr txBox="1"/>
          <p:nvPr/>
        </p:nvSpPr>
        <p:spPr>
          <a:xfrm>
            <a:off x="4672450" y="5175686"/>
            <a:ext cx="2948132" cy="646331"/>
          </a:xfrm>
          <a:prstGeom prst="rect">
            <a:avLst/>
          </a:prstGeom>
          <a:noFill/>
        </p:spPr>
        <p:txBody>
          <a:bodyPr wrap="square" rtlCol="0">
            <a:spAutoFit/>
          </a:bodyPr>
          <a:lstStyle/>
          <a:p>
            <a:pPr algn="ctr"/>
            <a:r>
              <a:rPr lang="en-US" sz="3600" dirty="0" smtClean="0"/>
              <a:t>Camera only</a:t>
            </a:r>
            <a:endParaRPr lang="en-US" sz="3600" dirty="0"/>
          </a:p>
        </p:txBody>
      </p:sp>
      <p:sp>
        <p:nvSpPr>
          <p:cNvPr id="11" name="Title 1"/>
          <p:cNvSpPr>
            <a:spLocks noGrp="1"/>
          </p:cNvSpPr>
          <p:nvPr>
            <p:ph type="title"/>
          </p:nvPr>
        </p:nvSpPr>
        <p:spPr>
          <a:xfrm>
            <a:off x="476250" y="365125"/>
            <a:ext cx="11239500" cy="749801"/>
          </a:xfrm>
        </p:spPr>
        <p:txBody>
          <a:bodyPr>
            <a:normAutofit/>
          </a:bodyPr>
          <a:lstStyle/>
          <a:p>
            <a:pPr algn="l"/>
            <a:r>
              <a:rPr lang="en-US" sz="4000" dirty="0" smtClean="0"/>
              <a:t>Application 4: Text-incorporated composition</a:t>
            </a:r>
            <a:endParaRPr lang="en-US" sz="4000" dirty="0"/>
          </a:p>
        </p:txBody>
      </p:sp>
    </p:spTree>
    <p:extLst>
      <p:ext uri="{BB962C8B-B14F-4D97-AF65-F5344CB8AC3E}">
        <p14:creationId xmlns:p14="http://schemas.microsoft.com/office/powerpoint/2010/main" val="2760135765"/>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B5F642D-6A31-4596-8C22-CC368C1BDF36}" type="slidenum">
              <a:rPr lang="de-CH" smtClean="0"/>
              <a:t>65</a:t>
            </a:fld>
            <a:endParaRPr lang="de-CH" dirty="0"/>
          </a:p>
        </p:txBody>
      </p:sp>
      <p:sp>
        <p:nvSpPr>
          <p:cNvPr id="5" name="Title 1"/>
          <p:cNvSpPr>
            <a:spLocks noGrp="1"/>
          </p:cNvSpPr>
          <p:nvPr>
            <p:ph type="title"/>
          </p:nvPr>
        </p:nvSpPr>
        <p:spPr/>
        <p:txBody>
          <a:bodyPr>
            <a:normAutofit/>
          </a:bodyPr>
          <a:lstStyle/>
          <a:p>
            <a:r>
              <a:rPr lang="en-US" sz="3600" dirty="0"/>
              <a:t>Application 5</a:t>
            </a:r>
            <a:r>
              <a:rPr lang="en-US" sz="3600" dirty="0" smtClean="0"/>
              <a:t>: </a:t>
            </a:r>
            <a:r>
              <a:rPr lang="en-US" sz="3600" dirty="0"/>
              <a:t>Generating </a:t>
            </a:r>
            <a:r>
              <a:rPr lang="en-US" sz="3600" dirty="0" smtClean="0"/>
              <a:t>detail images from an overview</a:t>
            </a:r>
            <a:endParaRPr lang="en-US" sz="3600" dirty="0"/>
          </a:p>
        </p:txBody>
      </p:sp>
      <p:pic>
        <p:nvPicPr>
          <p:cNvPr id="6" name="Picture 5" descr="targe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5186" y="1259561"/>
            <a:ext cx="6045049" cy="4781034"/>
          </a:xfrm>
          <a:prstGeom prst="rect">
            <a:avLst/>
          </a:prstGeom>
        </p:spPr>
      </p:pic>
    </p:spTree>
    <p:extLst>
      <p:ext uri="{BB962C8B-B14F-4D97-AF65-F5344CB8AC3E}">
        <p14:creationId xmlns:p14="http://schemas.microsoft.com/office/powerpoint/2010/main" val="3327270909"/>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B5F642D-6A31-4596-8C22-CC368C1BDF36}" type="slidenum">
              <a:rPr lang="de-CH" smtClean="0"/>
              <a:t>66</a:t>
            </a:fld>
            <a:endParaRPr lang="de-CH" dirty="0"/>
          </a:p>
        </p:txBody>
      </p:sp>
      <p:sp>
        <p:nvSpPr>
          <p:cNvPr id="5" name="Title 1"/>
          <p:cNvSpPr>
            <a:spLocks noGrp="1"/>
          </p:cNvSpPr>
          <p:nvPr>
            <p:ph type="title"/>
          </p:nvPr>
        </p:nvSpPr>
        <p:spPr/>
        <p:txBody>
          <a:bodyPr>
            <a:normAutofit/>
          </a:bodyPr>
          <a:lstStyle/>
          <a:p>
            <a:r>
              <a:rPr lang="en-US" sz="3600" dirty="0"/>
              <a:t>Application 5</a:t>
            </a:r>
            <a:r>
              <a:rPr lang="en-US" sz="3600" dirty="0" smtClean="0"/>
              <a:t>: </a:t>
            </a:r>
            <a:r>
              <a:rPr lang="en-US" sz="3600" dirty="0"/>
              <a:t>Generating </a:t>
            </a:r>
            <a:r>
              <a:rPr lang="en-US" sz="3600" dirty="0" smtClean="0"/>
              <a:t>detail images from an overview</a:t>
            </a:r>
            <a:endParaRPr lang="en-US" sz="3600" dirty="0"/>
          </a:p>
        </p:txBody>
      </p:sp>
      <p:pic>
        <p:nvPicPr>
          <p:cNvPr id="6" name="Picture 5" descr="targe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5186" y="1259561"/>
            <a:ext cx="6045049" cy="4781034"/>
          </a:xfrm>
          <a:prstGeom prst="rect">
            <a:avLst/>
          </a:prstGeom>
        </p:spPr>
      </p:pic>
      <p:sp>
        <p:nvSpPr>
          <p:cNvPr id="2" name="Rectangle 1"/>
          <p:cNvSpPr/>
          <p:nvPr/>
        </p:nvSpPr>
        <p:spPr>
          <a:xfrm>
            <a:off x="3072988" y="1223033"/>
            <a:ext cx="4421339" cy="4751012"/>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8918283"/>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B5F642D-6A31-4596-8C22-CC368C1BDF36}" type="slidenum">
              <a:rPr lang="de-CH" smtClean="0"/>
              <a:t>67</a:t>
            </a:fld>
            <a:endParaRPr lang="de-CH" dirty="0"/>
          </a:p>
        </p:txBody>
      </p:sp>
      <p:sp>
        <p:nvSpPr>
          <p:cNvPr id="5" name="Title 1"/>
          <p:cNvSpPr>
            <a:spLocks noGrp="1"/>
          </p:cNvSpPr>
          <p:nvPr>
            <p:ph type="title"/>
          </p:nvPr>
        </p:nvSpPr>
        <p:spPr/>
        <p:txBody>
          <a:bodyPr>
            <a:normAutofit/>
          </a:bodyPr>
          <a:lstStyle/>
          <a:p>
            <a:r>
              <a:rPr lang="en-US" sz="3600" dirty="0"/>
              <a:t>Application 5</a:t>
            </a:r>
            <a:r>
              <a:rPr lang="en-US" sz="3600" dirty="0" smtClean="0"/>
              <a:t>: </a:t>
            </a:r>
            <a:r>
              <a:rPr lang="en-US" sz="3600" dirty="0"/>
              <a:t>Generating </a:t>
            </a:r>
            <a:r>
              <a:rPr lang="en-US" sz="3600" dirty="0" smtClean="0"/>
              <a:t>detail images from an overview</a:t>
            </a:r>
            <a:endParaRPr lang="en-US" sz="3600" dirty="0"/>
          </a:p>
        </p:txBody>
      </p:sp>
      <p:pic>
        <p:nvPicPr>
          <p:cNvPr id="6" name="Picture 5" descr="targe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5186" y="1259561"/>
            <a:ext cx="6045049" cy="4781034"/>
          </a:xfrm>
          <a:prstGeom prst="rect">
            <a:avLst/>
          </a:prstGeom>
        </p:spPr>
      </p:pic>
      <p:sp>
        <p:nvSpPr>
          <p:cNvPr id="7" name="Rectangle 6"/>
          <p:cNvSpPr/>
          <p:nvPr/>
        </p:nvSpPr>
        <p:spPr>
          <a:xfrm>
            <a:off x="7478648" y="1254393"/>
            <a:ext cx="1677611" cy="2351986"/>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7474263" y="3617660"/>
            <a:ext cx="1677611" cy="2351986"/>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0191111"/>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B5F642D-6A31-4596-8C22-CC368C1BDF36}" type="slidenum">
              <a:rPr lang="de-CH" smtClean="0"/>
              <a:t>68</a:t>
            </a:fld>
            <a:endParaRPr lang="de-CH" dirty="0"/>
          </a:p>
        </p:txBody>
      </p:sp>
      <p:pic>
        <p:nvPicPr>
          <p:cNvPr id="7" name="Picture 6" descr="Screen Shot 2015-02-03 at 11.42.33 AM.jpg"/>
          <p:cNvPicPr>
            <a:picLocks noChangeAspect="1"/>
          </p:cNvPicPr>
          <p:nvPr/>
        </p:nvPicPr>
        <p:blipFill rotWithShape="1">
          <a:blip r:embed="rId3">
            <a:extLst>
              <a:ext uri="{28A0092B-C50C-407E-A947-70E740481C1C}">
                <a14:useLocalDpi xmlns:a14="http://schemas.microsoft.com/office/drawing/2010/main" val="0"/>
              </a:ext>
            </a:extLst>
          </a:blip>
          <a:srcRect r="66764"/>
          <a:stretch/>
        </p:blipFill>
        <p:spPr>
          <a:xfrm>
            <a:off x="283169" y="1726374"/>
            <a:ext cx="3900834" cy="3589989"/>
          </a:xfrm>
          <a:prstGeom prst="rect">
            <a:avLst/>
          </a:prstGeom>
        </p:spPr>
      </p:pic>
      <p:sp>
        <p:nvSpPr>
          <p:cNvPr id="6" name="Title 1"/>
          <p:cNvSpPr>
            <a:spLocks noGrp="1"/>
          </p:cNvSpPr>
          <p:nvPr>
            <p:ph type="title"/>
          </p:nvPr>
        </p:nvSpPr>
        <p:spPr>
          <a:xfrm>
            <a:off x="476250" y="365125"/>
            <a:ext cx="11239500" cy="749801"/>
          </a:xfrm>
        </p:spPr>
        <p:txBody>
          <a:bodyPr>
            <a:normAutofit/>
          </a:bodyPr>
          <a:lstStyle/>
          <a:p>
            <a:r>
              <a:rPr lang="en-US" sz="3600" dirty="0"/>
              <a:t>Application 5</a:t>
            </a:r>
            <a:r>
              <a:rPr lang="en-US" sz="3600" dirty="0" smtClean="0"/>
              <a:t>: </a:t>
            </a:r>
            <a:r>
              <a:rPr lang="en-US" sz="3600" dirty="0"/>
              <a:t>Generating </a:t>
            </a:r>
            <a:r>
              <a:rPr lang="en-US" sz="3600" dirty="0" smtClean="0"/>
              <a:t>detail images from an overview</a:t>
            </a:r>
            <a:endParaRPr lang="en-US" sz="3600" dirty="0"/>
          </a:p>
        </p:txBody>
      </p:sp>
    </p:spTree>
    <p:extLst>
      <p:ext uri="{BB962C8B-B14F-4D97-AF65-F5344CB8AC3E}">
        <p14:creationId xmlns:p14="http://schemas.microsoft.com/office/powerpoint/2010/main" val="2434726090"/>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B5F642D-6A31-4596-8C22-CC368C1BDF36}" type="slidenum">
              <a:rPr lang="de-CH" smtClean="0"/>
              <a:t>69</a:t>
            </a:fld>
            <a:endParaRPr lang="de-CH" dirty="0"/>
          </a:p>
        </p:txBody>
      </p:sp>
      <p:pic>
        <p:nvPicPr>
          <p:cNvPr id="7" name="Picture 6" descr="Screen Shot 2015-02-03 at 11.42.33 AM.jpg"/>
          <p:cNvPicPr>
            <a:picLocks noChangeAspect="1"/>
          </p:cNvPicPr>
          <p:nvPr/>
        </p:nvPicPr>
        <p:blipFill rotWithShape="1">
          <a:blip r:embed="rId3">
            <a:extLst>
              <a:ext uri="{28A0092B-C50C-407E-A947-70E740481C1C}">
                <a14:useLocalDpi xmlns:a14="http://schemas.microsoft.com/office/drawing/2010/main" val="0"/>
              </a:ext>
            </a:extLst>
          </a:blip>
          <a:srcRect r="33241"/>
          <a:stretch/>
        </p:blipFill>
        <p:spPr>
          <a:xfrm>
            <a:off x="283168" y="1726374"/>
            <a:ext cx="7835383" cy="3589989"/>
          </a:xfrm>
          <a:prstGeom prst="rect">
            <a:avLst/>
          </a:prstGeom>
        </p:spPr>
      </p:pic>
      <p:sp>
        <p:nvSpPr>
          <p:cNvPr id="6" name="Title 1"/>
          <p:cNvSpPr>
            <a:spLocks noGrp="1"/>
          </p:cNvSpPr>
          <p:nvPr>
            <p:ph type="title"/>
          </p:nvPr>
        </p:nvSpPr>
        <p:spPr>
          <a:xfrm>
            <a:off x="476250" y="365125"/>
            <a:ext cx="11239500" cy="749801"/>
          </a:xfrm>
        </p:spPr>
        <p:txBody>
          <a:bodyPr>
            <a:normAutofit/>
          </a:bodyPr>
          <a:lstStyle/>
          <a:p>
            <a:r>
              <a:rPr lang="en-US" sz="3600" dirty="0"/>
              <a:t>Application 5</a:t>
            </a:r>
            <a:r>
              <a:rPr lang="en-US" sz="3600" dirty="0" smtClean="0"/>
              <a:t>: </a:t>
            </a:r>
            <a:r>
              <a:rPr lang="en-US" sz="3600" dirty="0"/>
              <a:t>Generating </a:t>
            </a:r>
            <a:r>
              <a:rPr lang="en-US" sz="3600" dirty="0" smtClean="0"/>
              <a:t>detail images from an overview</a:t>
            </a:r>
            <a:endParaRPr lang="en-US" sz="3600" dirty="0"/>
          </a:p>
        </p:txBody>
      </p:sp>
    </p:spTree>
    <p:extLst>
      <p:ext uri="{BB962C8B-B14F-4D97-AF65-F5344CB8AC3E}">
        <p14:creationId xmlns:p14="http://schemas.microsoft.com/office/powerpoint/2010/main" val="48745104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Advantages</a:t>
            </a:r>
            <a:endParaRPr lang="en-US" dirty="0"/>
          </a:p>
        </p:txBody>
      </p:sp>
      <p:sp>
        <p:nvSpPr>
          <p:cNvPr id="4" name="Slide Number Placeholder 3"/>
          <p:cNvSpPr>
            <a:spLocks noGrp="1"/>
          </p:cNvSpPr>
          <p:nvPr>
            <p:ph type="sldNum" sz="quarter" idx="12"/>
          </p:nvPr>
        </p:nvSpPr>
        <p:spPr/>
        <p:txBody>
          <a:bodyPr/>
          <a:lstStyle/>
          <a:p>
            <a:fld id="{3B5F642D-6A31-4596-8C22-CC368C1BDF36}" type="slidenum">
              <a:rPr lang="de-CH" smtClean="0"/>
              <a:t>7</a:t>
            </a:fld>
            <a:endParaRPr lang="de-CH" dirty="0"/>
          </a:p>
        </p:txBody>
      </p:sp>
      <p:pic>
        <p:nvPicPr>
          <p:cNvPr id="6" name="Picture 5" descr="j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8375" y="3153441"/>
            <a:ext cx="4309010" cy="2780278"/>
          </a:xfrm>
          <a:prstGeom prst="rect">
            <a:avLst/>
          </a:prstGeom>
        </p:spPr>
      </p:pic>
      <p:pic>
        <p:nvPicPr>
          <p:cNvPr id="8" name="Picture 7" descr="u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6914" y="3155129"/>
            <a:ext cx="4309010" cy="2780278"/>
          </a:xfrm>
          <a:prstGeom prst="rect">
            <a:avLst/>
          </a:prstGeom>
        </p:spPr>
      </p:pic>
      <p:pic>
        <p:nvPicPr>
          <p:cNvPr id="9" name="Picture 8" descr="imgre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3242" y="3239003"/>
            <a:ext cx="854040" cy="6397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descr="imgre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53547" y="3219168"/>
            <a:ext cx="870314" cy="5460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Content Placeholder 2"/>
          <p:cNvSpPr txBox="1">
            <a:spLocks/>
          </p:cNvSpPr>
          <p:nvPr/>
        </p:nvSpPr>
        <p:spPr>
          <a:xfrm>
            <a:off x="543087" y="1335370"/>
            <a:ext cx="11239500" cy="1893190"/>
          </a:xfrm>
          <a:prstGeom prst="rect">
            <a:avLst/>
          </a:prstGeom>
        </p:spPr>
        <p:txBody>
          <a:bodyPr vert="horz" lIns="180000" tIns="45720" rIns="18000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smtClean="0">
                <a:solidFill>
                  <a:srgbClr val="A6A6A6"/>
                </a:solidFill>
              </a:rPr>
              <a:t>Much less expensive</a:t>
            </a:r>
          </a:p>
          <a:p>
            <a:r>
              <a:rPr lang="en-US" sz="3200" dirty="0"/>
              <a:t>Much easier for customization</a:t>
            </a:r>
          </a:p>
        </p:txBody>
      </p:sp>
      <p:sp>
        <p:nvSpPr>
          <p:cNvPr id="3" name="Rectangle 2"/>
          <p:cNvSpPr/>
          <p:nvPr/>
        </p:nvSpPr>
        <p:spPr>
          <a:xfrm>
            <a:off x="2914061" y="3141242"/>
            <a:ext cx="975133" cy="918558"/>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8191580" y="3288665"/>
            <a:ext cx="975133" cy="714434"/>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3973562" y="3123539"/>
            <a:ext cx="1253606" cy="811518"/>
          </a:xfrm>
          <a:prstGeom prst="rect">
            <a:avLst/>
          </a:prstGeom>
          <a:noFill/>
          <a:ln w="571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9251081" y="3219238"/>
            <a:ext cx="1253606" cy="811518"/>
          </a:xfrm>
          <a:prstGeom prst="rect">
            <a:avLst/>
          </a:prstGeom>
          <a:noFill/>
          <a:ln w="571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21980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P spid="13" grpId="0" animBg="1"/>
      <p:bldP spid="14"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B5F642D-6A31-4596-8C22-CC368C1BDF36}" type="slidenum">
              <a:rPr lang="de-CH" smtClean="0"/>
              <a:t>70</a:t>
            </a:fld>
            <a:endParaRPr lang="de-CH" dirty="0"/>
          </a:p>
        </p:txBody>
      </p:sp>
      <p:pic>
        <p:nvPicPr>
          <p:cNvPr id="7" name="Picture 6" descr="Screen Shot 2015-02-03 at 11.42.33 A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168" y="1726374"/>
            <a:ext cx="11736767" cy="3589989"/>
          </a:xfrm>
          <a:prstGeom prst="rect">
            <a:avLst/>
          </a:prstGeom>
        </p:spPr>
      </p:pic>
      <p:sp>
        <p:nvSpPr>
          <p:cNvPr id="6" name="Title 1"/>
          <p:cNvSpPr>
            <a:spLocks noGrp="1"/>
          </p:cNvSpPr>
          <p:nvPr>
            <p:ph type="title"/>
          </p:nvPr>
        </p:nvSpPr>
        <p:spPr>
          <a:xfrm>
            <a:off x="476250" y="365125"/>
            <a:ext cx="11239500" cy="749801"/>
          </a:xfrm>
        </p:spPr>
        <p:txBody>
          <a:bodyPr>
            <a:normAutofit/>
          </a:bodyPr>
          <a:lstStyle/>
          <a:p>
            <a:r>
              <a:rPr lang="en-US" sz="3600" dirty="0"/>
              <a:t>Application 5</a:t>
            </a:r>
            <a:r>
              <a:rPr lang="en-US" sz="3600" dirty="0" smtClean="0"/>
              <a:t>: </a:t>
            </a:r>
            <a:r>
              <a:rPr lang="en-US" sz="3600" dirty="0"/>
              <a:t>Generating </a:t>
            </a:r>
            <a:r>
              <a:rPr lang="en-US" sz="3600" dirty="0" smtClean="0"/>
              <a:t>detail images from an overview</a:t>
            </a:r>
            <a:endParaRPr lang="en-US" sz="3600" dirty="0"/>
          </a:p>
        </p:txBody>
      </p:sp>
    </p:spTree>
    <p:extLst>
      <p:ext uri="{BB962C8B-B14F-4D97-AF65-F5344CB8AC3E}">
        <p14:creationId xmlns:p14="http://schemas.microsoft.com/office/powerpoint/2010/main" val="487451049"/>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B5F642D-6A31-4596-8C22-CC368C1BDF36}" type="slidenum">
              <a:rPr lang="de-CH" smtClean="0"/>
              <a:t>71</a:t>
            </a:fld>
            <a:endParaRPr lang="de-CH" dirty="0"/>
          </a:p>
        </p:txBody>
      </p:sp>
      <p:sp>
        <p:nvSpPr>
          <p:cNvPr id="5" name="Title 1"/>
          <p:cNvSpPr>
            <a:spLocks noGrp="1"/>
          </p:cNvSpPr>
          <p:nvPr>
            <p:ph type="title"/>
          </p:nvPr>
        </p:nvSpPr>
        <p:spPr/>
        <p:txBody>
          <a:bodyPr>
            <a:normAutofit/>
          </a:bodyPr>
          <a:lstStyle/>
          <a:p>
            <a:r>
              <a:rPr lang="en-US" sz="3600" dirty="0"/>
              <a:t>A Perceptual Study</a:t>
            </a:r>
          </a:p>
        </p:txBody>
      </p:sp>
      <p:sp>
        <p:nvSpPr>
          <p:cNvPr id="6" name="Content Placeholder 2"/>
          <p:cNvSpPr txBox="1">
            <a:spLocks/>
          </p:cNvSpPr>
          <p:nvPr/>
        </p:nvSpPr>
        <p:spPr bwMode="auto">
          <a:xfrm>
            <a:off x="229717" y="1278900"/>
            <a:ext cx="11962283" cy="89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20000"/>
              </a:spcBef>
              <a:spcAft>
                <a:spcPct val="0"/>
              </a:spcAft>
              <a:buFont typeface="Arial" charset="0"/>
              <a:defRPr sz="3200" kern="1200">
                <a:solidFill>
                  <a:schemeClr val="tx1"/>
                </a:solidFill>
                <a:latin typeface="+mn-lt"/>
                <a:ea typeface="ＭＳ Ｐゴシック" charset="0"/>
                <a:cs typeface="ＭＳ Ｐゴシック" charset="0"/>
              </a:defRPr>
            </a:lvl1pPr>
            <a:lvl2pPr marL="457200" algn="l" defTabSz="457200" rtl="0" eaLnBrk="1" fontAlgn="base" hangingPunct="1">
              <a:spcBef>
                <a:spcPct val="20000"/>
              </a:spcBef>
              <a:spcAft>
                <a:spcPct val="0"/>
              </a:spcAft>
              <a:buFont typeface="Arial" charset="0"/>
              <a:defRPr sz="2800" kern="1200">
                <a:solidFill>
                  <a:schemeClr val="tx1"/>
                </a:solidFill>
                <a:latin typeface="+mn-lt"/>
                <a:ea typeface="ＭＳ Ｐゴシック" charset="0"/>
                <a:cs typeface="+mn-cs"/>
              </a:defRPr>
            </a:lvl2pPr>
            <a:lvl3pPr marL="914400" algn="l" defTabSz="457200" rtl="0" eaLnBrk="1" fontAlgn="base" hangingPunct="1">
              <a:spcBef>
                <a:spcPct val="20000"/>
              </a:spcBef>
              <a:spcAft>
                <a:spcPct val="0"/>
              </a:spcAft>
              <a:buFont typeface="Arial" charset="0"/>
              <a:defRPr sz="2400" kern="1200">
                <a:solidFill>
                  <a:schemeClr val="tx1"/>
                </a:solidFill>
                <a:latin typeface="+mn-lt"/>
                <a:ea typeface="ＭＳ Ｐゴシック" charset="0"/>
                <a:cs typeface="+mn-cs"/>
              </a:defRPr>
            </a:lvl3pPr>
            <a:lvl4pPr marL="13716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4pPr>
            <a:lvl5pPr marL="18288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Comparing the results of our method and optimizing camera only.</a:t>
            </a:r>
          </a:p>
        </p:txBody>
      </p:sp>
      <p:pic>
        <p:nvPicPr>
          <p:cNvPr id="8" name="Picture 7" descr="syn_kitchen-3-op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088" y="2321343"/>
            <a:ext cx="3586174" cy="2689631"/>
          </a:xfrm>
          <a:prstGeom prst="rect">
            <a:avLst/>
          </a:prstGeom>
        </p:spPr>
      </p:pic>
      <p:pic>
        <p:nvPicPr>
          <p:cNvPr id="9" name="Picture 8" descr="syn_living-3-op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73489" y="2321343"/>
            <a:ext cx="3586174" cy="2689631"/>
          </a:xfrm>
          <a:prstGeom prst="rect">
            <a:avLst/>
          </a:prstGeom>
        </p:spPr>
      </p:pic>
      <p:pic>
        <p:nvPicPr>
          <p:cNvPr id="10" name="Picture 9" descr="syn_study-2-camera.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89609" y="2321343"/>
            <a:ext cx="3586175" cy="2689630"/>
          </a:xfrm>
          <a:prstGeom prst="rect">
            <a:avLst/>
          </a:prstGeom>
        </p:spPr>
      </p:pic>
      <p:sp>
        <p:nvSpPr>
          <p:cNvPr id="2" name="TextBox 1"/>
          <p:cNvSpPr txBox="1"/>
          <p:nvPr/>
        </p:nvSpPr>
        <p:spPr>
          <a:xfrm>
            <a:off x="882584" y="4993504"/>
            <a:ext cx="2669271" cy="646331"/>
          </a:xfrm>
          <a:prstGeom prst="rect">
            <a:avLst/>
          </a:prstGeom>
          <a:noFill/>
        </p:spPr>
        <p:txBody>
          <a:bodyPr wrap="square" rtlCol="0">
            <a:spAutoFit/>
          </a:bodyPr>
          <a:lstStyle/>
          <a:p>
            <a:pPr algn="ctr"/>
            <a:r>
              <a:rPr lang="en-US" sz="3600" dirty="0" smtClean="0"/>
              <a:t>Kitchen</a:t>
            </a:r>
            <a:endParaRPr lang="en-US" sz="3600" dirty="0"/>
          </a:p>
        </p:txBody>
      </p:sp>
      <p:sp>
        <p:nvSpPr>
          <p:cNvPr id="11" name="TextBox 10"/>
          <p:cNvSpPr txBox="1"/>
          <p:nvPr/>
        </p:nvSpPr>
        <p:spPr>
          <a:xfrm>
            <a:off x="4715992" y="4995238"/>
            <a:ext cx="2669271" cy="646331"/>
          </a:xfrm>
          <a:prstGeom prst="rect">
            <a:avLst/>
          </a:prstGeom>
          <a:noFill/>
        </p:spPr>
        <p:txBody>
          <a:bodyPr wrap="square" rtlCol="0">
            <a:spAutoFit/>
          </a:bodyPr>
          <a:lstStyle/>
          <a:p>
            <a:pPr algn="ctr"/>
            <a:r>
              <a:rPr lang="en-US" sz="3600" dirty="0" smtClean="0"/>
              <a:t>Study</a:t>
            </a:r>
            <a:endParaRPr lang="en-US" sz="3600" dirty="0"/>
          </a:p>
        </p:txBody>
      </p:sp>
      <p:sp>
        <p:nvSpPr>
          <p:cNvPr id="12" name="TextBox 11"/>
          <p:cNvSpPr txBox="1"/>
          <p:nvPr/>
        </p:nvSpPr>
        <p:spPr>
          <a:xfrm>
            <a:off x="8506349" y="4996973"/>
            <a:ext cx="2669271" cy="646331"/>
          </a:xfrm>
          <a:prstGeom prst="rect">
            <a:avLst/>
          </a:prstGeom>
          <a:noFill/>
        </p:spPr>
        <p:txBody>
          <a:bodyPr wrap="square" rtlCol="0">
            <a:spAutoFit/>
          </a:bodyPr>
          <a:lstStyle/>
          <a:p>
            <a:pPr algn="ctr"/>
            <a:r>
              <a:rPr lang="en-US" sz="3600" dirty="0" smtClean="0"/>
              <a:t>Living room</a:t>
            </a:r>
            <a:endParaRPr lang="en-US" sz="3600" dirty="0"/>
          </a:p>
        </p:txBody>
      </p:sp>
    </p:spTree>
    <p:extLst>
      <p:ext uri="{BB962C8B-B14F-4D97-AF65-F5344CB8AC3E}">
        <p14:creationId xmlns:p14="http://schemas.microsoft.com/office/powerpoint/2010/main" val="2219526866"/>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Expert Study Results</a:t>
            </a:r>
            <a:endParaRPr lang="en-US" dirty="0"/>
          </a:p>
        </p:txBody>
      </p:sp>
      <p:sp>
        <p:nvSpPr>
          <p:cNvPr id="4" name="Slide Number Placeholder 3"/>
          <p:cNvSpPr>
            <a:spLocks noGrp="1"/>
          </p:cNvSpPr>
          <p:nvPr>
            <p:ph type="sldNum" sz="quarter" idx="12"/>
          </p:nvPr>
        </p:nvSpPr>
        <p:spPr/>
        <p:txBody>
          <a:bodyPr/>
          <a:lstStyle/>
          <a:p>
            <a:fld id="{3B5F642D-6A31-4596-8C22-CC368C1BDF36}" type="slidenum">
              <a:rPr lang="de-CH" smtClean="0"/>
              <a:t>72</a:t>
            </a:fld>
            <a:endParaRPr lang="de-CH" dirty="0"/>
          </a:p>
        </p:txBody>
      </p:sp>
      <p:graphicFrame>
        <p:nvGraphicFramePr>
          <p:cNvPr id="5" name="Table 4"/>
          <p:cNvGraphicFramePr>
            <a:graphicFrameLocks noGrp="1"/>
          </p:cNvGraphicFramePr>
          <p:nvPr>
            <p:extLst>
              <p:ext uri="{D42A27DB-BD31-4B8C-83A1-F6EECF244321}">
                <p14:modId xmlns:p14="http://schemas.microsoft.com/office/powerpoint/2010/main" val="2844955983"/>
              </p:ext>
            </p:extLst>
          </p:nvPr>
        </p:nvGraphicFramePr>
        <p:xfrm>
          <a:off x="839663" y="1549713"/>
          <a:ext cx="10612368" cy="4046460"/>
        </p:xfrm>
        <a:graphic>
          <a:graphicData uri="http://schemas.openxmlformats.org/drawingml/2006/table">
            <a:tbl>
              <a:tblPr firstRow="1" bandRow="1">
                <a:tableStyleId>{793D81CF-94F2-401A-BA57-92F5A7B2D0C5}</a:tableStyleId>
              </a:tblPr>
              <a:tblGrid>
                <a:gridCol w="2612184"/>
                <a:gridCol w="1811164"/>
                <a:gridCol w="2874680"/>
                <a:gridCol w="3314340"/>
              </a:tblGrid>
              <a:tr h="809292">
                <a:tc>
                  <a:txBody>
                    <a:bodyPr/>
                    <a:lstStyle/>
                    <a:p>
                      <a:pPr algn="ctr"/>
                      <a:r>
                        <a:rPr lang="en-US" sz="3600" dirty="0" smtClean="0"/>
                        <a:t>ID</a:t>
                      </a:r>
                      <a:endParaRPr lang="en-US" sz="3600" dirty="0"/>
                    </a:p>
                  </a:txBody>
                  <a:tcPr/>
                </a:tc>
                <a:tc>
                  <a:txBody>
                    <a:bodyPr/>
                    <a:lstStyle/>
                    <a:p>
                      <a:pPr algn="ctr"/>
                      <a:r>
                        <a:rPr lang="en-US" sz="3600" dirty="0" smtClean="0"/>
                        <a:t>Ours</a:t>
                      </a:r>
                      <a:endParaRPr lang="en-US" sz="3600" dirty="0"/>
                    </a:p>
                  </a:txBody>
                  <a:tcPr/>
                </a:tc>
                <a:tc>
                  <a:txBody>
                    <a:bodyPr/>
                    <a:lstStyle/>
                    <a:p>
                      <a:pPr algn="ctr"/>
                      <a:r>
                        <a:rPr lang="en-US" sz="3600" dirty="0" smtClean="0"/>
                        <a:t>Camera Only</a:t>
                      </a:r>
                      <a:endParaRPr lang="en-US" sz="3600" dirty="0"/>
                    </a:p>
                  </a:txBody>
                  <a:tcPr/>
                </a:tc>
                <a:tc>
                  <a:txBody>
                    <a:bodyPr/>
                    <a:lstStyle/>
                    <a:p>
                      <a:pPr algn="ctr"/>
                      <a:r>
                        <a:rPr lang="en-US" sz="3600" dirty="0" smtClean="0"/>
                        <a:t>No preference</a:t>
                      </a:r>
                      <a:endParaRPr lang="en-US" sz="3600" dirty="0"/>
                    </a:p>
                  </a:txBody>
                  <a:tcPr/>
                </a:tc>
              </a:tr>
              <a:tr h="809292">
                <a:tc>
                  <a:txBody>
                    <a:bodyPr/>
                    <a:lstStyle/>
                    <a:p>
                      <a:pPr algn="ctr"/>
                      <a:r>
                        <a:rPr lang="en-US" sz="3600" dirty="0" smtClean="0"/>
                        <a:t>Expert</a:t>
                      </a:r>
                      <a:r>
                        <a:rPr lang="en-US" sz="3600" baseline="0" dirty="0" smtClean="0"/>
                        <a:t> 1</a:t>
                      </a:r>
                      <a:endParaRPr lang="en-US" sz="3600" dirty="0"/>
                    </a:p>
                  </a:txBody>
                  <a:tcPr/>
                </a:tc>
                <a:tc>
                  <a:txBody>
                    <a:bodyPr/>
                    <a:lstStyle/>
                    <a:p>
                      <a:pPr algn="ctr"/>
                      <a:r>
                        <a:rPr lang="en-US" sz="3600" dirty="0" smtClean="0">
                          <a:solidFill>
                            <a:srgbClr val="0000FF"/>
                          </a:solidFill>
                        </a:rPr>
                        <a:t>22</a:t>
                      </a:r>
                      <a:endParaRPr lang="en-US" sz="3600" dirty="0">
                        <a:solidFill>
                          <a:srgbClr val="0000FF"/>
                        </a:solidFill>
                      </a:endParaRPr>
                    </a:p>
                  </a:txBody>
                  <a:tcPr/>
                </a:tc>
                <a:tc>
                  <a:txBody>
                    <a:bodyPr/>
                    <a:lstStyle/>
                    <a:p>
                      <a:pPr algn="ctr"/>
                      <a:r>
                        <a:rPr lang="en-US" sz="3600" dirty="0" smtClean="0"/>
                        <a:t>12</a:t>
                      </a:r>
                      <a:endParaRPr lang="en-US" sz="3600" dirty="0"/>
                    </a:p>
                  </a:txBody>
                  <a:tcPr/>
                </a:tc>
                <a:tc>
                  <a:txBody>
                    <a:bodyPr/>
                    <a:lstStyle/>
                    <a:p>
                      <a:pPr algn="ctr"/>
                      <a:r>
                        <a:rPr lang="en-US" sz="3600" dirty="0" smtClean="0"/>
                        <a:t>2</a:t>
                      </a:r>
                      <a:endParaRPr lang="en-US" sz="3600" dirty="0"/>
                    </a:p>
                  </a:txBody>
                  <a:tcPr/>
                </a:tc>
              </a:tr>
              <a:tr h="809292">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3600" dirty="0" smtClean="0"/>
                        <a:t>Expert</a:t>
                      </a:r>
                      <a:r>
                        <a:rPr lang="en-US" sz="3600" baseline="0" dirty="0" smtClean="0"/>
                        <a:t> 2</a:t>
                      </a:r>
                      <a:endParaRPr lang="en-US" sz="3600" dirty="0" smtClean="0"/>
                    </a:p>
                  </a:txBody>
                  <a:tcPr/>
                </a:tc>
                <a:tc>
                  <a:txBody>
                    <a:bodyPr/>
                    <a:lstStyle/>
                    <a:p>
                      <a:pPr algn="ctr"/>
                      <a:r>
                        <a:rPr lang="en-US" sz="3600" dirty="0" smtClean="0">
                          <a:solidFill>
                            <a:srgbClr val="0000FF"/>
                          </a:solidFill>
                        </a:rPr>
                        <a:t>17</a:t>
                      </a:r>
                      <a:endParaRPr lang="en-US" sz="3600" dirty="0">
                        <a:solidFill>
                          <a:srgbClr val="0000FF"/>
                        </a:solidFill>
                      </a:endParaRPr>
                    </a:p>
                  </a:txBody>
                  <a:tcPr/>
                </a:tc>
                <a:tc>
                  <a:txBody>
                    <a:bodyPr/>
                    <a:lstStyle/>
                    <a:p>
                      <a:pPr algn="ctr"/>
                      <a:r>
                        <a:rPr lang="en-US" sz="3600" dirty="0" smtClean="0"/>
                        <a:t>14</a:t>
                      </a:r>
                      <a:endParaRPr lang="en-US" sz="3600" dirty="0"/>
                    </a:p>
                  </a:txBody>
                  <a:tcPr/>
                </a:tc>
                <a:tc>
                  <a:txBody>
                    <a:bodyPr/>
                    <a:lstStyle/>
                    <a:p>
                      <a:pPr algn="ctr"/>
                      <a:r>
                        <a:rPr lang="en-US" sz="3600" dirty="0" smtClean="0"/>
                        <a:t>3</a:t>
                      </a:r>
                      <a:endParaRPr lang="en-US" sz="3600" dirty="0"/>
                    </a:p>
                  </a:txBody>
                  <a:tcPr/>
                </a:tc>
              </a:tr>
              <a:tr h="809292">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3600" dirty="0" smtClean="0"/>
                        <a:t>Expert</a:t>
                      </a:r>
                      <a:r>
                        <a:rPr lang="en-US" sz="3600" baseline="0" dirty="0" smtClean="0"/>
                        <a:t> 3</a:t>
                      </a:r>
                      <a:endParaRPr lang="en-US" sz="3600" dirty="0" smtClean="0"/>
                    </a:p>
                  </a:txBody>
                  <a:tcPr/>
                </a:tc>
                <a:tc>
                  <a:txBody>
                    <a:bodyPr/>
                    <a:lstStyle/>
                    <a:p>
                      <a:pPr algn="ctr"/>
                      <a:r>
                        <a:rPr lang="en-US" sz="3600" dirty="0" smtClean="0">
                          <a:solidFill>
                            <a:srgbClr val="0000FF"/>
                          </a:solidFill>
                        </a:rPr>
                        <a:t>22</a:t>
                      </a:r>
                      <a:endParaRPr lang="en-US" sz="3600" dirty="0">
                        <a:solidFill>
                          <a:srgbClr val="0000FF"/>
                        </a:solidFill>
                      </a:endParaRPr>
                    </a:p>
                  </a:txBody>
                  <a:tcPr/>
                </a:tc>
                <a:tc>
                  <a:txBody>
                    <a:bodyPr/>
                    <a:lstStyle/>
                    <a:p>
                      <a:pPr algn="ctr"/>
                      <a:r>
                        <a:rPr lang="en-US" sz="3600" dirty="0" smtClean="0"/>
                        <a:t>11</a:t>
                      </a:r>
                      <a:endParaRPr lang="en-US" sz="3600" dirty="0"/>
                    </a:p>
                  </a:txBody>
                  <a:tcPr/>
                </a:tc>
                <a:tc>
                  <a:txBody>
                    <a:bodyPr/>
                    <a:lstStyle/>
                    <a:p>
                      <a:pPr algn="ctr"/>
                      <a:r>
                        <a:rPr lang="en-US" sz="3600" dirty="0" smtClean="0"/>
                        <a:t>3</a:t>
                      </a:r>
                      <a:endParaRPr lang="en-US" sz="3600" dirty="0"/>
                    </a:p>
                  </a:txBody>
                  <a:tcPr/>
                </a:tc>
              </a:tr>
              <a:tr h="809292">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3600" dirty="0" smtClean="0"/>
                        <a:t>Expert</a:t>
                      </a:r>
                      <a:r>
                        <a:rPr lang="en-US" sz="3600" baseline="0" dirty="0" smtClean="0"/>
                        <a:t> 4</a:t>
                      </a:r>
                      <a:endParaRPr lang="en-US" sz="3600" dirty="0" smtClean="0"/>
                    </a:p>
                  </a:txBody>
                  <a:tcPr/>
                </a:tc>
                <a:tc>
                  <a:txBody>
                    <a:bodyPr/>
                    <a:lstStyle/>
                    <a:p>
                      <a:pPr algn="ctr"/>
                      <a:r>
                        <a:rPr lang="en-US" sz="3600" dirty="0" smtClean="0">
                          <a:solidFill>
                            <a:srgbClr val="0000FF"/>
                          </a:solidFill>
                        </a:rPr>
                        <a:t>21</a:t>
                      </a:r>
                      <a:endParaRPr lang="en-US" sz="3600" dirty="0">
                        <a:solidFill>
                          <a:srgbClr val="0000FF"/>
                        </a:solidFill>
                      </a:endParaRPr>
                    </a:p>
                  </a:txBody>
                  <a:tcPr/>
                </a:tc>
                <a:tc>
                  <a:txBody>
                    <a:bodyPr/>
                    <a:lstStyle/>
                    <a:p>
                      <a:pPr algn="ctr"/>
                      <a:r>
                        <a:rPr lang="en-US" sz="3600" dirty="0" smtClean="0"/>
                        <a:t>12</a:t>
                      </a:r>
                      <a:endParaRPr lang="en-US" sz="3600" dirty="0"/>
                    </a:p>
                  </a:txBody>
                  <a:tcPr/>
                </a:tc>
                <a:tc>
                  <a:txBody>
                    <a:bodyPr/>
                    <a:lstStyle/>
                    <a:p>
                      <a:pPr algn="ctr"/>
                      <a:r>
                        <a:rPr lang="en-US" sz="3600" dirty="0" smtClean="0"/>
                        <a:t>3</a:t>
                      </a:r>
                      <a:endParaRPr lang="en-US" sz="3600" dirty="0"/>
                    </a:p>
                  </a:txBody>
                  <a:tcPr/>
                </a:tc>
              </a:tr>
            </a:tbl>
          </a:graphicData>
        </a:graphic>
      </p:graphicFrame>
    </p:spTree>
    <p:extLst>
      <p:ext uri="{BB962C8B-B14F-4D97-AF65-F5344CB8AC3E}">
        <p14:creationId xmlns:p14="http://schemas.microsoft.com/office/powerpoint/2010/main" val="785903850"/>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Amazon Mechanical Turk Study</a:t>
            </a:r>
            <a:endParaRPr lang="en-US" dirty="0"/>
          </a:p>
        </p:txBody>
      </p:sp>
      <p:sp>
        <p:nvSpPr>
          <p:cNvPr id="4" name="Slide Number Placeholder 3"/>
          <p:cNvSpPr>
            <a:spLocks noGrp="1"/>
          </p:cNvSpPr>
          <p:nvPr>
            <p:ph type="sldNum" sz="quarter" idx="12"/>
          </p:nvPr>
        </p:nvSpPr>
        <p:spPr/>
        <p:txBody>
          <a:bodyPr/>
          <a:lstStyle/>
          <a:p>
            <a:fld id="{3B5F642D-6A31-4596-8C22-CC368C1BDF36}" type="slidenum">
              <a:rPr lang="de-CH" smtClean="0"/>
              <a:t>73</a:t>
            </a:fld>
            <a:endParaRPr lang="de-CH" dirty="0"/>
          </a:p>
        </p:txBody>
      </p:sp>
      <p:pic>
        <p:nvPicPr>
          <p:cNvPr id="5" name="Picture 4" descr="Screen Shot 2015-02-03 at 1.01.01 P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734" y="1380349"/>
            <a:ext cx="11753400" cy="1933999"/>
          </a:xfrm>
          <a:prstGeom prst="rect">
            <a:avLst/>
          </a:prstGeom>
        </p:spPr>
      </p:pic>
    </p:spTree>
    <p:extLst>
      <p:ext uri="{BB962C8B-B14F-4D97-AF65-F5344CB8AC3E}">
        <p14:creationId xmlns:p14="http://schemas.microsoft.com/office/powerpoint/2010/main" val="246716822"/>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Amazon Mechanical Turk Study</a:t>
            </a:r>
            <a:endParaRPr lang="en-US" dirty="0"/>
          </a:p>
        </p:txBody>
      </p:sp>
      <p:sp>
        <p:nvSpPr>
          <p:cNvPr id="4" name="Slide Number Placeholder 3"/>
          <p:cNvSpPr>
            <a:spLocks noGrp="1"/>
          </p:cNvSpPr>
          <p:nvPr>
            <p:ph type="sldNum" sz="quarter" idx="12"/>
          </p:nvPr>
        </p:nvSpPr>
        <p:spPr/>
        <p:txBody>
          <a:bodyPr/>
          <a:lstStyle/>
          <a:p>
            <a:fld id="{3B5F642D-6A31-4596-8C22-CC368C1BDF36}" type="slidenum">
              <a:rPr lang="de-CH" smtClean="0"/>
              <a:t>74</a:t>
            </a:fld>
            <a:endParaRPr lang="de-CH" dirty="0"/>
          </a:p>
        </p:txBody>
      </p:sp>
      <p:pic>
        <p:nvPicPr>
          <p:cNvPr id="5" name="Picture 4" descr="Screen Shot 2015-02-03 at 1.01.01 P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734" y="1380349"/>
            <a:ext cx="11753400" cy="1933999"/>
          </a:xfrm>
          <a:prstGeom prst="rect">
            <a:avLst/>
          </a:prstGeom>
        </p:spPr>
      </p:pic>
      <p:sp>
        <p:nvSpPr>
          <p:cNvPr id="6" name="Content Placeholder 2"/>
          <p:cNvSpPr txBox="1">
            <a:spLocks/>
          </p:cNvSpPr>
          <p:nvPr/>
        </p:nvSpPr>
        <p:spPr bwMode="auto">
          <a:xfrm>
            <a:off x="698195" y="3623736"/>
            <a:ext cx="8339456" cy="2286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20000"/>
              </a:spcBef>
              <a:spcAft>
                <a:spcPct val="0"/>
              </a:spcAft>
              <a:buFont typeface="Arial" charset="0"/>
              <a:defRPr sz="3200" kern="1200">
                <a:solidFill>
                  <a:schemeClr val="tx1"/>
                </a:solidFill>
                <a:latin typeface="+mn-lt"/>
                <a:ea typeface="ＭＳ Ｐゴシック" charset="0"/>
                <a:cs typeface="ＭＳ Ｐゴシック" charset="0"/>
              </a:defRPr>
            </a:lvl1pPr>
            <a:lvl2pPr marL="457200" algn="l" defTabSz="457200" rtl="0" eaLnBrk="1" fontAlgn="base" hangingPunct="1">
              <a:spcBef>
                <a:spcPct val="20000"/>
              </a:spcBef>
              <a:spcAft>
                <a:spcPct val="0"/>
              </a:spcAft>
              <a:buFont typeface="Arial" charset="0"/>
              <a:defRPr sz="2800" kern="1200">
                <a:solidFill>
                  <a:schemeClr val="tx1"/>
                </a:solidFill>
                <a:latin typeface="+mn-lt"/>
                <a:ea typeface="ＭＳ Ｐゴシック" charset="0"/>
                <a:cs typeface="+mn-cs"/>
              </a:defRPr>
            </a:lvl2pPr>
            <a:lvl3pPr marL="914400" algn="l" defTabSz="457200" rtl="0" eaLnBrk="1" fontAlgn="base" hangingPunct="1">
              <a:spcBef>
                <a:spcPct val="20000"/>
              </a:spcBef>
              <a:spcAft>
                <a:spcPct val="0"/>
              </a:spcAft>
              <a:buFont typeface="Arial" charset="0"/>
              <a:defRPr sz="2400" kern="1200">
                <a:solidFill>
                  <a:schemeClr val="tx1"/>
                </a:solidFill>
                <a:latin typeface="+mn-lt"/>
                <a:ea typeface="ＭＳ Ｐゴシック" charset="0"/>
                <a:cs typeface="+mn-cs"/>
              </a:defRPr>
            </a:lvl3pPr>
            <a:lvl4pPr marL="13716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4pPr>
            <a:lvl5pPr marL="18288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If null hypothesis is there is no preference, </a:t>
            </a:r>
          </a:p>
          <a:p>
            <a:pPr marL="457200" indent="-457200">
              <a:buFont typeface="Arial"/>
              <a:buChar char="•"/>
            </a:pPr>
            <a:r>
              <a:rPr lang="en-US" dirty="0" smtClean="0"/>
              <a:t>Our method is preferred in </a:t>
            </a:r>
            <a:r>
              <a:rPr lang="en-US" dirty="0" smtClean="0">
                <a:solidFill>
                  <a:srgbClr val="0000FF"/>
                </a:solidFill>
              </a:rPr>
              <a:t>26/36 </a:t>
            </a:r>
            <a:r>
              <a:rPr lang="en-US" dirty="0" smtClean="0"/>
              <a:t>cases.</a:t>
            </a:r>
            <a:endParaRPr lang="en-US" dirty="0"/>
          </a:p>
        </p:txBody>
      </p:sp>
      <p:sp>
        <p:nvSpPr>
          <p:cNvPr id="3" name="Rectangle 2"/>
          <p:cNvSpPr/>
          <p:nvPr/>
        </p:nvSpPr>
        <p:spPr>
          <a:xfrm>
            <a:off x="181420" y="1372166"/>
            <a:ext cx="8504070" cy="1939179"/>
          </a:xfrm>
          <a:prstGeom prst="rect">
            <a:avLst/>
          </a:prstGeom>
          <a:noFill/>
          <a:ln w="571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471212"/>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Amazon Mechanical Turk Study</a:t>
            </a:r>
            <a:endParaRPr lang="en-US" dirty="0"/>
          </a:p>
        </p:txBody>
      </p:sp>
      <p:sp>
        <p:nvSpPr>
          <p:cNvPr id="4" name="Slide Number Placeholder 3"/>
          <p:cNvSpPr>
            <a:spLocks noGrp="1"/>
          </p:cNvSpPr>
          <p:nvPr>
            <p:ph type="sldNum" sz="quarter" idx="12"/>
          </p:nvPr>
        </p:nvSpPr>
        <p:spPr/>
        <p:txBody>
          <a:bodyPr/>
          <a:lstStyle/>
          <a:p>
            <a:fld id="{3B5F642D-6A31-4596-8C22-CC368C1BDF36}" type="slidenum">
              <a:rPr lang="de-CH" smtClean="0"/>
              <a:t>75</a:t>
            </a:fld>
            <a:endParaRPr lang="de-CH" dirty="0"/>
          </a:p>
        </p:txBody>
      </p:sp>
      <p:pic>
        <p:nvPicPr>
          <p:cNvPr id="5" name="Picture 4" descr="Screen Shot 2015-02-03 at 1.01.01 P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734" y="1380349"/>
            <a:ext cx="11753400" cy="1933999"/>
          </a:xfrm>
          <a:prstGeom prst="rect">
            <a:avLst/>
          </a:prstGeom>
        </p:spPr>
      </p:pic>
      <p:sp>
        <p:nvSpPr>
          <p:cNvPr id="6" name="Content Placeholder 2"/>
          <p:cNvSpPr txBox="1">
            <a:spLocks/>
          </p:cNvSpPr>
          <p:nvPr/>
        </p:nvSpPr>
        <p:spPr bwMode="auto">
          <a:xfrm>
            <a:off x="698195" y="3623736"/>
            <a:ext cx="8339456" cy="2286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20000"/>
              </a:spcBef>
              <a:spcAft>
                <a:spcPct val="0"/>
              </a:spcAft>
              <a:buFont typeface="Arial" charset="0"/>
              <a:defRPr sz="3200" kern="1200">
                <a:solidFill>
                  <a:schemeClr val="tx1"/>
                </a:solidFill>
                <a:latin typeface="+mn-lt"/>
                <a:ea typeface="ＭＳ Ｐゴシック" charset="0"/>
                <a:cs typeface="ＭＳ Ｐゴシック" charset="0"/>
              </a:defRPr>
            </a:lvl1pPr>
            <a:lvl2pPr marL="457200" algn="l" defTabSz="457200" rtl="0" eaLnBrk="1" fontAlgn="base" hangingPunct="1">
              <a:spcBef>
                <a:spcPct val="20000"/>
              </a:spcBef>
              <a:spcAft>
                <a:spcPct val="0"/>
              </a:spcAft>
              <a:buFont typeface="Arial" charset="0"/>
              <a:defRPr sz="2800" kern="1200">
                <a:solidFill>
                  <a:schemeClr val="tx1"/>
                </a:solidFill>
                <a:latin typeface="+mn-lt"/>
                <a:ea typeface="ＭＳ Ｐゴシック" charset="0"/>
                <a:cs typeface="+mn-cs"/>
              </a:defRPr>
            </a:lvl2pPr>
            <a:lvl3pPr marL="914400" algn="l" defTabSz="457200" rtl="0" eaLnBrk="1" fontAlgn="base" hangingPunct="1">
              <a:spcBef>
                <a:spcPct val="20000"/>
              </a:spcBef>
              <a:spcAft>
                <a:spcPct val="0"/>
              </a:spcAft>
              <a:buFont typeface="Arial" charset="0"/>
              <a:defRPr sz="2400" kern="1200">
                <a:solidFill>
                  <a:schemeClr val="tx1"/>
                </a:solidFill>
                <a:latin typeface="+mn-lt"/>
                <a:ea typeface="ＭＳ Ｐゴシック" charset="0"/>
                <a:cs typeface="+mn-cs"/>
              </a:defRPr>
            </a:lvl3pPr>
            <a:lvl4pPr marL="13716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4pPr>
            <a:lvl5pPr marL="18288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If null hypothesis is there is no preference, </a:t>
            </a:r>
          </a:p>
          <a:p>
            <a:pPr marL="457200" indent="-457200">
              <a:buFont typeface="Arial"/>
              <a:buChar char="•"/>
            </a:pPr>
            <a:r>
              <a:rPr lang="en-US" dirty="0" smtClean="0"/>
              <a:t>Our method is preferred in </a:t>
            </a:r>
            <a:r>
              <a:rPr lang="en-US" dirty="0" smtClean="0">
                <a:solidFill>
                  <a:srgbClr val="0000FF"/>
                </a:solidFill>
              </a:rPr>
              <a:t>26/36 </a:t>
            </a:r>
            <a:r>
              <a:rPr lang="en-US" dirty="0" smtClean="0"/>
              <a:t>cases.</a:t>
            </a:r>
          </a:p>
          <a:p>
            <a:pPr marL="457200" indent="-457200">
              <a:buFont typeface="Arial"/>
              <a:buChar char="•"/>
            </a:pPr>
            <a:r>
              <a:rPr lang="en-US" dirty="0"/>
              <a:t>No statistical significance in </a:t>
            </a:r>
            <a:r>
              <a:rPr lang="en-US" dirty="0">
                <a:solidFill>
                  <a:schemeClr val="bg1">
                    <a:lumMod val="50000"/>
                  </a:schemeClr>
                </a:solidFill>
              </a:rPr>
              <a:t>8</a:t>
            </a:r>
            <a:r>
              <a:rPr lang="en-US" dirty="0"/>
              <a:t> cases</a:t>
            </a:r>
            <a:r>
              <a:rPr lang="en-US" dirty="0" smtClean="0"/>
              <a:t>.</a:t>
            </a:r>
            <a:endParaRPr lang="en-US" dirty="0"/>
          </a:p>
        </p:txBody>
      </p:sp>
      <p:sp>
        <p:nvSpPr>
          <p:cNvPr id="8" name="Rectangle 7"/>
          <p:cNvSpPr/>
          <p:nvPr/>
        </p:nvSpPr>
        <p:spPr>
          <a:xfrm>
            <a:off x="8690484" y="1370780"/>
            <a:ext cx="2614258" cy="1939179"/>
          </a:xfrm>
          <a:prstGeom prst="rect">
            <a:avLst/>
          </a:prstGeom>
          <a:noFill/>
          <a:ln w="57150"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p:nvSpPr>
        <p:spPr>
          <a:xfrm>
            <a:off x="181420" y="1372166"/>
            <a:ext cx="8504070" cy="1939179"/>
          </a:xfrm>
          <a:prstGeom prst="rect">
            <a:avLst/>
          </a:prstGeom>
          <a:noFill/>
          <a:ln w="571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9949129"/>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Amazon Mechanical Turk Study</a:t>
            </a:r>
            <a:endParaRPr lang="en-US" dirty="0"/>
          </a:p>
        </p:txBody>
      </p:sp>
      <p:sp>
        <p:nvSpPr>
          <p:cNvPr id="4" name="Slide Number Placeholder 3"/>
          <p:cNvSpPr>
            <a:spLocks noGrp="1"/>
          </p:cNvSpPr>
          <p:nvPr>
            <p:ph type="sldNum" sz="quarter" idx="12"/>
          </p:nvPr>
        </p:nvSpPr>
        <p:spPr/>
        <p:txBody>
          <a:bodyPr/>
          <a:lstStyle/>
          <a:p>
            <a:fld id="{3B5F642D-6A31-4596-8C22-CC368C1BDF36}" type="slidenum">
              <a:rPr lang="de-CH" smtClean="0"/>
              <a:t>76</a:t>
            </a:fld>
            <a:endParaRPr lang="de-CH" dirty="0"/>
          </a:p>
        </p:txBody>
      </p:sp>
      <p:pic>
        <p:nvPicPr>
          <p:cNvPr id="5" name="Picture 4" descr="Screen Shot 2015-02-03 at 1.01.01 P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734" y="1380349"/>
            <a:ext cx="11753400" cy="1933999"/>
          </a:xfrm>
          <a:prstGeom prst="rect">
            <a:avLst/>
          </a:prstGeom>
        </p:spPr>
      </p:pic>
      <p:sp>
        <p:nvSpPr>
          <p:cNvPr id="6" name="Content Placeholder 2"/>
          <p:cNvSpPr txBox="1">
            <a:spLocks/>
          </p:cNvSpPr>
          <p:nvPr/>
        </p:nvSpPr>
        <p:spPr bwMode="auto">
          <a:xfrm>
            <a:off x="698195" y="3623736"/>
            <a:ext cx="8339456" cy="2286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20000"/>
              </a:spcBef>
              <a:spcAft>
                <a:spcPct val="0"/>
              </a:spcAft>
              <a:buFont typeface="Arial" charset="0"/>
              <a:defRPr sz="3200" kern="1200">
                <a:solidFill>
                  <a:schemeClr val="tx1"/>
                </a:solidFill>
                <a:latin typeface="+mn-lt"/>
                <a:ea typeface="ＭＳ Ｐゴシック" charset="0"/>
                <a:cs typeface="ＭＳ Ｐゴシック" charset="0"/>
              </a:defRPr>
            </a:lvl1pPr>
            <a:lvl2pPr marL="457200" algn="l" defTabSz="457200" rtl="0" eaLnBrk="1" fontAlgn="base" hangingPunct="1">
              <a:spcBef>
                <a:spcPct val="20000"/>
              </a:spcBef>
              <a:spcAft>
                <a:spcPct val="0"/>
              </a:spcAft>
              <a:buFont typeface="Arial" charset="0"/>
              <a:defRPr sz="2800" kern="1200">
                <a:solidFill>
                  <a:schemeClr val="tx1"/>
                </a:solidFill>
                <a:latin typeface="+mn-lt"/>
                <a:ea typeface="ＭＳ Ｐゴシック" charset="0"/>
                <a:cs typeface="+mn-cs"/>
              </a:defRPr>
            </a:lvl2pPr>
            <a:lvl3pPr marL="914400" algn="l" defTabSz="457200" rtl="0" eaLnBrk="1" fontAlgn="base" hangingPunct="1">
              <a:spcBef>
                <a:spcPct val="20000"/>
              </a:spcBef>
              <a:spcAft>
                <a:spcPct val="0"/>
              </a:spcAft>
              <a:buFont typeface="Arial" charset="0"/>
              <a:defRPr sz="2400" kern="1200">
                <a:solidFill>
                  <a:schemeClr val="tx1"/>
                </a:solidFill>
                <a:latin typeface="+mn-lt"/>
                <a:ea typeface="ＭＳ Ｐゴシック" charset="0"/>
                <a:cs typeface="+mn-cs"/>
              </a:defRPr>
            </a:lvl3pPr>
            <a:lvl4pPr marL="13716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4pPr>
            <a:lvl5pPr marL="18288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If null hypothesis is there is no preference, </a:t>
            </a:r>
          </a:p>
          <a:p>
            <a:pPr marL="457200" indent="-457200">
              <a:buFont typeface="Arial"/>
              <a:buChar char="•"/>
            </a:pPr>
            <a:r>
              <a:rPr lang="en-US" dirty="0" smtClean="0"/>
              <a:t>Our method is preferred in </a:t>
            </a:r>
            <a:r>
              <a:rPr lang="en-US" dirty="0" smtClean="0">
                <a:solidFill>
                  <a:srgbClr val="0000FF"/>
                </a:solidFill>
              </a:rPr>
              <a:t>26/36 </a:t>
            </a:r>
            <a:r>
              <a:rPr lang="en-US" dirty="0" smtClean="0"/>
              <a:t>cases.</a:t>
            </a:r>
          </a:p>
          <a:p>
            <a:pPr marL="457200" indent="-457200">
              <a:buFont typeface="Arial"/>
              <a:buChar char="•"/>
            </a:pPr>
            <a:r>
              <a:rPr lang="en-US" dirty="0"/>
              <a:t>No statistical significance in </a:t>
            </a:r>
            <a:r>
              <a:rPr lang="en-US" dirty="0">
                <a:solidFill>
                  <a:schemeClr val="bg1">
                    <a:lumMod val="50000"/>
                  </a:schemeClr>
                </a:solidFill>
              </a:rPr>
              <a:t>8</a:t>
            </a:r>
            <a:r>
              <a:rPr lang="en-US" dirty="0"/>
              <a:t> cases.</a:t>
            </a:r>
          </a:p>
          <a:p>
            <a:pPr marL="457200" indent="-457200">
              <a:buFont typeface="Arial"/>
              <a:buChar char="•"/>
            </a:pPr>
            <a:r>
              <a:rPr lang="en-US" dirty="0" smtClean="0"/>
              <a:t>Camera only is preferred in </a:t>
            </a:r>
            <a:r>
              <a:rPr lang="en-US" dirty="0" smtClean="0">
                <a:solidFill>
                  <a:srgbClr val="FF0000"/>
                </a:solidFill>
              </a:rPr>
              <a:t>2</a:t>
            </a:r>
            <a:r>
              <a:rPr lang="en-US" dirty="0" smtClean="0"/>
              <a:t> cases.</a:t>
            </a:r>
            <a:endParaRPr lang="en-US" dirty="0"/>
          </a:p>
        </p:txBody>
      </p:sp>
      <p:sp>
        <p:nvSpPr>
          <p:cNvPr id="7" name="Rectangle 6"/>
          <p:cNvSpPr/>
          <p:nvPr/>
        </p:nvSpPr>
        <p:spPr>
          <a:xfrm>
            <a:off x="11304741" y="1365803"/>
            <a:ext cx="651307" cy="1939179"/>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8690484" y="1370780"/>
            <a:ext cx="2614258" cy="1939179"/>
          </a:xfrm>
          <a:prstGeom prst="rect">
            <a:avLst/>
          </a:prstGeom>
          <a:noFill/>
          <a:ln w="57150"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p:nvSpPr>
        <p:spPr>
          <a:xfrm>
            <a:off x="181420" y="1372166"/>
            <a:ext cx="8504070" cy="1939179"/>
          </a:xfrm>
          <a:prstGeom prst="rect">
            <a:avLst/>
          </a:prstGeom>
          <a:noFill/>
          <a:ln w="571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9949129"/>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476250" y="2406773"/>
            <a:ext cx="11239500" cy="2048647"/>
          </a:xfrm>
        </p:spPr>
        <p:txBody>
          <a:bodyPr>
            <a:normAutofit/>
          </a:bodyPr>
          <a:lstStyle/>
          <a:p>
            <a:pPr marL="457200" indent="-457200">
              <a:buFont typeface="Arial"/>
              <a:buChar char="•"/>
            </a:pPr>
            <a:r>
              <a:rPr lang="en-US" sz="3200" dirty="0"/>
              <a:t>Moving objects and changing materials significantly improves the quality of compositions.</a:t>
            </a:r>
          </a:p>
          <a:p>
            <a:pPr marL="457200" indent="-457200">
              <a:buFont typeface="Arial"/>
              <a:buChar char="•"/>
            </a:pPr>
            <a:r>
              <a:rPr lang="en-US" sz="3200" dirty="0"/>
              <a:t>Our optimization framework benefits a variety of applications</a:t>
            </a:r>
            <a:r>
              <a:rPr lang="en-US" sz="3200" dirty="0" smtClean="0"/>
              <a:t>.</a:t>
            </a:r>
            <a:endParaRPr lang="en-US" sz="3200" dirty="0"/>
          </a:p>
        </p:txBody>
      </p:sp>
      <p:sp>
        <p:nvSpPr>
          <p:cNvPr id="4" name="Slide Number Placeholder 3"/>
          <p:cNvSpPr>
            <a:spLocks noGrp="1"/>
          </p:cNvSpPr>
          <p:nvPr>
            <p:ph type="sldNum" sz="quarter" idx="12"/>
          </p:nvPr>
        </p:nvSpPr>
        <p:spPr/>
        <p:txBody>
          <a:bodyPr/>
          <a:lstStyle/>
          <a:p>
            <a:fld id="{3B5F642D-6A31-4596-8C22-CC368C1BDF36}" type="slidenum">
              <a:rPr lang="de-CH" smtClean="0"/>
              <a:t>77</a:t>
            </a:fld>
            <a:endParaRPr lang="de-CH" dirty="0"/>
          </a:p>
        </p:txBody>
      </p:sp>
    </p:spTree>
    <p:extLst>
      <p:ext uri="{BB962C8B-B14F-4D97-AF65-F5344CB8AC3E}">
        <p14:creationId xmlns:p14="http://schemas.microsoft.com/office/powerpoint/2010/main" val="173058319"/>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Limitation and future work</a:t>
            </a:r>
            <a:endParaRPr lang="en-US" dirty="0"/>
          </a:p>
        </p:txBody>
      </p:sp>
      <p:sp>
        <p:nvSpPr>
          <p:cNvPr id="3" name="Content Placeholder 2"/>
          <p:cNvSpPr>
            <a:spLocks noGrp="1"/>
          </p:cNvSpPr>
          <p:nvPr>
            <p:ph idx="1"/>
          </p:nvPr>
        </p:nvSpPr>
        <p:spPr>
          <a:xfrm>
            <a:off x="439258" y="1334151"/>
            <a:ext cx="11239500" cy="2048647"/>
          </a:xfrm>
        </p:spPr>
        <p:txBody>
          <a:bodyPr>
            <a:normAutofit/>
          </a:bodyPr>
          <a:lstStyle/>
          <a:p>
            <a:pPr marL="457200" indent="-457200">
              <a:buFont typeface="Arial"/>
              <a:buChar char="•"/>
            </a:pPr>
            <a:r>
              <a:rPr lang="en-US" sz="3200" dirty="0" smtClean="0"/>
              <a:t>Interactive scene optimization</a:t>
            </a:r>
          </a:p>
          <a:p>
            <a:pPr marL="457200" indent="-457200">
              <a:buFont typeface="Arial"/>
              <a:buChar char="•"/>
            </a:pPr>
            <a:r>
              <a:rPr lang="en-US" sz="3200" dirty="0" smtClean="0"/>
              <a:t>Global illumination</a:t>
            </a:r>
          </a:p>
          <a:p>
            <a:pPr marL="457200" indent="-457200">
              <a:buFont typeface="Arial"/>
              <a:buChar char="•"/>
            </a:pPr>
            <a:r>
              <a:rPr lang="en-US" sz="3200" dirty="0" smtClean="0"/>
              <a:t>Additional composition rules</a:t>
            </a:r>
            <a:endParaRPr lang="en-US" sz="3200" dirty="0"/>
          </a:p>
        </p:txBody>
      </p:sp>
      <p:sp>
        <p:nvSpPr>
          <p:cNvPr id="4" name="Slide Number Placeholder 3"/>
          <p:cNvSpPr>
            <a:spLocks noGrp="1"/>
          </p:cNvSpPr>
          <p:nvPr>
            <p:ph type="sldNum" sz="quarter" idx="12"/>
          </p:nvPr>
        </p:nvSpPr>
        <p:spPr/>
        <p:txBody>
          <a:bodyPr/>
          <a:lstStyle/>
          <a:p>
            <a:fld id="{3B5F642D-6A31-4596-8C22-CC368C1BDF36}" type="slidenum">
              <a:rPr lang="de-CH" smtClean="0"/>
              <a:t>78</a:t>
            </a:fld>
            <a:endParaRPr lang="de-CH" dirty="0"/>
          </a:p>
        </p:txBody>
      </p:sp>
    </p:spTree>
    <p:extLst>
      <p:ext uri="{BB962C8B-B14F-4D97-AF65-F5344CB8AC3E}">
        <p14:creationId xmlns:p14="http://schemas.microsoft.com/office/powerpoint/2010/main" val="2340307733"/>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Limitation and future work</a:t>
            </a:r>
            <a:endParaRPr lang="en-US" dirty="0"/>
          </a:p>
        </p:txBody>
      </p:sp>
      <p:sp>
        <p:nvSpPr>
          <p:cNvPr id="3" name="Content Placeholder 2"/>
          <p:cNvSpPr>
            <a:spLocks noGrp="1"/>
          </p:cNvSpPr>
          <p:nvPr>
            <p:ph idx="1"/>
          </p:nvPr>
        </p:nvSpPr>
        <p:spPr>
          <a:xfrm>
            <a:off x="439258" y="1334151"/>
            <a:ext cx="11239500" cy="2048647"/>
          </a:xfrm>
        </p:spPr>
        <p:txBody>
          <a:bodyPr>
            <a:normAutofit/>
          </a:bodyPr>
          <a:lstStyle/>
          <a:p>
            <a:pPr marL="457200" indent="-457200">
              <a:buFont typeface="Arial"/>
              <a:buChar char="•"/>
            </a:pPr>
            <a:r>
              <a:rPr lang="en-US" sz="3200" dirty="0" smtClean="0"/>
              <a:t>Interactive scene optimization</a:t>
            </a:r>
          </a:p>
          <a:p>
            <a:pPr marL="457200" indent="-457200">
              <a:buFont typeface="Arial"/>
              <a:buChar char="•"/>
            </a:pPr>
            <a:r>
              <a:rPr lang="en-US" sz="3200" dirty="0" smtClean="0">
                <a:solidFill>
                  <a:schemeClr val="bg1">
                    <a:lumMod val="65000"/>
                  </a:schemeClr>
                </a:solidFill>
              </a:rPr>
              <a:t>Global illumination</a:t>
            </a:r>
          </a:p>
          <a:p>
            <a:pPr marL="457200" indent="-457200">
              <a:buFont typeface="Arial"/>
              <a:buChar char="•"/>
            </a:pPr>
            <a:r>
              <a:rPr lang="en-US" sz="3200" dirty="0" smtClean="0">
                <a:solidFill>
                  <a:schemeClr val="bg1">
                    <a:lumMod val="65000"/>
                  </a:schemeClr>
                </a:solidFill>
              </a:rPr>
              <a:t>Additional composition rules</a:t>
            </a:r>
            <a:endParaRPr lang="en-US" sz="3200" dirty="0">
              <a:solidFill>
                <a:schemeClr val="bg1">
                  <a:lumMod val="65000"/>
                </a:schemeClr>
              </a:solidFill>
            </a:endParaRPr>
          </a:p>
        </p:txBody>
      </p:sp>
      <p:sp>
        <p:nvSpPr>
          <p:cNvPr id="4" name="Slide Number Placeholder 3"/>
          <p:cNvSpPr>
            <a:spLocks noGrp="1"/>
          </p:cNvSpPr>
          <p:nvPr>
            <p:ph type="sldNum" sz="quarter" idx="12"/>
          </p:nvPr>
        </p:nvSpPr>
        <p:spPr/>
        <p:txBody>
          <a:bodyPr/>
          <a:lstStyle/>
          <a:p>
            <a:fld id="{3B5F642D-6A31-4596-8C22-CC368C1BDF36}" type="slidenum">
              <a:rPr lang="de-CH" smtClean="0"/>
              <a:t>79</a:t>
            </a:fld>
            <a:endParaRPr lang="de-CH" dirty="0"/>
          </a:p>
        </p:txBody>
      </p:sp>
    </p:spTree>
    <p:extLst>
      <p:ext uri="{BB962C8B-B14F-4D97-AF65-F5344CB8AC3E}">
        <p14:creationId xmlns:p14="http://schemas.microsoft.com/office/powerpoint/2010/main" val="251359722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Screen Shot 2015-02-10 at 9.23.33 A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4829" y="1651584"/>
            <a:ext cx="3258325" cy="37939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p:txBody>
          <a:bodyPr/>
          <a:lstStyle/>
          <a:p>
            <a:r>
              <a:rPr lang="en-US" dirty="0" smtClean="0"/>
              <a:t>Artist’s goal</a:t>
            </a:r>
            <a:endParaRPr lang="en-US" dirty="0"/>
          </a:p>
        </p:txBody>
      </p:sp>
      <p:sp>
        <p:nvSpPr>
          <p:cNvPr id="4" name="Slide Number Placeholder 3"/>
          <p:cNvSpPr>
            <a:spLocks noGrp="1"/>
          </p:cNvSpPr>
          <p:nvPr>
            <p:ph type="sldNum" sz="quarter" idx="12"/>
          </p:nvPr>
        </p:nvSpPr>
        <p:spPr/>
        <p:txBody>
          <a:bodyPr/>
          <a:lstStyle/>
          <a:p>
            <a:fld id="{3B5F642D-6A31-4596-8C22-CC368C1BDF36}" type="slidenum">
              <a:rPr lang="de-CH" smtClean="0"/>
              <a:t>8</a:t>
            </a:fld>
            <a:endParaRPr lang="de-CH" dirty="0"/>
          </a:p>
        </p:txBody>
      </p:sp>
    </p:spTree>
    <p:extLst>
      <p:ext uri="{BB962C8B-B14F-4D97-AF65-F5344CB8AC3E}">
        <p14:creationId xmlns:p14="http://schemas.microsoft.com/office/powerpoint/2010/main" val="2612969626"/>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Limitation and future work</a:t>
            </a:r>
            <a:endParaRPr lang="en-US" dirty="0"/>
          </a:p>
        </p:txBody>
      </p:sp>
      <p:sp>
        <p:nvSpPr>
          <p:cNvPr id="3" name="Content Placeholder 2"/>
          <p:cNvSpPr>
            <a:spLocks noGrp="1"/>
          </p:cNvSpPr>
          <p:nvPr>
            <p:ph idx="1"/>
          </p:nvPr>
        </p:nvSpPr>
        <p:spPr>
          <a:xfrm>
            <a:off x="439258" y="1334151"/>
            <a:ext cx="11239500" cy="2048647"/>
          </a:xfrm>
        </p:spPr>
        <p:txBody>
          <a:bodyPr>
            <a:normAutofit/>
          </a:bodyPr>
          <a:lstStyle/>
          <a:p>
            <a:pPr marL="457200" indent="-457200">
              <a:buFont typeface="Arial"/>
              <a:buChar char="•"/>
            </a:pPr>
            <a:r>
              <a:rPr lang="en-US" sz="3200" dirty="0" smtClean="0">
                <a:solidFill>
                  <a:srgbClr val="A6A6A6"/>
                </a:solidFill>
              </a:rPr>
              <a:t>Interactive scene optimization</a:t>
            </a:r>
          </a:p>
          <a:p>
            <a:pPr marL="457200" indent="-457200">
              <a:buFont typeface="Arial"/>
              <a:buChar char="•"/>
            </a:pPr>
            <a:r>
              <a:rPr lang="en-US" sz="3200" dirty="0" smtClean="0"/>
              <a:t>Global illumination</a:t>
            </a:r>
          </a:p>
          <a:p>
            <a:pPr marL="457200" indent="-457200">
              <a:buFont typeface="Arial"/>
              <a:buChar char="•"/>
            </a:pPr>
            <a:r>
              <a:rPr lang="en-US" sz="3200" dirty="0" smtClean="0">
                <a:solidFill>
                  <a:srgbClr val="A6A6A6"/>
                </a:solidFill>
              </a:rPr>
              <a:t>Additional composition rules</a:t>
            </a:r>
            <a:endParaRPr lang="en-US" sz="3200" dirty="0">
              <a:solidFill>
                <a:srgbClr val="A6A6A6"/>
              </a:solidFill>
            </a:endParaRPr>
          </a:p>
        </p:txBody>
      </p:sp>
      <p:sp>
        <p:nvSpPr>
          <p:cNvPr id="4" name="Slide Number Placeholder 3"/>
          <p:cNvSpPr>
            <a:spLocks noGrp="1"/>
          </p:cNvSpPr>
          <p:nvPr>
            <p:ph type="sldNum" sz="quarter" idx="12"/>
          </p:nvPr>
        </p:nvSpPr>
        <p:spPr/>
        <p:txBody>
          <a:bodyPr/>
          <a:lstStyle/>
          <a:p>
            <a:fld id="{3B5F642D-6A31-4596-8C22-CC368C1BDF36}" type="slidenum">
              <a:rPr lang="de-CH" smtClean="0"/>
              <a:t>80</a:t>
            </a:fld>
            <a:endParaRPr lang="de-CH" dirty="0"/>
          </a:p>
        </p:txBody>
      </p:sp>
      <p:pic>
        <p:nvPicPr>
          <p:cNvPr id="5" name="Picture 4" descr="Screen Shot 2015-02-10 at 9.23.33 A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9081" y="1689070"/>
            <a:ext cx="3706236" cy="43154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53184028"/>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Limitation and future work</a:t>
            </a:r>
            <a:endParaRPr lang="en-US" dirty="0"/>
          </a:p>
        </p:txBody>
      </p:sp>
      <p:sp>
        <p:nvSpPr>
          <p:cNvPr id="3" name="Content Placeholder 2"/>
          <p:cNvSpPr>
            <a:spLocks noGrp="1"/>
          </p:cNvSpPr>
          <p:nvPr>
            <p:ph idx="1"/>
          </p:nvPr>
        </p:nvSpPr>
        <p:spPr>
          <a:xfrm>
            <a:off x="439258" y="1334151"/>
            <a:ext cx="11239500" cy="2048647"/>
          </a:xfrm>
        </p:spPr>
        <p:txBody>
          <a:bodyPr>
            <a:normAutofit/>
          </a:bodyPr>
          <a:lstStyle/>
          <a:p>
            <a:pPr marL="457200" indent="-457200">
              <a:buFont typeface="Arial"/>
              <a:buChar char="•"/>
            </a:pPr>
            <a:r>
              <a:rPr lang="en-US" sz="3200" dirty="0" smtClean="0">
                <a:solidFill>
                  <a:srgbClr val="A6A6A6"/>
                </a:solidFill>
              </a:rPr>
              <a:t>Interactive scene optimization</a:t>
            </a:r>
          </a:p>
          <a:p>
            <a:pPr marL="457200" indent="-457200">
              <a:buFont typeface="Arial"/>
              <a:buChar char="•"/>
            </a:pPr>
            <a:r>
              <a:rPr lang="en-US" sz="3200" dirty="0" smtClean="0">
                <a:solidFill>
                  <a:srgbClr val="A6A6A6"/>
                </a:solidFill>
              </a:rPr>
              <a:t>Global illumination</a:t>
            </a:r>
          </a:p>
          <a:p>
            <a:pPr marL="457200" indent="-457200">
              <a:buFont typeface="Arial"/>
              <a:buChar char="•"/>
            </a:pPr>
            <a:r>
              <a:rPr lang="en-US" sz="3200" dirty="0" smtClean="0"/>
              <a:t>Additional composition rules</a:t>
            </a:r>
            <a:endParaRPr lang="en-US" sz="3200" dirty="0"/>
          </a:p>
        </p:txBody>
      </p:sp>
      <p:sp>
        <p:nvSpPr>
          <p:cNvPr id="4" name="Slide Number Placeholder 3"/>
          <p:cNvSpPr>
            <a:spLocks noGrp="1"/>
          </p:cNvSpPr>
          <p:nvPr>
            <p:ph type="sldNum" sz="quarter" idx="12"/>
          </p:nvPr>
        </p:nvSpPr>
        <p:spPr/>
        <p:txBody>
          <a:bodyPr/>
          <a:lstStyle/>
          <a:p>
            <a:fld id="{3B5F642D-6A31-4596-8C22-CC368C1BDF36}" type="slidenum">
              <a:rPr lang="de-CH" smtClean="0"/>
              <a:t>81</a:t>
            </a:fld>
            <a:endParaRPr lang="de-CH" dirty="0"/>
          </a:p>
        </p:txBody>
      </p:sp>
      <p:pic>
        <p:nvPicPr>
          <p:cNvPr id="5" name="Picture 4" descr="lipstick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2654" y="3161386"/>
            <a:ext cx="3759476" cy="2504807"/>
          </a:xfrm>
          <a:prstGeom prst="rect">
            <a:avLst/>
          </a:prstGeom>
        </p:spPr>
      </p:pic>
      <p:pic>
        <p:nvPicPr>
          <p:cNvPr id="6" name="Picture 5" descr="ikea_catalogue_en_92-93.pdf"/>
          <p:cNvPicPr>
            <a:picLocks noChangeAspect="1"/>
          </p:cNvPicPr>
          <p:nvPr/>
        </p:nvPicPr>
        <p:blipFill rotWithShape="1">
          <a:blip r:embed="rId4">
            <a:extLst>
              <a:ext uri="{28A0092B-C50C-407E-A947-70E740481C1C}">
                <a14:useLocalDpi xmlns:a14="http://schemas.microsoft.com/office/drawing/2010/main" val="0"/>
              </a:ext>
            </a:extLst>
          </a:blip>
          <a:srcRect r="49955"/>
          <a:stretch/>
        </p:blipFill>
        <p:spPr>
          <a:xfrm>
            <a:off x="7225802" y="1501955"/>
            <a:ext cx="3908839" cy="4164376"/>
          </a:xfrm>
          <a:prstGeom prst="rect">
            <a:avLst/>
          </a:prstGeom>
        </p:spPr>
      </p:pic>
      <p:sp>
        <p:nvSpPr>
          <p:cNvPr id="7" name="TextBox 6"/>
          <p:cNvSpPr txBox="1"/>
          <p:nvPr/>
        </p:nvSpPr>
        <p:spPr>
          <a:xfrm>
            <a:off x="2305845" y="5597361"/>
            <a:ext cx="2959373" cy="523220"/>
          </a:xfrm>
          <a:prstGeom prst="rect">
            <a:avLst/>
          </a:prstGeom>
          <a:noFill/>
        </p:spPr>
        <p:txBody>
          <a:bodyPr wrap="square" rtlCol="0">
            <a:spAutoFit/>
          </a:bodyPr>
          <a:lstStyle/>
          <a:p>
            <a:pPr algn="ctr"/>
            <a:r>
              <a:rPr lang="en-US" sz="2800" dirty="0" smtClean="0"/>
              <a:t>Symmetry</a:t>
            </a:r>
            <a:endParaRPr lang="en-US" sz="2800" dirty="0"/>
          </a:p>
        </p:txBody>
      </p:sp>
      <p:sp>
        <p:nvSpPr>
          <p:cNvPr id="8" name="TextBox 7"/>
          <p:cNvSpPr txBox="1"/>
          <p:nvPr/>
        </p:nvSpPr>
        <p:spPr>
          <a:xfrm>
            <a:off x="7785116" y="5601813"/>
            <a:ext cx="2959373" cy="523220"/>
          </a:xfrm>
          <a:prstGeom prst="rect">
            <a:avLst/>
          </a:prstGeom>
          <a:noFill/>
        </p:spPr>
        <p:txBody>
          <a:bodyPr wrap="square" rtlCol="0">
            <a:spAutoFit/>
          </a:bodyPr>
          <a:lstStyle/>
          <a:p>
            <a:pPr algn="ctr"/>
            <a:r>
              <a:rPr lang="en-US" sz="2800" dirty="0" smtClean="0"/>
              <a:t>Vanishing points</a:t>
            </a:r>
            <a:endParaRPr lang="en-US" sz="2800" dirty="0"/>
          </a:p>
        </p:txBody>
      </p:sp>
    </p:spTree>
    <p:extLst>
      <p:ext uri="{BB962C8B-B14F-4D97-AF65-F5344CB8AC3E}">
        <p14:creationId xmlns:p14="http://schemas.microsoft.com/office/powerpoint/2010/main" val="5531840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Acknowledgement</a:t>
            </a:r>
            <a:endParaRPr lang="en-US" dirty="0"/>
          </a:p>
        </p:txBody>
      </p:sp>
      <p:sp>
        <p:nvSpPr>
          <p:cNvPr id="3" name="Content Placeholder 2"/>
          <p:cNvSpPr>
            <a:spLocks noGrp="1"/>
          </p:cNvSpPr>
          <p:nvPr>
            <p:ph idx="1"/>
          </p:nvPr>
        </p:nvSpPr>
        <p:spPr>
          <a:xfrm>
            <a:off x="476250" y="1427922"/>
            <a:ext cx="11239500" cy="4422991"/>
          </a:xfrm>
        </p:spPr>
        <p:txBody>
          <a:bodyPr>
            <a:normAutofit lnSpcReduction="10000"/>
          </a:bodyPr>
          <a:lstStyle/>
          <a:p>
            <a:pPr marL="0" indent="0">
              <a:buNone/>
            </a:pPr>
            <a:r>
              <a:rPr lang="en-US" sz="3600" dirty="0" smtClean="0"/>
              <a:t>Interviews</a:t>
            </a:r>
          </a:p>
          <a:p>
            <a:r>
              <a:rPr lang="en-US" sz="3200" dirty="0" smtClean="0"/>
              <a:t>Martin </a:t>
            </a:r>
            <a:r>
              <a:rPr lang="en-US" sz="3200" dirty="0" err="1" smtClean="0"/>
              <a:t>Enthed</a:t>
            </a:r>
            <a:r>
              <a:rPr lang="en-US" sz="3200" dirty="0"/>
              <a:t> </a:t>
            </a:r>
            <a:r>
              <a:rPr lang="en-US" sz="3200" dirty="0" smtClean="0"/>
              <a:t>and Helen </a:t>
            </a:r>
            <a:r>
              <a:rPr lang="en-US" sz="3200" dirty="0" err="1" smtClean="0"/>
              <a:t>Crowther</a:t>
            </a:r>
            <a:endParaRPr lang="en-US" sz="3200" dirty="0" smtClean="0"/>
          </a:p>
          <a:p>
            <a:endParaRPr lang="en-US" sz="3200" dirty="0" smtClean="0"/>
          </a:p>
          <a:p>
            <a:pPr marL="0" indent="0">
              <a:buNone/>
            </a:pPr>
            <a:r>
              <a:rPr lang="en-US" sz="3600" dirty="0"/>
              <a:t>Catalogue images</a:t>
            </a:r>
          </a:p>
          <a:p>
            <a:r>
              <a:rPr lang="en-US" sz="3200" dirty="0" smtClean="0"/>
              <a:t>IKEA</a:t>
            </a:r>
          </a:p>
          <a:p>
            <a:endParaRPr lang="en-US" sz="3200" dirty="0"/>
          </a:p>
          <a:p>
            <a:pPr marL="0" indent="0">
              <a:buNone/>
            </a:pPr>
            <a:r>
              <a:rPr lang="en-US" sz="3600" dirty="0" smtClean="0"/>
              <a:t>Funding</a:t>
            </a:r>
          </a:p>
          <a:p>
            <a:r>
              <a:rPr lang="en-US" sz="3200" dirty="0" smtClean="0"/>
              <a:t>NSF, Intel, Adobe</a:t>
            </a:r>
          </a:p>
          <a:p>
            <a:pPr marL="0" indent="0">
              <a:buNone/>
            </a:pPr>
            <a:endParaRPr lang="en-US" sz="3600" dirty="0" smtClean="0"/>
          </a:p>
          <a:p>
            <a:pPr marL="0" indent="0">
              <a:buNone/>
            </a:pPr>
            <a:endParaRPr lang="en-US" sz="3600" dirty="0"/>
          </a:p>
        </p:txBody>
      </p:sp>
      <p:sp>
        <p:nvSpPr>
          <p:cNvPr id="4" name="Slide Number Placeholder 3"/>
          <p:cNvSpPr>
            <a:spLocks noGrp="1"/>
          </p:cNvSpPr>
          <p:nvPr>
            <p:ph type="sldNum" sz="quarter" idx="12"/>
          </p:nvPr>
        </p:nvSpPr>
        <p:spPr/>
        <p:txBody>
          <a:bodyPr/>
          <a:lstStyle/>
          <a:p>
            <a:fld id="{3B5F642D-6A31-4596-8C22-CC368C1BDF36}" type="slidenum">
              <a:rPr lang="de-CH" smtClean="0"/>
              <a:t>82</a:t>
            </a:fld>
            <a:endParaRPr lang="de-CH" dirty="0"/>
          </a:p>
        </p:txBody>
      </p:sp>
    </p:spTree>
    <p:extLst>
      <p:ext uri="{BB962C8B-B14F-4D97-AF65-F5344CB8AC3E}">
        <p14:creationId xmlns:p14="http://schemas.microsoft.com/office/powerpoint/2010/main" val="4078146484"/>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5400" i="1" dirty="0" smtClean="0"/>
              <a:t>Thank you!</a:t>
            </a:r>
            <a:endParaRPr lang="en-US" sz="5400" i="1" dirty="0"/>
          </a:p>
        </p:txBody>
      </p:sp>
      <p:sp>
        <p:nvSpPr>
          <p:cNvPr id="3" name="Content Placeholder 2"/>
          <p:cNvSpPr>
            <a:spLocks noGrp="1"/>
          </p:cNvSpPr>
          <p:nvPr>
            <p:ph idx="1"/>
          </p:nvPr>
        </p:nvSpPr>
        <p:spPr>
          <a:xfrm>
            <a:off x="476250" y="1221449"/>
            <a:ext cx="11239500" cy="2048647"/>
          </a:xfrm>
        </p:spPr>
        <p:txBody>
          <a:bodyPr>
            <a:normAutofit lnSpcReduction="10000"/>
          </a:bodyPr>
          <a:lstStyle/>
          <a:p>
            <a:pPr marL="0" indent="0">
              <a:buNone/>
            </a:pPr>
            <a:r>
              <a:rPr lang="en-US" sz="3200" dirty="0" smtClean="0"/>
              <a:t>Take-away message</a:t>
            </a:r>
          </a:p>
          <a:p>
            <a:pPr marL="457200" indent="-457200">
              <a:buFont typeface="Arial"/>
              <a:buChar char="•"/>
            </a:pPr>
            <a:r>
              <a:rPr lang="en-US" sz="3200" dirty="0" smtClean="0"/>
              <a:t>Moving </a:t>
            </a:r>
            <a:r>
              <a:rPr lang="en-US" sz="3200" dirty="0"/>
              <a:t>objects and changing materials significantly improves the quality of compositions.</a:t>
            </a:r>
          </a:p>
          <a:p>
            <a:pPr marL="457200" indent="-457200">
              <a:buFont typeface="Arial"/>
              <a:buChar char="•"/>
            </a:pPr>
            <a:r>
              <a:rPr lang="en-US" sz="3200" dirty="0"/>
              <a:t>Our optimization framework benefits a variety of applications</a:t>
            </a:r>
            <a:r>
              <a:rPr lang="en-US" sz="3200" dirty="0" smtClean="0"/>
              <a:t>.</a:t>
            </a:r>
            <a:endParaRPr lang="en-US" sz="3200" dirty="0"/>
          </a:p>
        </p:txBody>
      </p:sp>
      <p:sp>
        <p:nvSpPr>
          <p:cNvPr id="4" name="Slide Number Placeholder 3"/>
          <p:cNvSpPr>
            <a:spLocks noGrp="1"/>
          </p:cNvSpPr>
          <p:nvPr>
            <p:ph type="sldNum" sz="quarter" idx="12"/>
          </p:nvPr>
        </p:nvSpPr>
        <p:spPr/>
        <p:txBody>
          <a:bodyPr/>
          <a:lstStyle/>
          <a:p>
            <a:fld id="{3B5F642D-6A31-4596-8C22-CC368C1BDF36}" type="slidenum">
              <a:rPr lang="de-CH" smtClean="0"/>
              <a:t>83</a:t>
            </a:fld>
            <a:endParaRPr lang="de-CH" dirty="0"/>
          </a:p>
        </p:txBody>
      </p:sp>
      <p:pic>
        <p:nvPicPr>
          <p:cNvPr id="5" name="Picture 4" descr="Screen Shot 2015-02-03 at 11.42.33 A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6166" y="3346310"/>
            <a:ext cx="9270055" cy="2835482"/>
          </a:xfrm>
          <a:prstGeom prst="rect">
            <a:avLst/>
          </a:prstGeom>
        </p:spPr>
      </p:pic>
    </p:spTree>
    <p:extLst>
      <p:ext uri="{BB962C8B-B14F-4D97-AF65-F5344CB8AC3E}">
        <p14:creationId xmlns:p14="http://schemas.microsoft.com/office/powerpoint/2010/main" val="284359814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B5F642D-6A31-4596-8C22-CC368C1BDF36}" type="slidenum">
              <a:rPr lang="de-CH" smtClean="0"/>
              <a:t>9</a:t>
            </a:fld>
            <a:endParaRPr lang="de-CH" dirty="0"/>
          </a:p>
        </p:txBody>
      </p:sp>
      <p:sp>
        <p:nvSpPr>
          <p:cNvPr id="5" name="Content Placeholder 2"/>
          <p:cNvSpPr>
            <a:spLocks noGrp="1"/>
          </p:cNvSpPr>
          <p:nvPr>
            <p:ph idx="1"/>
          </p:nvPr>
        </p:nvSpPr>
        <p:spPr>
          <a:xfrm>
            <a:off x="500034" y="1335370"/>
            <a:ext cx="11691966" cy="785252"/>
          </a:xfrm>
        </p:spPr>
        <p:txBody>
          <a:bodyPr>
            <a:normAutofit/>
          </a:bodyPr>
          <a:lstStyle/>
          <a:p>
            <a:pPr marL="0" indent="0">
              <a:buNone/>
            </a:pPr>
            <a:r>
              <a:rPr lang="en-US" sz="3200" dirty="0" smtClean="0"/>
              <a:t>Input: a rough scene, objects to highlight, and an </a:t>
            </a:r>
            <a:r>
              <a:rPr lang="en-US" sz="3200" dirty="0"/>
              <a:t>initial camera </a:t>
            </a:r>
            <a:r>
              <a:rPr lang="en-US" sz="3200" dirty="0" smtClean="0"/>
              <a:t>view</a:t>
            </a:r>
          </a:p>
          <a:p>
            <a:endParaRPr lang="en-US" sz="3200" dirty="0"/>
          </a:p>
        </p:txBody>
      </p:sp>
      <p:pic>
        <p:nvPicPr>
          <p:cNvPr id="6" name="Picture 5" descr="Untitl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5523" y="2323867"/>
            <a:ext cx="3413959" cy="3939540"/>
          </a:xfrm>
          <a:prstGeom prst="rect">
            <a:avLst/>
          </a:prstGeom>
        </p:spPr>
      </p:pic>
      <p:cxnSp>
        <p:nvCxnSpPr>
          <p:cNvPr id="10" name="Straight Arrow Connector 9"/>
          <p:cNvCxnSpPr/>
          <p:nvPr/>
        </p:nvCxnSpPr>
        <p:spPr>
          <a:xfrm flipV="1">
            <a:off x="3027449" y="5279081"/>
            <a:ext cx="1346934" cy="357010"/>
          </a:xfrm>
          <a:prstGeom prst="straightConnector1">
            <a:avLst/>
          </a:prstGeom>
          <a:ln w="762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243353" y="5287390"/>
            <a:ext cx="3277352" cy="523220"/>
          </a:xfrm>
          <a:prstGeom prst="rect">
            <a:avLst/>
          </a:prstGeom>
          <a:noFill/>
        </p:spPr>
        <p:txBody>
          <a:bodyPr wrap="square" rtlCol="0">
            <a:spAutoFit/>
          </a:bodyPr>
          <a:lstStyle/>
          <a:p>
            <a:pPr algn="ctr"/>
            <a:r>
              <a:rPr lang="en-US" sz="2800" dirty="0" smtClean="0"/>
              <a:t>Rough layout</a:t>
            </a:r>
            <a:endParaRPr lang="en-US" sz="2800" dirty="0"/>
          </a:p>
        </p:txBody>
      </p:sp>
      <p:sp>
        <p:nvSpPr>
          <p:cNvPr id="12" name="Title 1"/>
          <p:cNvSpPr>
            <a:spLocks noGrp="1"/>
          </p:cNvSpPr>
          <p:nvPr>
            <p:ph type="title"/>
          </p:nvPr>
        </p:nvSpPr>
        <p:spPr>
          <a:xfrm>
            <a:off x="476250" y="365125"/>
            <a:ext cx="11239500" cy="749801"/>
          </a:xfrm>
        </p:spPr>
        <p:txBody>
          <a:bodyPr/>
          <a:lstStyle/>
          <a:p>
            <a:r>
              <a:rPr lang="en-US" dirty="0" smtClean="0"/>
              <a:t>Artist’s goal</a:t>
            </a:r>
            <a:endParaRPr lang="en-US" dirty="0"/>
          </a:p>
        </p:txBody>
      </p:sp>
    </p:spTree>
    <p:extLst>
      <p:ext uri="{BB962C8B-B14F-4D97-AF65-F5344CB8AC3E}">
        <p14:creationId xmlns:p14="http://schemas.microsoft.com/office/powerpoint/2010/main" val="272636954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8635</TotalTime>
  <Words>4348</Words>
  <Application>Microsoft Macintosh PowerPoint</Application>
  <PresentationFormat>Custom</PresentationFormat>
  <Paragraphs>579</Paragraphs>
  <Slides>83</Slides>
  <Notes>81</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83</vt:i4>
      </vt:variant>
    </vt:vector>
  </HeadingPairs>
  <TitlesOfParts>
    <vt:vector size="85" baseType="lpstr">
      <vt:lpstr>Office Theme</vt:lpstr>
      <vt:lpstr>Equation</vt:lpstr>
      <vt:lpstr>Composition-Aware Scene Optimization for Product Images</vt:lpstr>
      <vt:lpstr>Motivation</vt:lpstr>
      <vt:lpstr>Motivation</vt:lpstr>
      <vt:lpstr>Advantages</vt:lpstr>
      <vt:lpstr>Advantages</vt:lpstr>
      <vt:lpstr>Advantages</vt:lpstr>
      <vt:lpstr>Advantages</vt:lpstr>
      <vt:lpstr>Artist’s goal</vt:lpstr>
      <vt:lpstr>Artist’s goal</vt:lpstr>
      <vt:lpstr>Artist’s goal</vt:lpstr>
      <vt:lpstr>Artist’s goal</vt:lpstr>
      <vt:lpstr>Artist’s goal</vt:lpstr>
      <vt:lpstr>Challenges</vt:lpstr>
      <vt:lpstr>Challenges</vt:lpstr>
      <vt:lpstr>Challenges</vt:lpstr>
      <vt:lpstr>Challenges</vt:lpstr>
      <vt:lpstr>Previous Work</vt:lpstr>
      <vt:lpstr>Key Idea</vt:lpstr>
      <vt:lpstr>Key Idea</vt:lpstr>
      <vt:lpstr>Key Idea</vt:lpstr>
      <vt:lpstr>Key Idea</vt:lpstr>
      <vt:lpstr>Key Idea</vt:lpstr>
      <vt:lpstr>Key Idea</vt:lpstr>
      <vt:lpstr>Overview</vt:lpstr>
      <vt:lpstr>Terms for composition rules and constraints</vt:lpstr>
      <vt:lpstr>Term 1: Object placement within 2D frame</vt:lpstr>
      <vt:lpstr>Term 1: Object placement within 2D frame</vt:lpstr>
      <vt:lpstr>Term 1: Object placement within 2D frame</vt:lpstr>
      <vt:lpstr>Term 2: Object saliency within the 2D frame</vt:lpstr>
      <vt:lpstr>Term 2: Object saliency within the 2D frame</vt:lpstr>
      <vt:lpstr>Term 3: Image composition</vt:lpstr>
      <vt:lpstr>Term 3: Image composition</vt:lpstr>
      <vt:lpstr>Term 4: Camera placement</vt:lpstr>
      <vt:lpstr>Term 4: Camera placement</vt:lpstr>
      <vt:lpstr>Term 5: Object constraints within the 3D scene</vt:lpstr>
      <vt:lpstr>Term 5: Object constraints within the 3D scene</vt:lpstr>
      <vt:lpstr>Term 5: Object constraints within the 3D scene</vt:lpstr>
      <vt:lpstr>Term 6: Regularization</vt:lpstr>
      <vt:lpstr>Overview</vt:lpstr>
      <vt:lpstr>Energy function</vt:lpstr>
      <vt:lpstr>Optimization</vt:lpstr>
      <vt:lpstr>Example 1</vt:lpstr>
      <vt:lpstr>Overview</vt:lpstr>
      <vt:lpstr>Applications</vt:lpstr>
      <vt:lpstr>Application 1: Refining rough compositions</vt:lpstr>
      <vt:lpstr>Application 1: Refining rough compositions</vt:lpstr>
      <vt:lpstr>Application 1: Refining rough compositions</vt:lpstr>
      <vt:lpstr>Application 1: Refining rough compositions</vt:lpstr>
      <vt:lpstr>Application 1: Refining rough compositions</vt:lpstr>
      <vt:lpstr>Application 1: Refining rough compositions</vt:lpstr>
      <vt:lpstr>Application 1: Refining rough compositions</vt:lpstr>
      <vt:lpstr>Application 1: Refining rough compositions</vt:lpstr>
      <vt:lpstr>Application 2: Retargeting for different aspect ratios</vt:lpstr>
      <vt:lpstr>Application 2: Retargeting for different aspect ratios</vt:lpstr>
      <vt:lpstr>Application 2: Retargeting for different aspect ratios</vt:lpstr>
      <vt:lpstr>App 3: Retargeting for different cultural preferences</vt:lpstr>
      <vt:lpstr>App 3: Retargeting for different cultural preferences</vt:lpstr>
      <vt:lpstr>App 3: Retargeting for different cultural preferences</vt:lpstr>
      <vt:lpstr>Application 4: Text-incorporated composition</vt:lpstr>
      <vt:lpstr>Application 4: Text-incorporated composition</vt:lpstr>
      <vt:lpstr>Application 4: Text-incorporated composition</vt:lpstr>
      <vt:lpstr>Application 4: Text-incorporated composition</vt:lpstr>
      <vt:lpstr>Application 4: Text-incorporated composition</vt:lpstr>
      <vt:lpstr>Application 4: Text-incorporated composition</vt:lpstr>
      <vt:lpstr>Application 5: Generating detail images from an overview</vt:lpstr>
      <vt:lpstr>Application 5: Generating detail images from an overview</vt:lpstr>
      <vt:lpstr>Application 5: Generating detail images from an overview</vt:lpstr>
      <vt:lpstr>Application 5: Generating detail images from an overview</vt:lpstr>
      <vt:lpstr>Application 5: Generating detail images from an overview</vt:lpstr>
      <vt:lpstr>Application 5: Generating detail images from an overview</vt:lpstr>
      <vt:lpstr>A Perceptual Study</vt:lpstr>
      <vt:lpstr>Expert Study Results</vt:lpstr>
      <vt:lpstr>Amazon Mechanical Turk Study</vt:lpstr>
      <vt:lpstr>Amazon Mechanical Turk Study</vt:lpstr>
      <vt:lpstr>Amazon Mechanical Turk Study</vt:lpstr>
      <vt:lpstr>Amazon Mechanical Turk Study</vt:lpstr>
      <vt:lpstr>Summary</vt:lpstr>
      <vt:lpstr>Limitation and future work</vt:lpstr>
      <vt:lpstr>Limitation and future work</vt:lpstr>
      <vt:lpstr>Limitation and future work</vt:lpstr>
      <vt:lpstr>Limitation and future work</vt:lpstr>
      <vt:lpstr>Acknowledgement</vt:lpstr>
      <vt:lpstr>Thank you!</vt:lpstr>
    </vt:vector>
  </TitlesOfParts>
  <Company>DRZ</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Marra  Alessia</dc:creator>
  <cp:lastModifiedBy>Tianqiang Liu</cp:lastModifiedBy>
  <cp:revision>478</cp:revision>
  <dcterms:created xsi:type="dcterms:W3CDTF">2015-03-02T13:48:54Z</dcterms:created>
  <dcterms:modified xsi:type="dcterms:W3CDTF">2015-05-05T18:37:43Z</dcterms:modified>
</cp:coreProperties>
</file>