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51" r:id="rId1"/>
  </p:sldMasterIdLst>
  <p:notesMasterIdLst>
    <p:notesMasterId r:id="rId36"/>
  </p:notesMasterIdLst>
  <p:handoutMasterIdLst>
    <p:handoutMasterId r:id="rId37"/>
  </p:handoutMasterIdLst>
  <p:sldIdLst>
    <p:sldId id="256" r:id="rId2"/>
    <p:sldId id="263" r:id="rId3"/>
    <p:sldId id="257" r:id="rId4"/>
    <p:sldId id="258" r:id="rId5"/>
    <p:sldId id="260" r:id="rId6"/>
    <p:sldId id="259" r:id="rId7"/>
    <p:sldId id="273" r:id="rId8"/>
    <p:sldId id="262" r:id="rId9"/>
    <p:sldId id="264" r:id="rId10"/>
    <p:sldId id="265" r:id="rId11"/>
    <p:sldId id="292" r:id="rId12"/>
    <p:sldId id="274" r:id="rId13"/>
    <p:sldId id="275" r:id="rId14"/>
    <p:sldId id="276" r:id="rId15"/>
    <p:sldId id="277" r:id="rId16"/>
    <p:sldId id="280" r:id="rId17"/>
    <p:sldId id="281" r:id="rId18"/>
    <p:sldId id="268" r:id="rId19"/>
    <p:sldId id="291" r:id="rId20"/>
    <p:sldId id="293" r:id="rId21"/>
    <p:sldId id="269" r:id="rId22"/>
    <p:sldId id="282" r:id="rId23"/>
    <p:sldId id="294" r:id="rId24"/>
    <p:sldId id="270" r:id="rId25"/>
    <p:sldId id="283" r:id="rId26"/>
    <p:sldId id="284" r:id="rId27"/>
    <p:sldId id="285" r:id="rId28"/>
    <p:sldId id="295" r:id="rId29"/>
    <p:sldId id="296" r:id="rId30"/>
    <p:sldId id="286" r:id="rId31"/>
    <p:sldId id="287" r:id="rId32"/>
    <p:sldId id="288" r:id="rId33"/>
    <p:sldId id="289" r:id="rId34"/>
    <p:sldId id="290" r:id="rId35"/>
  </p:sldIdLst>
  <p:sldSz cx="9144000" cy="6858000" type="screen4x3"/>
  <p:notesSz cx="6858000" cy="9144000"/>
  <p:embeddedFontLst>
    <p:embeddedFont>
      <p:font typeface="Garamond" pitchFamily="18" charset="0"/>
      <p:regular r:id="rId38"/>
      <p:bold r:id="rId39"/>
      <p:italic r:id="rId40"/>
    </p:embeddedFont>
    <p:embeddedFont>
      <p:font typeface="ZapfHumnst BT" pitchFamily="34" charset="0"/>
      <p:regular r:id="rId41"/>
      <p:bold r:id="rId42"/>
      <p:italic r:id="rId43"/>
      <p:boldItalic r:id="rId44"/>
    </p:embeddedFont>
    <p:embeddedFont>
      <p:font typeface="Lucida Sans Typewriter" pitchFamily="49" charset="0"/>
      <p:regular r:id="rId45"/>
      <p:bold r:id="rId46"/>
      <p:italic r:id="rId47"/>
      <p:boldItalic r:id="rId48"/>
    </p:embeddedFont>
  </p:embeddedFontLst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ZapfHumnst BT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ZapfHumnst BT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ZapfHumnst BT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ZapfHumnst BT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ZapfHumnst BT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ZapfHumnst BT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ZapfHumnst BT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ZapfHumnst BT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ZapfHumnst BT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  <p:clrMru>
    <a:srgbClr val="FBF4E5"/>
    <a:srgbClr val="DDDDFF"/>
    <a:srgbClr val="B4B4FF"/>
    <a:srgbClr val="FFFFFF"/>
    <a:srgbClr val="003366"/>
    <a:srgbClr val="003399"/>
    <a:srgbClr val="FF0066"/>
    <a:srgbClr val="FF0000"/>
    <a:srgbClr val="00FF00"/>
    <a:srgbClr val="FFB4B4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0" autoAdjust="0"/>
    <p:restoredTop sz="86410" autoAdjust="0"/>
  </p:normalViewPr>
  <p:slideViewPr>
    <p:cSldViewPr showGuides="1">
      <p:cViewPr varScale="1">
        <p:scale>
          <a:sx n="97" d="100"/>
          <a:sy n="97" d="100"/>
        </p:scale>
        <p:origin x="-39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416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86" d="100"/>
          <a:sy n="86" d="100"/>
        </p:scale>
        <p:origin x="-2202" y="-78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image" Target="../media/image39.wmf"/><Relationship Id="rId5" Type="http://schemas.openxmlformats.org/officeDocument/2006/relationships/image" Target="../media/image43.wmf"/><Relationship Id="rId4" Type="http://schemas.openxmlformats.org/officeDocument/2006/relationships/image" Target="../media/image4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5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8345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8345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8345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fld id="{4EF3F062-1E56-4417-A383-CD814DC3127B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effectLst/>
              </a:defRPr>
            </a:lvl1pPr>
          </a:lstStyle>
          <a:p>
            <a:endParaRPr lang="en-US"/>
          </a:p>
        </p:txBody>
      </p:sp>
      <p:sp>
        <p:nvSpPr>
          <p:cNvPr id="1751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</a:defRPr>
            </a:lvl1pPr>
          </a:lstStyle>
          <a:p>
            <a:endParaRPr lang="en-US"/>
          </a:p>
        </p:txBody>
      </p:sp>
      <p:sp>
        <p:nvSpPr>
          <p:cNvPr id="1751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751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751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effectLst/>
              </a:defRPr>
            </a:lvl1pPr>
          </a:lstStyle>
          <a:p>
            <a:endParaRPr lang="en-US"/>
          </a:p>
        </p:txBody>
      </p:sp>
      <p:sp>
        <p:nvSpPr>
          <p:cNvPr id="1751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</a:defRPr>
            </a:lvl1pPr>
          </a:lstStyle>
          <a:p>
            <a:fld id="{D020463D-7620-49EA-BC8D-9E4796426BA3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ZapfHumnst BT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ZapfHumnst BT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ZapfHumnst BT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ZapfHumnst BT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ZapfHumnst BT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There is one more caveat:</a:t>
            </a:r>
          </a:p>
          <a:p>
            <a:r>
              <a:rPr lang="en-US" dirty="0" smtClean="0"/>
              <a:t>Typically, you are</a:t>
            </a:r>
            <a:r>
              <a:rPr lang="en-US" baseline="0" dirty="0" smtClean="0"/>
              <a:t> not going to output a single appearance.</a:t>
            </a:r>
          </a:p>
          <a:p>
            <a:r>
              <a:rPr lang="en-US" baseline="0" dirty="0" smtClean="0"/>
              <a:t>You are going to output a collection of </a:t>
            </a:r>
            <a:r>
              <a:rPr lang="en-US" baseline="0" dirty="0" err="1" smtClean="0"/>
              <a:t>brdfs</a:t>
            </a:r>
            <a:r>
              <a:rPr lang="en-US" baseline="0" dirty="0" smtClean="0"/>
              <a:t>, for example different locations on the object or document can have different appearance.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A970F0-A432-4941-8D7B-4A36CAFF07F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Map original BRDFs into the gamut of ink BRDFs, while trying to preserve the relative BRDF difference.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A970F0-A432-4941-8D7B-4A36CAFF07FE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Map original BRDFs into the gamut of ink BRDFs, while trying to preserve the relative BRDF difference.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A970F0-A432-4941-8D7B-4A36CAFF07FE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gradFill flip="none" rotWithShape="1">
          <a:gsLst>
            <a:gs pos="0">
              <a:schemeClr val="tx2"/>
            </a:gs>
            <a:gs pos="40000">
              <a:schemeClr val="bg1"/>
            </a:gs>
            <a:gs pos="41000">
              <a:schemeClr val="tx1"/>
            </a:gs>
            <a:gs pos="96000">
              <a:schemeClr val="tx1"/>
            </a:gs>
            <a:gs pos="100000">
              <a:srgbClr val="DDDD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69913" y="1371600"/>
            <a:ext cx="8002587" cy="914400"/>
          </a:xfrm>
        </p:spPr>
        <p:txBody>
          <a:bodyPr anchor="b" anchorCtr="1"/>
          <a:lstStyle>
            <a:lvl1pPr>
              <a:lnSpc>
                <a:spcPct val="115000"/>
              </a:lnSpc>
              <a:spcBef>
                <a:spcPct val="25000"/>
              </a:spcBef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63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12813" y="2895600"/>
            <a:ext cx="7313612" cy="914400"/>
          </a:xfrm>
        </p:spPr>
        <p:txBody>
          <a:bodyPr anchorCtr="1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263172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b="0"/>
            </a:lvl1pPr>
          </a:lstStyle>
          <a:p>
            <a:endParaRPr lang="en-US"/>
          </a:p>
        </p:txBody>
      </p:sp>
      <p:sp>
        <p:nvSpPr>
          <p:cNvPr id="263173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b="0"/>
            </a:lvl1pPr>
          </a:lstStyle>
          <a:p>
            <a:endParaRPr lang="en-US"/>
          </a:p>
        </p:txBody>
      </p:sp>
      <p:sp>
        <p:nvSpPr>
          <p:cNvPr id="263174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b="0"/>
            </a:lvl1pPr>
          </a:lstStyle>
          <a:p>
            <a:fld id="{8B546333-A20C-47A7-97DE-864D1E1E19F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4BCFC1-A603-4AF9-A180-F3AD332AD02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6019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6019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97E4B9-B3B9-46D3-BF90-A290EE78F74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84E4B2-AB03-4C84-8789-2DDFB0CE64C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AA91BF-3F50-4EC9-BD37-A3A690BD119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752600"/>
            <a:ext cx="3810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3810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554823-F8EF-419C-AAB9-3DA0FB20C17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509C48-45EC-417F-A8D3-51DE2F84178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7054D1-FB8E-475F-9D70-CEB7B4CFBB8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E1C4F1-8437-48F6-B98D-0104198EE5D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5A2EF3-2ED4-4451-B120-13DE155D152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D9E8BB-069A-410B-BF00-2AD869413CD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/>
            </a:gs>
            <a:gs pos="20000">
              <a:schemeClr val="bg1"/>
            </a:gs>
            <a:gs pos="21000">
              <a:schemeClr val="tx1"/>
            </a:gs>
            <a:gs pos="96000">
              <a:schemeClr val="tx1"/>
            </a:gs>
            <a:gs pos="100000">
              <a:srgbClr val="DDDD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8" tIns="45700" rIns="91398" bIns="457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26214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77724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8" tIns="45700" rIns="91398" bIns="457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62148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4008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8" tIns="45700" rIns="91398" bIns="45700" numCol="1" anchor="t" anchorCtr="0" compatLnSpc="1">
            <a:prstTxWarp prst="textNoShape">
              <a:avLst/>
            </a:prstTxWarp>
          </a:bodyPr>
          <a:lstStyle>
            <a:lvl1pPr algn="l">
              <a:defRPr sz="1400" b="1">
                <a:effectLst/>
              </a:defRPr>
            </a:lvl1pPr>
          </a:lstStyle>
          <a:p>
            <a:endParaRPr lang="en-US"/>
          </a:p>
        </p:txBody>
      </p:sp>
      <p:sp>
        <p:nvSpPr>
          <p:cNvPr id="262149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8" tIns="45700" rIns="91398" bIns="45700" numCol="1" anchor="t" anchorCtr="0" compatLnSpc="1">
            <a:prstTxWarp prst="textNoShape">
              <a:avLst/>
            </a:prstTxWarp>
          </a:bodyPr>
          <a:lstStyle>
            <a:lvl1pPr>
              <a:defRPr sz="1400" b="1">
                <a:effectLst/>
              </a:defRPr>
            </a:lvl1pPr>
          </a:lstStyle>
          <a:p>
            <a:endParaRPr lang="en-US"/>
          </a:p>
        </p:txBody>
      </p:sp>
      <p:sp>
        <p:nvSpPr>
          <p:cNvPr id="262150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08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8" tIns="45700" rIns="91398" bIns="4570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effectLst/>
              </a:defRPr>
            </a:lvl1pPr>
          </a:lstStyle>
          <a:p>
            <a:fld id="{E1A4B329-FF59-4237-9D31-43B177654F80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ransition>
    <p:fade/>
  </p:transition>
  <p:txStyles>
    <p:titleStyle>
      <a:lvl1pPr algn="ctr" rtl="0" eaLnBrk="1" fontAlgn="base" hangingPunct="1">
        <a:lnSpc>
          <a:spcPct val="11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effectLst>
            <a:outerShdw blurRad="127000" dist="38100" dir="2700000" algn="tl" rotWithShape="0">
              <a:prstClr val="black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lnSpc>
          <a:spcPct val="11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eaLnBrk="1" fontAlgn="base" hangingPunct="1">
        <a:lnSpc>
          <a:spcPct val="11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eaLnBrk="1" fontAlgn="base" hangingPunct="1">
        <a:lnSpc>
          <a:spcPct val="11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eaLnBrk="1" fontAlgn="base" hangingPunct="1">
        <a:lnSpc>
          <a:spcPct val="11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eaLnBrk="1" fontAlgn="base" hangingPunct="1">
        <a:lnSpc>
          <a:spcPct val="11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eaLnBrk="1" fontAlgn="base" hangingPunct="1">
        <a:lnSpc>
          <a:spcPct val="11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eaLnBrk="1" fontAlgn="base" hangingPunct="1">
        <a:lnSpc>
          <a:spcPct val="11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eaLnBrk="1" fontAlgn="base" hangingPunct="1">
        <a:lnSpc>
          <a:spcPct val="11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0" indent="0" algn="l" rtl="0" eaLnBrk="1" fontAlgn="base" hangingPunct="1">
        <a:lnSpc>
          <a:spcPct val="125000"/>
        </a:lnSpc>
        <a:spcBef>
          <a:spcPts val="400"/>
        </a:spcBef>
        <a:spcAft>
          <a:spcPts val="200"/>
        </a:spcAft>
        <a:buClr>
          <a:schemeClr val="accent1"/>
        </a:buClr>
        <a:buNone/>
        <a:defRPr sz="2400">
          <a:solidFill>
            <a:schemeClr val="bg2"/>
          </a:solidFill>
          <a:effectLst/>
          <a:latin typeface="+mn-lt"/>
          <a:ea typeface="+mn-ea"/>
          <a:cs typeface="+mn-cs"/>
        </a:defRPr>
      </a:lvl1pPr>
      <a:lvl2pPr marL="457200" indent="-228600" algn="l" rtl="0" eaLnBrk="1" fontAlgn="base" hangingPunct="1">
        <a:lnSpc>
          <a:spcPct val="125000"/>
        </a:lnSpc>
        <a:spcBef>
          <a:spcPts val="200"/>
        </a:spcBef>
        <a:spcAft>
          <a:spcPts val="200"/>
        </a:spcAft>
        <a:buClr>
          <a:schemeClr val="bg1"/>
        </a:buClr>
        <a:buSzPct val="110000"/>
        <a:buFont typeface="Arial" pitchFamily="34" charset="0"/>
        <a:buChar char="•"/>
        <a:defRPr sz="2000">
          <a:solidFill>
            <a:schemeClr val="bg2"/>
          </a:solidFill>
          <a:effectLst/>
          <a:latin typeface="+mn-lt"/>
        </a:defRPr>
      </a:lvl2pPr>
      <a:lvl3pPr marL="914400" indent="-228600" algn="l" rtl="0" eaLnBrk="1" fontAlgn="base" hangingPunct="1">
        <a:lnSpc>
          <a:spcPct val="125000"/>
        </a:lnSpc>
        <a:spcBef>
          <a:spcPts val="200"/>
        </a:spcBef>
        <a:spcAft>
          <a:spcPts val="200"/>
        </a:spcAft>
        <a:buClr>
          <a:schemeClr val="bg1"/>
        </a:buClr>
        <a:buFont typeface="ZapfHumnst BT" pitchFamily="34" charset="0"/>
        <a:buChar char="–"/>
        <a:defRPr sz="1800">
          <a:solidFill>
            <a:schemeClr val="bg2"/>
          </a:solidFill>
          <a:effectLst/>
          <a:latin typeface="+mn-lt"/>
        </a:defRPr>
      </a:lvl3pPr>
      <a:lvl4pPr marL="1371600" indent="-228600" algn="l" rtl="0" eaLnBrk="1" fontAlgn="base" hangingPunct="1">
        <a:lnSpc>
          <a:spcPct val="125000"/>
        </a:lnSpc>
        <a:spcBef>
          <a:spcPts val="200"/>
        </a:spcBef>
        <a:spcAft>
          <a:spcPts val="200"/>
        </a:spcAft>
        <a:buChar char="–"/>
        <a:defRPr sz="1600">
          <a:solidFill>
            <a:schemeClr val="bg2"/>
          </a:solidFill>
          <a:effectLst/>
          <a:latin typeface="+mn-lt"/>
        </a:defRPr>
      </a:lvl4pPr>
      <a:lvl5pPr marL="1828800" indent="-228600" algn="l" rtl="0" eaLnBrk="1" fontAlgn="base" hangingPunct="1">
        <a:lnSpc>
          <a:spcPct val="125000"/>
        </a:lnSpc>
        <a:spcBef>
          <a:spcPts val="200"/>
        </a:spcBef>
        <a:spcAft>
          <a:spcPts val="200"/>
        </a:spcAft>
        <a:buClr>
          <a:schemeClr val="tx1"/>
        </a:buClr>
        <a:buChar char="•"/>
        <a:defRPr sz="1400">
          <a:solidFill>
            <a:schemeClr val="bg2"/>
          </a:solidFill>
          <a:effectLst/>
          <a:latin typeface="+mn-lt"/>
        </a:defRPr>
      </a:lvl5pPr>
      <a:lvl6pPr marL="2513013" indent="-228600" algn="l" rtl="0" eaLnBrk="1" fontAlgn="base" hangingPunct="1">
        <a:lnSpc>
          <a:spcPct val="115000"/>
        </a:lnSpc>
        <a:spcBef>
          <a:spcPct val="0"/>
        </a:spcBef>
        <a:spcAft>
          <a:spcPct val="20000"/>
        </a:spcAft>
        <a:buClr>
          <a:schemeClr val="tx1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0213" indent="-228600" algn="l" rtl="0" eaLnBrk="1" fontAlgn="base" hangingPunct="1">
        <a:lnSpc>
          <a:spcPct val="115000"/>
        </a:lnSpc>
        <a:spcBef>
          <a:spcPct val="0"/>
        </a:spcBef>
        <a:spcAft>
          <a:spcPct val="20000"/>
        </a:spcAft>
        <a:buClr>
          <a:schemeClr val="tx1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7413" indent="-228600" algn="l" rtl="0" eaLnBrk="1" fontAlgn="base" hangingPunct="1">
        <a:lnSpc>
          <a:spcPct val="115000"/>
        </a:lnSpc>
        <a:spcBef>
          <a:spcPct val="0"/>
        </a:spcBef>
        <a:spcAft>
          <a:spcPct val="20000"/>
        </a:spcAft>
        <a:buClr>
          <a:schemeClr val="tx1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4613" indent="-228600" algn="l" rtl="0" eaLnBrk="1" fontAlgn="base" hangingPunct="1">
        <a:lnSpc>
          <a:spcPct val="115000"/>
        </a:lnSpc>
        <a:spcBef>
          <a:spcPct val="0"/>
        </a:spcBef>
        <a:spcAft>
          <a:spcPct val="20000"/>
        </a:spcAft>
        <a:buClr>
          <a:schemeClr val="tx1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oleObject" Target="../embeddings/oleObject3.bin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11" Type="http://schemas.openxmlformats.org/officeDocument/2006/relationships/oleObject" Target="../embeddings/oleObject7.bin"/><Relationship Id="rId5" Type="http://schemas.openxmlformats.org/officeDocument/2006/relationships/image" Target="../media/image44.png"/><Relationship Id="rId10" Type="http://schemas.openxmlformats.org/officeDocument/2006/relationships/oleObject" Target="../embeddings/oleObject6.bin"/><Relationship Id="rId4" Type="http://schemas.openxmlformats.org/officeDocument/2006/relationships/oleObject" Target="../embeddings/oleObject4.bin"/><Relationship Id="rId9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358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Printing Spatially Varying Reflectance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066800" y="3259138"/>
            <a:ext cx="7010400" cy="2836862"/>
            <a:chOff x="1066800" y="3733800"/>
            <a:chExt cx="7010400" cy="2836862"/>
          </a:xfrm>
        </p:grpSpPr>
        <p:sp>
          <p:nvSpPr>
            <p:cNvPr id="6" name="Rectangle 3"/>
            <p:cNvSpPr txBox="1">
              <a:spLocks noChangeArrowheads="1"/>
            </p:cNvSpPr>
            <p:nvPr/>
          </p:nvSpPr>
          <p:spPr bwMode="auto">
            <a:xfrm>
              <a:off x="3429000" y="3733800"/>
              <a:ext cx="4648200" cy="2836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398" tIns="45700" rIns="91398" bIns="45700" numCol="1" anchor="t" anchorCtr="1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15000"/>
                </a:lnSpc>
                <a:spcBef>
                  <a:spcPct val="20000"/>
                </a:spcBef>
                <a:spcAft>
                  <a:spcPct val="10000"/>
                </a:spcAft>
                <a:buClr>
                  <a:schemeClr val="accent1"/>
                </a:buClr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Adobe Systems, Inc. (now Disney Research)</a:t>
              </a:r>
            </a:p>
            <a:p>
              <a:pPr algn="r">
                <a:lnSpc>
                  <a:spcPct val="115000"/>
                </a:lnSpc>
                <a:spcBef>
                  <a:spcPct val="20000"/>
                </a:spcBef>
                <a:spcAft>
                  <a:spcPct val="10000"/>
                </a:spcAft>
                <a:buClr>
                  <a:schemeClr val="accent1"/>
                </a:buClr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MPI </a:t>
              </a:r>
              <a:r>
                <a:rPr kumimoji="0" lang="en-US" sz="1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Informatik</a:t>
              </a: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and </a:t>
              </a:r>
              <a:r>
                <a:rPr lang="en-US" sz="1800" kern="0" dirty="0">
                  <a:solidFill>
                    <a:schemeClr val="bg1"/>
                  </a:solidFill>
                  <a:effectLst/>
                </a:rPr>
                <a:t>Adobe Systems, Inc</a:t>
              </a:r>
              <a:r>
                <a:rPr lang="en-US" sz="1800" kern="0" dirty="0" smtClean="0">
                  <a:solidFill>
                    <a:schemeClr val="bg1"/>
                  </a:solidFill>
                  <a:effectLst/>
                </a:rPr>
                <a:t>.</a:t>
              </a: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algn="r">
                <a:lnSpc>
                  <a:spcPct val="115000"/>
                </a:lnSpc>
                <a:spcBef>
                  <a:spcPct val="20000"/>
                </a:spcBef>
                <a:spcAft>
                  <a:spcPct val="10000"/>
                </a:spcAft>
                <a:buClr>
                  <a:schemeClr val="accent1"/>
                </a:buClr>
              </a:pPr>
              <a:r>
                <a:rPr lang="en-US" sz="1800" kern="0" dirty="0" smtClean="0">
                  <a:solidFill>
                    <a:schemeClr val="bg1"/>
                  </a:solidFill>
                  <a:effectLst/>
                </a:rPr>
                <a:t>Columbia University and Adobe Systems, Inc.</a:t>
              </a:r>
              <a:endParaRPr lang="en-US" sz="1800" kern="0" dirty="0">
                <a:solidFill>
                  <a:schemeClr val="bg1"/>
                </a:solidFill>
                <a:effectLst/>
              </a:endParaRPr>
            </a:p>
            <a:p>
              <a:pPr algn="r">
                <a:lnSpc>
                  <a:spcPct val="115000"/>
                </a:lnSpc>
                <a:spcBef>
                  <a:spcPct val="20000"/>
                </a:spcBef>
                <a:spcAft>
                  <a:spcPct val="10000"/>
                </a:spcAft>
                <a:buClr>
                  <a:schemeClr val="accent1"/>
                </a:buClr>
              </a:pPr>
              <a:r>
                <a:rPr lang="en-US" sz="1800" kern="0" dirty="0" smtClean="0">
                  <a:solidFill>
                    <a:schemeClr val="bg1"/>
                  </a:solidFill>
                  <a:effectLst/>
                </a:rPr>
                <a:t>University of Virginia</a:t>
              </a:r>
              <a:endParaRPr lang="en-US" sz="1800" kern="0" dirty="0">
                <a:solidFill>
                  <a:schemeClr val="bg1"/>
                </a:solidFill>
                <a:effectLst/>
              </a:endParaRPr>
            </a:p>
            <a:p>
              <a:pPr algn="r">
                <a:lnSpc>
                  <a:spcPct val="115000"/>
                </a:lnSpc>
                <a:spcBef>
                  <a:spcPct val="20000"/>
                </a:spcBef>
                <a:spcAft>
                  <a:spcPct val="10000"/>
                </a:spcAft>
                <a:buClr>
                  <a:schemeClr val="accent1"/>
                </a:buClr>
              </a:pPr>
              <a:r>
                <a:rPr lang="en-US" sz="1800" kern="0" dirty="0" smtClean="0">
                  <a:solidFill>
                    <a:schemeClr val="bg1"/>
                  </a:solidFill>
                  <a:effectLst/>
                </a:rPr>
                <a:t>Ulm University</a:t>
              </a:r>
              <a:endParaRPr lang="en-US" sz="1800" kern="0" dirty="0">
                <a:solidFill>
                  <a:schemeClr val="bg1"/>
                </a:solidFill>
                <a:effectLst/>
              </a:endParaRPr>
            </a:p>
            <a:p>
              <a:pPr algn="r">
                <a:lnSpc>
                  <a:spcPct val="115000"/>
                </a:lnSpc>
                <a:spcBef>
                  <a:spcPct val="20000"/>
                </a:spcBef>
                <a:spcAft>
                  <a:spcPct val="10000"/>
                </a:spcAft>
                <a:buClr>
                  <a:schemeClr val="accent1"/>
                </a:buClr>
              </a:pPr>
              <a:r>
                <a:rPr lang="en-US" sz="1800" kern="0" dirty="0" smtClean="0">
                  <a:solidFill>
                    <a:schemeClr val="bg1"/>
                  </a:solidFill>
                  <a:effectLst/>
                </a:rPr>
                <a:t>Dartmouth College and Adobe Systems, Inc.</a:t>
              </a:r>
              <a:endParaRPr lang="en-US" sz="1800" kern="0" dirty="0">
                <a:solidFill>
                  <a:schemeClr val="bg1"/>
                </a:solidFill>
                <a:effectLst/>
              </a:endParaRPr>
            </a:p>
            <a:p>
              <a:pPr algn="r">
                <a:lnSpc>
                  <a:spcPct val="115000"/>
                </a:lnSpc>
                <a:spcBef>
                  <a:spcPct val="20000"/>
                </a:spcBef>
                <a:spcAft>
                  <a:spcPct val="10000"/>
                </a:spcAft>
                <a:buClr>
                  <a:schemeClr val="accent1"/>
                </a:buClr>
              </a:pPr>
              <a:r>
                <a:rPr lang="en-US" sz="1800" kern="0" dirty="0" smtClean="0">
                  <a:solidFill>
                    <a:schemeClr val="bg1"/>
                  </a:solidFill>
                  <a:effectLst/>
                </a:rPr>
                <a:t>Princeton University and Adobe Systems, Inc.</a:t>
              </a:r>
              <a:endParaRPr lang="en-US" sz="1800" kern="0" dirty="0">
                <a:solidFill>
                  <a:schemeClr val="bg1"/>
                </a:solidFill>
                <a:effectLst/>
              </a:endParaRPr>
            </a:p>
          </p:txBody>
        </p:sp>
        <p:sp>
          <p:nvSpPr>
            <p:cNvPr id="5" name="Rectangle 3"/>
            <p:cNvSpPr txBox="1">
              <a:spLocks noChangeArrowheads="1"/>
            </p:cNvSpPr>
            <p:nvPr/>
          </p:nvSpPr>
          <p:spPr bwMode="auto">
            <a:xfrm>
              <a:off x="1066800" y="3733800"/>
              <a:ext cx="2363787" cy="2836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00" rIns="91398" bIns="4570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15000"/>
                </a:lnSpc>
                <a:spcBef>
                  <a:spcPct val="20000"/>
                </a:spcBef>
                <a:spcAft>
                  <a:spcPct val="10000"/>
                </a:spcAft>
                <a:buClr>
                  <a:schemeClr val="accent1"/>
                </a:buClr>
                <a:buSzTx/>
                <a:buFontTx/>
                <a:buNone/>
                <a:tabLst/>
                <a:defRPr/>
              </a:pPr>
              <a:r>
                <a:rPr kumimoji="0" lang="en-US" sz="1800" i="0" u="none" strike="noStrike" kern="0" cap="none" spc="0" normalizeH="0" baseline="0" noProof="0" dirty="0" err="1" smtClean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Wojciech</a:t>
              </a:r>
              <a:r>
                <a:rPr kumimoji="0" lang="en-US" sz="180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en-US" sz="1800" i="0" u="none" strike="noStrike" kern="0" cap="none" spc="0" normalizeH="0" baseline="0" noProof="0" dirty="0" err="1" smtClean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Matusik</a:t>
              </a:r>
              <a:endParaRPr kumimoji="0" lang="en-US" sz="180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15000"/>
                </a:lnSpc>
                <a:spcBef>
                  <a:spcPct val="20000"/>
                </a:spcBef>
                <a:spcAft>
                  <a:spcPct val="10000"/>
                </a:spcAft>
                <a:buClr>
                  <a:schemeClr val="accent1"/>
                </a:buClr>
                <a:buSzTx/>
                <a:buFontTx/>
                <a:buNone/>
                <a:tabLst/>
                <a:defRPr/>
              </a:pPr>
              <a:r>
                <a:rPr kumimoji="0" lang="en-US" sz="180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Boris </a:t>
              </a:r>
              <a:r>
                <a:rPr kumimoji="0" lang="en-US" sz="1800" i="0" u="none" strike="noStrike" kern="0" cap="none" spc="0" normalizeH="0" baseline="0" noProof="0" dirty="0" err="1" smtClean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Ajdin</a:t>
              </a:r>
              <a:endParaRPr kumimoji="0" lang="en-US" sz="180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15000"/>
                </a:lnSpc>
                <a:spcBef>
                  <a:spcPct val="20000"/>
                </a:spcBef>
                <a:spcAft>
                  <a:spcPct val="10000"/>
                </a:spcAft>
                <a:buClr>
                  <a:schemeClr val="accent1"/>
                </a:buClr>
                <a:buSzTx/>
                <a:buFontTx/>
                <a:buNone/>
                <a:tabLst/>
                <a:defRPr/>
              </a:pPr>
              <a:r>
                <a:rPr kumimoji="0" lang="en-US" sz="1800" i="0" u="none" strike="noStrike" kern="0" cap="none" spc="0" normalizeH="0" baseline="0" noProof="0" dirty="0" err="1" smtClean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Jinwei</a:t>
              </a:r>
              <a:r>
                <a:rPr kumimoji="0" lang="en-US" sz="180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en-US" sz="1800" i="0" u="none" strike="noStrike" kern="0" cap="none" spc="0" normalizeH="0" baseline="0" noProof="0" dirty="0" err="1" smtClean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Gu</a:t>
              </a:r>
              <a:endParaRPr kumimoji="0" lang="en-US" sz="180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15000"/>
                </a:lnSpc>
                <a:spcBef>
                  <a:spcPct val="20000"/>
                </a:spcBef>
                <a:spcAft>
                  <a:spcPct val="10000"/>
                </a:spcAft>
                <a:buClr>
                  <a:schemeClr val="accent1"/>
                </a:buClr>
                <a:buSzTx/>
                <a:buFontTx/>
                <a:buNone/>
                <a:tabLst/>
                <a:defRPr/>
              </a:pPr>
              <a:r>
                <a:rPr kumimoji="0" lang="en-US" sz="180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Jason Lawrence</a:t>
              </a:r>
            </a:p>
            <a:p>
              <a:pPr marL="0" marR="0" lvl="0" indent="0" algn="l" defTabSz="914400" rtl="0" eaLnBrk="1" fontAlgn="base" latinLnBrk="0" hangingPunct="1">
                <a:lnSpc>
                  <a:spcPct val="115000"/>
                </a:lnSpc>
                <a:spcBef>
                  <a:spcPct val="20000"/>
                </a:spcBef>
                <a:spcAft>
                  <a:spcPct val="10000"/>
                </a:spcAft>
                <a:buClr>
                  <a:schemeClr val="accent1"/>
                </a:buClr>
                <a:buSzTx/>
                <a:buFontTx/>
                <a:buNone/>
                <a:tabLst/>
                <a:defRPr/>
              </a:pPr>
              <a:r>
                <a:rPr kumimoji="0" lang="en-US" sz="1800" i="0" u="none" strike="noStrike" kern="0" cap="none" spc="0" normalizeH="0" baseline="0" noProof="0" dirty="0" err="1" smtClean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Hendrik</a:t>
              </a:r>
              <a:r>
                <a:rPr kumimoji="0" lang="en-US" sz="180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P.</a:t>
              </a:r>
              <a:r>
                <a:rPr kumimoji="0" lang="en-US" sz="105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en-US" sz="180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A. </a:t>
              </a:r>
              <a:r>
                <a:rPr kumimoji="0" lang="en-US" sz="1800" i="0" u="none" strike="noStrike" kern="0" cap="none" spc="0" normalizeH="0" baseline="0" noProof="0" dirty="0" err="1" smtClean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Lensch</a:t>
              </a:r>
              <a:endParaRPr kumimoji="0" lang="en-US" sz="180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15000"/>
                </a:lnSpc>
                <a:spcBef>
                  <a:spcPct val="20000"/>
                </a:spcBef>
                <a:spcAft>
                  <a:spcPct val="10000"/>
                </a:spcAft>
                <a:buClr>
                  <a:schemeClr val="accent1"/>
                </a:buClr>
                <a:buSzTx/>
                <a:buFontTx/>
                <a:buNone/>
                <a:tabLst/>
                <a:defRPr/>
              </a:pPr>
              <a:r>
                <a:rPr kumimoji="0" lang="en-US" sz="180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Fabio </a:t>
              </a:r>
              <a:r>
                <a:rPr kumimoji="0" lang="en-US" sz="1800" i="0" u="none" strike="noStrike" kern="0" cap="none" spc="0" normalizeH="0" baseline="0" noProof="0" dirty="0" err="1" smtClean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Pellacini</a:t>
              </a:r>
              <a:endParaRPr kumimoji="0" lang="en-US" sz="180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15000"/>
                </a:lnSpc>
                <a:spcBef>
                  <a:spcPct val="20000"/>
                </a:spcBef>
                <a:spcAft>
                  <a:spcPct val="10000"/>
                </a:spcAft>
                <a:buClr>
                  <a:schemeClr val="accent1"/>
                </a:buClr>
                <a:buSzTx/>
                <a:buFontTx/>
                <a:buNone/>
                <a:tabLst/>
                <a:defRPr/>
              </a:pPr>
              <a:r>
                <a:rPr kumimoji="0" lang="en-US" sz="180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Szymon Rusinkiewicz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Curve-Based BRDF Representation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837243" y="1676400"/>
            <a:ext cx="2286957" cy="3886200"/>
            <a:chOff x="532443" y="1676400"/>
            <a:chExt cx="2286957" cy="3886200"/>
          </a:xfrm>
        </p:grpSpPr>
        <p:pic>
          <p:nvPicPr>
            <p:cNvPr id="4" name="Picture 2" descr="img3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32443" y="1676400"/>
              <a:ext cx="2286957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4" descr="img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2443" y="3009900"/>
              <a:ext cx="2286957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4" descr="img1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2443" y="4343400"/>
              <a:ext cx="2286957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TextBox 12"/>
          <p:cNvSpPr txBox="1"/>
          <p:nvPr/>
        </p:nvSpPr>
        <p:spPr>
          <a:xfrm>
            <a:off x="1097915" y="5791200"/>
            <a:ext cx="17656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solidFill>
                  <a:schemeClr val="bg1"/>
                </a:solidFill>
                <a:effectLst/>
              </a:rPr>
              <a:t>f</a:t>
            </a:r>
            <a:r>
              <a:rPr lang="en-US" i="1" baseline="-25000" dirty="0" err="1" smtClean="0">
                <a:solidFill>
                  <a:schemeClr val="bg1"/>
                </a:solidFill>
                <a:effectLst/>
              </a:rPr>
              <a:t>r</a:t>
            </a:r>
            <a:r>
              <a:rPr lang="en-US" dirty="0" smtClean="0">
                <a:solidFill>
                  <a:schemeClr val="bg1"/>
                </a:solidFill>
                <a:effectLst/>
              </a:rPr>
              <a:t>(</a:t>
            </a:r>
            <a:r>
              <a:rPr lang="en-US" i="1" dirty="0" smtClean="0">
                <a:solidFill>
                  <a:schemeClr val="bg1"/>
                </a:solidFill>
                <a:effectLst/>
                <a:sym typeface="Symbol"/>
              </a:rPr>
              <a:t></a:t>
            </a:r>
            <a:r>
              <a:rPr lang="en-US" i="1" baseline="-25000" dirty="0" err="1" smtClean="0">
                <a:solidFill>
                  <a:schemeClr val="bg1"/>
                </a:solidFill>
                <a:effectLst/>
                <a:sym typeface="Symbol"/>
              </a:rPr>
              <a:t>i</a:t>
            </a:r>
            <a:r>
              <a:rPr lang="en-US" i="1" dirty="0" err="1" smtClean="0">
                <a:solidFill>
                  <a:schemeClr val="bg1"/>
                </a:solidFill>
                <a:effectLst/>
                <a:sym typeface="Symbol"/>
              </a:rPr>
              <a:t>,</a:t>
            </a:r>
            <a:r>
              <a:rPr lang="en-US" i="1" baseline="-25000" dirty="0" err="1" smtClean="0">
                <a:solidFill>
                  <a:schemeClr val="bg1"/>
                </a:solidFill>
                <a:effectLst/>
                <a:sym typeface="Symbol"/>
              </a:rPr>
              <a:t>i</a:t>
            </a:r>
            <a:r>
              <a:rPr lang="en-US" i="1" dirty="0" err="1" smtClean="0">
                <a:solidFill>
                  <a:schemeClr val="bg1"/>
                </a:solidFill>
                <a:effectLst/>
                <a:sym typeface="Symbol"/>
              </a:rPr>
              <a:t>,</a:t>
            </a:r>
            <a:r>
              <a:rPr lang="en-US" i="1" baseline="-25000" dirty="0" err="1" smtClean="0">
                <a:solidFill>
                  <a:schemeClr val="bg1"/>
                </a:solidFill>
                <a:effectLst/>
                <a:sym typeface="Symbol"/>
              </a:rPr>
              <a:t>o</a:t>
            </a:r>
            <a:r>
              <a:rPr lang="en-US" i="1" dirty="0" err="1" smtClean="0">
                <a:solidFill>
                  <a:schemeClr val="bg1"/>
                </a:solidFill>
                <a:effectLst/>
                <a:sym typeface="Symbol"/>
              </a:rPr>
              <a:t>,</a:t>
            </a:r>
            <a:r>
              <a:rPr lang="en-US" i="1" baseline="-25000" dirty="0" err="1" smtClean="0">
                <a:solidFill>
                  <a:schemeClr val="bg1"/>
                </a:solidFill>
                <a:effectLst/>
                <a:sym typeface="Symbol"/>
              </a:rPr>
              <a:t>o</a:t>
            </a:r>
            <a:r>
              <a:rPr lang="en-US" sz="1200" i="1" baseline="-25000" dirty="0" smtClean="0">
                <a:solidFill>
                  <a:schemeClr val="bg1"/>
                </a:solidFill>
                <a:effectLst/>
                <a:sym typeface="Symbol"/>
              </a:rPr>
              <a:t> </a:t>
            </a:r>
            <a:r>
              <a:rPr lang="en-US" dirty="0" smtClean="0">
                <a:solidFill>
                  <a:schemeClr val="bg1"/>
                </a:solidFill>
                <a:effectLst/>
              </a:rPr>
              <a:t>)</a:t>
            </a:r>
            <a:endParaRPr lang="en-US" dirty="0">
              <a:solidFill>
                <a:schemeClr val="bg1"/>
              </a:solidFill>
              <a:effectLst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3886200" y="2513806"/>
            <a:ext cx="4572000" cy="3739059"/>
            <a:chOff x="3886200" y="2513806"/>
            <a:chExt cx="4572000" cy="3739059"/>
          </a:xfrm>
        </p:grpSpPr>
        <p:sp>
          <p:nvSpPr>
            <p:cNvPr id="7" name="Right Arrow 6"/>
            <p:cNvSpPr/>
            <p:nvPr/>
          </p:nvSpPr>
          <p:spPr bwMode="auto">
            <a:xfrm>
              <a:off x="3886200" y="3581400"/>
              <a:ext cx="1066800" cy="457200"/>
            </a:xfrm>
            <a:prstGeom prst="rightArrow">
              <a:avLst/>
            </a:prstGeom>
            <a:solidFill>
              <a:schemeClr val="tx2">
                <a:alpha val="50000"/>
              </a:schemeClr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12700" dir="2700000" algn="tl" rotWithShape="0">
                <a:prstClr val="black">
                  <a:alpha val="50000"/>
                </a:prstClr>
              </a:outerShdw>
            </a:effec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apfHumnst BT" pitchFamily="34" charset="0"/>
              </a:endParaRPr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5942806" y="2513806"/>
              <a:ext cx="2515394" cy="3739059"/>
              <a:chOff x="5942806" y="2513806"/>
              <a:chExt cx="2515394" cy="3739059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5942806" y="2513806"/>
                <a:ext cx="2515394" cy="2286794"/>
                <a:chOff x="5561806" y="2667794"/>
                <a:chExt cx="2515394" cy="2286794"/>
              </a:xfrm>
            </p:grpSpPr>
            <p:sp>
              <p:nvSpPr>
                <p:cNvPr id="12" name="Freeform 11"/>
                <p:cNvSpPr/>
                <p:nvPr/>
              </p:nvSpPr>
              <p:spPr bwMode="auto">
                <a:xfrm>
                  <a:off x="5562600" y="2993571"/>
                  <a:ext cx="2438399" cy="1480458"/>
                </a:xfrm>
                <a:custGeom>
                  <a:avLst/>
                  <a:gdLst>
                    <a:gd name="connsiteX0" fmla="*/ 0 w 2492829"/>
                    <a:gd name="connsiteY0" fmla="*/ 185057 h 1661886"/>
                    <a:gd name="connsiteX1" fmla="*/ 457200 w 2492829"/>
                    <a:gd name="connsiteY1" fmla="*/ 206829 h 1661886"/>
                    <a:gd name="connsiteX2" fmla="*/ 936171 w 2492829"/>
                    <a:gd name="connsiteY2" fmla="*/ 1426029 h 1661886"/>
                    <a:gd name="connsiteX3" fmla="*/ 2492829 w 2492829"/>
                    <a:gd name="connsiteY3" fmla="*/ 1621972 h 1661886"/>
                    <a:gd name="connsiteX0" fmla="*/ 0 w 2492829"/>
                    <a:gd name="connsiteY0" fmla="*/ 92529 h 1549401"/>
                    <a:gd name="connsiteX1" fmla="*/ 457200 w 2492829"/>
                    <a:gd name="connsiteY1" fmla="*/ 299358 h 1549401"/>
                    <a:gd name="connsiteX2" fmla="*/ 936171 w 2492829"/>
                    <a:gd name="connsiteY2" fmla="*/ 1333501 h 1549401"/>
                    <a:gd name="connsiteX3" fmla="*/ 2492829 w 2492829"/>
                    <a:gd name="connsiteY3" fmla="*/ 1529444 h 1549401"/>
                    <a:gd name="connsiteX0" fmla="*/ 0 w 2492829"/>
                    <a:gd name="connsiteY0" fmla="*/ 92529 h 1549401"/>
                    <a:gd name="connsiteX1" fmla="*/ 609600 w 2492829"/>
                    <a:gd name="connsiteY1" fmla="*/ 527959 h 1549401"/>
                    <a:gd name="connsiteX2" fmla="*/ 936171 w 2492829"/>
                    <a:gd name="connsiteY2" fmla="*/ 1333501 h 1549401"/>
                    <a:gd name="connsiteX3" fmla="*/ 2492829 w 2492829"/>
                    <a:gd name="connsiteY3" fmla="*/ 1529444 h 1549401"/>
                    <a:gd name="connsiteX0" fmla="*/ 0 w 2492829"/>
                    <a:gd name="connsiteY0" fmla="*/ 5443 h 1462315"/>
                    <a:gd name="connsiteX1" fmla="*/ 609600 w 2492829"/>
                    <a:gd name="connsiteY1" fmla="*/ 440873 h 1462315"/>
                    <a:gd name="connsiteX2" fmla="*/ 936171 w 2492829"/>
                    <a:gd name="connsiteY2" fmla="*/ 1246415 h 1462315"/>
                    <a:gd name="connsiteX3" fmla="*/ 2492829 w 2492829"/>
                    <a:gd name="connsiteY3" fmla="*/ 1442358 h 1462315"/>
                    <a:gd name="connsiteX0" fmla="*/ 0 w 2492829"/>
                    <a:gd name="connsiteY0" fmla="*/ 0 h 1456872"/>
                    <a:gd name="connsiteX1" fmla="*/ 936171 w 2492829"/>
                    <a:gd name="connsiteY1" fmla="*/ 1240972 h 1456872"/>
                    <a:gd name="connsiteX2" fmla="*/ 2492829 w 2492829"/>
                    <a:gd name="connsiteY2" fmla="*/ 1436915 h 1456872"/>
                    <a:gd name="connsiteX0" fmla="*/ 0 w 2492829"/>
                    <a:gd name="connsiteY0" fmla="*/ 0 h 1456872"/>
                    <a:gd name="connsiteX1" fmla="*/ 936171 w 2492829"/>
                    <a:gd name="connsiteY1" fmla="*/ 1240972 h 1456872"/>
                    <a:gd name="connsiteX2" fmla="*/ 2492829 w 2492829"/>
                    <a:gd name="connsiteY2" fmla="*/ 1436915 h 1456872"/>
                    <a:gd name="connsiteX0" fmla="*/ 0 w 2492829"/>
                    <a:gd name="connsiteY0" fmla="*/ 0 h 1456872"/>
                    <a:gd name="connsiteX1" fmla="*/ 936171 w 2492829"/>
                    <a:gd name="connsiteY1" fmla="*/ 1240972 h 1456872"/>
                    <a:gd name="connsiteX2" fmla="*/ 2492829 w 2492829"/>
                    <a:gd name="connsiteY2" fmla="*/ 1436915 h 1456872"/>
                    <a:gd name="connsiteX0" fmla="*/ 0 w 2492829"/>
                    <a:gd name="connsiteY0" fmla="*/ 0 h 1436915"/>
                    <a:gd name="connsiteX1" fmla="*/ 2492829 w 2492829"/>
                    <a:gd name="connsiteY1" fmla="*/ 1436915 h 1436915"/>
                    <a:gd name="connsiteX0" fmla="*/ 14514 w 2507343"/>
                    <a:gd name="connsiteY0" fmla="*/ 0 h 1436915"/>
                    <a:gd name="connsiteX1" fmla="*/ 2507343 w 2507343"/>
                    <a:gd name="connsiteY1" fmla="*/ 1436915 h 1436915"/>
                    <a:gd name="connsiteX0" fmla="*/ 14514 w 2507343"/>
                    <a:gd name="connsiteY0" fmla="*/ 0 h 1436915"/>
                    <a:gd name="connsiteX1" fmla="*/ 2507343 w 2507343"/>
                    <a:gd name="connsiteY1" fmla="*/ 1436915 h 1436915"/>
                    <a:gd name="connsiteX0" fmla="*/ 25400 w 2518229"/>
                    <a:gd name="connsiteY0" fmla="*/ 0 h 1436915"/>
                    <a:gd name="connsiteX1" fmla="*/ 2518229 w 2518229"/>
                    <a:gd name="connsiteY1" fmla="*/ 1436915 h 1436915"/>
                    <a:gd name="connsiteX0" fmla="*/ 25400 w 2518229"/>
                    <a:gd name="connsiteY0" fmla="*/ 0 h 1436915"/>
                    <a:gd name="connsiteX1" fmla="*/ 569686 w 2518229"/>
                    <a:gd name="connsiteY1" fmla="*/ 772887 h 1436915"/>
                    <a:gd name="connsiteX2" fmla="*/ 2518229 w 2518229"/>
                    <a:gd name="connsiteY2" fmla="*/ 1436915 h 1436915"/>
                    <a:gd name="connsiteX0" fmla="*/ 25400 w 2518229"/>
                    <a:gd name="connsiteY0" fmla="*/ 0 h 1436915"/>
                    <a:gd name="connsiteX1" fmla="*/ 569686 w 2518229"/>
                    <a:gd name="connsiteY1" fmla="*/ 772887 h 1436915"/>
                    <a:gd name="connsiteX2" fmla="*/ 2518229 w 2518229"/>
                    <a:gd name="connsiteY2" fmla="*/ 1436915 h 1436915"/>
                    <a:gd name="connsiteX0" fmla="*/ 25400 w 2518229"/>
                    <a:gd name="connsiteY0" fmla="*/ 0 h 1436915"/>
                    <a:gd name="connsiteX1" fmla="*/ 569686 w 2518229"/>
                    <a:gd name="connsiteY1" fmla="*/ 772887 h 1436915"/>
                    <a:gd name="connsiteX2" fmla="*/ 2518229 w 2518229"/>
                    <a:gd name="connsiteY2" fmla="*/ 1436915 h 1436915"/>
                    <a:gd name="connsiteX0" fmla="*/ 25400 w 2518229"/>
                    <a:gd name="connsiteY0" fmla="*/ 0 h 1436915"/>
                    <a:gd name="connsiteX1" fmla="*/ 569686 w 2518229"/>
                    <a:gd name="connsiteY1" fmla="*/ 772887 h 1436915"/>
                    <a:gd name="connsiteX2" fmla="*/ 2518229 w 2518229"/>
                    <a:gd name="connsiteY2" fmla="*/ 1436915 h 1436915"/>
                    <a:gd name="connsiteX0" fmla="*/ 25400 w 2518229"/>
                    <a:gd name="connsiteY0" fmla="*/ 0 h 1436915"/>
                    <a:gd name="connsiteX1" fmla="*/ 569686 w 2518229"/>
                    <a:gd name="connsiteY1" fmla="*/ 772887 h 1436915"/>
                    <a:gd name="connsiteX2" fmla="*/ 2518229 w 2518229"/>
                    <a:gd name="connsiteY2" fmla="*/ 1436915 h 1436915"/>
                    <a:gd name="connsiteX0" fmla="*/ 25400 w 2518229"/>
                    <a:gd name="connsiteY0" fmla="*/ 0 h 1436915"/>
                    <a:gd name="connsiteX1" fmla="*/ 569686 w 2518229"/>
                    <a:gd name="connsiteY1" fmla="*/ 772887 h 1436915"/>
                    <a:gd name="connsiteX2" fmla="*/ 2518229 w 2518229"/>
                    <a:gd name="connsiteY2" fmla="*/ 1436915 h 1436915"/>
                    <a:gd name="connsiteX0" fmla="*/ 0 w 2492829"/>
                    <a:gd name="connsiteY0" fmla="*/ 0 h 1436915"/>
                    <a:gd name="connsiteX1" fmla="*/ 544286 w 2492829"/>
                    <a:gd name="connsiteY1" fmla="*/ 772887 h 1436915"/>
                    <a:gd name="connsiteX2" fmla="*/ 2492829 w 2492829"/>
                    <a:gd name="connsiteY2" fmla="*/ 1436915 h 1436915"/>
                    <a:gd name="connsiteX0" fmla="*/ 0 w 2492829"/>
                    <a:gd name="connsiteY0" fmla="*/ 0 h 1480458"/>
                    <a:gd name="connsiteX1" fmla="*/ 609600 w 2492829"/>
                    <a:gd name="connsiteY1" fmla="*/ 1197430 h 1480458"/>
                    <a:gd name="connsiteX2" fmla="*/ 2492829 w 2492829"/>
                    <a:gd name="connsiteY2" fmla="*/ 1436915 h 1480458"/>
                    <a:gd name="connsiteX0" fmla="*/ 0 w 2492829"/>
                    <a:gd name="connsiteY0" fmla="*/ 0 h 1480458"/>
                    <a:gd name="connsiteX1" fmla="*/ 609600 w 2492829"/>
                    <a:gd name="connsiteY1" fmla="*/ 1197430 h 1480458"/>
                    <a:gd name="connsiteX2" fmla="*/ 2492829 w 2492829"/>
                    <a:gd name="connsiteY2" fmla="*/ 1436915 h 1480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492829" h="1480458">
                      <a:moveTo>
                        <a:pt x="0" y="0"/>
                      </a:moveTo>
                      <a:cubicBezTo>
                        <a:pt x="399143" y="50800"/>
                        <a:pt x="230103" y="849186"/>
                        <a:pt x="609600" y="1197430"/>
                      </a:cubicBezTo>
                      <a:cubicBezTo>
                        <a:pt x="918028" y="1480458"/>
                        <a:pt x="1367971" y="1436915"/>
                        <a:pt x="2492829" y="1436915"/>
                      </a:cubicBezTo>
                    </a:path>
                  </a:pathLst>
                </a:custGeom>
                <a:noFill/>
                <a:ln w="50800" cap="flat" cmpd="sng" algn="ctr">
                  <a:solidFill>
                    <a:schemeClr val="tx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63500" dist="12700" dir="2700000" algn="tl" rotWithShape="0">
                    <a:prstClr val="black">
                      <a:alpha val="50000"/>
                    </a:prstClr>
                  </a:outerShdw>
                </a:effectLst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1" i="0" u="none" strike="noStrike" normalizeH="0" baseline="0" smtClean="0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bg2">
                        <a:tint val="85000"/>
                        <a:satMod val="155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ZapfHumnst BT" pitchFamily="34" charset="0"/>
                  </a:endParaRPr>
                </a:p>
              </p:txBody>
            </p:sp>
            <p:cxnSp>
              <p:nvCxnSpPr>
                <p:cNvPr id="9" name="Straight Arrow Connector 8"/>
                <p:cNvCxnSpPr/>
                <p:nvPr/>
              </p:nvCxnSpPr>
              <p:spPr bwMode="auto">
                <a:xfrm>
                  <a:off x="5562600" y="4953000"/>
                  <a:ext cx="2514600" cy="1588"/>
                </a:xfrm>
                <a:prstGeom prst="straightConnector1">
                  <a:avLst/>
                </a:prstGeom>
                <a:solidFill>
                  <a:schemeClr val="accent2">
                    <a:alpha val="50000"/>
                  </a:schemeClr>
                </a:solidFill>
                <a:ln w="25400" cap="flat" cmpd="sng" algn="ctr">
                  <a:solidFill>
                    <a:schemeClr val="bg2"/>
                  </a:solidFill>
                  <a:prstDash val="solid"/>
                  <a:round/>
                  <a:headEnd type="none" w="med" len="med"/>
                  <a:tailEnd type="arrow"/>
                </a:ln>
                <a:effectLst>
                  <a:outerShdw blurRad="63500" dist="12700" dir="2700000" algn="tl" rotWithShape="0">
                    <a:prstClr val="black">
                      <a:alpha val="50000"/>
                    </a:prstClr>
                  </a:outerShdw>
                </a:effectLst>
              </p:spPr>
            </p:cxnSp>
            <p:cxnSp>
              <p:nvCxnSpPr>
                <p:cNvPr id="11" name="Straight Arrow Connector 10"/>
                <p:cNvCxnSpPr/>
                <p:nvPr/>
              </p:nvCxnSpPr>
              <p:spPr bwMode="auto">
                <a:xfrm rot="5400000" flipH="1" flipV="1">
                  <a:off x="4419600" y="3810000"/>
                  <a:ext cx="2286000" cy="1588"/>
                </a:xfrm>
                <a:prstGeom prst="straightConnector1">
                  <a:avLst/>
                </a:prstGeom>
                <a:solidFill>
                  <a:schemeClr val="accent2">
                    <a:alpha val="50000"/>
                  </a:schemeClr>
                </a:solidFill>
                <a:ln w="25400" cap="flat" cmpd="sng" algn="ctr">
                  <a:solidFill>
                    <a:schemeClr val="bg2"/>
                  </a:solidFill>
                  <a:prstDash val="solid"/>
                  <a:round/>
                  <a:headEnd type="none" w="med" len="med"/>
                  <a:tailEnd type="arrow"/>
                </a:ln>
                <a:effectLst>
                  <a:outerShdw blurRad="63500" dist="12700" dir="2700000" algn="tl" rotWithShape="0">
                    <a:prstClr val="black">
                      <a:alpha val="50000"/>
                    </a:prstClr>
                  </a:outerShdw>
                </a:effectLst>
              </p:spPr>
            </p:cxnSp>
          </p:grpSp>
          <p:sp>
            <p:nvSpPr>
              <p:cNvPr id="14" name="TextBox 13"/>
              <p:cNvSpPr txBox="1"/>
              <p:nvPr/>
            </p:nvSpPr>
            <p:spPr>
              <a:xfrm>
                <a:off x="6724194" y="5791200"/>
                <a:ext cx="80021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 err="1" smtClean="0">
                    <a:solidFill>
                      <a:schemeClr val="bg1"/>
                    </a:solidFill>
                    <a:effectLst/>
                  </a:rPr>
                  <a:t>f</a:t>
                </a:r>
                <a:r>
                  <a:rPr lang="en-US" i="1" baseline="-25000" dirty="0" err="1" smtClean="0">
                    <a:solidFill>
                      <a:schemeClr val="bg1"/>
                    </a:solidFill>
                    <a:effectLst/>
                  </a:rPr>
                  <a:t>r</a:t>
                </a:r>
                <a:r>
                  <a:rPr lang="en-US" dirty="0" smtClean="0">
                    <a:solidFill>
                      <a:schemeClr val="bg1"/>
                    </a:solidFill>
                    <a:effectLst/>
                  </a:rPr>
                  <a:t>(</a:t>
                </a:r>
                <a:r>
                  <a:rPr lang="en-US" i="1" dirty="0" smtClean="0">
                    <a:solidFill>
                      <a:schemeClr val="bg1"/>
                    </a:solidFill>
                    <a:effectLst/>
                    <a:sym typeface="Symbol"/>
                  </a:rPr>
                  <a:t></a:t>
                </a:r>
                <a:r>
                  <a:rPr lang="en-US" i="1" baseline="-25000" dirty="0" smtClean="0">
                    <a:solidFill>
                      <a:schemeClr val="bg1"/>
                    </a:solidFill>
                    <a:effectLst/>
                    <a:sym typeface="Symbol"/>
                  </a:rPr>
                  <a:t>h</a:t>
                </a:r>
                <a:r>
                  <a:rPr lang="en-US" sz="1200" i="1" baseline="-25000" dirty="0" smtClean="0">
                    <a:solidFill>
                      <a:schemeClr val="bg1"/>
                    </a:solidFill>
                    <a:effectLst/>
                    <a:sym typeface="Symbol"/>
                  </a:rPr>
                  <a:t> </a:t>
                </a:r>
                <a:r>
                  <a:rPr lang="en-US" dirty="0" smtClean="0">
                    <a:solidFill>
                      <a:schemeClr val="bg1"/>
                    </a:solidFill>
                    <a:effectLst/>
                  </a:rPr>
                  <a:t>)</a:t>
                </a:r>
                <a:endParaRPr lang="en-US" dirty="0">
                  <a:solidFill>
                    <a:schemeClr val="bg1"/>
                  </a:solidFill>
                  <a:effectLst/>
                </a:endParaRPr>
              </a:p>
            </p:txBody>
          </p:sp>
        </p:grp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Pipeline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 bwMode="auto">
          <a:xfrm>
            <a:off x="3467100" y="1828800"/>
            <a:ext cx="2209800" cy="914400"/>
          </a:xfrm>
          <a:prstGeom prst="roundRect">
            <a:avLst/>
          </a:prstGeom>
          <a:gradFill flip="none" rotWithShape="1">
            <a:gsLst>
              <a:gs pos="1000">
                <a:schemeClr val="bg1">
                  <a:alpha val="20000"/>
                </a:schemeClr>
              </a:gs>
              <a:gs pos="100000">
                <a:schemeClr val="tx2">
                  <a:alpha val="20000"/>
                </a:schemeClr>
              </a:gs>
            </a:gsLst>
            <a:lin ang="16200000" scaled="1"/>
            <a:tileRect/>
          </a:gradFill>
          <a:ln w="25400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190500" dist="38100" dir="2700000" algn="tl" rotWithShape="0">
              <a:schemeClr val="bg2">
                <a:alpha val="50000"/>
              </a:scheme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  <a:latin typeface="ZapfHumnst BT" pitchFamily="34" charset="0"/>
              </a:rPr>
              <a:t>Representation</a:t>
            </a:r>
          </a:p>
        </p:txBody>
      </p:sp>
      <p:sp>
        <p:nvSpPr>
          <p:cNvPr id="10" name="Rounded Rectangle 9"/>
          <p:cNvSpPr/>
          <p:nvPr/>
        </p:nvSpPr>
        <p:spPr bwMode="auto">
          <a:xfrm>
            <a:off x="3467100" y="3073400"/>
            <a:ext cx="2209800" cy="914400"/>
          </a:xfrm>
          <a:prstGeom prst="roundRect">
            <a:avLst/>
          </a:prstGeom>
          <a:gradFill flip="none" rotWithShape="1">
            <a:gsLst>
              <a:gs pos="1000">
                <a:schemeClr val="bg1">
                  <a:alpha val="50000"/>
                </a:schemeClr>
              </a:gs>
              <a:gs pos="100000">
                <a:schemeClr val="tx2">
                  <a:alpha val="50000"/>
                </a:schemeClr>
              </a:gs>
            </a:gsLst>
            <a:lin ang="16200000" scaled="1"/>
            <a:tileRect/>
          </a:gra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190500" dist="38100" dir="2700000" algn="tl" rotWithShape="0">
              <a:schemeClr val="bg2">
                <a:alpha val="50000"/>
              </a:scheme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2000" b="1" dirty="0" smtClean="0">
                <a:solidFill>
                  <a:schemeClr val="bg2"/>
                </a:solidFill>
                <a:effectLst>
                  <a:outerShdw blurRad="114300" algn="ctr" rotWithShape="0">
                    <a:schemeClr val="tx1"/>
                  </a:outerShdw>
                </a:effectLst>
              </a:rPr>
              <a:t>Gamut-</a:t>
            </a:r>
            <a:br>
              <a:rPr lang="en-US" sz="2000" b="1" dirty="0" smtClean="0">
                <a:solidFill>
                  <a:schemeClr val="bg2"/>
                </a:solidFill>
                <a:effectLst>
                  <a:outerShdw blurRad="114300" algn="ctr" rotWithShape="0">
                    <a:schemeClr val="tx1"/>
                  </a:outerShdw>
                </a:effectLst>
              </a:rPr>
            </a:br>
            <a:r>
              <a:rPr lang="en-US" sz="2000" b="1" dirty="0" smtClean="0">
                <a:solidFill>
                  <a:schemeClr val="bg2"/>
                </a:solidFill>
                <a:effectLst>
                  <a:outerShdw blurRad="114300" algn="ctr" rotWithShape="0">
                    <a:schemeClr val="tx1"/>
                  </a:outerShdw>
                </a:effectLst>
              </a:rPr>
              <a:t>Mapping</a:t>
            </a:r>
          </a:p>
        </p:txBody>
      </p:sp>
      <p:sp>
        <p:nvSpPr>
          <p:cNvPr id="11" name="Rounded Rectangle 10"/>
          <p:cNvSpPr/>
          <p:nvPr/>
        </p:nvSpPr>
        <p:spPr bwMode="auto">
          <a:xfrm>
            <a:off x="3467100" y="4318000"/>
            <a:ext cx="2209800" cy="914400"/>
          </a:xfrm>
          <a:prstGeom prst="roundRect">
            <a:avLst/>
          </a:prstGeom>
          <a:gradFill flip="none" rotWithShape="1">
            <a:gsLst>
              <a:gs pos="1000">
                <a:schemeClr val="bg1">
                  <a:alpha val="20000"/>
                </a:schemeClr>
              </a:gs>
              <a:gs pos="100000">
                <a:schemeClr val="tx2">
                  <a:alpha val="20000"/>
                </a:schemeClr>
              </a:gs>
            </a:gsLst>
            <a:lin ang="16200000" scaled="1"/>
            <a:tileRect/>
          </a:gradFill>
          <a:ln w="25400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190500" dist="38100" dir="2700000" algn="tl" rotWithShape="0">
              <a:schemeClr val="bg2">
                <a:alpha val="50000"/>
              </a:scheme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2000" b="1" dirty="0" err="1" smtClean="0">
                <a:solidFill>
                  <a:schemeClr val="accent5"/>
                </a:solidFill>
                <a:effectLst/>
              </a:rPr>
              <a:t>Halftoning</a:t>
            </a:r>
            <a:endParaRPr lang="en-US" sz="2000" b="1" dirty="0" smtClean="0">
              <a:solidFill>
                <a:schemeClr val="accent5"/>
              </a:solidFill>
              <a:effectLst/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3467100" y="5562600"/>
            <a:ext cx="2209800" cy="914400"/>
          </a:xfrm>
          <a:prstGeom prst="roundRect">
            <a:avLst/>
          </a:prstGeom>
          <a:gradFill flip="none" rotWithShape="1">
            <a:gsLst>
              <a:gs pos="1000">
                <a:schemeClr val="bg1">
                  <a:alpha val="20000"/>
                </a:schemeClr>
              </a:gs>
              <a:gs pos="100000">
                <a:schemeClr val="tx2">
                  <a:alpha val="20000"/>
                </a:schemeClr>
              </a:gs>
            </a:gsLst>
            <a:lin ang="16200000" scaled="1"/>
            <a:tileRect/>
          </a:gradFill>
          <a:ln w="25400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190500" dist="38100" dir="2700000" algn="tl" rotWithShape="0">
              <a:schemeClr val="bg2">
                <a:alpha val="50000"/>
              </a:scheme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2000" b="1" dirty="0" smtClean="0">
                <a:solidFill>
                  <a:schemeClr val="accent5"/>
                </a:solidFill>
                <a:effectLst/>
              </a:rPr>
              <a:t>Printing</a:t>
            </a:r>
          </a:p>
        </p:txBody>
      </p:sp>
      <p:cxnSp>
        <p:nvCxnSpPr>
          <p:cNvPr id="8" name="Straight Arrow Connector 7"/>
          <p:cNvCxnSpPr>
            <a:stCxn id="9" idx="2"/>
            <a:endCxn id="10" idx="0"/>
          </p:cNvCxnSpPr>
          <p:nvPr/>
        </p:nvCxnSpPr>
        <p:spPr bwMode="auto">
          <a:xfrm rot="5400000">
            <a:off x="4406900" y="2908300"/>
            <a:ext cx="330200" cy="1588"/>
          </a:xfrm>
          <a:prstGeom prst="straightConnector1">
            <a:avLst/>
          </a:prstGeom>
          <a:solidFill>
            <a:schemeClr val="accent2">
              <a:alpha val="50000"/>
            </a:schemeClr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>
            <a:outerShdw blurRad="190500" dist="38100" dir="2700000" algn="tl" rotWithShape="0">
              <a:schemeClr val="bg2">
                <a:alpha val="50000"/>
              </a:schemeClr>
            </a:outerShdw>
          </a:effectLst>
        </p:spPr>
      </p:cxnSp>
      <p:cxnSp>
        <p:nvCxnSpPr>
          <p:cNvPr id="14" name="Straight Arrow Connector 13"/>
          <p:cNvCxnSpPr>
            <a:stCxn id="10" idx="2"/>
            <a:endCxn id="11" idx="0"/>
          </p:cNvCxnSpPr>
          <p:nvPr/>
        </p:nvCxnSpPr>
        <p:spPr bwMode="auto">
          <a:xfrm rot="5400000">
            <a:off x="4406900" y="4152900"/>
            <a:ext cx="330200" cy="1588"/>
          </a:xfrm>
          <a:prstGeom prst="straightConnector1">
            <a:avLst/>
          </a:prstGeom>
          <a:solidFill>
            <a:schemeClr val="accent2">
              <a:alpha val="50000"/>
            </a:schemeClr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>
            <a:outerShdw blurRad="190500" dist="38100" dir="2700000" algn="tl" rotWithShape="0">
              <a:schemeClr val="bg2">
                <a:alpha val="50000"/>
              </a:schemeClr>
            </a:outerShdw>
          </a:effectLst>
        </p:spPr>
      </p:cxnSp>
      <p:cxnSp>
        <p:nvCxnSpPr>
          <p:cNvPr id="16" name="Straight Arrow Connector 15"/>
          <p:cNvCxnSpPr>
            <a:stCxn id="11" idx="2"/>
            <a:endCxn id="12" idx="0"/>
          </p:cNvCxnSpPr>
          <p:nvPr/>
        </p:nvCxnSpPr>
        <p:spPr bwMode="auto">
          <a:xfrm rot="5400000">
            <a:off x="4406900" y="5397500"/>
            <a:ext cx="330200" cy="1588"/>
          </a:xfrm>
          <a:prstGeom prst="straightConnector1">
            <a:avLst/>
          </a:prstGeom>
          <a:solidFill>
            <a:schemeClr val="accent2">
              <a:alpha val="50000"/>
            </a:schemeClr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>
            <a:outerShdw blurRad="190500" dist="38100" dir="2700000" algn="tl" rotWithShape="0">
              <a:schemeClr val="bg2">
                <a:alpha val="50000"/>
              </a:schemeClr>
            </a:outerShdw>
          </a:effectLst>
        </p:spPr>
      </p:cxn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2819400" y="2514600"/>
            <a:ext cx="2943726" cy="2530642"/>
          </a:xfrm>
          <a:custGeom>
            <a:avLst/>
            <a:gdLst>
              <a:gd name="connsiteX0" fmla="*/ 417094 w 1876926"/>
              <a:gd name="connsiteY0" fmla="*/ 304800 h 1844842"/>
              <a:gd name="connsiteX1" fmla="*/ 481263 w 1876926"/>
              <a:gd name="connsiteY1" fmla="*/ 272716 h 1844842"/>
              <a:gd name="connsiteX2" fmla="*/ 561473 w 1876926"/>
              <a:gd name="connsiteY2" fmla="*/ 208548 h 1844842"/>
              <a:gd name="connsiteX3" fmla="*/ 593558 w 1876926"/>
              <a:gd name="connsiteY3" fmla="*/ 176463 h 1844842"/>
              <a:gd name="connsiteX4" fmla="*/ 705852 w 1876926"/>
              <a:gd name="connsiteY4" fmla="*/ 96253 h 1844842"/>
              <a:gd name="connsiteX5" fmla="*/ 802105 w 1876926"/>
              <a:gd name="connsiteY5" fmla="*/ 0 h 1844842"/>
              <a:gd name="connsiteX6" fmla="*/ 1636294 w 1876926"/>
              <a:gd name="connsiteY6" fmla="*/ 256674 h 1844842"/>
              <a:gd name="connsiteX7" fmla="*/ 1876926 w 1876926"/>
              <a:gd name="connsiteY7" fmla="*/ 1058779 h 1844842"/>
              <a:gd name="connsiteX8" fmla="*/ 1491915 w 1876926"/>
              <a:gd name="connsiteY8" fmla="*/ 1716506 h 1844842"/>
              <a:gd name="connsiteX9" fmla="*/ 529389 w 1876926"/>
              <a:gd name="connsiteY9" fmla="*/ 1844842 h 1844842"/>
              <a:gd name="connsiteX10" fmla="*/ 0 w 1876926"/>
              <a:gd name="connsiteY10" fmla="*/ 1171074 h 1844842"/>
              <a:gd name="connsiteX11" fmla="*/ 80210 w 1876926"/>
              <a:gd name="connsiteY11" fmla="*/ 513348 h 1844842"/>
              <a:gd name="connsiteX12" fmla="*/ 465221 w 1876926"/>
              <a:gd name="connsiteY12" fmla="*/ 256674 h 1844842"/>
              <a:gd name="connsiteX13" fmla="*/ 1411705 w 1876926"/>
              <a:gd name="connsiteY13" fmla="*/ 433137 h 1844842"/>
              <a:gd name="connsiteX0" fmla="*/ 417094 w 1876926"/>
              <a:gd name="connsiteY0" fmla="*/ 304800 h 1844842"/>
              <a:gd name="connsiteX1" fmla="*/ 481263 w 1876926"/>
              <a:gd name="connsiteY1" fmla="*/ 272716 h 1844842"/>
              <a:gd name="connsiteX2" fmla="*/ 561473 w 1876926"/>
              <a:gd name="connsiteY2" fmla="*/ 208548 h 1844842"/>
              <a:gd name="connsiteX3" fmla="*/ 593558 w 1876926"/>
              <a:gd name="connsiteY3" fmla="*/ 176463 h 1844842"/>
              <a:gd name="connsiteX4" fmla="*/ 705852 w 1876926"/>
              <a:gd name="connsiteY4" fmla="*/ 96253 h 1844842"/>
              <a:gd name="connsiteX5" fmla="*/ 802105 w 1876926"/>
              <a:gd name="connsiteY5" fmla="*/ 0 h 1844842"/>
              <a:gd name="connsiteX6" fmla="*/ 1636294 w 1876926"/>
              <a:gd name="connsiteY6" fmla="*/ 256674 h 1844842"/>
              <a:gd name="connsiteX7" fmla="*/ 1876926 w 1876926"/>
              <a:gd name="connsiteY7" fmla="*/ 1058779 h 1844842"/>
              <a:gd name="connsiteX8" fmla="*/ 1491915 w 1876926"/>
              <a:gd name="connsiteY8" fmla="*/ 1716506 h 1844842"/>
              <a:gd name="connsiteX9" fmla="*/ 529389 w 1876926"/>
              <a:gd name="connsiteY9" fmla="*/ 1844842 h 1844842"/>
              <a:gd name="connsiteX10" fmla="*/ 0 w 1876926"/>
              <a:gd name="connsiteY10" fmla="*/ 1171074 h 1844842"/>
              <a:gd name="connsiteX11" fmla="*/ 80210 w 1876926"/>
              <a:gd name="connsiteY11" fmla="*/ 513348 h 1844842"/>
              <a:gd name="connsiteX12" fmla="*/ 465221 w 1876926"/>
              <a:gd name="connsiteY12" fmla="*/ 256674 h 1844842"/>
              <a:gd name="connsiteX0" fmla="*/ 417094 w 1876926"/>
              <a:gd name="connsiteY0" fmla="*/ 304800 h 1844842"/>
              <a:gd name="connsiteX1" fmla="*/ 481263 w 1876926"/>
              <a:gd name="connsiteY1" fmla="*/ 272716 h 1844842"/>
              <a:gd name="connsiteX2" fmla="*/ 561473 w 1876926"/>
              <a:gd name="connsiteY2" fmla="*/ 208548 h 1844842"/>
              <a:gd name="connsiteX3" fmla="*/ 593558 w 1876926"/>
              <a:gd name="connsiteY3" fmla="*/ 176463 h 1844842"/>
              <a:gd name="connsiteX4" fmla="*/ 705852 w 1876926"/>
              <a:gd name="connsiteY4" fmla="*/ 96253 h 1844842"/>
              <a:gd name="connsiteX5" fmla="*/ 802105 w 1876926"/>
              <a:gd name="connsiteY5" fmla="*/ 0 h 1844842"/>
              <a:gd name="connsiteX6" fmla="*/ 1636294 w 1876926"/>
              <a:gd name="connsiteY6" fmla="*/ 256674 h 1844842"/>
              <a:gd name="connsiteX7" fmla="*/ 1876926 w 1876926"/>
              <a:gd name="connsiteY7" fmla="*/ 1058779 h 1844842"/>
              <a:gd name="connsiteX8" fmla="*/ 1491915 w 1876926"/>
              <a:gd name="connsiteY8" fmla="*/ 1716506 h 1844842"/>
              <a:gd name="connsiteX9" fmla="*/ 529389 w 1876926"/>
              <a:gd name="connsiteY9" fmla="*/ 1844842 h 1844842"/>
              <a:gd name="connsiteX10" fmla="*/ 0 w 1876926"/>
              <a:gd name="connsiteY10" fmla="*/ 1171074 h 1844842"/>
              <a:gd name="connsiteX11" fmla="*/ 80210 w 1876926"/>
              <a:gd name="connsiteY11" fmla="*/ 513348 h 1844842"/>
              <a:gd name="connsiteX12" fmla="*/ 465221 w 1876926"/>
              <a:gd name="connsiteY12" fmla="*/ 256674 h 1844842"/>
              <a:gd name="connsiteX13" fmla="*/ 417094 w 1876926"/>
              <a:gd name="connsiteY13" fmla="*/ 304800 h 1844842"/>
              <a:gd name="connsiteX0" fmla="*/ 417094 w 1876926"/>
              <a:gd name="connsiteY0" fmla="*/ 318168 h 1858210"/>
              <a:gd name="connsiteX1" fmla="*/ 481263 w 1876926"/>
              <a:gd name="connsiteY1" fmla="*/ 286084 h 1858210"/>
              <a:gd name="connsiteX2" fmla="*/ 561473 w 1876926"/>
              <a:gd name="connsiteY2" fmla="*/ 221916 h 1858210"/>
              <a:gd name="connsiteX3" fmla="*/ 593558 w 1876926"/>
              <a:gd name="connsiteY3" fmla="*/ 189831 h 1858210"/>
              <a:gd name="connsiteX4" fmla="*/ 802105 w 1876926"/>
              <a:gd name="connsiteY4" fmla="*/ 13368 h 1858210"/>
              <a:gd name="connsiteX5" fmla="*/ 1636294 w 1876926"/>
              <a:gd name="connsiteY5" fmla="*/ 270042 h 1858210"/>
              <a:gd name="connsiteX6" fmla="*/ 1876926 w 1876926"/>
              <a:gd name="connsiteY6" fmla="*/ 1072147 h 1858210"/>
              <a:gd name="connsiteX7" fmla="*/ 1491915 w 1876926"/>
              <a:gd name="connsiteY7" fmla="*/ 1729874 h 1858210"/>
              <a:gd name="connsiteX8" fmla="*/ 529389 w 1876926"/>
              <a:gd name="connsiteY8" fmla="*/ 1858210 h 1858210"/>
              <a:gd name="connsiteX9" fmla="*/ 0 w 1876926"/>
              <a:gd name="connsiteY9" fmla="*/ 1184442 h 1858210"/>
              <a:gd name="connsiteX10" fmla="*/ 80210 w 1876926"/>
              <a:gd name="connsiteY10" fmla="*/ 526716 h 1858210"/>
              <a:gd name="connsiteX11" fmla="*/ 465221 w 1876926"/>
              <a:gd name="connsiteY11" fmla="*/ 270042 h 1858210"/>
              <a:gd name="connsiteX12" fmla="*/ 417094 w 1876926"/>
              <a:gd name="connsiteY12" fmla="*/ 318168 h 1858210"/>
              <a:gd name="connsiteX0" fmla="*/ 417094 w 1876926"/>
              <a:gd name="connsiteY0" fmla="*/ 312821 h 1852863"/>
              <a:gd name="connsiteX1" fmla="*/ 481263 w 1876926"/>
              <a:gd name="connsiteY1" fmla="*/ 280737 h 1852863"/>
              <a:gd name="connsiteX2" fmla="*/ 561473 w 1876926"/>
              <a:gd name="connsiteY2" fmla="*/ 216569 h 1852863"/>
              <a:gd name="connsiteX3" fmla="*/ 802105 w 1876926"/>
              <a:gd name="connsiteY3" fmla="*/ 8021 h 1852863"/>
              <a:gd name="connsiteX4" fmla="*/ 1636294 w 1876926"/>
              <a:gd name="connsiteY4" fmla="*/ 264695 h 1852863"/>
              <a:gd name="connsiteX5" fmla="*/ 1876926 w 1876926"/>
              <a:gd name="connsiteY5" fmla="*/ 1066800 h 1852863"/>
              <a:gd name="connsiteX6" fmla="*/ 1491915 w 1876926"/>
              <a:gd name="connsiteY6" fmla="*/ 1724527 h 1852863"/>
              <a:gd name="connsiteX7" fmla="*/ 529389 w 1876926"/>
              <a:gd name="connsiteY7" fmla="*/ 1852863 h 1852863"/>
              <a:gd name="connsiteX8" fmla="*/ 0 w 1876926"/>
              <a:gd name="connsiteY8" fmla="*/ 1179095 h 1852863"/>
              <a:gd name="connsiteX9" fmla="*/ 80210 w 1876926"/>
              <a:gd name="connsiteY9" fmla="*/ 521369 h 1852863"/>
              <a:gd name="connsiteX10" fmla="*/ 465221 w 1876926"/>
              <a:gd name="connsiteY10" fmla="*/ 264695 h 1852863"/>
              <a:gd name="connsiteX11" fmla="*/ 417094 w 1876926"/>
              <a:gd name="connsiteY11" fmla="*/ 312821 h 1852863"/>
              <a:gd name="connsiteX0" fmla="*/ 417094 w 1876926"/>
              <a:gd name="connsiteY0" fmla="*/ 304800 h 1844842"/>
              <a:gd name="connsiteX1" fmla="*/ 481263 w 1876926"/>
              <a:gd name="connsiteY1" fmla="*/ 272716 h 1844842"/>
              <a:gd name="connsiteX2" fmla="*/ 802105 w 1876926"/>
              <a:gd name="connsiteY2" fmla="*/ 0 h 1844842"/>
              <a:gd name="connsiteX3" fmla="*/ 1636294 w 1876926"/>
              <a:gd name="connsiteY3" fmla="*/ 256674 h 1844842"/>
              <a:gd name="connsiteX4" fmla="*/ 1876926 w 1876926"/>
              <a:gd name="connsiteY4" fmla="*/ 1058779 h 1844842"/>
              <a:gd name="connsiteX5" fmla="*/ 1491915 w 1876926"/>
              <a:gd name="connsiteY5" fmla="*/ 1716506 h 1844842"/>
              <a:gd name="connsiteX6" fmla="*/ 529389 w 1876926"/>
              <a:gd name="connsiteY6" fmla="*/ 1844842 h 1844842"/>
              <a:gd name="connsiteX7" fmla="*/ 0 w 1876926"/>
              <a:gd name="connsiteY7" fmla="*/ 1171074 h 1844842"/>
              <a:gd name="connsiteX8" fmla="*/ 80210 w 1876926"/>
              <a:gd name="connsiteY8" fmla="*/ 513348 h 1844842"/>
              <a:gd name="connsiteX9" fmla="*/ 465221 w 1876926"/>
              <a:gd name="connsiteY9" fmla="*/ 256674 h 1844842"/>
              <a:gd name="connsiteX10" fmla="*/ 417094 w 1876926"/>
              <a:gd name="connsiteY10" fmla="*/ 304800 h 1844842"/>
              <a:gd name="connsiteX0" fmla="*/ 417094 w 1876926"/>
              <a:gd name="connsiteY0" fmla="*/ 304800 h 1844842"/>
              <a:gd name="connsiteX1" fmla="*/ 481263 w 1876926"/>
              <a:gd name="connsiteY1" fmla="*/ 272716 h 1844842"/>
              <a:gd name="connsiteX2" fmla="*/ 802105 w 1876926"/>
              <a:gd name="connsiteY2" fmla="*/ 0 h 1844842"/>
              <a:gd name="connsiteX3" fmla="*/ 1636294 w 1876926"/>
              <a:gd name="connsiteY3" fmla="*/ 256674 h 1844842"/>
              <a:gd name="connsiteX4" fmla="*/ 1876926 w 1876926"/>
              <a:gd name="connsiteY4" fmla="*/ 1058779 h 1844842"/>
              <a:gd name="connsiteX5" fmla="*/ 1491915 w 1876926"/>
              <a:gd name="connsiteY5" fmla="*/ 1716506 h 1844842"/>
              <a:gd name="connsiteX6" fmla="*/ 529389 w 1876926"/>
              <a:gd name="connsiteY6" fmla="*/ 1844842 h 1844842"/>
              <a:gd name="connsiteX7" fmla="*/ 0 w 1876926"/>
              <a:gd name="connsiteY7" fmla="*/ 1171074 h 1844842"/>
              <a:gd name="connsiteX8" fmla="*/ 80210 w 1876926"/>
              <a:gd name="connsiteY8" fmla="*/ 513348 h 1844842"/>
              <a:gd name="connsiteX9" fmla="*/ 417094 w 1876926"/>
              <a:gd name="connsiteY9" fmla="*/ 304800 h 1844842"/>
              <a:gd name="connsiteX0" fmla="*/ 80210 w 1876926"/>
              <a:gd name="connsiteY0" fmla="*/ 513348 h 1844842"/>
              <a:gd name="connsiteX1" fmla="*/ 481263 w 1876926"/>
              <a:gd name="connsiteY1" fmla="*/ 272716 h 1844842"/>
              <a:gd name="connsiteX2" fmla="*/ 802105 w 1876926"/>
              <a:gd name="connsiteY2" fmla="*/ 0 h 1844842"/>
              <a:gd name="connsiteX3" fmla="*/ 1636294 w 1876926"/>
              <a:gd name="connsiteY3" fmla="*/ 256674 h 1844842"/>
              <a:gd name="connsiteX4" fmla="*/ 1876926 w 1876926"/>
              <a:gd name="connsiteY4" fmla="*/ 1058779 h 1844842"/>
              <a:gd name="connsiteX5" fmla="*/ 1491915 w 1876926"/>
              <a:gd name="connsiteY5" fmla="*/ 1716506 h 1844842"/>
              <a:gd name="connsiteX6" fmla="*/ 529389 w 1876926"/>
              <a:gd name="connsiteY6" fmla="*/ 1844842 h 1844842"/>
              <a:gd name="connsiteX7" fmla="*/ 0 w 1876926"/>
              <a:gd name="connsiteY7" fmla="*/ 1171074 h 1844842"/>
              <a:gd name="connsiteX8" fmla="*/ 80210 w 1876926"/>
              <a:gd name="connsiteY8" fmla="*/ 513348 h 1844842"/>
              <a:gd name="connsiteX0" fmla="*/ 80210 w 1876926"/>
              <a:gd name="connsiteY0" fmla="*/ 513348 h 1844842"/>
              <a:gd name="connsiteX1" fmla="*/ 802105 w 1876926"/>
              <a:gd name="connsiteY1" fmla="*/ 0 h 1844842"/>
              <a:gd name="connsiteX2" fmla="*/ 1636294 w 1876926"/>
              <a:gd name="connsiteY2" fmla="*/ 256674 h 1844842"/>
              <a:gd name="connsiteX3" fmla="*/ 1876926 w 1876926"/>
              <a:gd name="connsiteY3" fmla="*/ 1058779 h 1844842"/>
              <a:gd name="connsiteX4" fmla="*/ 1491915 w 1876926"/>
              <a:gd name="connsiteY4" fmla="*/ 1716506 h 1844842"/>
              <a:gd name="connsiteX5" fmla="*/ 529389 w 1876926"/>
              <a:gd name="connsiteY5" fmla="*/ 1844842 h 1844842"/>
              <a:gd name="connsiteX6" fmla="*/ 0 w 1876926"/>
              <a:gd name="connsiteY6" fmla="*/ 1171074 h 1844842"/>
              <a:gd name="connsiteX7" fmla="*/ 80210 w 1876926"/>
              <a:gd name="connsiteY7" fmla="*/ 513348 h 1844842"/>
              <a:gd name="connsiteX0" fmla="*/ 80210 w 1876926"/>
              <a:gd name="connsiteY0" fmla="*/ 513348 h 1844842"/>
              <a:gd name="connsiteX1" fmla="*/ 802105 w 1876926"/>
              <a:gd name="connsiteY1" fmla="*/ 0 h 1844842"/>
              <a:gd name="connsiteX2" fmla="*/ 1636294 w 1876926"/>
              <a:gd name="connsiteY2" fmla="*/ 256674 h 1844842"/>
              <a:gd name="connsiteX3" fmla="*/ 1876926 w 1876926"/>
              <a:gd name="connsiteY3" fmla="*/ 1058779 h 1844842"/>
              <a:gd name="connsiteX4" fmla="*/ 1491915 w 1876926"/>
              <a:gd name="connsiteY4" fmla="*/ 1716506 h 1844842"/>
              <a:gd name="connsiteX5" fmla="*/ 529389 w 1876926"/>
              <a:gd name="connsiteY5" fmla="*/ 1844842 h 1844842"/>
              <a:gd name="connsiteX6" fmla="*/ 0 w 1876926"/>
              <a:gd name="connsiteY6" fmla="*/ 1171074 h 1844842"/>
              <a:gd name="connsiteX7" fmla="*/ 80210 w 1876926"/>
              <a:gd name="connsiteY7" fmla="*/ 513348 h 1844842"/>
              <a:gd name="connsiteX0" fmla="*/ 80210 w 1876926"/>
              <a:gd name="connsiteY0" fmla="*/ 513348 h 1844842"/>
              <a:gd name="connsiteX1" fmla="*/ 802105 w 1876926"/>
              <a:gd name="connsiteY1" fmla="*/ 0 h 1844842"/>
              <a:gd name="connsiteX2" fmla="*/ 1636294 w 1876926"/>
              <a:gd name="connsiteY2" fmla="*/ 256674 h 1844842"/>
              <a:gd name="connsiteX3" fmla="*/ 1876926 w 1876926"/>
              <a:gd name="connsiteY3" fmla="*/ 1058779 h 1844842"/>
              <a:gd name="connsiteX4" fmla="*/ 1491915 w 1876926"/>
              <a:gd name="connsiteY4" fmla="*/ 1716506 h 1844842"/>
              <a:gd name="connsiteX5" fmla="*/ 529389 w 1876926"/>
              <a:gd name="connsiteY5" fmla="*/ 1844842 h 1844842"/>
              <a:gd name="connsiteX6" fmla="*/ 0 w 1876926"/>
              <a:gd name="connsiteY6" fmla="*/ 1171074 h 1844842"/>
              <a:gd name="connsiteX7" fmla="*/ 80210 w 1876926"/>
              <a:gd name="connsiteY7" fmla="*/ 513348 h 1844842"/>
              <a:gd name="connsiteX0" fmla="*/ 80210 w 1876926"/>
              <a:gd name="connsiteY0" fmla="*/ 513348 h 1844842"/>
              <a:gd name="connsiteX1" fmla="*/ 802105 w 1876926"/>
              <a:gd name="connsiteY1" fmla="*/ 0 h 1844842"/>
              <a:gd name="connsiteX2" fmla="*/ 1636294 w 1876926"/>
              <a:gd name="connsiteY2" fmla="*/ 256674 h 1844842"/>
              <a:gd name="connsiteX3" fmla="*/ 1876926 w 1876926"/>
              <a:gd name="connsiteY3" fmla="*/ 1058779 h 1844842"/>
              <a:gd name="connsiteX4" fmla="*/ 1491915 w 1876926"/>
              <a:gd name="connsiteY4" fmla="*/ 1716506 h 1844842"/>
              <a:gd name="connsiteX5" fmla="*/ 529389 w 1876926"/>
              <a:gd name="connsiteY5" fmla="*/ 1844842 h 1844842"/>
              <a:gd name="connsiteX6" fmla="*/ 0 w 1876926"/>
              <a:gd name="connsiteY6" fmla="*/ 1171074 h 1844842"/>
              <a:gd name="connsiteX7" fmla="*/ 80210 w 1876926"/>
              <a:gd name="connsiteY7" fmla="*/ 513348 h 1844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76926" h="1844842">
                <a:moveTo>
                  <a:pt x="80210" y="513348"/>
                </a:moveTo>
                <a:lnTo>
                  <a:pt x="802105" y="0"/>
                </a:lnTo>
                <a:lnTo>
                  <a:pt x="1636294" y="256674"/>
                </a:lnTo>
                <a:lnTo>
                  <a:pt x="1876926" y="1058779"/>
                </a:lnTo>
                <a:lnTo>
                  <a:pt x="1491915" y="1716506"/>
                </a:lnTo>
                <a:lnTo>
                  <a:pt x="529389" y="1844842"/>
                </a:lnTo>
                <a:lnTo>
                  <a:pt x="0" y="1171074"/>
                </a:lnTo>
                <a:lnTo>
                  <a:pt x="80210" y="513348"/>
                </a:lnTo>
                <a:close/>
              </a:path>
            </a:pathLst>
          </a:custGeom>
          <a:solidFill>
            <a:schemeClr val="tx2">
              <a:lumMod val="90000"/>
              <a:alpha val="12000"/>
            </a:schemeClr>
          </a:solidFill>
          <a:ln w="25400">
            <a:solidFill>
              <a:schemeClr val="bg2"/>
            </a:solidFill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BRDF Gamut Mapping: Device Capabilities 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5334000" y="2819400"/>
            <a:ext cx="152400" cy="152400"/>
          </a:xfrm>
          <a:prstGeom prst="ellipse">
            <a:avLst/>
          </a:prstGeom>
          <a:solidFill>
            <a:schemeClr val="tx2"/>
          </a:solidFill>
          <a:ln>
            <a:solidFill>
              <a:schemeClr val="bg2"/>
            </a:solidFill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038600" y="2438400"/>
            <a:ext cx="152400" cy="152400"/>
          </a:xfrm>
          <a:prstGeom prst="ellipse">
            <a:avLst/>
          </a:prstGeom>
          <a:solidFill>
            <a:schemeClr val="tx2"/>
          </a:solidFill>
          <a:ln>
            <a:solidFill>
              <a:schemeClr val="bg2"/>
            </a:solidFill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895600" y="3124200"/>
            <a:ext cx="152400" cy="152400"/>
          </a:xfrm>
          <a:prstGeom prst="ellipse">
            <a:avLst/>
          </a:prstGeom>
          <a:solidFill>
            <a:schemeClr val="tx2"/>
          </a:solidFill>
          <a:ln>
            <a:solidFill>
              <a:schemeClr val="bg2"/>
            </a:solidFill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715000" y="3886200"/>
            <a:ext cx="152400" cy="152400"/>
          </a:xfrm>
          <a:prstGeom prst="ellipse">
            <a:avLst/>
          </a:prstGeom>
          <a:solidFill>
            <a:schemeClr val="tx2"/>
          </a:solidFill>
          <a:ln>
            <a:solidFill>
              <a:schemeClr val="bg2"/>
            </a:solidFill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105400" y="4800600"/>
            <a:ext cx="152400" cy="152400"/>
          </a:xfrm>
          <a:prstGeom prst="ellipse">
            <a:avLst/>
          </a:prstGeom>
          <a:solidFill>
            <a:schemeClr val="tx2"/>
          </a:solidFill>
          <a:ln>
            <a:solidFill>
              <a:schemeClr val="bg2"/>
            </a:solidFill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581400" y="4953000"/>
            <a:ext cx="152400" cy="152400"/>
          </a:xfrm>
          <a:prstGeom prst="ellipse">
            <a:avLst/>
          </a:prstGeom>
          <a:solidFill>
            <a:schemeClr val="tx2"/>
          </a:solidFill>
          <a:ln>
            <a:solidFill>
              <a:schemeClr val="bg2"/>
            </a:solidFill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743200" y="4038600"/>
            <a:ext cx="152400" cy="152400"/>
          </a:xfrm>
          <a:prstGeom prst="ellipse">
            <a:avLst/>
          </a:prstGeom>
          <a:solidFill>
            <a:schemeClr val="tx2"/>
          </a:solidFill>
          <a:ln>
            <a:solidFill>
              <a:schemeClr val="bg2"/>
            </a:solidFill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 rot="5400000" flipH="1" flipV="1">
            <a:off x="4495800" y="5181600"/>
            <a:ext cx="914400" cy="45720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567077" y="5943600"/>
            <a:ext cx="11993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effectLst/>
              </a:rPr>
              <a:t>Basis </a:t>
            </a:r>
            <a:r>
              <a:rPr lang="en-US" sz="2000" dirty="0" smtClean="0">
                <a:solidFill>
                  <a:schemeClr val="bg1"/>
                </a:solidFill>
                <a:effectLst/>
              </a:rPr>
              <a:t>inks</a:t>
            </a:r>
            <a:endParaRPr lang="en-US" sz="2000" dirty="0">
              <a:solidFill>
                <a:schemeClr val="bg1"/>
              </a:solidFill>
              <a:effectLst/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 rot="10800000">
            <a:off x="3657600" y="5105400"/>
            <a:ext cx="838200" cy="76200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2819400" y="2514600"/>
            <a:ext cx="2943726" cy="2530642"/>
          </a:xfrm>
          <a:custGeom>
            <a:avLst/>
            <a:gdLst>
              <a:gd name="connsiteX0" fmla="*/ 417094 w 1876926"/>
              <a:gd name="connsiteY0" fmla="*/ 304800 h 1844842"/>
              <a:gd name="connsiteX1" fmla="*/ 481263 w 1876926"/>
              <a:gd name="connsiteY1" fmla="*/ 272716 h 1844842"/>
              <a:gd name="connsiteX2" fmla="*/ 561473 w 1876926"/>
              <a:gd name="connsiteY2" fmla="*/ 208548 h 1844842"/>
              <a:gd name="connsiteX3" fmla="*/ 593558 w 1876926"/>
              <a:gd name="connsiteY3" fmla="*/ 176463 h 1844842"/>
              <a:gd name="connsiteX4" fmla="*/ 705852 w 1876926"/>
              <a:gd name="connsiteY4" fmla="*/ 96253 h 1844842"/>
              <a:gd name="connsiteX5" fmla="*/ 802105 w 1876926"/>
              <a:gd name="connsiteY5" fmla="*/ 0 h 1844842"/>
              <a:gd name="connsiteX6" fmla="*/ 1636294 w 1876926"/>
              <a:gd name="connsiteY6" fmla="*/ 256674 h 1844842"/>
              <a:gd name="connsiteX7" fmla="*/ 1876926 w 1876926"/>
              <a:gd name="connsiteY7" fmla="*/ 1058779 h 1844842"/>
              <a:gd name="connsiteX8" fmla="*/ 1491915 w 1876926"/>
              <a:gd name="connsiteY8" fmla="*/ 1716506 h 1844842"/>
              <a:gd name="connsiteX9" fmla="*/ 529389 w 1876926"/>
              <a:gd name="connsiteY9" fmla="*/ 1844842 h 1844842"/>
              <a:gd name="connsiteX10" fmla="*/ 0 w 1876926"/>
              <a:gd name="connsiteY10" fmla="*/ 1171074 h 1844842"/>
              <a:gd name="connsiteX11" fmla="*/ 80210 w 1876926"/>
              <a:gd name="connsiteY11" fmla="*/ 513348 h 1844842"/>
              <a:gd name="connsiteX12" fmla="*/ 465221 w 1876926"/>
              <a:gd name="connsiteY12" fmla="*/ 256674 h 1844842"/>
              <a:gd name="connsiteX13" fmla="*/ 1411705 w 1876926"/>
              <a:gd name="connsiteY13" fmla="*/ 433137 h 1844842"/>
              <a:gd name="connsiteX0" fmla="*/ 417094 w 1876926"/>
              <a:gd name="connsiteY0" fmla="*/ 304800 h 1844842"/>
              <a:gd name="connsiteX1" fmla="*/ 481263 w 1876926"/>
              <a:gd name="connsiteY1" fmla="*/ 272716 h 1844842"/>
              <a:gd name="connsiteX2" fmla="*/ 561473 w 1876926"/>
              <a:gd name="connsiteY2" fmla="*/ 208548 h 1844842"/>
              <a:gd name="connsiteX3" fmla="*/ 593558 w 1876926"/>
              <a:gd name="connsiteY3" fmla="*/ 176463 h 1844842"/>
              <a:gd name="connsiteX4" fmla="*/ 705852 w 1876926"/>
              <a:gd name="connsiteY4" fmla="*/ 96253 h 1844842"/>
              <a:gd name="connsiteX5" fmla="*/ 802105 w 1876926"/>
              <a:gd name="connsiteY5" fmla="*/ 0 h 1844842"/>
              <a:gd name="connsiteX6" fmla="*/ 1636294 w 1876926"/>
              <a:gd name="connsiteY6" fmla="*/ 256674 h 1844842"/>
              <a:gd name="connsiteX7" fmla="*/ 1876926 w 1876926"/>
              <a:gd name="connsiteY7" fmla="*/ 1058779 h 1844842"/>
              <a:gd name="connsiteX8" fmla="*/ 1491915 w 1876926"/>
              <a:gd name="connsiteY8" fmla="*/ 1716506 h 1844842"/>
              <a:gd name="connsiteX9" fmla="*/ 529389 w 1876926"/>
              <a:gd name="connsiteY9" fmla="*/ 1844842 h 1844842"/>
              <a:gd name="connsiteX10" fmla="*/ 0 w 1876926"/>
              <a:gd name="connsiteY10" fmla="*/ 1171074 h 1844842"/>
              <a:gd name="connsiteX11" fmla="*/ 80210 w 1876926"/>
              <a:gd name="connsiteY11" fmla="*/ 513348 h 1844842"/>
              <a:gd name="connsiteX12" fmla="*/ 465221 w 1876926"/>
              <a:gd name="connsiteY12" fmla="*/ 256674 h 1844842"/>
              <a:gd name="connsiteX0" fmla="*/ 417094 w 1876926"/>
              <a:gd name="connsiteY0" fmla="*/ 304800 h 1844842"/>
              <a:gd name="connsiteX1" fmla="*/ 481263 w 1876926"/>
              <a:gd name="connsiteY1" fmla="*/ 272716 h 1844842"/>
              <a:gd name="connsiteX2" fmla="*/ 561473 w 1876926"/>
              <a:gd name="connsiteY2" fmla="*/ 208548 h 1844842"/>
              <a:gd name="connsiteX3" fmla="*/ 593558 w 1876926"/>
              <a:gd name="connsiteY3" fmla="*/ 176463 h 1844842"/>
              <a:gd name="connsiteX4" fmla="*/ 705852 w 1876926"/>
              <a:gd name="connsiteY4" fmla="*/ 96253 h 1844842"/>
              <a:gd name="connsiteX5" fmla="*/ 802105 w 1876926"/>
              <a:gd name="connsiteY5" fmla="*/ 0 h 1844842"/>
              <a:gd name="connsiteX6" fmla="*/ 1636294 w 1876926"/>
              <a:gd name="connsiteY6" fmla="*/ 256674 h 1844842"/>
              <a:gd name="connsiteX7" fmla="*/ 1876926 w 1876926"/>
              <a:gd name="connsiteY7" fmla="*/ 1058779 h 1844842"/>
              <a:gd name="connsiteX8" fmla="*/ 1491915 w 1876926"/>
              <a:gd name="connsiteY8" fmla="*/ 1716506 h 1844842"/>
              <a:gd name="connsiteX9" fmla="*/ 529389 w 1876926"/>
              <a:gd name="connsiteY9" fmla="*/ 1844842 h 1844842"/>
              <a:gd name="connsiteX10" fmla="*/ 0 w 1876926"/>
              <a:gd name="connsiteY10" fmla="*/ 1171074 h 1844842"/>
              <a:gd name="connsiteX11" fmla="*/ 80210 w 1876926"/>
              <a:gd name="connsiteY11" fmla="*/ 513348 h 1844842"/>
              <a:gd name="connsiteX12" fmla="*/ 465221 w 1876926"/>
              <a:gd name="connsiteY12" fmla="*/ 256674 h 1844842"/>
              <a:gd name="connsiteX13" fmla="*/ 417094 w 1876926"/>
              <a:gd name="connsiteY13" fmla="*/ 304800 h 1844842"/>
              <a:gd name="connsiteX0" fmla="*/ 417094 w 1876926"/>
              <a:gd name="connsiteY0" fmla="*/ 318168 h 1858210"/>
              <a:gd name="connsiteX1" fmla="*/ 481263 w 1876926"/>
              <a:gd name="connsiteY1" fmla="*/ 286084 h 1858210"/>
              <a:gd name="connsiteX2" fmla="*/ 561473 w 1876926"/>
              <a:gd name="connsiteY2" fmla="*/ 221916 h 1858210"/>
              <a:gd name="connsiteX3" fmla="*/ 593558 w 1876926"/>
              <a:gd name="connsiteY3" fmla="*/ 189831 h 1858210"/>
              <a:gd name="connsiteX4" fmla="*/ 802105 w 1876926"/>
              <a:gd name="connsiteY4" fmla="*/ 13368 h 1858210"/>
              <a:gd name="connsiteX5" fmla="*/ 1636294 w 1876926"/>
              <a:gd name="connsiteY5" fmla="*/ 270042 h 1858210"/>
              <a:gd name="connsiteX6" fmla="*/ 1876926 w 1876926"/>
              <a:gd name="connsiteY6" fmla="*/ 1072147 h 1858210"/>
              <a:gd name="connsiteX7" fmla="*/ 1491915 w 1876926"/>
              <a:gd name="connsiteY7" fmla="*/ 1729874 h 1858210"/>
              <a:gd name="connsiteX8" fmla="*/ 529389 w 1876926"/>
              <a:gd name="connsiteY8" fmla="*/ 1858210 h 1858210"/>
              <a:gd name="connsiteX9" fmla="*/ 0 w 1876926"/>
              <a:gd name="connsiteY9" fmla="*/ 1184442 h 1858210"/>
              <a:gd name="connsiteX10" fmla="*/ 80210 w 1876926"/>
              <a:gd name="connsiteY10" fmla="*/ 526716 h 1858210"/>
              <a:gd name="connsiteX11" fmla="*/ 465221 w 1876926"/>
              <a:gd name="connsiteY11" fmla="*/ 270042 h 1858210"/>
              <a:gd name="connsiteX12" fmla="*/ 417094 w 1876926"/>
              <a:gd name="connsiteY12" fmla="*/ 318168 h 1858210"/>
              <a:gd name="connsiteX0" fmla="*/ 417094 w 1876926"/>
              <a:gd name="connsiteY0" fmla="*/ 312821 h 1852863"/>
              <a:gd name="connsiteX1" fmla="*/ 481263 w 1876926"/>
              <a:gd name="connsiteY1" fmla="*/ 280737 h 1852863"/>
              <a:gd name="connsiteX2" fmla="*/ 561473 w 1876926"/>
              <a:gd name="connsiteY2" fmla="*/ 216569 h 1852863"/>
              <a:gd name="connsiteX3" fmla="*/ 802105 w 1876926"/>
              <a:gd name="connsiteY3" fmla="*/ 8021 h 1852863"/>
              <a:gd name="connsiteX4" fmla="*/ 1636294 w 1876926"/>
              <a:gd name="connsiteY4" fmla="*/ 264695 h 1852863"/>
              <a:gd name="connsiteX5" fmla="*/ 1876926 w 1876926"/>
              <a:gd name="connsiteY5" fmla="*/ 1066800 h 1852863"/>
              <a:gd name="connsiteX6" fmla="*/ 1491915 w 1876926"/>
              <a:gd name="connsiteY6" fmla="*/ 1724527 h 1852863"/>
              <a:gd name="connsiteX7" fmla="*/ 529389 w 1876926"/>
              <a:gd name="connsiteY7" fmla="*/ 1852863 h 1852863"/>
              <a:gd name="connsiteX8" fmla="*/ 0 w 1876926"/>
              <a:gd name="connsiteY8" fmla="*/ 1179095 h 1852863"/>
              <a:gd name="connsiteX9" fmla="*/ 80210 w 1876926"/>
              <a:gd name="connsiteY9" fmla="*/ 521369 h 1852863"/>
              <a:gd name="connsiteX10" fmla="*/ 465221 w 1876926"/>
              <a:gd name="connsiteY10" fmla="*/ 264695 h 1852863"/>
              <a:gd name="connsiteX11" fmla="*/ 417094 w 1876926"/>
              <a:gd name="connsiteY11" fmla="*/ 312821 h 1852863"/>
              <a:gd name="connsiteX0" fmla="*/ 417094 w 1876926"/>
              <a:gd name="connsiteY0" fmla="*/ 304800 h 1844842"/>
              <a:gd name="connsiteX1" fmla="*/ 481263 w 1876926"/>
              <a:gd name="connsiteY1" fmla="*/ 272716 h 1844842"/>
              <a:gd name="connsiteX2" fmla="*/ 802105 w 1876926"/>
              <a:gd name="connsiteY2" fmla="*/ 0 h 1844842"/>
              <a:gd name="connsiteX3" fmla="*/ 1636294 w 1876926"/>
              <a:gd name="connsiteY3" fmla="*/ 256674 h 1844842"/>
              <a:gd name="connsiteX4" fmla="*/ 1876926 w 1876926"/>
              <a:gd name="connsiteY4" fmla="*/ 1058779 h 1844842"/>
              <a:gd name="connsiteX5" fmla="*/ 1491915 w 1876926"/>
              <a:gd name="connsiteY5" fmla="*/ 1716506 h 1844842"/>
              <a:gd name="connsiteX6" fmla="*/ 529389 w 1876926"/>
              <a:gd name="connsiteY6" fmla="*/ 1844842 h 1844842"/>
              <a:gd name="connsiteX7" fmla="*/ 0 w 1876926"/>
              <a:gd name="connsiteY7" fmla="*/ 1171074 h 1844842"/>
              <a:gd name="connsiteX8" fmla="*/ 80210 w 1876926"/>
              <a:gd name="connsiteY8" fmla="*/ 513348 h 1844842"/>
              <a:gd name="connsiteX9" fmla="*/ 465221 w 1876926"/>
              <a:gd name="connsiteY9" fmla="*/ 256674 h 1844842"/>
              <a:gd name="connsiteX10" fmla="*/ 417094 w 1876926"/>
              <a:gd name="connsiteY10" fmla="*/ 304800 h 1844842"/>
              <a:gd name="connsiteX0" fmla="*/ 417094 w 1876926"/>
              <a:gd name="connsiteY0" fmla="*/ 304800 h 1844842"/>
              <a:gd name="connsiteX1" fmla="*/ 481263 w 1876926"/>
              <a:gd name="connsiteY1" fmla="*/ 272716 h 1844842"/>
              <a:gd name="connsiteX2" fmla="*/ 802105 w 1876926"/>
              <a:gd name="connsiteY2" fmla="*/ 0 h 1844842"/>
              <a:gd name="connsiteX3" fmla="*/ 1636294 w 1876926"/>
              <a:gd name="connsiteY3" fmla="*/ 256674 h 1844842"/>
              <a:gd name="connsiteX4" fmla="*/ 1876926 w 1876926"/>
              <a:gd name="connsiteY4" fmla="*/ 1058779 h 1844842"/>
              <a:gd name="connsiteX5" fmla="*/ 1491915 w 1876926"/>
              <a:gd name="connsiteY5" fmla="*/ 1716506 h 1844842"/>
              <a:gd name="connsiteX6" fmla="*/ 529389 w 1876926"/>
              <a:gd name="connsiteY6" fmla="*/ 1844842 h 1844842"/>
              <a:gd name="connsiteX7" fmla="*/ 0 w 1876926"/>
              <a:gd name="connsiteY7" fmla="*/ 1171074 h 1844842"/>
              <a:gd name="connsiteX8" fmla="*/ 80210 w 1876926"/>
              <a:gd name="connsiteY8" fmla="*/ 513348 h 1844842"/>
              <a:gd name="connsiteX9" fmla="*/ 417094 w 1876926"/>
              <a:gd name="connsiteY9" fmla="*/ 304800 h 1844842"/>
              <a:gd name="connsiteX0" fmla="*/ 80210 w 1876926"/>
              <a:gd name="connsiteY0" fmla="*/ 513348 h 1844842"/>
              <a:gd name="connsiteX1" fmla="*/ 481263 w 1876926"/>
              <a:gd name="connsiteY1" fmla="*/ 272716 h 1844842"/>
              <a:gd name="connsiteX2" fmla="*/ 802105 w 1876926"/>
              <a:gd name="connsiteY2" fmla="*/ 0 h 1844842"/>
              <a:gd name="connsiteX3" fmla="*/ 1636294 w 1876926"/>
              <a:gd name="connsiteY3" fmla="*/ 256674 h 1844842"/>
              <a:gd name="connsiteX4" fmla="*/ 1876926 w 1876926"/>
              <a:gd name="connsiteY4" fmla="*/ 1058779 h 1844842"/>
              <a:gd name="connsiteX5" fmla="*/ 1491915 w 1876926"/>
              <a:gd name="connsiteY5" fmla="*/ 1716506 h 1844842"/>
              <a:gd name="connsiteX6" fmla="*/ 529389 w 1876926"/>
              <a:gd name="connsiteY6" fmla="*/ 1844842 h 1844842"/>
              <a:gd name="connsiteX7" fmla="*/ 0 w 1876926"/>
              <a:gd name="connsiteY7" fmla="*/ 1171074 h 1844842"/>
              <a:gd name="connsiteX8" fmla="*/ 80210 w 1876926"/>
              <a:gd name="connsiteY8" fmla="*/ 513348 h 1844842"/>
              <a:gd name="connsiteX0" fmla="*/ 80210 w 1876926"/>
              <a:gd name="connsiteY0" fmla="*/ 513348 h 1844842"/>
              <a:gd name="connsiteX1" fmla="*/ 802105 w 1876926"/>
              <a:gd name="connsiteY1" fmla="*/ 0 h 1844842"/>
              <a:gd name="connsiteX2" fmla="*/ 1636294 w 1876926"/>
              <a:gd name="connsiteY2" fmla="*/ 256674 h 1844842"/>
              <a:gd name="connsiteX3" fmla="*/ 1876926 w 1876926"/>
              <a:gd name="connsiteY3" fmla="*/ 1058779 h 1844842"/>
              <a:gd name="connsiteX4" fmla="*/ 1491915 w 1876926"/>
              <a:gd name="connsiteY4" fmla="*/ 1716506 h 1844842"/>
              <a:gd name="connsiteX5" fmla="*/ 529389 w 1876926"/>
              <a:gd name="connsiteY5" fmla="*/ 1844842 h 1844842"/>
              <a:gd name="connsiteX6" fmla="*/ 0 w 1876926"/>
              <a:gd name="connsiteY6" fmla="*/ 1171074 h 1844842"/>
              <a:gd name="connsiteX7" fmla="*/ 80210 w 1876926"/>
              <a:gd name="connsiteY7" fmla="*/ 513348 h 1844842"/>
              <a:gd name="connsiteX0" fmla="*/ 80210 w 1876926"/>
              <a:gd name="connsiteY0" fmla="*/ 513348 h 1844842"/>
              <a:gd name="connsiteX1" fmla="*/ 802105 w 1876926"/>
              <a:gd name="connsiteY1" fmla="*/ 0 h 1844842"/>
              <a:gd name="connsiteX2" fmla="*/ 1636294 w 1876926"/>
              <a:gd name="connsiteY2" fmla="*/ 256674 h 1844842"/>
              <a:gd name="connsiteX3" fmla="*/ 1876926 w 1876926"/>
              <a:gd name="connsiteY3" fmla="*/ 1058779 h 1844842"/>
              <a:gd name="connsiteX4" fmla="*/ 1491915 w 1876926"/>
              <a:gd name="connsiteY4" fmla="*/ 1716506 h 1844842"/>
              <a:gd name="connsiteX5" fmla="*/ 529389 w 1876926"/>
              <a:gd name="connsiteY5" fmla="*/ 1844842 h 1844842"/>
              <a:gd name="connsiteX6" fmla="*/ 0 w 1876926"/>
              <a:gd name="connsiteY6" fmla="*/ 1171074 h 1844842"/>
              <a:gd name="connsiteX7" fmla="*/ 80210 w 1876926"/>
              <a:gd name="connsiteY7" fmla="*/ 513348 h 1844842"/>
              <a:gd name="connsiteX0" fmla="*/ 80210 w 1876926"/>
              <a:gd name="connsiteY0" fmla="*/ 513348 h 1844842"/>
              <a:gd name="connsiteX1" fmla="*/ 802105 w 1876926"/>
              <a:gd name="connsiteY1" fmla="*/ 0 h 1844842"/>
              <a:gd name="connsiteX2" fmla="*/ 1636294 w 1876926"/>
              <a:gd name="connsiteY2" fmla="*/ 256674 h 1844842"/>
              <a:gd name="connsiteX3" fmla="*/ 1876926 w 1876926"/>
              <a:gd name="connsiteY3" fmla="*/ 1058779 h 1844842"/>
              <a:gd name="connsiteX4" fmla="*/ 1491915 w 1876926"/>
              <a:gd name="connsiteY4" fmla="*/ 1716506 h 1844842"/>
              <a:gd name="connsiteX5" fmla="*/ 529389 w 1876926"/>
              <a:gd name="connsiteY5" fmla="*/ 1844842 h 1844842"/>
              <a:gd name="connsiteX6" fmla="*/ 0 w 1876926"/>
              <a:gd name="connsiteY6" fmla="*/ 1171074 h 1844842"/>
              <a:gd name="connsiteX7" fmla="*/ 80210 w 1876926"/>
              <a:gd name="connsiteY7" fmla="*/ 513348 h 1844842"/>
              <a:gd name="connsiteX0" fmla="*/ 80210 w 1876926"/>
              <a:gd name="connsiteY0" fmla="*/ 513348 h 1844842"/>
              <a:gd name="connsiteX1" fmla="*/ 802105 w 1876926"/>
              <a:gd name="connsiteY1" fmla="*/ 0 h 1844842"/>
              <a:gd name="connsiteX2" fmla="*/ 1636294 w 1876926"/>
              <a:gd name="connsiteY2" fmla="*/ 256674 h 1844842"/>
              <a:gd name="connsiteX3" fmla="*/ 1876926 w 1876926"/>
              <a:gd name="connsiteY3" fmla="*/ 1058779 h 1844842"/>
              <a:gd name="connsiteX4" fmla="*/ 1491915 w 1876926"/>
              <a:gd name="connsiteY4" fmla="*/ 1716506 h 1844842"/>
              <a:gd name="connsiteX5" fmla="*/ 529389 w 1876926"/>
              <a:gd name="connsiteY5" fmla="*/ 1844842 h 1844842"/>
              <a:gd name="connsiteX6" fmla="*/ 0 w 1876926"/>
              <a:gd name="connsiteY6" fmla="*/ 1171074 h 1844842"/>
              <a:gd name="connsiteX7" fmla="*/ 80210 w 1876926"/>
              <a:gd name="connsiteY7" fmla="*/ 513348 h 1844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76926" h="1844842">
                <a:moveTo>
                  <a:pt x="80210" y="513348"/>
                </a:moveTo>
                <a:lnTo>
                  <a:pt x="802105" y="0"/>
                </a:lnTo>
                <a:lnTo>
                  <a:pt x="1636294" y="256674"/>
                </a:lnTo>
                <a:lnTo>
                  <a:pt x="1876926" y="1058779"/>
                </a:lnTo>
                <a:lnTo>
                  <a:pt x="1491915" y="1716506"/>
                </a:lnTo>
                <a:lnTo>
                  <a:pt x="529389" y="1844842"/>
                </a:lnTo>
                <a:lnTo>
                  <a:pt x="0" y="1171074"/>
                </a:lnTo>
                <a:lnTo>
                  <a:pt x="80210" y="513348"/>
                </a:lnTo>
                <a:close/>
              </a:path>
            </a:pathLst>
          </a:custGeom>
          <a:solidFill>
            <a:schemeClr val="tx2">
              <a:lumMod val="90000"/>
              <a:alpha val="12000"/>
            </a:schemeClr>
          </a:solidFill>
          <a:ln w="25400">
            <a:solidFill>
              <a:schemeClr val="bg2"/>
            </a:solidFill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BRDF Gamut Mapping: Input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5334000" y="2819400"/>
            <a:ext cx="152400" cy="152400"/>
          </a:xfrm>
          <a:prstGeom prst="ellipse">
            <a:avLst/>
          </a:prstGeom>
          <a:solidFill>
            <a:schemeClr val="tx2"/>
          </a:solidFill>
          <a:ln>
            <a:solidFill>
              <a:schemeClr val="bg2"/>
            </a:solidFill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038600" y="2438400"/>
            <a:ext cx="152400" cy="152400"/>
          </a:xfrm>
          <a:prstGeom prst="ellipse">
            <a:avLst/>
          </a:prstGeom>
          <a:solidFill>
            <a:schemeClr val="tx2"/>
          </a:solidFill>
          <a:ln>
            <a:solidFill>
              <a:schemeClr val="bg2"/>
            </a:solidFill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895600" y="3124200"/>
            <a:ext cx="152400" cy="152400"/>
          </a:xfrm>
          <a:prstGeom prst="ellipse">
            <a:avLst/>
          </a:prstGeom>
          <a:solidFill>
            <a:schemeClr val="tx2"/>
          </a:solidFill>
          <a:ln>
            <a:solidFill>
              <a:schemeClr val="bg2"/>
            </a:solidFill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715000" y="3886200"/>
            <a:ext cx="152400" cy="152400"/>
          </a:xfrm>
          <a:prstGeom prst="ellipse">
            <a:avLst/>
          </a:prstGeom>
          <a:solidFill>
            <a:schemeClr val="tx2"/>
          </a:solidFill>
          <a:ln>
            <a:solidFill>
              <a:schemeClr val="bg2"/>
            </a:solidFill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105400" y="4800600"/>
            <a:ext cx="152400" cy="152400"/>
          </a:xfrm>
          <a:prstGeom prst="ellipse">
            <a:avLst/>
          </a:prstGeom>
          <a:solidFill>
            <a:schemeClr val="tx2"/>
          </a:solidFill>
          <a:ln>
            <a:solidFill>
              <a:schemeClr val="bg2"/>
            </a:solidFill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581400" y="4953000"/>
            <a:ext cx="152400" cy="152400"/>
          </a:xfrm>
          <a:prstGeom prst="ellipse">
            <a:avLst/>
          </a:prstGeom>
          <a:solidFill>
            <a:schemeClr val="tx2"/>
          </a:solidFill>
          <a:ln>
            <a:solidFill>
              <a:schemeClr val="bg2"/>
            </a:solidFill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743200" y="4038600"/>
            <a:ext cx="152400" cy="152400"/>
          </a:xfrm>
          <a:prstGeom prst="ellipse">
            <a:avLst/>
          </a:prstGeom>
          <a:solidFill>
            <a:schemeClr val="tx2"/>
          </a:solidFill>
          <a:ln>
            <a:solidFill>
              <a:schemeClr val="bg2"/>
            </a:solidFill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3962400" y="31242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4495800" y="21336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3505200" y="3352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5029200" y="2754868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6705600" y="31242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2895600" y="3897868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3124200" y="25146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2971800" y="4659868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3886200" y="4355068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4800600" y="3733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5943600" y="4507468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5257800" y="3821668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3886200" y="5421868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4495800" y="5269468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5715000" y="5117068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4572000" y="4495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2286000" y="35052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6019800" y="3352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2514600" y="54102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 rot="10800000">
            <a:off x="4648202" y="5410200"/>
            <a:ext cx="990599" cy="609600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5638800" y="5867400"/>
            <a:ext cx="20553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1"/>
                </a:solidFill>
                <a:effectLst/>
              </a:rPr>
              <a:t>Desired </a:t>
            </a:r>
            <a:r>
              <a:rPr lang="en-US" sz="2000" dirty="0" smtClean="0">
                <a:solidFill>
                  <a:schemeClr val="accent1"/>
                </a:solidFill>
                <a:effectLst/>
              </a:rPr>
              <a:t>materials</a:t>
            </a:r>
            <a:endParaRPr lang="en-US" sz="2000" dirty="0">
              <a:solidFill>
                <a:schemeClr val="accent1"/>
              </a:solidFill>
              <a:effectLst/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 rot="16200000" flipV="1">
            <a:off x="4686300" y="4686300"/>
            <a:ext cx="1219200" cy="1143000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2819400" y="2514600"/>
            <a:ext cx="2943726" cy="2530642"/>
          </a:xfrm>
          <a:custGeom>
            <a:avLst/>
            <a:gdLst>
              <a:gd name="connsiteX0" fmla="*/ 417094 w 1876926"/>
              <a:gd name="connsiteY0" fmla="*/ 304800 h 1844842"/>
              <a:gd name="connsiteX1" fmla="*/ 481263 w 1876926"/>
              <a:gd name="connsiteY1" fmla="*/ 272716 h 1844842"/>
              <a:gd name="connsiteX2" fmla="*/ 561473 w 1876926"/>
              <a:gd name="connsiteY2" fmla="*/ 208548 h 1844842"/>
              <a:gd name="connsiteX3" fmla="*/ 593558 w 1876926"/>
              <a:gd name="connsiteY3" fmla="*/ 176463 h 1844842"/>
              <a:gd name="connsiteX4" fmla="*/ 705852 w 1876926"/>
              <a:gd name="connsiteY4" fmla="*/ 96253 h 1844842"/>
              <a:gd name="connsiteX5" fmla="*/ 802105 w 1876926"/>
              <a:gd name="connsiteY5" fmla="*/ 0 h 1844842"/>
              <a:gd name="connsiteX6" fmla="*/ 1636294 w 1876926"/>
              <a:gd name="connsiteY6" fmla="*/ 256674 h 1844842"/>
              <a:gd name="connsiteX7" fmla="*/ 1876926 w 1876926"/>
              <a:gd name="connsiteY7" fmla="*/ 1058779 h 1844842"/>
              <a:gd name="connsiteX8" fmla="*/ 1491915 w 1876926"/>
              <a:gd name="connsiteY8" fmla="*/ 1716506 h 1844842"/>
              <a:gd name="connsiteX9" fmla="*/ 529389 w 1876926"/>
              <a:gd name="connsiteY9" fmla="*/ 1844842 h 1844842"/>
              <a:gd name="connsiteX10" fmla="*/ 0 w 1876926"/>
              <a:gd name="connsiteY10" fmla="*/ 1171074 h 1844842"/>
              <a:gd name="connsiteX11" fmla="*/ 80210 w 1876926"/>
              <a:gd name="connsiteY11" fmla="*/ 513348 h 1844842"/>
              <a:gd name="connsiteX12" fmla="*/ 465221 w 1876926"/>
              <a:gd name="connsiteY12" fmla="*/ 256674 h 1844842"/>
              <a:gd name="connsiteX13" fmla="*/ 1411705 w 1876926"/>
              <a:gd name="connsiteY13" fmla="*/ 433137 h 1844842"/>
              <a:gd name="connsiteX0" fmla="*/ 417094 w 1876926"/>
              <a:gd name="connsiteY0" fmla="*/ 304800 h 1844842"/>
              <a:gd name="connsiteX1" fmla="*/ 481263 w 1876926"/>
              <a:gd name="connsiteY1" fmla="*/ 272716 h 1844842"/>
              <a:gd name="connsiteX2" fmla="*/ 561473 w 1876926"/>
              <a:gd name="connsiteY2" fmla="*/ 208548 h 1844842"/>
              <a:gd name="connsiteX3" fmla="*/ 593558 w 1876926"/>
              <a:gd name="connsiteY3" fmla="*/ 176463 h 1844842"/>
              <a:gd name="connsiteX4" fmla="*/ 705852 w 1876926"/>
              <a:gd name="connsiteY4" fmla="*/ 96253 h 1844842"/>
              <a:gd name="connsiteX5" fmla="*/ 802105 w 1876926"/>
              <a:gd name="connsiteY5" fmla="*/ 0 h 1844842"/>
              <a:gd name="connsiteX6" fmla="*/ 1636294 w 1876926"/>
              <a:gd name="connsiteY6" fmla="*/ 256674 h 1844842"/>
              <a:gd name="connsiteX7" fmla="*/ 1876926 w 1876926"/>
              <a:gd name="connsiteY7" fmla="*/ 1058779 h 1844842"/>
              <a:gd name="connsiteX8" fmla="*/ 1491915 w 1876926"/>
              <a:gd name="connsiteY8" fmla="*/ 1716506 h 1844842"/>
              <a:gd name="connsiteX9" fmla="*/ 529389 w 1876926"/>
              <a:gd name="connsiteY9" fmla="*/ 1844842 h 1844842"/>
              <a:gd name="connsiteX10" fmla="*/ 0 w 1876926"/>
              <a:gd name="connsiteY10" fmla="*/ 1171074 h 1844842"/>
              <a:gd name="connsiteX11" fmla="*/ 80210 w 1876926"/>
              <a:gd name="connsiteY11" fmla="*/ 513348 h 1844842"/>
              <a:gd name="connsiteX12" fmla="*/ 465221 w 1876926"/>
              <a:gd name="connsiteY12" fmla="*/ 256674 h 1844842"/>
              <a:gd name="connsiteX0" fmla="*/ 417094 w 1876926"/>
              <a:gd name="connsiteY0" fmla="*/ 304800 h 1844842"/>
              <a:gd name="connsiteX1" fmla="*/ 481263 w 1876926"/>
              <a:gd name="connsiteY1" fmla="*/ 272716 h 1844842"/>
              <a:gd name="connsiteX2" fmla="*/ 561473 w 1876926"/>
              <a:gd name="connsiteY2" fmla="*/ 208548 h 1844842"/>
              <a:gd name="connsiteX3" fmla="*/ 593558 w 1876926"/>
              <a:gd name="connsiteY3" fmla="*/ 176463 h 1844842"/>
              <a:gd name="connsiteX4" fmla="*/ 705852 w 1876926"/>
              <a:gd name="connsiteY4" fmla="*/ 96253 h 1844842"/>
              <a:gd name="connsiteX5" fmla="*/ 802105 w 1876926"/>
              <a:gd name="connsiteY5" fmla="*/ 0 h 1844842"/>
              <a:gd name="connsiteX6" fmla="*/ 1636294 w 1876926"/>
              <a:gd name="connsiteY6" fmla="*/ 256674 h 1844842"/>
              <a:gd name="connsiteX7" fmla="*/ 1876926 w 1876926"/>
              <a:gd name="connsiteY7" fmla="*/ 1058779 h 1844842"/>
              <a:gd name="connsiteX8" fmla="*/ 1491915 w 1876926"/>
              <a:gd name="connsiteY8" fmla="*/ 1716506 h 1844842"/>
              <a:gd name="connsiteX9" fmla="*/ 529389 w 1876926"/>
              <a:gd name="connsiteY9" fmla="*/ 1844842 h 1844842"/>
              <a:gd name="connsiteX10" fmla="*/ 0 w 1876926"/>
              <a:gd name="connsiteY10" fmla="*/ 1171074 h 1844842"/>
              <a:gd name="connsiteX11" fmla="*/ 80210 w 1876926"/>
              <a:gd name="connsiteY11" fmla="*/ 513348 h 1844842"/>
              <a:gd name="connsiteX12" fmla="*/ 465221 w 1876926"/>
              <a:gd name="connsiteY12" fmla="*/ 256674 h 1844842"/>
              <a:gd name="connsiteX13" fmla="*/ 417094 w 1876926"/>
              <a:gd name="connsiteY13" fmla="*/ 304800 h 1844842"/>
              <a:gd name="connsiteX0" fmla="*/ 417094 w 1876926"/>
              <a:gd name="connsiteY0" fmla="*/ 318168 h 1858210"/>
              <a:gd name="connsiteX1" fmla="*/ 481263 w 1876926"/>
              <a:gd name="connsiteY1" fmla="*/ 286084 h 1858210"/>
              <a:gd name="connsiteX2" fmla="*/ 561473 w 1876926"/>
              <a:gd name="connsiteY2" fmla="*/ 221916 h 1858210"/>
              <a:gd name="connsiteX3" fmla="*/ 593558 w 1876926"/>
              <a:gd name="connsiteY3" fmla="*/ 189831 h 1858210"/>
              <a:gd name="connsiteX4" fmla="*/ 802105 w 1876926"/>
              <a:gd name="connsiteY4" fmla="*/ 13368 h 1858210"/>
              <a:gd name="connsiteX5" fmla="*/ 1636294 w 1876926"/>
              <a:gd name="connsiteY5" fmla="*/ 270042 h 1858210"/>
              <a:gd name="connsiteX6" fmla="*/ 1876926 w 1876926"/>
              <a:gd name="connsiteY6" fmla="*/ 1072147 h 1858210"/>
              <a:gd name="connsiteX7" fmla="*/ 1491915 w 1876926"/>
              <a:gd name="connsiteY7" fmla="*/ 1729874 h 1858210"/>
              <a:gd name="connsiteX8" fmla="*/ 529389 w 1876926"/>
              <a:gd name="connsiteY8" fmla="*/ 1858210 h 1858210"/>
              <a:gd name="connsiteX9" fmla="*/ 0 w 1876926"/>
              <a:gd name="connsiteY9" fmla="*/ 1184442 h 1858210"/>
              <a:gd name="connsiteX10" fmla="*/ 80210 w 1876926"/>
              <a:gd name="connsiteY10" fmla="*/ 526716 h 1858210"/>
              <a:gd name="connsiteX11" fmla="*/ 465221 w 1876926"/>
              <a:gd name="connsiteY11" fmla="*/ 270042 h 1858210"/>
              <a:gd name="connsiteX12" fmla="*/ 417094 w 1876926"/>
              <a:gd name="connsiteY12" fmla="*/ 318168 h 1858210"/>
              <a:gd name="connsiteX0" fmla="*/ 417094 w 1876926"/>
              <a:gd name="connsiteY0" fmla="*/ 312821 h 1852863"/>
              <a:gd name="connsiteX1" fmla="*/ 481263 w 1876926"/>
              <a:gd name="connsiteY1" fmla="*/ 280737 h 1852863"/>
              <a:gd name="connsiteX2" fmla="*/ 561473 w 1876926"/>
              <a:gd name="connsiteY2" fmla="*/ 216569 h 1852863"/>
              <a:gd name="connsiteX3" fmla="*/ 802105 w 1876926"/>
              <a:gd name="connsiteY3" fmla="*/ 8021 h 1852863"/>
              <a:gd name="connsiteX4" fmla="*/ 1636294 w 1876926"/>
              <a:gd name="connsiteY4" fmla="*/ 264695 h 1852863"/>
              <a:gd name="connsiteX5" fmla="*/ 1876926 w 1876926"/>
              <a:gd name="connsiteY5" fmla="*/ 1066800 h 1852863"/>
              <a:gd name="connsiteX6" fmla="*/ 1491915 w 1876926"/>
              <a:gd name="connsiteY6" fmla="*/ 1724527 h 1852863"/>
              <a:gd name="connsiteX7" fmla="*/ 529389 w 1876926"/>
              <a:gd name="connsiteY7" fmla="*/ 1852863 h 1852863"/>
              <a:gd name="connsiteX8" fmla="*/ 0 w 1876926"/>
              <a:gd name="connsiteY8" fmla="*/ 1179095 h 1852863"/>
              <a:gd name="connsiteX9" fmla="*/ 80210 w 1876926"/>
              <a:gd name="connsiteY9" fmla="*/ 521369 h 1852863"/>
              <a:gd name="connsiteX10" fmla="*/ 465221 w 1876926"/>
              <a:gd name="connsiteY10" fmla="*/ 264695 h 1852863"/>
              <a:gd name="connsiteX11" fmla="*/ 417094 w 1876926"/>
              <a:gd name="connsiteY11" fmla="*/ 312821 h 1852863"/>
              <a:gd name="connsiteX0" fmla="*/ 417094 w 1876926"/>
              <a:gd name="connsiteY0" fmla="*/ 304800 h 1844842"/>
              <a:gd name="connsiteX1" fmla="*/ 481263 w 1876926"/>
              <a:gd name="connsiteY1" fmla="*/ 272716 h 1844842"/>
              <a:gd name="connsiteX2" fmla="*/ 802105 w 1876926"/>
              <a:gd name="connsiteY2" fmla="*/ 0 h 1844842"/>
              <a:gd name="connsiteX3" fmla="*/ 1636294 w 1876926"/>
              <a:gd name="connsiteY3" fmla="*/ 256674 h 1844842"/>
              <a:gd name="connsiteX4" fmla="*/ 1876926 w 1876926"/>
              <a:gd name="connsiteY4" fmla="*/ 1058779 h 1844842"/>
              <a:gd name="connsiteX5" fmla="*/ 1491915 w 1876926"/>
              <a:gd name="connsiteY5" fmla="*/ 1716506 h 1844842"/>
              <a:gd name="connsiteX6" fmla="*/ 529389 w 1876926"/>
              <a:gd name="connsiteY6" fmla="*/ 1844842 h 1844842"/>
              <a:gd name="connsiteX7" fmla="*/ 0 w 1876926"/>
              <a:gd name="connsiteY7" fmla="*/ 1171074 h 1844842"/>
              <a:gd name="connsiteX8" fmla="*/ 80210 w 1876926"/>
              <a:gd name="connsiteY8" fmla="*/ 513348 h 1844842"/>
              <a:gd name="connsiteX9" fmla="*/ 465221 w 1876926"/>
              <a:gd name="connsiteY9" fmla="*/ 256674 h 1844842"/>
              <a:gd name="connsiteX10" fmla="*/ 417094 w 1876926"/>
              <a:gd name="connsiteY10" fmla="*/ 304800 h 1844842"/>
              <a:gd name="connsiteX0" fmla="*/ 417094 w 1876926"/>
              <a:gd name="connsiteY0" fmla="*/ 304800 h 1844842"/>
              <a:gd name="connsiteX1" fmla="*/ 481263 w 1876926"/>
              <a:gd name="connsiteY1" fmla="*/ 272716 h 1844842"/>
              <a:gd name="connsiteX2" fmla="*/ 802105 w 1876926"/>
              <a:gd name="connsiteY2" fmla="*/ 0 h 1844842"/>
              <a:gd name="connsiteX3" fmla="*/ 1636294 w 1876926"/>
              <a:gd name="connsiteY3" fmla="*/ 256674 h 1844842"/>
              <a:gd name="connsiteX4" fmla="*/ 1876926 w 1876926"/>
              <a:gd name="connsiteY4" fmla="*/ 1058779 h 1844842"/>
              <a:gd name="connsiteX5" fmla="*/ 1491915 w 1876926"/>
              <a:gd name="connsiteY5" fmla="*/ 1716506 h 1844842"/>
              <a:gd name="connsiteX6" fmla="*/ 529389 w 1876926"/>
              <a:gd name="connsiteY6" fmla="*/ 1844842 h 1844842"/>
              <a:gd name="connsiteX7" fmla="*/ 0 w 1876926"/>
              <a:gd name="connsiteY7" fmla="*/ 1171074 h 1844842"/>
              <a:gd name="connsiteX8" fmla="*/ 80210 w 1876926"/>
              <a:gd name="connsiteY8" fmla="*/ 513348 h 1844842"/>
              <a:gd name="connsiteX9" fmla="*/ 417094 w 1876926"/>
              <a:gd name="connsiteY9" fmla="*/ 304800 h 1844842"/>
              <a:gd name="connsiteX0" fmla="*/ 80210 w 1876926"/>
              <a:gd name="connsiteY0" fmla="*/ 513348 h 1844842"/>
              <a:gd name="connsiteX1" fmla="*/ 481263 w 1876926"/>
              <a:gd name="connsiteY1" fmla="*/ 272716 h 1844842"/>
              <a:gd name="connsiteX2" fmla="*/ 802105 w 1876926"/>
              <a:gd name="connsiteY2" fmla="*/ 0 h 1844842"/>
              <a:gd name="connsiteX3" fmla="*/ 1636294 w 1876926"/>
              <a:gd name="connsiteY3" fmla="*/ 256674 h 1844842"/>
              <a:gd name="connsiteX4" fmla="*/ 1876926 w 1876926"/>
              <a:gd name="connsiteY4" fmla="*/ 1058779 h 1844842"/>
              <a:gd name="connsiteX5" fmla="*/ 1491915 w 1876926"/>
              <a:gd name="connsiteY5" fmla="*/ 1716506 h 1844842"/>
              <a:gd name="connsiteX6" fmla="*/ 529389 w 1876926"/>
              <a:gd name="connsiteY6" fmla="*/ 1844842 h 1844842"/>
              <a:gd name="connsiteX7" fmla="*/ 0 w 1876926"/>
              <a:gd name="connsiteY7" fmla="*/ 1171074 h 1844842"/>
              <a:gd name="connsiteX8" fmla="*/ 80210 w 1876926"/>
              <a:gd name="connsiteY8" fmla="*/ 513348 h 1844842"/>
              <a:gd name="connsiteX0" fmla="*/ 80210 w 1876926"/>
              <a:gd name="connsiteY0" fmla="*/ 513348 h 1844842"/>
              <a:gd name="connsiteX1" fmla="*/ 802105 w 1876926"/>
              <a:gd name="connsiteY1" fmla="*/ 0 h 1844842"/>
              <a:gd name="connsiteX2" fmla="*/ 1636294 w 1876926"/>
              <a:gd name="connsiteY2" fmla="*/ 256674 h 1844842"/>
              <a:gd name="connsiteX3" fmla="*/ 1876926 w 1876926"/>
              <a:gd name="connsiteY3" fmla="*/ 1058779 h 1844842"/>
              <a:gd name="connsiteX4" fmla="*/ 1491915 w 1876926"/>
              <a:gd name="connsiteY4" fmla="*/ 1716506 h 1844842"/>
              <a:gd name="connsiteX5" fmla="*/ 529389 w 1876926"/>
              <a:gd name="connsiteY5" fmla="*/ 1844842 h 1844842"/>
              <a:gd name="connsiteX6" fmla="*/ 0 w 1876926"/>
              <a:gd name="connsiteY6" fmla="*/ 1171074 h 1844842"/>
              <a:gd name="connsiteX7" fmla="*/ 80210 w 1876926"/>
              <a:gd name="connsiteY7" fmla="*/ 513348 h 1844842"/>
              <a:gd name="connsiteX0" fmla="*/ 80210 w 1876926"/>
              <a:gd name="connsiteY0" fmla="*/ 513348 h 1844842"/>
              <a:gd name="connsiteX1" fmla="*/ 802105 w 1876926"/>
              <a:gd name="connsiteY1" fmla="*/ 0 h 1844842"/>
              <a:gd name="connsiteX2" fmla="*/ 1636294 w 1876926"/>
              <a:gd name="connsiteY2" fmla="*/ 256674 h 1844842"/>
              <a:gd name="connsiteX3" fmla="*/ 1876926 w 1876926"/>
              <a:gd name="connsiteY3" fmla="*/ 1058779 h 1844842"/>
              <a:gd name="connsiteX4" fmla="*/ 1491915 w 1876926"/>
              <a:gd name="connsiteY4" fmla="*/ 1716506 h 1844842"/>
              <a:gd name="connsiteX5" fmla="*/ 529389 w 1876926"/>
              <a:gd name="connsiteY5" fmla="*/ 1844842 h 1844842"/>
              <a:gd name="connsiteX6" fmla="*/ 0 w 1876926"/>
              <a:gd name="connsiteY6" fmla="*/ 1171074 h 1844842"/>
              <a:gd name="connsiteX7" fmla="*/ 80210 w 1876926"/>
              <a:gd name="connsiteY7" fmla="*/ 513348 h 1844842"/>
              <a:gd name="connsiteX0" fmla="*/ 80210 w 1876926"/>
              <a:gd name="connsiteY0" fmla="*/ 513348 h 1844842"/>
              <a:gd name="connsiteX1" fmla="*/ 802105 w 1876926"/>
              <a:gd name="connsiteY1" fmla="*/ 0 h 1844842"/>
              <a:gd name="connsiteX2" fmla="*/ 1636294 w 1876926"/>
              <a:gd name="connsiteY2" fmla="*/ 256674 h 1844842"/>
              <a:gd name="connsiteX3" fmla="*/ 1876926 w 1876926"/>
              <a:gd name="connsiteY3" fmla="*/ 1058779 h 1844842"/>
              <a:gd name="connsiteX4" fmla="*/ 1491915 w 1876926"/>
              <a:gd name="connsiteY4" fmla="*/ 1716506 h 1844842"/>
              <a:gd name="connsiteX5" fmla="*/ 529389 w 1876926"/>
              <a:gd name="connsiteY5" fmla="*/ 1844842 h 1844842"/>
              <a:gd name="connsiteX6" fmla="*/ 0 w 1876926"/>
              <a:gd name="connsiteY6" fmla="*/ 1171074 h 1844842"/>
              <a:gd name="connsiteX7" fmla="*/ 80210 w 1876926"/>
              <a:gd name="connsiteY7" fmla="*/ 513348 h 1844842"/>
              <a:gd name="connsiteX0" fmla="*/ 80210 w 1876926"/>
              <a:gd name="connsiteY0" fmla="*/ 513348 h 1844842"/>
              <a:gd name="connsiteX1" fmla="*/ 802105 w 1876926"/>
              <a:gd name="connsiteY1" fmla="*/ 0 h 1844842"/>
              <a:gd name="connsiteX2" fmla="*/ 1636294 w 1876926"/>
              <a:gd name="connsiteY2" fmla="*/ 256674 h 1844842"/>
              <a:gd name="connsiteX3" fmla="*/ 1876926 w 1876926"/>
              <a:gd name="connsiteY3" fmla="*/ 1058779 h 1844842"/>
              <a:gd name="connsiteX4" fmla="*/ 1491915 w 1876926"/>
              <a:gd name="connsiteY4" fmla="*/ 1716506 h 1844842"/>
              <a:gd name="connsiteX5" fmla="*/ 529389 w 1876926"/>
              <a:gd name="connsiteY5" fmla="*/ 1844842 h 1844842"/>
              <a:gd name="connsiteX6" fmla="*/ 0 w 1876926"/>
              <a:gd name="connsiteY6" fmla="*/ 1171074 h 1844842"/>
              <a:gd name="connsiteX7" fmla="*/ 80210 w 1876926"/>
              <a:gd name="connsiteY7" fmla="*/ 513348 h 1844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76926" h="1844842">
                <a:moveTo>
                  <a:pt x="80210" y="513348"/>
                </a:moveTo>
                <a:lnTo>
                  <a:pt x="802105" y="0"/>
                </a:lnTo>
                <a:lnTo>
                  <a:pt x="1636294" y="256674"/>
                </a:lnTo>
                <a:lnTo>
                  <a:pt x="1876926" y="1058779"/>
                </a:lnTo>
                <a:lnTo>
                  <a:pt x="1491915" y="1716506"/>
                </a:lnTo>
                <a:lnTo>
                  <a:pt x="529389" y="1844842"/>
                </a:lnTo>
                <a:lnTo>
                  <a:pt x="0" y="1171074"/>
                </a:lnTo>
                <a:lnTo>
                  <a:pt x="80210" y="513348"/>
                </a:lnTo>
                <a:close/>
              </a:path>
            </a:pathLst>
          </a:custGeom>
          <a:solidFill>
            <a:schemeClr val="tx2">
              <a:lumMod val="90000"/>
              <a:alpha val="12000"/>
            </a:schemeClr>
          </a:solidFill>
          <a:ln w="25400">
            <a:solidFill>
              <a:schemeClr val="bg2"/>
            </a:solidFill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Connector 43"/>
          <p:cNvCxnSpPr>
            <a:stCxn id="26" idx="5"/>
          </p:cNvCxnSpPr>
          <p:nvPr/>
        </p:nvCxnSpPr>
        <p:spPr>
          <a:xfrm rot="16200000" flipH="1">
            <a:off x="3216182" y="2682782"/>
            <a:ext cx="250918" cy="174718"/>
          </a:xfrm>
          <a:prstGeom prst="line">
            <a:avLst/>
          </a:prstGeom>
          <a:ln w="22225">
            <a:solidFill>
              <a:schemeClr val="bg2"/>
            </a:solidFill>
            <a:prstDash val="sysDash"/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BRDF Gamut Mapping: Clamping</a:t>
            </a:r>
            <a:br>
              <a:rPr lang="en-US" dirty="0" smtClean="0"/>
            </a:br>
            <a:r>
              <a:rPr lang="en-US" sz="3200" dirty="0" smtClean="0"/>
              <a:t>(</a:t>
            </a:r>
            <a:r>
              <a:rPr lang="en-US" sz="3200" dirty="0" smtClean="0">
                <a:sym typeface="Symbol"/>
              </a:rPr>
              <a:t></a:t>
            </a:r>
            <a:r>
              <a:rPr lang="en-US" sz="3200" dirty="0" smtClean="0"/>
              <a:t> Relative Colorimetric Intent)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5334000" y="2819400"/>
            <a:ext cx="152400" cy="152400"/>
          </a:xfrm>
          <a:prstGeom prst="ellipse">
            <a:avLst/>
          </a:prstGeom>
          <a:solidFill>
            <a:schemeClr val="tx2"/>
          </a:solidFill>
          <a:ln>
            <a:solidFill>
              <a:schemeClr val="bg2"/>
            </a:solidFill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038600" y="2438400"/>
            <a:ext cx="152400" cy="152400"/>
          </a:xfrm>
          <a:prstGeom prst="ellipse">
            <a:avLst/>
          </a:prstGeom>
          <a:solidFill>
            <a:schemeClr val="tx2"/>
          </a:solidFill>
          <a:ln>
            <a:solidFill>
              <a:schemeClr val="bg2"/>
            </a:solidFill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895600" y="3124200"/>
            <a:ext cx="152400" cy="152400"/>
          </a:xfrm>
          <a:prstGeom prst="ellipse">
            <a:avLst/>
          </a:prstGeom>
          <a:solidFill>
            <a:schemeClr val="tx2"/>
          </a:solidFill>
          <a:ln>
            <a:solidFill>
              <a:schemeClr val="bg2"/>
            </a:solidFill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715000" y="3886200"/>
            <a:ext cx="152400" cy="152400"/>
          </a:xfrm>
          <a:prstGeom prst="ellipse">
            <a:avLst/>
          </a:prstGeom>
          <a:solidFill>
            <a:schemeClr val="tx2"/>
          </a:solidFill>
          <a:ln>
            <a:solidFill>
              <a:schemeClr val="bg2"/>
            </a:solidFill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105400" y="4800600"/>
            <a:ext cx="152400" cy="152400"/>
          </a:xfrm>
          <a:prstGeom prst="ellipse">
            <a:avLst/>
          </a:prstGeom>
          <a:solidFill>
            <a:schemeClr val="tx2"/>
          </a:solidFill>
          <a:ln>
            <a:solidFill>
              <a:schemeClr val="bg2"/>
            </a:solidFill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581400" y="4953000"/>
            <a:ext cx="152400" cy="152400"/>
          </a:xfrm>
          <a:prstGeom prst="ellipse">
            <a:avLst/>
          </a:prstGeom>
          <a:solidFill>
            <a:schemeClr val="tx2"/>
          </a:solidFill>
          <a:ln>
            <a:solidFill>
              <a:schemeClr val="bg2"/>
            </a:solidFill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743200" y="4038600"/>
            <a:ext cx="152400" cy="152400"/>
          </a:xfrm>
          <a:prstGeom prst="ellipse">
            <a:avLst/>
          </a:prstGeom>
          <a:solidFill>
            <a:schemeClr val="tx2"/>
          </a:solidFill>
          <a:ln>
            <a:solidFill>
              <a:schemeClr val="bg2"/>
            </a:solidFill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3962400" y="31242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3505200" y="3352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5029200" y="2754868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6705600" y="31242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2895600" y="3897868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3124200" y="25146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3886200" y="4355068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4800600" y="3733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5257800" y="3821668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4572000" y="4495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59" name="Straight Connector 58"/>
          <p:cNvCxnSpPr>
            <a:endCxn id="56" idx="4"/>
          </p:cNvCxnSpPr>
          <p:nvPr/>
        </p:nvCxnSpPr>
        <p:spPr>
          <a:xfrm rot="5400000">
            <a:off x="4305300" y="2400300"/>
            <a:ext cx="457200" cy="76200"/>
          </a:xfrm>
          <a:prstGeom prst="line">
            <a:avLst/>
          </a:prstGeom>
          <a:ln w="22225">
            <a:solidFill>
              <a:schemeClr val="bg2"/>
            </a:solidFill>
            <a:prstDash val="sysDash"/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4495800" y="21336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61" name="Straight Connector 60"/>
          <p:cNvCxnSpPr>
            <a:endCxn id="49" idx="6"/>
          </p:cNvCxnSpPr>
          <p:nvPr/>
        </p:nvCxnSpPr>
        <p:spPr>
          <a:xfrm>
            <a:off x="2362200" y="3581400"/>
            <a:ext cx="609600" cy="76200"/>
          </a:xfrm>
          <a:prstGeom prst="line">
            <a:avLst/>
          </a:prstGeom>
          <a:ln w="22225">
            <a:solidFill>
              <a:schemeClr val="bg2"/>
            </a:solidFill>
            <a:prstDash val="sysDash"/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/>
          <p:nvPr/>
        </p:nvSpPr>
        <p:spPr>
          <a:xfrm>
            <a:off x="2286000" y="35052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63" name="Straight Connector 62"/>
          <p:cNvCxnSpPr>
            <a:endCxn id="51" idx="3"/>
          </p:cNvCxnSpPr>
          <p:nvPr/>
        </p:nvCxnSpPr>
        <p:spPr>
          <a:xfrm flipV="1">
            <a:off x="2590800" y="4854482"/>
            <a:ext cx="784318" cy="631918"/>
          </a:xfrm>
          <a:prstGeom prst="line">
            <a:avLst/>
          </a:prstGeom>
          <a:ln w="22225">
            <a:solidFill>
              <a:schemeClr val="bg2"/>
            </a:solidFill>
            <a:prstDash val="sysDash"/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/>
          <p:cNvSpPr/>
          <p:nvPr/>
        </p:nvSpPr>
        <p:spPr>
          <a:xfrm>
            <a:off x="2514600" y="54102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65" name="Straight Connector 64"/>
          <p:cNvCxnSpPr>
            <a:endCxn id="50" idx="3"/>
          </p:cNvCxnSpPr>
          <p:nvPr/>
        </p:nvCxnSpPr>
        <p:spPr>
          <a:xfrm rot="5400000" flipH="1" flipV="1">
            <a:off x="3048000" y="4625882"/>
            <a:ext cx="98518" cy="98518"/>
          </a:xfrm>
          <a:prstGeom prst="line">
            <a:avLst/>
          </a:prstGeom>
          <a:ln w="22225">
            <a:solidFill>
              <a:schemeClr val="bg2"/>
            </a:solidFill>
            <a:prstDash val="sysDash"/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2971800" y="4659868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67" name="Straight Connector 66"/>
          <p:cNvCxnSpPr>
            <a:stCxn id="52" idx="4"/>
            <a:endCxn id="32" idx="4"/>
          </p:cNvCxnSpPr>
          <p:nvPr/>
        </p:nvCxnSpPr>
        <p:spPr>
          <a:xfrm rot="5400000">
            <a:off x="3727966" y="5339834"/>
            <a:ext cx="468868" cy="1588"/>
          </a:xfrm>
          <a:prstGeom prst="line">
            <a:avLst/>
          </a:prstGeom>
          <a:ln w="22225">
            <a:solidFill>
              <a:schemeClr val="bg2"/>
            </a:solidFill>
            <a:prstDash val="sysDash"/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/>
          <p:cNvSpPr/>
          <p:nvPr/>
        </p:nvSpPr>
        <p:spPr>
          <a:xfrm>
            <a:off x="3886200" y="5421868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71" name="Straight Connector 70"/>
          <p:cNvCxnSpPr>
            <a:endCxn id="30" idx="5"/>
          </p:cNvCxnSpPr>
          <p:nvPr/>
        </p:nvCxnSpPr>
        <p:spPr>
          <a:xfrm>
            <a:off x="5562600" y="4267200"/>
            <a:ext cx="511082" cy="370350"/>
          </a:xfrm>
          <a:prstGeom prst="line">
            <a:avLst/>
          </a:prstGeom>
          <a:ln w="22225">
            <a:solidFill>
              <a:schemeClr val="bg2"/>
            </a:solidFill>
            <a:prstDash val="sysDash"/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5943600" y="4507468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73" name="Straight Connector 72"/>
          <p:cNvCxnSpPr>
            <a:endCxn id="34" idx="5"/>
          </p:cNvCxnSpPr>
          <p:nvPr/>
        </p:nvCxnSpPr>
        <p:spPr>
          <a:xfrm>
            <a:off x="5257800" y="4724400"/>
            <a:ext cx="587282" cy="522750"/>
          </a:xfrm>
          <a:prstGeom prst="line">
            <a:avLst/>
          </a:prstGeom>
          <a:ln w="22225">
            <a:solidFill>
              <a:schemeClr val="bg2"/>
            </a:solidFill>
            <a:prstDash val="sysDash"/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/>
        </p:nvSpPr>
        <p:spPr>
          <a:xfrm>
            <a:off x="5715000" y="5117068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75" name="Straight Connector 74"/>
          <p:cNvCxnSpPr>
            <a:endCxn id="33" idx="4"/>
          </p:cNvCxnSpPr>
          <p:nvPr/>
        </p:nvCxnSpPr>
        <p:spPr>
          <a:xfrm rot="16200000" flipH="1">
            <a:off x="4299466" y="5149334"/>
            <a:ext cx="468868" cy="76200"/>
          </a:xfrm>
          <a:prstGeom prst="line">
            <a:avLst/>
          </a:prstGeom>
          <a:ln w="22225">
            <a:solidFill>
              <a:schemeClr val="bg2"/>
            </a:solidFill>
            <a:prstDash val="sysDash"/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4495800" y="5269468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77" name="Straight Connector 76"/>
          <p:cNvCxnSpPr>
            <a:stCxn id="38" idx="6"/>
            <a:endCxn id="58" idx="6"/>
          </p:cNvCxnSpPr>
          <p:nvPr/>
        </p:nvCxnSpPr>
        <p:spPr>
          <a:xfrm flipH="1">
            <a:off x="5715000" y="3429000"/>
            <a:ext cx="457200" cy="152400"/>
          </a:xfrm>
          <a:prstGeom prst="line">
            <a:avLst/>
          </a:prstGeom>
          <a:ln w="22225">
            <a:solidFill>
              <a:schemeClr val="bg2"/>
            </a:solidFill>
            <a:prstDash val="sysDash"/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>
            <a:stCxn id="23" idx="3"/>
            <a:endCxn id="58" idx="3"/>
          </p:cNvCxnSpPr>
          <p:nvPr/>
        </p:nvCxnSpPr>
        <p:spPr>
          <a:xfrm rot="5400000">
            <a:off x="5965918" y="2873282"/>
            <a:ext cx="381000" cy="1143000"/>
          </a:xfrm>
          <a:prstGeom prst="line">
            <a:avLst/>
          </a:prstGeom>
          <a:ln w="22225">
            <a:solidFill>
              <a:schemeClr val="bg2"/>
            </a:solidFill>
            <a:prstDash val="sysDash"/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/>
          <p:cNvSpPr/>
          <p:nvPr/>
        </p:nvSpPr>
        <p:spPr>
          <a:xfrm>
            <a:off x="6019800" y="3352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3352800" y="2819400"/>
            <a:ext cx="152400" cy="1524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3327F"/>
              </a:solidFill>
            </a:endParaRPr>
          </a:p>
        </p:txBody>
      </p:sp>
      <p:sp>
        <p:nvSpPr>
          <p:cNvPr id="49" name="Oval 48"/>
          <p:cNvSpPr/>
          <p:nvPr/>
        </p:nvSpPr>
        <p:spPr>
          <a:xfrm>
            <a:off x="2819400" y="3581400"/>
            <a:ext cx="152400" cy="1524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3327F"/>
              </a:solidFill>
            </a:endParaRPr>
          </a:p>
        </p:txBody>
      </p:sp>
      <p:sp>
        <p:nvSpPr>
          <p:cNvPr id="50" name="Oval 49"/>
          <p:cNvSpPr/>
          <p:nvPr/>
        </p:nvSpPr>
        <p:spPr>
          <a:xfrm>
            <a:off x="3124200" y="4495800"/>
            <a:ext cx="152400" cy="1524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3327F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3352800" y="4724400"/>
            <a:ext cx="152400" cy="1524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3327F"/>
              </a:solidFill>
            </a:endParaRPr>
          </a:p>
        </p:txBody>
      </p:sp>
      <p:sp>
        <p:nvSpPr>
          <p:cNvPr id="52" name="Oval 51"/>
          <p:cNvSpPr/>
          <p:nvPr/>
        </p:nvSpPr>
        <p:spPr>
          <a:xfrm>
            <a:off x="3886200" y="4953000"/>
            <a:ext cx="152400" cy="1524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3327F"/>
              </a:solidFill>
            </a:endParaRPr>
          </a:p>
        </p:txBody>
      </p:sp>
      <p:sp>
        <p:nvSpPr>
          <p:cNvPr id="53" name="Oval 52"/>
          <p:cNvSpPr/>
          <p:nvPr/>
        </p:nvSpPr>
        <p:spPr>
          <a:xfrm>
            <a:off x="4419600" y="4876800"/>
            <a:ext cx="152400" cy="1524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3327F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5181600" y="4648200"/>
            <a:ext cx="152400" cy="1524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3327F"/>
              </a:solidFill>
            </a:endParaRPr>
          </a:p>
        </p:txBody>
      </p:sp>
      <p:sp>
        <p:nvSpPr>
          <p:cNvPr id="55" name="Oval 54"/>
          <p:cNvSpPr/>
          <p:nvPr/>
        </p:nvSpPr>
        <p:spPr>
          <a:xfrm>
            <a:off x="5486400" y="4191000"/>
            <a:ext cx="152400" cy="1524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3327F"/>
              </a:solidFill>
            </a:endParaRPr>
          </a:p>
        </p:txBody>
      </p:sp>
      <p:sp>
        <p:nvSpPr>
          <p:cNvPr id="58" name="Oval 57"/>
          <p:cNvSpPr/>
          <p:nvPr/>
        </p:nvSpPr>
        <p:spPr>
          <a:xfrm>
            <a:off x="5562600" y="3505200"/>
            <a:ext cx="152400" cy="1524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3327F"/>
              </a:solidFill>
            </a:endParaRPr>
          </a:p>
        </p:txBody>
      </p:sp>
      <p:sp>
        <p:nvSpPr>
          <p:cNvPr id="56" name="Oval 55"/>
          <p:cNvSpPr/>
          <p:nvPr/>
        </p:nvSpPr>
        <p:spPr>
          <a:xfrm>
            <a:off x="4419600" y="2514600"/>
            <a:ext cx="152400" cy="1524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3327F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2819400" y="2514600"/>
            <a:ext cx="2943726" cy="2530642"/>
          </a:xfrm>
          <a:custGeom>
            <a:avLst/>
            <a:gdLst>
              <a:gd name="connsiteX0" fmla="*/ 417094 w 1876926"/>
              <a:gd name="connsiteY0" fmla="*/ 304800 h 1844842"/>
              <a:gd name="connsiteX1" fmla="*/ 481263 w 1876926"/>
              <a:gd name="connsiteY1" fmla="*/ 272716 h 1844842"/>
              <a:gd name="connsiteX2" fmla="*/ 561473 w 1876926"/>
              <a:gd name="connsiteY2" fmla="*/ 208548 h 1844842"/>
              <a:gd name="connsiteX3" fmla="*/ 593558 w 1876926"/>
              <a:gd name="connsiteY3" fmla="*/ 176463 h 1844842"/>
              <a:gd name="connsiteX4" fmla="*/ 705852 w 1876926"/>
              <a:gd name="connsiteY4" fmla="*/ 96253 h 1844842"/>
              <a:gd name="connsiteX5" fmla="*/ 802105 w 1876926"/>
              <a:gd name="connsiteY5" fmla="*/ 0 h 1844842"/>
              <a:gd name="connsiteX6" fmla="*/ 1636294 w 1876926"/>
              <a:gd name="connsiteY6" fmla="*/ 256674 h 1844842"/>
              <a:gd name="connsiteX7" fmla="*/ 1876926 w 1876926"/>
              <a:gd name="connsiteY7" fmla="*/ 1058779 h 1844842"/>
              <a:gd name="connsiteX8" fmla="*/ 1491915 w 1876926"/>
              <a:gd name="connsiteY8" fmla="*/ 1716506 h 1844842"/>
              <a:gd name="connsiteX9" fmla="*/ 529389 w 1876926"/>
              <a:gd name="connsiteY9" fmla="*/ 1844842 h 1844842"/>
              <a:gd name="connsiteX10" fmla="*/ 0 w 1876926"/>
              <a:gd name="connsiteY10" fmla="*/ 1171074 h 1844842"/>
              <a:gd name="connsiteX11" fmla="*/ 80210 w 1876926"/>
              <a:gd name="connsiteY11" fmla="*/ 513348 h 1844842"/>
              <a:gd name="connsiteX12" fmla="*/ 465221 w 1876926"/>
              <a:gd name="connsiteY12" fmla="*/ 256674 h 1844842"/>
              <a:gd name="connsiteX13" fmla="*/ 1411705 w 1876926"/>
              <a:gd name="connsiteY13" fmla="*/ 433137 h 1844842"/>
              <a:gd name="connsiteX0" fmla="*/ 417094 w 1876926"/>
              <a:gd name="connsiteY0" fmla="*/ 304800 h 1844842"/>
              <a:gd name="connsiteX1" fmla="*/ 481263 w 1876926"/>
              <a:gd name="connsiteY1" fmla="*/ 272716 h 1844842"/>
              <a:gd name="connsiteX2" fmla="*/ 561473 w 1876926"/>
              <a:gd name="connsiteY2" fmla="*/ 208548 h 1844842"/>
              <a:gd name="connsiteX3" fmla="*/ 593558 w 1876926"/>
              <a:gd name="connsiteY3" fmla="*/ 176463 h 1844842"/>
              <a:gd name="connsiteX4" fmla="*/ 705852 w 1876926"/>
              <a:gd name="connsiteY4" fmla="*/ 96253 h 1844842"/>
              <a:gd name="connsiteX5" fmla="*/ 802105 w 1876926"/>
              <a:gd name="connsiteY5" fmla="*/ 0 h 1844842"/>
              <a:gd name="connsiteX6" fmla="*/ 1636294 w 1876926"/>
              <a:gd name="connsiteY6" fmla="*/ 256674 h 1844842"/>
              <a:gd name="connsiteX7" fmla="*/ 1876926 w 1876926"/>
              <a:gd name="connsiteY7" fmla="*/ 1058779 h 1844842"/>
              <a:gd name="connsiteX8" fmla="*/ 1491915 w 1876926"/>
              <a:gd name="connsiteY8" fmla="*/ 1716506 h 1844842"/>
              <a:gd name="connsiteX9" fmla="*/ 529389 w 1876926"/>
              <a:gd name="connsiteY9" fmla="*/ 1844842 h 1844842"/>
              <a:gd name="connsiteX10" fmla="*/ 0 w 1876926"/>
              <a:gd name="connsiteY10" fmla="*/ 1171074 h 1844842"/>
              <a:gd name="connsiteX11" fmla="*/ 80210 w 1876926"/>
              <a:gd name="connsiteY11" fmla="*/ 513348 h 1844842"/>
              <a:gd name="connsiteX12" fmla="*/ 465221 w 1876926"/>
              <a:gd name="connsiteY12" fmla="*/ 256674 h 1844842"/>
              <a:gd name="connsiteX0" fmla="*/ 417094 w 1876926"/>
              <a:gd name="connsiteY0" fmla="*/ 304800 h 1844842"/>
              <a:gd name="connsiteX1" fmla="*/ 481263 w 1876926"/>
              <a:gd name="connsiteY1" fmla="*/ 272716 h 1844842"/>
              <a:gd name="connsiteX2" fmla="*/ 561473 w 1876926"/>
              <a:gd name="connsiteY2" fmla="*/ 208548 h 1844842"/>
              <a:gd name="connsiteX3" fmla="*/ 593558 w 1876926"/>
              <a:gd name="connsiteY3" fmla="*/ 176463 h 1844842"/>
              <a:gd name="connsiteX4" fmla="*/ 705852 w 1876926"/>
              <a:gd name="connsiteY4" fmla="*/ 96253 h 1844842"/>
              <a:gd name="connsiteX5" fmla="*/ 802105 w 1876926"/>
              <a:gd name="connsiteY5" fmla="*/ 0 h 1844842"/>
              <a:gd name="connsiteX6" fmla="*/ 1636294 w 1876926"/>
              <a:gd name="connsiteY6" fmla="*/ 256674 h 1844842"/>
              <a:gd name="connsiteX7" fmla="*/ 1876926 w 1876926"/>
              <a:gd name="connsiteY7" fmla="*/ 1058779 h 1844842"/>
              <a:gd name="connsiteX8" fmla="*/ 1491915 w 1876926"/>
              <a:gd name="connsiteY8" fmla="*/ 1716506 h 1844842"/>
              <a:gd name="connsiteX9" fmla="*/ 529389 w 1876926"/>
              <a:gd name="connsiteY9" fmla="*/ 1844842 h 1844842"/>
              <a:gd name="connsiteX10" fmla="*/ 0 w 1876926"/>
              <a:gd name="connsiteY10" fmla="*/ 1171074 h 1844842"/>
              <a:gd name="connsiteX11" fmla="*/ 80210 w 1876926"/>
              <a:gd name="connsiteY11" fmla="*/ 513348 h 1844842"/>
              <a:gd name="connsiteX12" fmla="*/ 465221 w 1876926"/>
              <a:gd name="connsiteY12" fmla="*/ 256674 h 1844842"/>
              <a:gd name="connsiteX13" fmla="*/ 417094 w 1876926"/>
              <a:gd name="connsiteY13" fmla="*/ 304800 h 1844842"/>
              <a:gd name="connsiteX0" fmla="*/ 417094 w 1876926"/>
              <a:gd name="connsiteY0" fmla="*/ 318168 h 1858210"/>
              <a:gd name="connsiteX1" fmla="*/ 481263 w 1876926"/>
              <a:gd name="connsiteY1" fmla="*/ 286084 h 1858210"/>
              <a:gd name="connsiteX2" fmla="*/ 561473 w 1876926"/>
              <a:gd name="connsiteY2" fmla="*/ 221916 h 1858210"/>
              <a:gd name="connsiteX3" fmla="*/ 593558 w 1876926"/>
              <a:gd name="connsiteY3" fmla="*/ 189831 h 1858210"/>
              <a:gd name="connsiteX4" fmla="*/ 802105 w 1876926"/>
              <a:gd name="connsiteY4" fmla="*/ 13368 h 1858210"/>
              <a:gd name="connsiteX5" fmla="*/ 1636294 w 1876926"/>
              <a:gd name="connsiteY5" fmla="*/ 270042 h 1858210"/>
              <a:gd name="connsiteX6" fmla="*/ 1876926 w 1876926"/>
              <a:gd name="connsiteY6" fmla="*/ 1072147 h 1858210"/>
              <a:gd name="connsiteX7" fmla="*/ 1491915 w 1876926"/>
              <a:gd name="connsiteY7" fmla="*/ 1729874 h 1858210"/>
              <a:gd name="connsiteX8" fmla="*/ 529389 w 1876926"/>
              <a:gd name="connsiteY8" fmla="*/ 1858210 h 1858210"/>
              <a:gd name="connsiteX9" fmla="*/ 0 w 1876926"/>
              <a:gd name="connsiteY9" fmla="*/ 1184442 h 1858210"/>
              <a:gd name="connsiteX10" fmla="*/ 80210 w 1876926"/>
              <a:gd name="connsiteY10" fmla="*/ 526716 h 1858210"/>
              <a:gd name="connsiteX11" fmla="*/ 465221 w 1876926"/>
              <a:gd name="connsiteY11" fmla="*/ 270042 h 1858210"/>
              <a:gd name="connsiteX12" fmla="*/ 417094 w 1876926"/>
              <a:gd name="connsiteY12" fmla="*/ 318168 h 1858210"/>
              <a:gd name="connsiteX0" fmla="*/ 417094 w 1876926"/>
              <a:gd name="connsiteY0" fmla="*/ 312821 h 1852863"/>
              <a:gd name="connsiteX1" fmla="*/ 481263 w 1876926"/>
              <a:gd name="connsiteY1" fmla="*/ 280737 h 1852863"/>
              <a:gd name="connsiteX2" fmla="*/ 561473 w 1876926"/>
              <a:gd name="connsiteY2" fmla="*/ 216569 h 1852863"/>
              <a:gd name="connsiteX3" fmla="*/ 802105 w 1876926"/>
              <a:gd name="connsiteY3" fmla="*/ 8021 h 1852863"/>
              <a:gd name="connsiteX4" fmla="*/ 1636294 w 1876926"/>
              <a:gd name="connsiteY4" fmla="*/ 264695 h 1852863"/>
              <a:gd name="connsiteX5" fmla="*/ 1876926 w 1876926"/>
              <a:gd name="connsiteY5" fmla="*/ 1066800 h 1852863"/>
              <a:gd name="connsiteX6" fmla="*/ 1491915 w 1876926"/>
              <a:gd name="connsiteY6" fmla="*/ 1724527 h 1852863"/>
              <a:gd name="connsiteX7" fmla="*/ 529389 w 1876926"/>
              <a:gd name="connsiteY7" fmla="*/ 1852863 h 1852863"/>
              <a:gd name="connsiteX8" fmla="*/ 0 w 1876926"/>
              <a:gd name="connsiteY8" fmla="*/ 1179095 h 1852863"/>
              <a:gd name="connsiteX9" fmla="*/ 80210 w 1876926"/>
              <a:gd name="connsiteY9" fmla="*/ 521369 h 1852863"/>
              <a:gd name="connsiteX10" fmla="*/ 465221 w 1876926"/>
              <a:gd name="connsiteY10" fmla="*/ 264695 h 1852863"/>
              <a:gd name="connsiteX11" fmla="*/ 417094 w 1876926"/>
              <a:gd name="connsiteY11" fmla="*/ 312821 h 1852863"/>
              <a:gd name="connsiteX0" fmla="*/ 417094 w 1876926"/>
              <a:gd name="connsiteY0" fmla="*/ 304800 h 1844842"/>
              <a:gd name="connsiteX1" fmla="*/ 481263 w 1876926"/>
              <a:gd name="connsiteY1" fmla="*/ 272716 h 1844842"/>
              <a:gd name="connsiteX2" fmla="*/ 802105 w 1876926"/>
              <a:gd name="connsiteY2" fmla="*/ 0 h 1844842"/>
              <a:gd name="connsiteX3" fmla="*/ 1636294 w 1876926"/>
              <a:gd name="connsiteY3" fmla="*/ 256674 h 1844842"/>
              <a:gd name="connsiteX4" fmla="*/ 1876926 w 1876926"/>
              <a:gd name="connsiteY4" fmla="*/ 1058779 h 1844842"/>
              <a:gd name="connsiteX5" fmla="*/ 1491915 w 1876926"/>
              <a:gd name="connsiteY5" fmla="*/ 1716506 h 1844842"/>
              <a:gd name="connsiteX6" fmla="*/ 529389 w 1876926"/>
              <a:gd name="connsiteY6" fmla="*/ 1844842 h 1844842"/>
              <a:gd name="connsiteX7" fmla="*/ 0 w 1876926"/>
              <a:gd name="connsiteY7" fmla="*/ 1171074 h 1844842"/>
              <a:gd name="connsiteX8" fmla="*/ 80210 w 1876926"/>
              <a:gd name="connsiteY8" fmla="*/ 513348 h 1844842"/>
              <a:gd name="connsiteX9" fmla="*/ 465221 w 1876926"/>
              <a:gd name="connsiteY9" fmla="*/ 256674 h 1844842"/>
              <a:gd name="connsiteX10" fmla="*/ 417094 w 1876926"/>
              <a:gd name="connsiteY10" fmla="*/ 304800 h 1844842"/>
              <a:gd name="connsiteX0" fmla="*/ 417094 w 1876926"/>
              <a:gd name="connsiteY0" fmla="*/ 304800 h 1844842"/>
              <a:gd name="connsiteX1" fmla="*/ 481263 w 1876926"/>
              <a:gd name="connsiteY1" fmla="*/ 272716 h 1844842"/>
              <a:gd name="connsiteX2" fmla="*/ 802105 w 1876926"/>
              <a:gd name="connsiteY2" fmla="*/ 0 h 1844842"/>
              <a:gd name="connsiteX3" fmla="*/ 1636294 w 1876926"/>
              <a:gd name="connsiteY3" fmla="*/ 256674 h 1844842"/>
              <a:gd name="connsiteX4" fmla="*/ 1876926 w 1876926"/>
              <a:gd name="connsiteY4" fmla="*/ 1058779 h 1844842"/>
              <a:gd name="connsiteX5" fmla="*/ 1491915 w 1876926"/>
              <a:gd name="connsiteY5" fmla="*/ 1716506 h 1844842"/>
              <a:gd name="connsiteX6" fmla="*/ 529389 w 1876926"/>
              <a:gd name="connsiteY6" fmla="*/ 1844842 h 1844842"/>
              <a:gd name="connsiteX7" fmla="*/ 0 w 1876926"/>
              <a:gd name="connsiteY7" fmla="*/ 1171074 h 1844842"/>
              <a:gd name="connsiteX8" fmla="*/ 80210 w 1876926"/>
              <a:gd name="connsiteY8" fmla="*/ 513348 h 1844842"/>
              <a:gd name="connsiteX9" fmla="*/ 417094 w 1876926"/>
              <a:gd name="connsiteY9" fmla="*/ 304800 h 1844842"/>
              <a:gd name="connsiteX0" fmla="*/ 80210 w 1876926"/>
              <a:gd name="connsiteY0" fmla="*/ 513348 h 1844842"/>
              <a:gd name="connsiteX1" fmla="*/ 481263 w 1876926"/>
              <a:gd name="connsiteY1" fmla="*/ 272716 h 1844842"/>
              <a:gd name="connsiteX2" fmla="*/ 802105 w 1876926"/>
              <a:gd name="connsiteY2" fmla="*/ 0 h 1844842"/>
              <a:gd name="connsiteX3" fmla="*/ 1636294 w 1876926"/>
              <a:gd name="connsiteY3" fmla="*/ 256674 h 1844842"/>
              <a:gd name="connsiteX4" fmla="*/ 1876926 w 1876926"/>
              <a:gd name="connsiteY4" fmla="*/ 1058779 h 1844842"/>
              <a:gd name="connsiteX5" fmla="*/ 1491915 w 1876926"/>
              <a:gd name="connsiteY5" fmla="*/ 1716506 h 1844842"/>
              <a:gd name="connsiteX6" fmla="*/ 529389 w 1876926"/>
              <a:gd name="connsiteY6" fmla="*/ 1844842 h 1844842"/>
              <a:gd name="connsiteX7" fmla="*/ 0 w 1876926"/>
              <a:gd name="connsiteY7" fmla="*/ 1171074 h 1844842"/>
              <a:gd name="connsiteX8" fmla="*/ 80210 w 1876926"/>
              <a:gd name="connsiteY8" fmla="*/ 513348 h 1844842"/>
              <a:gd name="connsiteX0" fmla="*/ 80210 w 1876926"/>
              <a:gd name="connsiteY0" fmla="*/ 513348 h 1844842"/>
              <a:gd name="connsiteX1" fmla="*/ 802105 w 1876926"/>
              <a:gd name="connsiteY1" fmla="*/ 0 h 1844842"/>
              <a:gd name="connsiteX2" fmla="*/ 1636294 w 1876926"/>
              <a:gd name="connsiteY2" fmla="*/ 256674 h 1844842"/>
              <a:gd name="connsiteX3" fmla="*/ 1876926 w 1876926"/>
              <a:gd name="connsiteY3" fmla="*/ 1058779 h 1844842"/>
              <a:gd name="connsiteX4" fmla="*/ 1491915 w 1876926"/>
              <a:gd name="connsiteY4" fmla="*/ 1716506 h 1844842"/>
              <a:gd name="connsiteX5" fmla="*/ 529389 w 1876926"/>
              <a:gd name="connsiteY5" fmla="*/ 1844842 h 1844842"/>
              <a:gd name="connsiteX6" fmla="*/ 0 w 1876926"/>
              <a:gd name="connsiteY6" fmla="*/ 1171074 h 1844842"/>
              <a:gd name="connsiteX7" fmla="*/ 80210 w 1876926"/>
              <a:gd name="connsiteY7" fmla="*/ 513348 h 1844842"/>
              <a:gd name="connsiteX0" fmla="*/ 80210 w 1876926"/>
              <a:gd name="connsiteY0" fmla="*/ 513348 h 1844842"/>
              <a:gd name="connsiteX1" fmla="*/ 802105 w 1876926"/>
              <a:gd name="connsiteY1" fmla="*/ 0 h 1844842"/>
              <a:gd name="connsiteX2" fmla="*/ 1636294 w 1876926"/>
              <a:gd name="connsiteY2" fmla="*/ 256674 h 1844842"/>
              <a:gd name="connsiteX3" fmla="*/ 1876926 w 1876926"/>
              <a:gd name="connsiteY3" fmla="*/ 1058779 h 1844842"/>
              <a:gd name="connsiteX4" fmla="*/ 1491915 w 1876926"/>
              <a:gd name="connsiteY4" fmla="*/ 1716506 h 1844842"/>
              <a:gd name="connsiteX5" fmla="*/ 529389 w 1876926"/>
              <a:gd name="connsiteY5" fmla="*/ 1844842 h 1844842"/>
              <a:gd name="connsiteX6" fmla="*/ 0 w 1876926"/>
              <a:gd name="connsiteY6" fmla="*/ 1171074 h 1844842"/>
              <a:gd name="connsiteX7" fmla="*/ 80210 w 1876926"/>
              <a:gd name="connsiteY7" fmla="*/ 513348 h 1844842"/>
              <a:gd name="connsiteX0" fmla="*/ 80210 w 1876926"/>
              <a:gd name="connsiteY0" fmla="*/ 513348 h 1844842"/>
              <a:gd name="connsiteX1" fmla="*/ 802105 w 1876926"/>
              <a:gd name="connsiteY1" fmla="*/ 0 h 1844842"/>
              <a:gd name="connsiteX2" fmla="*/ 1636294 w 1876926"/>
              <a:gd name="connsiteY2" fmla="*/ 256674 h 1844842"/>
              <a:gd name="connsiteX3" fmla="*/ 1876926 w 1876926"/>
              <a:gd name="connsiteY3" fmla="*/ 1058779 h 1844842"/>
              <a:gd name="connsiteX4" fmla="*/ 1491915 w 1876926"/>
              <a:gd name="connsiteY4" fmla="*/ 1716506 h 1844842"/>
              <a:gd name="connsiteX5" fmla="*/ 529389 w 1876926"/>
              <a:gd name="connsiteY5" fmla="*/ 1844842 h 1844842"/>
              <a:gd name="connsiteX6" fmla="*/ 0 w 1876926"/>
              <a:gd name="connsiteY6" fmla="*/ 1171074 h 1844842"/>
              <a:gd name="connsiteX7" fmla="*/ 80210 w 1876926"/>
              <a:gd name="connsiteY7" fmla="*/ 513348 h 1844842"/>
              <a:gd name="connsiteX0" fmla="*/ 80210 w 1876926"/>
              <a:gd name="connsiteY0" fmla="*/ 513348 h 1844842"/>
              <a:gd name="connsiteX1" fmla="*/ 802105 w 1876926"/>
              <a:gd name="connsiteY1" fmla="*/ 0 h 1844842"/>
              <a:gd name="connsiteX2" fmla="*/ 1636294 w 1876926"/>
              <a:gd name="connsiteY2" fmla="*/ 256674 h 1844842"/>
              <a:gd name="connsiteX3" fmla="*/ 1876926 w 1876926"/>
              <a:gd name="connsiteY3" fmla="*/ 1058779 h 1844842"/>
              <a:gd name="connsiteX4" fmla="*/ 1491915 w 1876926"/>
              <a:gd name="connsiteY4" fmla="*/ 1716506 h 1844842"/>
              <a:gd name="connsiteX5" fmla="*/ 529389 w 1876926"/>
              <a:gd name="connsiteY5" fmla="*/ 1844842 h 1844842"/>
              <a:gd name="connsiteX6" fmla="*/ 0 w 1876926"/>
              <a:gd name="connsiteY6" fmla="*/ 1171074 h 1844842"/>
              <a:gd name="connsiteX7" fmla="*/ 80210 w 1876926"/>
              <a:gd name="connsiteY7" fmla="*/ 513348 h 1844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76926" h="1844842">
                <a:moveTo>
                  <a:pt x="80210" y="513348"/>
                </a:moveTo>
                <a:lnTo>
                  <a:pt x="802105" y="0"/>
                </a:lnTo>
                <a:lnTo>
                  <a:pt x="1636294" y="256674"/>
                </a:lnTo>
                <a:lnTo>
                  <a:pt x="1876926" y="1058779"/>
                </a:lnTo>
                <a:lnTo>
                  <a:pt x="1491915" y="1716506"/>
                </a:lnTo>
                <a:lnTo>
                  <a:pt x="529389" y="1844842"/>
                </a:lnTo>
                <a:lnTo>
                  <a:pt x="0" y="1171074"/>
                </a:lnTo>
                <a:lnTo>
                  <a:pt x="80210" y="513348"/>
                </a:lnTo>
                <a:close/>
              </a:path>
            </a:pathLst>
          </a:custGeom>
          <a:solidFill>
            <a:schemeClr val="tx2">
              <a:lumMod val="90000"/>
              <a:alpha val="12000"/>
            </a:schemeClr>
          </a:solidFill>
          <a:ln w="25400">
            <a:solidFill>
              <a:schemeClr val="bg2"/>
            </a:solidFill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6" name="Straight Connector 85"/>
          <p:cNvCxnSpPr>
            <a:stCxn id="23" idx="3"/>
            <a:endCxn id="58" idx="7"/>
          </p:cNvCxnSpPr>
          <p:nvPr/>
        </p:nvCxnSpPr>
        <p:spPr>
          <a:xfrm rot="5400000">
            <a:off x="6073682" y="2873282"/>
            <a:ext cx="273236" cy="1035236"/>
          </a:xfrm>
          <a:prstGeom prst="line">
            <a:avLst/>
          </a:prstGeom>
          <a:ln w="22225">
            <a:solidFill>
              <a:schemeClr val="bg2"/>
            </a:solidFill>
            <a:prstDash val="sysDash"/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stCxn id="26" idx="5"/>
            <a:endCxn id="46" idx="5"/>
          </p:cNvCxnSpPr>
          <p:nvPr/>
        </p:nvCxnSpPr>
        <p:spPr>
          <a:xfrm rot="16200000" flipH="1">
            <a:off x="3216182" y="2682782"/>
            <a:ext cx="533400" cy="457200"/>
          </a:xfrm>
          <a:prstGeom prst="line">
            <a:avLst/>
          </a:prstGeom>
          <a:ln w="22225">
            <a:solidFill>
              <a:schemeClr val="bg2"/>
            </a:solidFill>
            <a:prstDash val="sysDash"/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BRDF Gamut Mapping: Warping</a:t>
            </a:r>
            <a:br>
              <a:rPr lang="en-US" dirty="0" smtClean="0"/>
            </a:br>
            <a:r>
              <a:rPr lang="en-US" sz="3200" dirty="0" smtClean="0"/>
              <a:t> (</a:t>
            </a:r>
            <a:r>
              <a:rPr lang="en-US" sz="3200" dirty="0" smtClean="0">
                <a:sym typeface="Symbol"/>
              </a:rPr>
              <a:t></a:t>
            </a:r>
            <a:r>
              <a:rPr lang="en-US" sz="3200" dirty="0" smtClean="0"/>
              <a:t> Perceptual Intent)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5334000" y="2819400"/>
            <a:ext cx="152400" cy="152400"/>
          </a:xfrm>
          <a:prstGeom prst="ellipse">
            <a:avLst/>
          </a:prstGeom>
          <a:solidFill>
            <a:schemeClr val="tx2"/>
          </a:solidFill>
          <a:ln>
            <a:solidFill>
              <a:schemeClr val="bg2"/>
            </a:solidFill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038600" y="2438400"/>
            <a:ext cx="152400" cy="152400"/>
          </a:xfrm>
          <a:prstGeom prst="ellipse">
            <a:avLst/>
          </a:prstGeom>
          <a:solidFill>
            <a:schemeClr val="tx2"/>
          </a:solidFill>
          <a:ln>
            <a:solidFill>
              <a:schemeClr val="bg2"/>
            </a:solidFill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895600" y="3124200"/>
            <a:ext cx="152400" cy="152400"/>
          </a:xfrm>
          <a:prstGeom prst="ellipse">
            <a:avLst/>
          </a:prstGeom>
          <a:solidFill>
            <a:schemeClr val="tx2"/>
          </a:solidFill>
          <a:ln>
            <a:solidFill>
              <a:schemeClr val="bg2"/>
            </a:solidFill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715000" y="3886200"/>
            <a:ext cx="152400" cy="152400"/>
          </a:xfrm>
          <a:prstGeom prst="ellipse">
            <a:avLst/>
          </a:prstGeom>
          <a:solidFill>
            <a:schemeClr val="tx2"/>
          </a:solidFill>
          <a:ln>
            <a:solidFill>
              <a:schemeClr val="bg2"/>
            </a:solidFill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105400" y="4800600"/>
            <a:ext cx="152400" cy="152400"/>
          </a:xfrm>
          <a:prstGeom prst="ellipse">
            <a:avLst/>
          </a:prstGeom>
          <a:solidFill>
            <a:schemeClr val="tx2"/>
          </a:solidFill>
          <a:ln>
            <a:solidFill>
              <a:schemeClr val="bg2"/>
            </a:solidFill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581400" y="4953000"/>
            <a:ext cx="152400" cy="152400"/>
          </a:xfrm>
          <a:prstGeom prst="ellipse">
            <a:avLst/>
          </a:prstGeom>
          <a:solidFill>
            <a:schemeClr val="tx2"/>
          </a:solidFill>
          <a:ln>
            <a:solidFill>
              <a:schemeClr val="bg2"/>
            </a:solidFill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743200" y="4038600"/>
            <a:ext cx="152400" cy="152400"/>
          </a:xfrm>
          <a:prstGeom prst="ellipse">
            <a:avLst/>
          </a:prstGeom>
          <a:solidFill>
            <a:schemeClr val="tx2"/>
          </a:solidFill>
          <a:ln>
            <a:solidFill>
              <a:schemeClr val="bg2"/>
            </a:solidFill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Connector 58"/>
          <p:cNvCxnSpPr>
            <a:endCxn id="56" idx="0"/>
          </p:cNvCxnSpPr>
          <p:nvPr/>
        </p:nvCxnSpPr>
        <p:spPr>
          <a:xfrm rot="5400000">
            <a:off x="4229100" y="2400300"/>
            <a:ext cx="533400" cy="152400"/>
          </a:xfrm>
          <a:prstGeom prst="line">
            <a:avLst/>
          </a:prstGeom>
          <a:ln w="22225">
            <a:solidFill>
              <a:schemeClr val="bg2"/>
            </a:solidFill>
            <a:prstDash val="sysDash"/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>
            <a:stCxn id="36" idx="2"/>
            <a:endCxn id="49" idx="6"/>
          </p:cNvCxnSpPr>
          <p:nvPr/>
        </p:nvCxnSpPr>
        <p:spPr>
          <a:xfrm rot="10800000" flipH="1" flipV="1">
            <a:off x="2286000" y="3581400"/>
            <a:ext cx="838200" cy="76200"/>
          </a:xfrm>
          <a:prstGeom prst="line">
            <a:avLst/>
          </a:prstGeom>
          <a:ln w="22225">
            <a:solidFill>
              <a:schemeClr val="bg2"/>
            </a:solidFill>
            <a:prstDash val="sysDash"/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endCxn id="51" idx="7"/>
          </p:cNvCxnSpPr>
          <p:nvPr/>
        </p:nvCxnSpPr>
        <p:spPr>
          <a:xfrm flipV="1">
            <a:off x="2590800" y="4594318"/>
            <a:ext cx="968282" cy="892082"/>
          </a:xfrm>
          <a:prstGeom prst="line">
            <a:avLst/>
          </a:prstGeom>
          <a:ln w="22225">
            <a:solidFill>
              <a:schemeClr val="bg2"/>
            </a:solidFill>
            <a:prstDash val="sysDash"/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>
            <a:endCxn id="50" idx="7"/>
          </p:cNvCxnSpPr>
          <p:nvPr/>
        </p:nvCxnSpPr>
        <p:spPr>
          <a:xfrm flipV="1">
            <a:off x="3048000" y="4289518"/>
            <a:ext cx="511082" cy="457200"/>
          </a:xfrm>
          <a:prstGeom prst="line">
            <a:avLst/>
          </a:prstGeom>
          <a:ln w="22225">
            <a:solidFill>
              <a:schemeClr val="bg2"/>
            </a:solidFill>
            <a:prstDash val="sysDash"/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>
            <a:stCxn id="52" idx="4"/>
            <a:endCxn id="32" idx="4"/>
          </p:cNvCxnSpPr>
          <p:nvPr/>
        </p:nvCxnSpPr>
        <p:spPr>
          <a:xfrm rot="5400000">
            <a:off x="3689866" y="5225534"/>
            <a:ext cx="621268" cy="76200"/>
          </a:xfrm>
          <a:prstGeom prst="line">
            <a:avLst/>
          </a:prstGeom>
          <a:ln w="22225">
            <a:solidFill>
              <a:schemeClr val="bg2"/>
            </a:solidFill>
            <a:prstDash val="sysDash"/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>
            <a:endCxn id="30" idx="5"/>
          </p:cNvCxnSpPr>
          <p:nvPr/>
        </p:nvCxnSpPr>
        <p:spPr>
          <a:xfrm>
            <a:off x="5334000" y="4191000"/>
            <a:ext cx="739682" cy="446550"/>
          </a:xfrm>
          <a:prstGeom prst="line">
            <a:avLst/>
          </a:prstGeom>
          <a:ln w="22225">
            <a:solidFill>
              <a:schemeClr val="bg2"/>
            </a:solidFill>
            <a:prstDash val="sysDash"/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>
            <a:stCxn id="54" idx="1"/>
            <a:endCxn id="34" idx="5"/>
          </p:cNvCxnSpPr>
          <p:nvPr/>
        </p:nvCxnSpPr>
        <p:spPr>
          <a:xfrm rot="16200000" flipH="1">
            <a:off x="5083784" y="4485852"/>
            <a:ext cx="729032" cy="793564"/>
          </a:xfrm>
          <a:prstGeom prst="line">
            <a:avLst/>
          </a:prstGeom>
          <a:ln w="22225">
            <a:solidFill>
              <a:schemeClr val="bg2"/>
            </a:solidFill>
            <a:prstDash val="sysDash"/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53" idx="0"/>
            <a:endCxn id="33" idx="4"/>
          </p:cNvCxnSpPr>
          <p:nvPr/>
        </p:nvCxnSpPr>
        <p:spPr>
          <a:xfrm rot="16200000" flipH="1">
            <a:off x="4147066" y="4996934"/>
            <a:ext cx="697468" cy="152400"/>
          </a:xfrm>
          <a:prstGeom prst="line">
            <a:avLst/>
          </a:prstGeom>
          <a:ln w="22225">
            <a:solidFill>
              <a:schemeClr val="bg2"/>
            </a:solidFill>
            <a:prstDash val="sysDash"/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rot="10800000" flipV="1">
            <a:off x="5257800" y="3429000"/>
            <a:ext cx="815882" cy="228600"/>
          </a:xfrm>
          <a:prstGeom prst="line">
            <a:avLst/>
          </a:prstGeom>
          <a:ln w="22225">
            <a:solidFill>
              <a:schemeClr val="bg2"/>
            </a:solidFill>
            <a:prstDash val="sysDash"/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>
            <a:stCxn id="28" idx="3"/>
            <a:endCxn id="69" idx="7"/>
          </p:cNvCxnSpPr>
          <p:nvPr/>
        </p:nvCxnSpPr>
        <p:spPr>
          <a:xfrm rot="5400000" flipH="1" flipV="1">
            <a:off x="3826484" y="4142952"/>
            <a:ext cx="424232" cy="260164"/>
          </a:xfrm>
          <a:prstGeom prst="line">
            <a:avLst/>
          </a:prstGeom>
          <a:ln w="22225">
            <a:solidFill>
              <a:schemeClr val="bg2"/>
            </a:solidFill>
            <a:prstDash val="sysDash"/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>
            <a:stCxn id="84" idx="0"/>
            <a:endCxn id="35" idx="5"/>
          </p:cNvCxnSpPr>
          <p:nvPr/>
        </p:nvCxnSpPr>
        <p:spPr>
          <a:xfrm rot="16200000" flipH="1">
            <a:off x="4381500" y="4305300"/>
            <a:ext cx="434882" cy="206282"/>
          </a:xfrm>
          <a:prstGeom prst="line">
            <a:avLst/>
          </a:prstGeom>
          <a:ln w="22225">
            <a:solidFill>
              <a:schemeClr val="bg2"/>
            </a:solidFill>
            <a:prstDash val="sysDash"/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>
            <a:stCxn id="85" idx="2"/>
            <a:endCxn id="29" idx="6"/>
          </p:cNvCxnSpPr>
          <p:nvPr/>
        </p:nvCxnSpPr>
        <p:spPr>
          <a:xfrm rot="10800000" flipH="1">
            <a:off x="4495800" y="3810000"/>
            <a:ext cx="457200" cy="1588"/>
          </a:xfrm>
          <a:prstGeom prst="line">
            <a:avLst/>
          </a:prstGeom>
          <a:ln w="22225">
            <a:solidFill>
              <a:schemeClr val="bg2"/>
            </a:solidFill>
            <a:prstDash val="sysDash"/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>
            <a:endCxn id="31" idx="2"/>
          </p:cNvCxnSpPr>
          <p:nvPr/>
        </p:nvCxnSpPr>
        <p:spPr>
          <a:xfrm>
            <a:off x="4953000" y="3887788"/>
            <a:ext cx="304800" cy="10080"/>
          </a:xfrm>
          <a:prstGeom prst="line">
            <a:avLst/>
          </a:prstGeom>
          <a:ln w="22225">
            <a:solidFill>
              <a:schemeClr val="bg2"/>
            </a:solidFill>
            <a:prstDash val="sysDash"/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>
            <a:endCxn id="90" idx="4"/>
          </p:cNvCxnSpPr>
          <p:nvPr/>
        </p:nvCxnSpPr>
        <p:spPr>
          <a:xfrm rot="16200000" flipH="1">
            <a:off x="3925094" y="3315494"/>
            <a:ext cx="303212" cy="76200"/>
          </a:xfrm>
          <a:prstGeom prst="line">
            <a:avLst/>
          </a:prstGeom>
          <a:ln w="22225">
            <a:solidFill>
              <a:schemeClr val="bg2"/>
            </a:solidFill>
            <a:prstDash val="sysDash"/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>
            <a:stCxn id="22" idx="3"/>
            <a:endCxn id="88" idx="3"/>
          </p:cNvCxnSpPr>
          <p:nvPr/>
        </p:nvCxnSpPr>
        <p:spPr>
          <a:xfrm rot="5400000">
            <a:off x="4676352" y="2955316"/>
            <a:ext cx="445532" cy="304800"/>
          </a:xfrm>
          <a:prstGeom prst="line">
            <a:avLst/>
          </a:prstGeom>
          <a:ln w="22225">
            <a:solidFill>
              <a:schemeClr val="bg2"/>
            </a:solidFill>
            <a:prstDash val="sysDash"/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>
            <a:endCxn id="91" idx="5"/>
          </p:cNvCxnSpPr>
          <p:nvPr/>
        </p:nvCxnSpPr>
        <p:spPr>
          <a:xfrm>
            <a:off x="3581400" y="3430588"/>
            <a:ext cx="358682" cy="280894"/>
          </a:xfrm>
          <a:prstGeom prst="line">
            <a:avLst/>
          </a:prstGeom>
          <a:ln w="22225">
            <a:solidFill>
              <a:schemeClr val="bg2"/>
            </a:solidFill>
            <a:prstDash val="sysDash"/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 rot="10800000" flipH="1">
            <a:off x="2971800" y="3962400"/>
            <a:ext cx="457200" cy="1588"/>
          </a:xfrm>
          <a:prstGeom prst="line">
            <a:avLst/>
          </a:prstGeom>
          <a:ln w="22225">
            <a:solidFill>
              <a:schemeClr val="bg2"/>
            </a:solidFill>
            <a:prstDash val="sysDash"/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6705600" y="31242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3124200" y="25146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5257800" y="3821668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4495800" y="21336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2286000" y="35052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2514600" y="54102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2971800" y="4659868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3886200" y="5421868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5943600" y="4507468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5715000" y="5117068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4495800" y="5269468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6019800" y="3352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3886200" y="4355068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4572000" y="4495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4800600" y="3733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3962400" y="31242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5029200" y="2754868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3505200" y="3352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2895600" y="3897868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3581400" y="3048000"/>
            <a:ext cx="152400" cy="1524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3327F"/>
              </a:solidFill>
            </a:endParaRPr>
          </a:p>
        </p:txBody>
      </p:sp>
      <p:sp>
        <p:nvSpPr>
          <p:cNvPr id="49" name="Oval 48"/>
          <p:cNvSpPr/>
          <p:nvPr/>
        </p:nvSpPr>
        <p:spPr>
          <a:xfrm>
            <a:off x="2971800" y="3581400"/>
            <a:ext cx="152400" cy="1524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3327F"/>
              </a:solidFill>
            </a:endParaRPr>
          </a:p>
        </p:txBody>
      </p:sp>
      <p:sp>
        <p:nvSpPr>
          <p:cNvPr id="50" name="Oval 49"/>
          <p:cNvSpPr/>
          <p:nvPr/>
        </p:nvSpPr>
        <p:spPr>
          <a:xfrm>
            <a:off x="3429000" y="4267200"/>
            <a:ext cx="152400" cy="1524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3327F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3429000" y="4572000"/>
            <a:ext cx="152400" cy="1524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3327F"/>
              </a:solidFill>
            </a:endParaRPr>
          </a:p>
        </p:txBody>
      </p:sp>
      <p:sp>
        <p:nvSpPr>
          <p:cNvPr id="52" name="Oval 51"/>
          <p:cNvSpPr/>
          <p:nvPr/>
        </p:nvSpPr>
        <p:spPr>
          <a:xfrm>
            <a:off x="3962400" y="4800600"/>
            <a:ext cx="152400" cy="1524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3327F"/>
              </a:solidFill>
            </a:endParaRPr>
          </a:p>
        </p:txBody>
      </p:sp>
      <p:sp>
        <p:nvSpPr>
          <p:cNvPr id="53" name="Oval 52"/>
          <p:cNvSpPr/>
          <p:nvPr/>
        </p:nvSpPr>
        <p:spPr>
          <a:xfrm>
            <a:off x="4343400" y="4724400"/>
            <a:ext cx="152400" cy="1524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3327F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5029200" y="4495800"/>
            <a:ext cx="152400" cy="1524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3327F"/>
              </a:solidFill>
            </a:endParaRPr>
          </a:p>
        </p:txBody>
      </p:sp>
      <p:sp>
        <p:nvSpPr>
          <p:cNvPr id="55" name="Oval 54"/>
          <p:cNvSpPr/>
          <p:nvPr/>
        </p:nvSpPr>
        <p:spPr>
          <a:xfrm>
            <a:off x="5257800" y="4114800"/>
            <a:ext cx="152400" cy="1524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3327F"/>
              </a:solidFill>
            </a:endParaRPr>
          </a:p>
        </p:txBody>
      </p:sp>
      <p:sp>
        <p:nvSpPr>
          <p:cNvPr id="56" name="Oval 55"/>
          <p:cNvSpPr/>
          <p:nvPr/>
        </p:nvSpPr>
        <p:spPr>
          <a:xfrm>
            <a:off x="4343400" y="2743200"/>
            <a:ext cx="152400" cy="1524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3327F"/>
              </a:solidFill>
            </a:endParaRPr>
          </a:p>
        </p:txBody>
      </p:sp>
      <p:sp>
        <p:nvSpPr>
          <p:cNvPr id="58" name="Oval 57"/>
          <p:cNvSpPr/>
          <p:nvPr/>
        </p:nvSpPr>
        <p:spPr>
          <a:xfrm>
            <a:off x="5562600" y="3505200"/>
            <a:ext cx="152400" cy="1524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3327F"/>
              </a:solidFill>
            </a:endParaRPr>
          </a:p>
        </p:txBody>
      </p:sp>
      <p:sp>
        <p:nvSpPr>
          <p:cNvPr id="69" name="Oval 68"/>
          <p:cNvSpPr/>
          <p:nvPr/>
        </p:nvSpPr>
        <p:spPr>
          <a:xfrm>
            <a:off x="4038600" y="4038600"/>
            <a:ext cx="152400" cy="1524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3327F"/>
              </a:solidFill>
            </a:endParaRPr>
          </a:p>
        </p:txBody>
      </p:sp>
      <p:sp>
        <p:nvSpPr>
          <p:cNvPr id="84" name="Oval 83"/>
          <p:cNvSpPr/>
          <p:nvPr/>
        </p:nvSpPr>
        <p:spPr>
          <a:xfrm>
            <a:off x="4419600" y="4191000"/>
            <a:ext cx="152400" cy="1524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3327F"/>
              </a:solidFill>
            </a:endParaRPr>
          </a:p>
        </p:txBody>
      </p:sp>
      <p:sp>
        <p:nvSpPr>
          <p:cNvPr id="85" name="Oval 84"/>
          <p:cNvSpPr/>
          <p:nvPr/>
        </p:nvSpPr>
        <p:spPr>
          <a:xfrm>
            <a:off x="4495800" y="3733800"/>
            <a:ext cx="152400" cy="1524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3327F"/>
              </a:solidFill>
            </a:endParaRPr>
          </a:p>
        </p:txBody>
      </p:sp>
      <p:sp>
        <p:nvSpPr>
          <p:cNvPr id="87" name="Oval 86"/>
          <p:cNvSpPr/>
          <p:nvPr/>
        </p:nvSpPr>
        <p:spPr>
          <a:xfrm>
            <a:off x="4953000" y="3810000"/>
            <a:ext cx="152400" cy="1524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3327F"/>
              </a:solidFill>
            </a:endParaRPr>
          </a:p>
        </p:txBody>
      </p:sp>
      <p:sp>
        <p:nvSpPr>
          <p:cNvPr id="88" name="Oval 87"/>
          <p:cNvSpPr/>
          <p:nvPr/>
        </p:nvSpPr>
        <p:spPr>
          <a:xfrm>
            <a:off x="4724400" y="3200400"/>
            <a:ext cx="152400" cy="1524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3327F"/>
              </a:solidFill>
            </a:endParaRPr>
          </a:p>
        </p:txBody>
      </p:sp>
      <p:sp>
        <p:nvSpPr>
          <p:cNvPr id="90" name="Oval 89"/>
          <p:cNvSpPr/>
          <p:nvPr/>
        </p:nvSpPr>
        <p:spPr>
          <a:xfrm>
            <a:off x="4038600" y="3352800"/>
            <a:ext cx="152400" cy="1524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3327F"/>
              </a:solidFill>
            </a:endParaRPr>
          </a:p>
        </p:txBody>
      </p:sp>
      <p:sp>
        <p:nvSpPr>
          <p:cNvPr id="91" name="Oval 90"/>
          <p:cNvSpPr/>
          <p:nvPr/>
        </p:nvSpPr>
        <p:spPr>
          <a:xfrm>
            <a:off x="3810000" y="3581400"/>
            <a:ext cx="152400" cy="1524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3327F"/>
              </a:solidFill>
            </a:endParaRPr>
          </a:p>
        </p:txBody>
      </p:sp>
      <p:sp>
        <p:nvSpPr>
          <p:cNvPr id="92" name="Oval 91"/>
          <p:cNvSpPr/>
          <p:nvPr/>
        </p:nvSpPr>
        <p:spPr>
          <a:xfrm>
            <a:off x="3429000" y="3886200"/>
            <a:ext cx="152400" cy="1524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3327F"/>
              </a:solidFill>
            </a:endParaRPr>
          </a:p>
        </p:txBody>
      </p:sp>
      <p:sp>
        <p:nvSpPr>
          <p:cNvPr id="127" name="Oval 126"/>
          <p:cNvSpPr/>
          <p:nvPr/>
        </p:nvSpPr>
        <p:spPr>
          <a:xfrm>
            <a:off x="5181600" y="3581400"/>
            <a:ext cx="152400" cy="1524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3327F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298887" y="1676400"/>
            <a:ext cx="7854513" cy="1216025"/>
            <a:chOff x="298887" y="1676400"/>
            <a:chExt cx="7854513" cy="1216025"/>
          </a:xfrm>
        </p:grpSpPr>
        <p:sp>
          <p:nvSpPr>
            <p:cNvPr id="33799" name="Text Box 27"/>
            <p:cNvSpPr txBox="1">
              <a:spLocks noChangeArrowheads="1"/>
            </p:cNvSpPr>
            <p:nvPr/>
          </p:nvSpPr>
          <p:spPr bwMode="auto">
            <a:xfrm>
              <a:off x="298887" y="2053580"/>
              <a:ext cx="107862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b="0" dirty="0" smtClean="0">
                  <a:solidFill>
                    <a:schemeClr val="bg1"/>
                  </a:solidFill>
                  <a:effectLst/>
                </a:rPr>
                <a:t>Input</a:t>
              </a:r>
              <a:endParaRPr lang="en-US" b="0" dirty="0">
                <a:solidFill>
                  <a:schemeClr val="bg1"/>
                </a:solidFill>
                <a:effectLst/>
              </a:endParaRPr>
            </a:p>
          </p:txBody>
        </p:sp>
        <p:pic>
          <p:nvPicPr>
            <p:cNvPr id="33800" name="Picture 28" descr="ward_ks_00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08175" y="1676400"/>
              <a:ext cx="1216025" cy="1216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01" name="Picture 29" descr="ward_ks_02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84575" y="1676400"/>
              <a:ext cx="1216025" cy="1216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02" name="Picture 30" descr="ward_ks_04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260975" y="1676400"/>
              <a:ext cx="1216025" cy="1216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03" name="Picture 31" descr="ward_ks_080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937375" y="1676400"/>
              <a:ext cx="1216025" cy="1216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7" name="Group 16"/>
          <p:cNvGrpSpPr/>
          <p:nvPr/>
        </p:nvGrpSpPr>
        <p:grpSpPr>
          <a:xfrm>
            <a:off x="0" y="3127375"/>
            <a:ext cx="4800600" cy="1216025"/>
            <a:chOff x="0" y="3127375"/>
            <a:chExt cx="4800600" cy="1216025"/>
          </a:xfrm>
        </p:grpSpPr>
        <p:sp>
          <p:nvSpPr>
            <p:cNvPr id="33818" name="Text Box 35"/>
            <p:cNvSpPr txBox="1">
              <a:spLocks noChangeArrowheads="1"/>
            </p:cNvSpPr>
            <p:nvPr/>
          </p:nvSpPr>
          <p:spPr bwMode="auto">
            <a:xfrm>
              <a:off x="0" y="3319889"/>
              <a:ext cx="1676400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effectLst/>
                </a:rPr>
                <a:t>Device </a:t>
              </a:r>
            </a:p>
            <a:p>
              <a:r>
                <a:rPr lang="en-US" b="0" dirty="0" smtClean="0">
                  <a:solidFill>
                    <a:schemeClr val="bg1"/>
                  </a:solidFill>
                  <a:effectLst/>
                </a:rPr>
                <a:t>Limitations</a:t>
              </a:r>
              <a:endParaRPr lang="en-US" b="0" dirty="0">
                <a:solidFill>
                  <a:schemeClr val="bg1"/>
                </a:solidFill>
                <a:effectLst/>
              </a:endParaRPr>
            </a:p>
          </p:txBody>
        </p:sp>
        <p:pic>
          <p:nvPicPr>
            <p:cNvPr id="33822" name="Picture 39" descr="ward_ks_00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08175" y="3127375"/>
              <a:ext cx="1216025" cy="1216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24" name="Picture 41" descr="ward_ks_02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84575" y="3127375"/>
              <a:ext cx="1216025" cy="1216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19200"/>
          </a:xfrm>
        </p:spPr>
        <p:txBody>
          <a:bodyPr/>
          <a:lstStyle/>
          <a:p>
            <a:r>
              <a:rPr lang="en-US" dirty="0" smtClean="0"/>
              <a:t>BRDF Gamut Mapping: 1D Example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114300" y="4575175"/>
            <a:ext cx="8039100" cy="1216025"/>
            <a:chOff x="114300" y="4575175"/>
            <a:chExt cx="8039100" cy="1216025"/>
          </a:xfrm>
        </p:grpSpPr>
        <p:sp>
          <p:nvSpPr>
            <p:cNvPr id="20" name="Text Box 35"/>
            <p:cNvSpPr txBox="1">
              <a:spLocks noChangeArrowheads="1"/>
            </p:cNvSpPr>
            <p:nvPr/>
          </p:nvSpPr>
          <p:spPr bwMode="auto">
            <a:xfrm>
              <a:off x="114300" y="4952355"/>
              <a:ext cx="14478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b="0" dirty="0">
                  <a:solidFill>
                    <a:schemeClr val="bg1"/>
                  </a:solidFill>
                  <a:effectLst/>
                </a:rPr>
                <a:t>Clamping</a:t>
              </a:r>
            </a:p>
          </p:txBody>
        </p:sp>
        <p:pic>
          <p:nvPicPr>
            <p:cNvPr id="21" name="Picture 36" descr="ward_ks_02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260975" y="4575175"/>
              <a:ext cx="1216025" cy="1216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39" descr="ward_ks_00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08175" y="4575175"/>
              <a:ext cx="1216025" cy="1216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40" descr="ward_ks_02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937375" y="4575175"/>
              <a:ext cx="1216025" cy="1216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Picture 41" descr="ward_ks_02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84575" y="4575175"/>
              <a:ext cx="1216025" cy="1216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19200"/>
          </a:xfrm>
        </p:spPr>
        <p:txBody>
          <a:bodyPr/>
          <a:lstStyle/>
          <a:p>
            <a:r>
              <a:rPr lang="en-US" dirty="0" smtClean="0"/>
              <a:t>BRDF Gamut Mapping: 1D Example</a:t>
            </a:r>
          </a:p>
        </p:txBody>
      </p:sp>
      <p:pic>
        <p:nvPicPr>
          <p:cNvPr id="21" name="Picture 28" descr="ward_ks_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8175" y="1676400"/>
            <a:ext cx="1216025" cy="121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9" descr="ward_ks_0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4575" y="1676400"/>
            <a:ext cx="1216025" cy="121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30" descr="ward_ks_04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60975" y="1676400"/>
            <a:ext cx="1216025" cy="121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31" descr="ward_ks_08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37375" y="1676400"/>
            <a:ext cx="1216025" cy="121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39" descr="ward_ks_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8175" y="3127375"/>
            <a:ext cx="1216025" cy="121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41" descr="ward_ks_0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4575" y="3127375"/>
            <a:ext cx="1216025" cy="121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27"/>
          <p:cNvSpPr txBox="1">
            <a:spLocks noChangeArrowheads="1"/>
          </p:cNvSpPr>
          <p:nvPr/>
        </p:nvSpPr>
        <p:spPr bwMode="auto">
          <a:xfrm>
            <a:off x="298887" y="2053580"/>
            <a:ext cx="10786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0" dirty="0" smtClean="0">
                <a:solidFill>
                  <a:schemeClr val="bg1"/>
                </a:solidFill>
                <a:effectLst/>
              </a:rPr>
              <a:t>Input</a:t>
            </a:r>
            <a:endParaRPr lang="en-US" b="0" dirty="0">
              <a:solidFill>
                <a:schemeClr val="bg1"/>
              </a:solidFill>
              <a:effectLst/>
            </a:endParaRPr>
          </a:p>
        </p:txBody>
      </p:sp>
      <p:sp>
        <p:nvSpPr>
          <p:cNvPr id="18" name="Text Box 35"/>
          <p:cNvSpPr txBox="1">
            <a:spLocks noChangeArrowheads="1"/>
          </p:cNvSpPr>
          <p:nvPr/>
        </p:nvSpPr>
        <p:spPr bwMode="auto">
          <a:xfrm>
            <a:off x="0" y="3319889"/>
            <a:ext cx="1676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/>
              </a:rPr>
              <a:t>Device </a:t>
            </a:r>
          </a:p>
          <a:p>
            <a:r>
              <a:rPr lang="en-US" b="0" dirty="0" smtClean="0">
                <a:solidFill>
                  <a:schemeClr val="bg1"/>
                </a:solidFill>
                <a:effectLst/>
              </a:rPr>
              <a:t>Limitations</a:t>
            </a:r>
            <a:endParaRPr lang="en-US" b="0" dirty="0">
              <a:solidFill>
                <a:schemeClr val="bg1"/>
              </a:solidFill>
              <a:effectLst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114300" y="4575175"/>
            <a:ext cx="6361113" cy="1216025"/>
            <a:chOff x="114300" y="4572000"/>
            <a:chExt cx="6361113" cy="1216025"/>
          </a:xfrm>
        </p:grpSpPr>
        <p:pic>
          <p:nvPicPr>
            <p:cNvPr id="33814" name="Picture 51" descr="ks_a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586163" y="4572000"/>
              <a:ext cx="1216025" cy="1216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15" name="Picture 52" descr="ks_b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259388" y="4572000"/>
              <a:ext cx="1216025" cy="1216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Text Box 35"/>
            <p:cNvSpPr txBox="1">
              <a:spLocks noChangeArrowheads="1"/>
            </p:cNvSpPr>
            <p:nvPr/>
          </p:nvSpPr>
          <p:spPr bwMode="auto">
            <a:xfrm>
              <a:off x="114300" y="4952355"/>
              <a:ext cx="14478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b="0" dirty="0" smtClean="0">
                  <a:solidFill>
                    <a:schemeClr val="bg1"/>
                  </a:solidFill>
                  <a:effectLst/>
                </a:rPr>
                <a:t>Warping</a:t>
              </a:r>
              <a:endParaRPr lang="en-US" b="0" dirty="0">
                <a:solidFill>
                  <a:schemeClr val="bg1"/>
                </a:solidFill>
                <a:effectLst/>
              </a:endParaRPr>
            </a:p>
          </p:txBody>
        </p:sp>
      </p:grpSp>
      <p:pic>
        <p:nvPicPr>
          <p:cNvPr id="40" name="Picture 39" descr="ward_ks_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8175" y="4575175"/>
            <a:ext cx="1216025" cy="121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40" descr="ward_ks_0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7375" y="4575175"/>
            <a:ext cx="1216025" cy="121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3" name="Group 42"/>
          <p:cNvGrpSpPr/>
          <p:nvPr/>
        </p:nvGrpSpPr>
        <p:grpSpPr>
          <a:xfrm>
            <a:off x="114300" y="4575175"/>
            <a:ext cx="6362700" cy="1216025"/>
            <a:chOff x="114300" y="4575175"/>
            <a:chExt cx="6362700" cy="1216025"/>
          </a:xfrm>
        </p:grpSpPr>
        <p:sp>
          <p:nvSpPr>
            <p:cNvPr id="38" name="Text Box 35"/>
            <p:cNvSpPr txBox="1">
              <a:spLocks noChangeArrowheads="1"/>
            </p:cNvSpPr>
            <p:nvPr/>
          </p:nvSpPr>
          <p:spPr bwMode="auto">
            <a:xfrm>
              <a:off x="114300" y="4952355"/>
              <a:ext cx="14478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b="0" dirty="0">
                  <a:solidFill>
                    <a:schemeClr val="bg1"/>
                  </a:solidFill>
                  <a:effectLst/>
                </a:rPr>
                <a:t>Clamping</a:t>
              </a:r>
            </a:p>
          </p:txBody>
        </p:sp>
        <p:pic>
          <p:nvPicPr>
            <p:cNvPr id="39" name="Picture 36" descr="ward_ks_02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260975" y="4575175"/>
              <a:ext cx="1216025" cy="1216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2" name="Picture 41" descr="ward_ks_02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84575" y="4575175"/>
              <a:ext cx="1216025" cy="1216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6" name="Group 45"/>
          <p:cNvGrpSpPr/>
          <p:nvPr/>
        </p:nvGrpSpPr>
        <p:grpSpPr>
          <a:xfrm>
            <a:off x="3581400" y="4572000"/>
            <a:ext cx="2895600" cy="1219200"/>
            <a:chOff x="3581400" y="4572000"/>
            <a:chExt cx="2895600" cy="1219200"/>
          </a:xfrm>
        </p:grpSpPr>
        <p:sp>
          <p:nvSpPr>
            <p:cNvPr id="44" name="Rectangle 43"/>
            <p:cNvSpPr/>
            <p:nvPr/>
          </p:nvSpPr>
          <p:spPr bwMode="auto">
            <a:xfrm>
              <a:off x="3581400" y="4572000"/>
              <a:ext cx="1219200" cy="1219200"/>
            </a:xfrm>
            <a:prstGeom prst="rect">
              <a:avLst/>
            </a:prstGeom>
            <a:noFill/>
            <a:ln w="57150" cap="flat" cmpd="sng" algn="ctr">
              <a:solidFill>
                <a:schemeClr val="tx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12700" dir="2700000" algn="tl" rotWithShape="0">
                <a:prstClr val="black">
                  <a:alpha val="50000"/>
                </a:prstClr>
              </a:outerShdw>
            </a:effec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apfHumnst BT" pitchFamily="34" charset="0"/>
              </a:endParaRPr>
            </a:p>
          </p:txBody>
        </p:sp>
        <p:sp>
          <p:nvSpPr>
            <p:cNvPr id="45" name="Rectangle 44"/>
            <p:cNvSpPr/>
            <p:nvPr/>
          </p:nvSpPr>
          <p:spPr bwMode="auto">
            <a:xfrm>
              <a:off x="5257800" y="4572000"/>
              <a:ext cx="1219200" cy="1219200"/>
            </a:xfrm>
            <a:prstGeom prst="rect">
              <a:avLst/>
            </a:prstGeom>
            <a:noFill/>
            <a:ln w="57150" cap="flat" cmpd="sng" algn="ctr">
              <a:solidFill>
                <a:schemeClr val="tx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12700" dir="2700000" algn="tl" rotWithShape="0">
                <a:prstClr val="black">
                  <a:alpha val="50000"/>
                </a:prstClr>
              </a:outerShdw>
            </a:effec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ZapfHumnst BT" pitchFamily="34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Remap basis materials, keep mixing weights</a:t>
            </a:r>
          </a:p>
        </p:txBody>
      </p:sp>
      <p:pic>
        <p:nvPicPr>
          <p:cNvPr id="4" name="Picture 3" descr="dove-mat2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31956" y="3810000"/>
            <a:ext cx="1376807" cy="1376807"/>
          </a:xfrm>
          <a:prstGeom prst="rect">
            <a:avLst/>
          </a:prstGeom>
          <a:effectLst>
            <a:outerShdw blurRad="190500" dist="38100" dir="2700000" algn="tl" rotWithShape="0">
              <a:prstClr val="black">
                <a:alpha val="50000"/>
              </a:prstClr>
            </a:outerShdw>
          </a:effectLst>
        </p:spPr>
      </p:pic>
      <p:pic>
        <p:nvPicPr>
          <p:cNvPr id="11" name="Picture 10" descr="dove-mat0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3400" y="3810000"/>
            <a:ext cx="1376807" cy="1376807"/>
          </a:xfrm>
          <a:prstGeom prst="rect">
            <a:avLst/>
          </a:prstGeom>
          <a:effectLst>
            <a:outerShdw blurRad="190500" dist="38100" dir="2700000" algn="tl" rotWithShape="0">
              <a:prstClr val="black">
                <a:alpha val="50000"/>
              </a:prstClr>
            </a:outerShdw>
          </a:effectLst>
        </p:spPr>
      </p:pic>
      <p:pic>
        <p:nvPicPr>
          <p:cNvPr id="12" name="Picture 11" descr="dove-mat1.pn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82678" y="3810000"/>
            <a:ext cx="1376807" cy="1376807"/>
          </a:xfrm>
          <a:prstGeom prst="rect">
            <a:avLst/>
          </a:prstGeom>
          <a:effectLst>
            <a:outerShdw blurRad="190500" dist="38100" dir="2700000" algn="tl" rotWithShape="0">
              <a:prstClr val="black">
                <a:alpha val="5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6294359" y="4298348"/>
            <a:ext cx="24288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effectLst/>
              </a:rPr>
              <a:t>Original Basis </a:t>
            </a:r>
            <a:r>
              <a:rPr lang="en-US" sz="2000" dirty="0" smtClean="0">
                <a:solidFill>
                  <a:schemeClr val="bg1"/>
                </a:solidFill>
                <a:effectLst/>
              </a:rPr>
              <a:t>BRDFs</a:t>
            </a:r>
            <a:endParaRPr lang="en-US" sz="2000" dirty="0">
              <a:solidFill>
                <a:schemeClr val="bg1"/>
              </a:solidFill>
              <a:effectLst/>
            </a:endParaRPr>
          </a:p>
        </p:txBody>
      </p:sp>
      <p:pic>
        <p:nvPicPr>
          <p:cNvPr id="5" name="Picture 4" descr="dove-approx0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3400" y="5186807"/>
            <a:ext cx="1376807" cy="1376807"/>
          </a:xfrm>
          <a:prstGeom prst="rect">
            <a:avLst/>
          </a:prstGeom>
          <a:effectLst>
            <a:outerShdw blurRad="190500" dist="38100" dir="2700000" algn="tl" rotWithShape="0">
              <a:prstClr val="black">
                <a:alpha val="50000"/>
              </a:prstClr>
            </a:outerShdw>
          </a:effectLst>
        </p:spPr>
      </p:pic>
      <p:pic>
        <p:nvPicPr>
          <p:cNvPr id="6" name="Picture 5" descr="dove-approx1.p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82678" y="5186807"/>
            <a:ext cx="1376807" cy="1376807"/>
          </a:xfrm>
          <a:prstGeom prst="rect">
            <a:avLst/>
          </a:prstGeom>
          <a:effectLst>
            <a:outerShdw blurRad="190500" dist="38100" dir="2700000" algn="tl" rotWithShape="0">
              <a:prstClr val="black">
                <a:alpha val="50000"/>
              </a:prstClr>
            </a:outerShdw>
          </a:effectLst>
        </p:spPr>
      </p:pic>
      <p:pic>
        <p:nvPicPr>
          <p:cNvPr id="7" name="Picture 6" descr="dove-approx2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31956" y="5186807"/>
            <a:ext cx="1376807" cy="1376807"/>
          </a:xfrm>
          <a:prstGeom prst="rect">
            <a:avLst/>
          </a:prstGeom>
          <a:effectLst>
            <a:outerShdw blurRad="190500" dist="38100" dir="2700000" algn="tl" rotWithShape="0">
              <a:prstClr val="black">
                <a:alpha val="50000"/>
              </a:prst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6425808" y="5675155"/>
            <a:ext cx="21659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effectLst/>
              </a:rPr>
              <a:t>Mapped to Printer</a:t>
            </a:r>
            <a:endParaRPr lang="en-US" sz="2000" dirty="0">
              <a:solidFill>
                <a:schemeClr val="bg1"/>
              </a:solidFill>
              <a:effectLst/>
            </a:endParaRPr>
          </a:p>
        </p:txBody>
      </p:sp>
      <p:pic>
        <p:nvPicPr>
          <p:cNvPr id="8" name="Picture 7" descr="dove-map0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89791" y="2286000"/>
            <a:ext cx="1264024" cy="1371600"/>
          </a:xfrm>
          <a:prstGeom prst="rect">
            <a:avLst/>
          </a:prstGeom>
          <a:effectLst>
            <a:outerShdw blurRad="190500" dist="38100" dir="2700000" algn="tl" rotWithShape="0">
              <a:prstClr val="black">
                <a:alpha val="50000"/>
              </a:prstClr>
            </a:outerShdw>
          </a:effectLst>
        </p:spPr>
      </p:pic>
      <p:pic>
        <p:nvPicPr>
          <p:cNvPr id="9" name="Picture 8" descr="dove-map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539069" y="2286000"/>
            <a:ext cx="1264024" cy="1371600"/>
          </a:xfrm>
          <a:prstGeom prst="rect">
            <a:avLst/>
          </a:prstGeom>
          <a:effectLst>
            <a:outerShdw blurRad="190500" dist="38100" dir="2700000" algn="tl" rotWithShape="0">
              <a:prstClr val="black">
                <a:alpha val="50000"/>
              </a:prstClr>
            </a:outerShdw>
          </a:effectLst>
        </p:spPr>
      </p:pic>
      <p:pic>
        <p:nvPicPr>
          <p:cNvPr id="10" name="Picture 9" descr="dove-map2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488347" y="2286000"/>
            <a:ext cx="1264024" cy="1371600"/>
          </a:xfrm>
          <a:prstGeom prst="rect">
            <a:avLst/>
          </a:prstGeom>
          <a:effectLst>
            <a:outerShdw blurRad="190500" dist="38100" dir="2700000" algn="tl" rotWithShape="0">
              <a:prstClr val="black">
                <a:alpha val="50000"/>
              </a:prst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6318208" y="2771745"/>
            <a:ext cx="23811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effectLst/>
              </a:rPr>
              <a:t>Spatial Weight Maps</a:t>
            </a:r>
            <a:endParaRPr lang="en-US" sz="2000" dirty="0">
              <a:solidFill>
                <a:schemeClr val="bg1"/>
              </a:solidFill>
              <a:effectLst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Projection: Constrained Optimization</a:t>
            </a:r>
            <a:endParaRPr lang="en-US" dirty="0"/>
          </a:p>
        </p:txBody>
      </p:sp>
      <p:sp>
        <p:nvSpPr>
          <p:cNvPr id="19" name="Content Placeholder 18"/>
          <p:cNvSpPr>
            <a:spLocks noGrp="1"/>
          </p:cNvSpPr>
          <p:nvPr>
            <p:ph idx="1"/>
          </p:nvPr>
        </p:nvSpPr>
        <p:spPr>
          <a:xfrm>
            <a:off x="685800" y="5181600"/>
            <a:ext cx="7772400" cy="1066800"/>
          </a:xfrm>
        </p:spPr>
        <p:txBody>
          <a:bodyPr/>
          <a:lstStyle/>
          <a:p>
            <a:r>
              <a:rPr lang="en-US" dirty="0" smtClean="0"/>
              <a:t>Use nonlinearly-mapped lit-sphere error metric  </a:t>
            </a:r>
            <a:r>
              <a:rPr lang="en-US" sz="2000" dirty="0" smtClean="0">
                <a:solidFill>
                  <a:schemeClr val="bg1"/>
                </a:solidFill>
              </a:rPr>
              <a:t>[Ngan06]</a:t>
            </a:r>
            <a:endParaRPr lang="en-US" sz="2000" dirty="0">
              <a:solidFill>
                <a:schemeClr val="bg1"/>
              </a:solidFill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3124200" y="3632200"/>
            <a:ext cx="2895600" cy="863600"/>
            <a:chOff x="3124200" y="4622800"/>
            <a:chExt cx="2895600" cy="863600"/>
          </a:xfrm>
        </p:grpSpPr>
        <p:graphicFrame>
          <p:nvGraphicFramePr>
            <p:cNvPr id="11" name="Object 50"/>
            <p:cNvGraphicFramePr>
              <a:graphicFrameLocks noChangeAspect="1"/>
            </p:cNvGraphicFramePr>
            <p:nvPr/>
          </p:nvGraphicFramePr>
          <p:xfrm>
            <a:off x="3124200" y="4851400"/>
            <a:ext cx="1270000" cy="457200"/>
          </p:xfrm>
          <a:graphic>
            <a:graphicData uri="http://schemas.openxmlformats.org/presentationml/2006/ole">
              <p:oleObj spid="_x0000_s8197" name="Equation" r:id="rId3" imgW="634680" imgH="228600" progId="Equation.3">
                <p:embed/>
              </p:oleObj>
            </a:graphicData>
          </a:graphic>
        </p:graphicFrame>
        <p:graphicFrame>
          <p:nvGraphicFramePr>
            <p:cNvPr id="12" name="Object 51"/>
            <p:cNvGraphicFramePr>
              <a:graphicFrameLocks noChangeAspect="1"/>
            </p:cNvGraphicFramePr>
            <p:nvPr/>
          </p:nvGraphicFramePr>
          <p:xfrm>
            <a:off x="4775200" y="4622800"/>
            <a:ext cx="1244600" cy="863600"/>
          </p:xfrm>
          <a:graphic>
            <a:graphicData uri="http://schemas.openxmlformats.org/presentationml/2006/ole">
              <p:oleObj spid="_x0000_s8198" name="Equation" r:id="rId4" imgW="622080" imgH="431640" progId="Equation.3">
                <p:embed/>
              </p:oleObj>
            </a:graphicData>
          </a:graphic>
        </p:graphicFrame>
      </p:grpSp>
      <p:grpSp>
        <p:nvGrpSpPr>
          <p:cNvPr id="27" name="Group 26"/>
          <p:cNvGrpSpPr/>
          <p:nvPr/>
        </p:nvGrpSpPr>
        <p:grpSpPr>
          <a:xfrm>
            <a:off x="948261" y="2184400"/>
            <a:ext cx="1718739" cy="1320800"/>
            <a:chOff x="579700" y="3175000"/>
            <a:chExt cx="1718739" cy="1320800"/>
          </a:xfrm>
        </p:grpSpPr>
        <p:sp>
          <p:nvSpPr>
            <p:cNvPr id="13" name="Text Box 52"/>
            <p:cNvSpPr txBox="1">
              <a:spLocks noChangeArrowheads="1"/>
            </p:cNvSpPr>
            <p:nvPr/>
          </p:nvSpPr>
          <p:spPr bwMode="auto">
            <a:xfrm>
              <a:off x="579700" y="4095690"/>
              <a:ext cx="171873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0" dirty="0">
                  <a:solidFill>
                    <a:schemeClr val="bg1"/>
                  </a:solidFill>
                  <a:effectLst/>
                </a:rPr>
                <a:t>Desired BRDF</a:t>
              </a:r>
            </a:p>
          </p:txBody>
        </p:sp>
        <p:pic>
          <p:nvPicPr>
            <p:cNvPr id="14" name="Picture 54" descr="ballx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81869" y="3175000"/>
              <a:ext cx="914400" cy="91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1" name="Group 20"/>
          <p:cNvGrpSpPr/>
          <p:nvPr/>
        </p:nvGrpSpPr>
        <p:grpSpPr>
          <a:xfrm>
            <a:off x="2387600" y="2184400"/>
            <a:ext cx="5765800" cy="1320800"/>
            <a:chOff x="2387600" y="2184400"/>
            <a:chExt cx="5765800" cy="1320800"/>
          </a:xfrm>
        </p:grpSpPr>
        <p:grpSp>
          <p:nvGrpSpPr>
            <p:cNvPr id="28" name="Group 27"/>
            <p:cNvGrpSpPr/>
            <p:nvPr/>
          </p:nvGrpSpPr>
          <p:grpSpPr>
            <a:xfrm>
              <a:off x="2387600" y="2184400"/>
              <a:ext cx="5765800" cy="914400"/>
              <a:chOff x="2387600" y="3175000"/>
              <a:chExt cx="5765800" cy="914400"/>
            </a:xfrm>
          </p:grpSpPr>
          <p:graphicFrame>
            <p:nvGraphicFramePr>
              <p:cNvPr id="8" name="Object 47"/>
              <p:cNvGraphicFramePr>
                <a:graphicFrameLocks noChangeAspect="1"/>
              </p:cNvGraphicFramePr>
              <p:nvPr/>
            </p:nvGraphicFramePr>
            <p:xfrm>
              <a:off x="2387600" y="3416300"/>
              <a:ext cx="584200" cy="431800"/>
            </p:xfrm>
            <a:graphic>
              <a:graphicData uri="http://schemas.openxmlformats.org/presentationml/2006/ole">
                <p:oleObj spid="_x0000_s8194" name="Equation" r:id="rId6" imgW="291960" imgH="215640" progId="Equation.3">
                  <p:embed/>
                </p:oleObj>
              </a:graphicData>
            </a:graphic>
          </p:graphicFrame>
          <p:pic>
            <p:nvPicPr>
              <p:cNvPr id="15" name="Picture 55" descr="ball1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2971801" y="3175000"/>
                <a:ext cx="925513" cy="914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" name="Picture 58" descr="ball4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7239000" y="3175000"/>
                <a:ext cx="914400" cy="914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" name="Picture 59" descr="ball5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4560887" y="3175000"/>
                <a:ext cx="925513" cy="914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aphicFrame>
            <p:nvGraphicFramePr>
              <p:cNvPr id="9" name="Object 48"/>
              <p:cNvGraphicFramePr>
                <a:graphicFrameLocks noChangeAspect="1"/>
              </p:cNvGraphicFramePr>
              <p:nvPr/>
            </p:nvGraphicFramePr>
            <p:xfrm>
              <a:off x="3951286" y="3416300"/>
              <a:ext cx="609600" cy="431800"/>
            </p:xfrm>
            <a:graphic>
              <a:graphicData uri="http://schemas.openxmlformats.org/presentationml/2006/ole">
                <p:oleObj spid="_x0000_s8195" name="Equation" r:id="rId10" imgW="304560" imgH="215640" progId="Equation.3">
                  <p:embed/>
                </p:oleObj>
              </a:graphicData>
            </a:graphic>
          </p:graphicFrame>
          <p:graphicFrame>
            <p:nvGraphicFramePr>
              <p:cNvPr id="10" name="Object 49"/>
              <p:cNvGraphicFramePr>
                <a:graphicFrameLocks noChangeAspect="1"/>
              </p:cNvGraphicFramePr>
              <p:nvPr/>
            </p:nvGraphicFramePr>
            <p:xfrm>
              <a:off x="5562599" y="3416300"/>
              <a:ext cx="1676400" cy="431800"/>
            </p:xfrm>
            <a:graphic>
              <a:graphicData uri="http://schemas.openxmlformats.org/presentationml/2006/ole">
                <p:oleObj spid="_x0000_s8196" name="Equation" r:id="rId11" imgW="838080" imgH="215640" progId="Equation.3">
                  <p:embed/>
                </p:oleObj>
              </a:graphicData>
            </a:graphic>
          </p:graphicFrame>
        </p:grpSp>
        <p:sp>
          <p:nvSpPr>
            <p:cNvPr id="20" name="TextBox 19"/>
            <p:cNvSpPr txBox="1"/>
            <p:nvPr/>
          </p:nvSpPr>
          <p:spPr>
            <a:xfrm>
              <a:off x="4648200" y="3105090"/>
              <a:ext cx="11993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  <a:effectLst/>
                </a:rPr>
                <a:t>Basis inks</a:t>
              </a:r>
              <a:endParaRPr lang="en-US" sz="2000" dirty="0">
                <a:solidFill>
                  <a:schemeClr val="bg1"/>
                </a:solidFill>
                <a:effectLst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457200" y="1752600"/>
            <a:ext cx="7772400" cy="4648200"/>
          </a:xfrm>
        </p:spPr>
        <p:txBody>
          <a:bodyPr/>
          <a:lstStyle/>
          <a:p>
            <a:pPr marL="342900" marR="0" indent="-342900" algn="l" defTabSz="914400" rtl="0" eaLnBrk="1" fontAlgn="base" latinLnBrk="0" hangingPunct="1">
              <a:lnSpc>
                <a:spcPct val="115000"/>
              </a:lnSpc>
              <a:spcBef>
                <a:spcPct val="20000"/>
              </a:spcBef>
              <a:spcAft>
                <a:spcPct val="1000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en-US" b="0" i="0" baseline="0" dirty="0" smtClean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Rich variety of materials: characterized by</a:t>
            </a:r>
            <a:br>
              <a:rPr lang="en-US" b="0" i="0" baseline="0" dirty="0" smtClean="0">
                <a:solidFill>
                  <a:schemeClr val="bg2"/>
                </a:solidFill>
                <a:latin typeface="+mn-lt"/>
                <a:ea typeface="+mn-ea"/>
                <a:cs typeface="+mn-cs"/>
              </a:rPr>
            </a:br>
            <a:r>
              <a:rPr lang="en-US" b="0" i="0" baseline="0" dirty="0" smtClean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complex surface reflectance</a:t>
            </a:r>
            <a:endParaRPr lang="en-US" sz="2000" dirty="0" smtClean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533400" y="1681163"/>
            <a:ext cx="80772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8" tIns="45700" rIns="91398" bIns="457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20000"/>
              </a:spcBef>
              <a:spcAft>
                <a:spcPct val="1000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5" name="Object 12"/>
          <p:cNvGraphicFramePr>
            <a:graphicFrameLocks noChangeAspect="1"/>
          </p:cNvGraphicFramePr>
          <p:nvPr/>
        </p:nvGraphicFramePr>
        <p:xfrm>
          <a:off x="2590800" y="3038475"/>
          <a:ext cx="2895600" cy="2066925"/>
        </p:xfrm>
        <a:graphic>
          <a:graphicData uri="http://schemas.openxmlformats.org/presentationml/2006/ole">
            <p:oleObj spid="_x0000_s1026" name="Image" r:id="rId3" imgW="5650794" imgH="4584127" progId="">
              <p:embed/>
            </p:oleObj>
          </a:graphicData>
        </a:graphic>
      </p:graphicFrame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4" cstate="print"/>
          <a:srcRect r="2415"/>
          <a:stretch>
            <a:fillRect/>
          </a:stretch>
        </p:blipFill>
        <p:spPr bwMode="auto">
          <a:xfrm>
            <a:off x="5643563" y="4343400"/>
            <a:ext cx="3119437" cy="2120900"/>
          </a:xfrm>
          <a:prstGeom prst="rect">
            <a:avLst/>
          </a:prstGeom>
          <a:gradFill flip="none" rotWithShape="1">
            <a:gsLst>
              <a:gs pos="0">
                <a:schemeClr val="bg2">
                  <a:shade val="30000"/>
                  <a:satMod val="115000"/>
                  <a:alpha val="50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>
                  <a:shade val="100000"/>
                  <a:satMod val="115000"/>
                </a:schemeClr>
              </a:gs>
            </a:gsLst>
            <a:lin ang="16200000" scaled="1"/>
            <a:tileRect/>
          </a:gradFill>
          <a:ln w="19050">
            <a:solidFill>
              <a:schemeClr val="bg1"/>
            </a:solidFill>
          </a:ln>
          <a:effectLst>
            <a:outerShdw blurRad="190500" dist="38100" dir="2700000" algn="tl" rotWithShape="0">
              <a:schemeClr val="bg2">
                <a:alpha val="50000"/>
              </a:schemeClr>
            </a:outerShdw>
          </a:effectLst>
        </p:spPr>
      </p:pic>
      <p:graphicFrame>
        <p:nvGraphicFramePr>
          <p:cNvPr id="7" name="Object 10"/>
          <p:cNvGraphicFramePr>
            <a:graphicFrameLocks noChangeAspect="1"/>
          </p:cNvGraphicFramePr>
          <p:nvPr/>
        </p:nvGraphicFramePr>
        <p:xfrm>
          <a:off x="4648200" y="3683000"/>
          <a:ext cx="2209800" cy="2108200"/>
        </p:xfrm>
        <a:graphic>
          <a:graphicData uri="http://schemas.openxmlformats.org/presentationml/2006/ole">
            <p:oleObj spid="_x0000_s1027" name="Image" r:id="rId5" imgW="11009524" imgH="10260317" progId="">
              <p:embed/>
            </p:oleObj>
          </a:graphicData>
        </a:graphic>
      </p:graphicFrame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6" cstate="print"/>
          <a:srcRect l="13513" r="13513"/>
          <a:stretch>
            <a:fillRect/>
          </a:stretch>
        </p:blipFill>
        <p:spPr bwMode="auto">
          <a:xfrm>
            <a:off x="7037388" y="2514600"/>
            <a:ext cx="1954212" cy="1981200"/>
          </a:xfrm>
          <a:prstGeom prst="rect">
            <a:avLst/>
          </a:prstGeom>
          <a:gradFill flip="none" rotWithShape="1">
            <a:gsLst>
              <a:gs pos="0">
                <a:schemeClr val="bg2">
                  <a:shade val="30000"/>
                  <a:satMod val="115000"/>
                  <a:alpha val="50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>
                  <a:shade val="100000"/>
                  <a:satMod val="115000"/>
                </a:schemeClr>
              </a:gs>
            </a:gsLst>
            <a:lin ang="16200000" scaled="1"/>
            <a:tileRect/>
          </a:gradFill>
          <a:ln w="19050">
            <a:solidFill>
              <a:schemeClr val="bg1"/>
            </a:solidFill>
          </a:ln>
          <a:effectLst>
            <a:outerShdw blurRad="190500" dist="38100" dir="2700000" algn="tl" rotWithShape="0">
              <a:schemeClr val="bg2">
                <a:alpha val="50000"/>
              </a:schemeClr>
            </a:outerShdw>
          </a:effectLst>
        </p:spPr>
      </p:pic>
      <p:pic>
        <p:nvPicPr>
          <p:cNvPr id="9" name="Picture 4" descr="C:\Documents and Settings\smr\My Documents\about_me\affil05\peacock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76400" y="4572000"/>
            <a:ext cx="2743200" cy="2057400"/>
          </a:xfrm>
          <a:prstGeom prst="rect">
            <a:avLst/>
          </a:prstGeom>
          <a:gradFill flip="none" rotWithShape="1">
            <a:gsLst>
              <a:gs pos="0">
                <a:schemeClr val="bg2">
                  <a:shade val="30000"/>
                  <a:satMod val="115000"/>
                  <a:alpha val="50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>
                  <a:shade val="100000"/>
                  <a:satMod val="115000"/>
                </a:schemeClr>
              </a:gs>
            </a:gsLst>
            <a:lin ang="16200000" scaled="1"/>
            <a:tileRect/>
          </a:gradFill>
          <a:ln w="19050">
            <a:solidFill>
              <a:schemeClr val="bg1"/>
            </a:solidFill>
          </a:ln>
          <a:effectLst>
            <a:outerShdw blurRad="190500" dist="38100" dir="2700000" algn="tl" rotWithShape="0">
              <a:schemeClr val="bg2">
                <a:alpha val="50000"/>
              </a:schemeClr>
            </a:outerShdw>
          </a:effec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8" cstate="print"/>
          <a:srcRect b="9215"/>
          <a:stretch>
            <a:fillRect/>
          </a:stretch>
        </p:blipFill>
        <p:spPr bwMode="auto">
          <a:xfrm>
            <a:off x="152400" y="3232150"/>
            <a:ext cx="2209800" cy="2179638"/>
          </a:xfrm>
          <a:prstGeom prst="rect">
            <a:avLst/>
          </a:prstGeom>
          <a:gradFill flip="none" rotWithShape="1">
            <a:gsLst>
              <a:gs pos="0">
                <a:schemeClr val="bg2">
                  <a:shade val="30000"/>
                  <a:satMod val="115000"/>
                  <a:alpha val="50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>
                  <a:shade val="100000"/>
                  <a:satMod val="115000"/>
                </a:schemeClr>
              </a:gs>
            </a:gsLst>
            <a:lin ang="16200000" scaled="1"/>
            <a:tileRect/>
          </a:gradFill>
          <a:ln w="19050">
            <a:solidFill>
              <a:schemeClr val="bg1"/>
            </a:solidFill>
          </a:ln>
          <a:effectLst>
            <a:outerShdw blurRad="190500" dist="38100" dir="2700000" algn="tl" rotWithShape="0">
              <a:schemeClr val="bg2">
                <a:alpha val="50000"/>
              </a:scheme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Pipeline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 bwMode="auto">
          <a:xfrm>
            <a:off x="3467100" y="1828800"/>
            <a:ext cx="2209800" cy="914400"/>
          </a:xfrm>
          <a:prstGeom prst="roundRect">
            <a:avLst/>
          </a:prstGeom>
          <a:gradFill flip="none" rotWithShape="1">
            <a:gsLst>
              <a:gs pos="1000">
                <a:schemeClr val="bg1">
                  <a:alpha val="20000"/>
                </a:schemeClr>
              </a:gs>
              <a:gs pos="100000">
                <a:schemeClr val="tx2">
                  <a:alpha val="20000"/>
                </a:schemeClr>
              </a:gs>
            </a:gsLst>
            <a:lin ang="16200000" scaled="1"/>
            <a:tileRect/>
          </a:gradFill>
          <a:ln w="25400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190500" dist="38100" dir="2700000" algn="tl" rotWithShape="0">
              <a:schemeClr val="bg2">
                <a:alpha val="50000"/>
              </a:scheme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2000" b="1" dirty="0" smtClean="0">
                <a:solidFill>
                  <a:schemeClr val="accent5"/>
                </a:solidFill>
                <a:effectLst/>
              </a:rPr>
              <a:t>Representation</a:t>
            </a:r>
          </a:p>
        </p:txBody>
      </p:sp>
      <p:sp>
        <p:nvSpPr>
          <p:cNvPr id="10" name="Rounded Rectangle 9"/>
          <p:cNvSpPr/>
          <p:nvPr/>
        </p:nvSpPr>
        <p:spPr bwMode="auto">
          <a:xfrm>
            <a:off x="3467100" y="3073400"/>
            <a:ext cx="2209800" cy="914400"/>
          </a:xfrm>
          <a:prstGeom prst="roundRect">
            <a:avLst/>
          </a:prstGeom>
          <a:gradFill flip="none" rotWithShape="1">
            <a:gsLst>
              <a:gs pos="1000">
                <a:schemeClr val="bg1">
                  <a:alpha val="20000"/>
                </a:schemeClr>
              </a:gs>
              <a:gs pos="100000">
                <a:schemeClr val="tx2">
                  <a:alpha val="20000"/>
                </a:schemeClr>
              </a:gs>
            </a:gsLst>
            <a:lin ang="16200000" scaled="1"/>
            <a:tileRect/>
          </a:gradFill>
          <a:ln w="25400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190500" dist="38100" dir="2700000" algn="tl" rotWithShape="0">
              <a:schemeClr val="bg2">
                <a:alpha val="50000"/>
              </a:scheme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2000" b="1" dirty="0" smtClean="0">
                <a:solidFill>
                  <a:schemeClr val="accent5"/>
                </a:solidFill>
                <a:effectLst/>
              </a:rPr>
              <a:t>Gamut-</a:t>
            </a:r>
            <a:br>
              <a:rPr lang="en-US" sz="2000" b="1" dirty="0" smtClean="0">
                <a:solidFill>
                  <a:schemeClr val="accent5"/>
                </a:solidFill>
                <a:effectLst/>
              </a:rPr>
            </a:br>
            <a:r>
              <a:rPr lang="en-US" sz="2000" b="1" dirty="0" smtClean="0">
                <a:solidFill>
                  <a:schemeClr val="accent5"/>
                </a:solidFill>
                <a:effectLst/>
              </a:rPr>
              <a:t>Mapping</a:t>
            </a:r>
          </a:p>
        </p:txBody>
      </p:sp>
      <p:sp>
        <p:nvSpPr>
          <p:cNvPr id="11" name="Rounded Rectangle 10"/>
          <p:cNvSpPr/>
          <p:nvPr/>
        </p:nvSpPr>
        <p:spPr bwMode="auto">
          <a:xfrm>
            <a:off x="3467100" y="4318000"/>
            <a:ext cx="2209800" cy="914400"/>
          </a:xfrm>
          <a:prstGeom prst="roundRect">
            <a:avLst/>
          </a:prstGeom>
          <a:gradFill flip="none" rotWithShape="1">
            <a:gsLst>
              <a:gs pos="1000">
                <a:schemeClr val="bg1">
                  <a:alpha val="50000"/>
                </a:schemeClr>
              </a:gs>
              <a:gs pos="100000">
                <a:schemeClr val="tx2">
                  <a:alpha val="50000"/>
                </a:schemeClr>
              </a:gs>
            </a:gsLst>
            <a:lin ang="16200000" scaled="1"/>
            <a:tileRect/>
          </a:gra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190500" dist="38100" dir="2700000" algn="tl" rotWithShape="0">
              <a:schemeClr val="bg2">
                <a:alpha val="50000"/>
              </a:scheme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lang="en-US" sz="2000" b="1" dirty="0" err="1" smtClean="0">
                <a:solidFill>
                  <a:schemeClr val="bg2"/>
                </a:solidFill>
                <a:effectLst>
                  <a:outerShdw blurRad="114300" algn="ctr" rotWithShape="0">
                    <a:schemeClr val="tx1"/>
                  </a:outerShdw>
                </a:effectLst>
              </a:rPr>
              <a:t>Halftoning</a:t>
            </a:r>
            <a:endParaRPr lang="en-US" sz="2000" b="1" dirty="0" smtClean="0">
              <a:solidFill>
                <a:schemeClr val="bg2"/>
              </a:solidFill>
              <a:effectLst>
                <a:outerShdw blurRad="114300" algn="ctr" rotWithShape="0">
                  <a:schemeClr val="tx1"/>
                </a:outerShdw>
              </a:effectLst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3467100" y="5562600"/>
            <a:ext cx="2209800" cy="914400"/>
          </a:xfrm>
          <a:prstGeom prst="roundRect">
            <a:avLst/>
          </a:prstGeom>
          <a:gradFill flip="none" rotWithShape="1">
            <a:gsLst>
              <a:gs pos="1000">
                <a:schemeClr val="bg1">
                  <a:alpha val="20000"/>
                </a:schemeClr>
              </a:gs>
              <a:gs pos="100000">
                <a:schemeClr val="tx2">
                  <a:alpha val="20000"/>
                </a:schemeClr>
              </a:gs>
            </a:gsLst>
            <a:lin ang="16200000" scaled="1"/>
            <a:tileRect/>
          </a:gradFill>
          <a:ln w="25400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190500" dist="38100" dir="2700000" algn="tl" rotWithShape="0">
              <a:schemeClr val="bg2">
                <a:alpha val="50000"/>
              </a:scheme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2000" b="1" dirty="0" smtClean="0">
                <a:solidFill>
                  <a:schemeClr val="accent5"/>
                </a:solidFill>
                <a:effectLst/>
              </a:rPr>
              <a:t>Printing</a:t>
            </a:r>
          </a:p>
        </p:txBody>
      </p:sp>
      <p:cxnSp>
        <p:nvCxnSpPr>
          <p:cNvPr id="8" name="Straight Arrow Connector 7"/>
          <p:cNvCxnSpPr>
            <a:stCxn id="9" idx="2"/>
            <a:endCxn id="10" idx="0"/>
          </p:cNvCxnSpPr>
          <p:nvPr/>
        </p:nvCxnSpPr>
        <p:spPr bwMode="auto">
          <a:xfrm rot="5400000">
            <a:off x="4406900" y="2908300"/>
            <a:ext cx="330200" cy="1588"/>
          </a:xfrm>
          <a:prstGeom prst="straightConnector1">
            <a:avLst/>
          </a:prstGeom>
          <a:solidFill>
            <a:schemeClr val="accent2">
              <a:alpha val="50000"/>
            </a:schemeClr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>
            <a:outerShdw blurRad="190500" dist="38100" dir="2700000" algn="tl" rotWithShape="0">
              <a:schemeClr val="bg2">
                <a:alpha val="50000"/>
              </a:schemeClr>
            </a:outerShdw>
          </a:effectLst>
        </p:spPr>
      </p:cxnSp>
      <p:cxnSp>
        <p:nvCxnSpPr>
          <p:cNvPr id="14" name="Straight Arrow Connector 13"/>
          <p:cNvCxnSpPr>
            <a:stCxn id="10" idx="2"/>
            <a:endCxn id="11" idx="0"/>
          </p:cNvCxnSpPr>
          <p:nvPr/>
        </p:nvCxnSpPr>
        <p:spPr bwMode="auto">
          <a:xfrm rot="5400000">
            <a:off x="4406900" y="4152900"/>
            <a:ext cx="330200" cy="1588"/>
          </a:xfrm>
          <a:prstGeom prst="straightConnector1">
            <a:avLst/>
          </a:prstGeom>
          <a:solidFill>
            <a:schemeClr val="accent2">
              <a:alpha val="50000"/>
            </a:schemeClr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>
            <a:outerShdw blurRad="190500" dist="38100" dir="2700000" algn="tl" rotWithShape="0">
              <a:schemeClr val="bg2">
                <a:alpha val="50000"/>
              </a:schemeClr>
            </a:outerShdw>
          </a:effectLst>
        </p:spPr>
      </p:cxnSp>
      <p:cxnSp>
        <p:nvCxnSpPr>
          <p:cNvPr id="16" name="Straight Arrow Connector 15"/>
          <p:cNvCxnSpPr>
            <a:stCxn id="11" idx="2"/>
            <a:endCxn id="12" idx="0"/>
          </p:cNvCxnSpPr>
          <p:nvPr/>
        </p:nvCxnSpPr>
        <p:spPr bwMode="auto">
          <a:xfrm rot="5400000">
            <a:off x="4406900" y="5397500"/>
            <a:ext cx="330200" cy="1588"/>
          </a:xfrm>
          <a:prstGeom prst="straightConnector1">
            <a:avLst/>
          </a:prstGeom>
          <a:solidFill>
            <a:schemeClr val="accent2">
              <a:alpha val="50000"/>
            </a:schemeClr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>
            <a:outerShdw blurRad="190500" dist="38100" dir="2700000" algn="tl" rotWithShape="0">
              <a:schemeClr val="bg2">
                <a:alpha val="50000"/>
              </a:schemeClr>
            </a:outerShdw>
          </a:effectLst>
        </p:spPr>
      </p:cxn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Halftoning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Clustered Hilbert-curve error diffusion</a:t>
            </a:r>
          </a:p>
          <a:p>
            <a:pPr lvl="1"/>
            <a:r>
              <a:rPr lang="en-US" dirty="0" smtClean="0"/>
              <a:t>Based on Velho and Gomes [1991]</a:t>
            </a:r>
          </a:p>
          <a:p>
            <a:pPr lvl="1"/>
            <a:r>
              <a:rPr lang="en-US" dirty="0" smtClean="0"/>
              <a:t>Extend to multiple channels</a:t>
            </a:r>
          </a:p>
          <a:p>
            <a:pPr lvl="1"/>
            <a:r>
              <a:rPr lang="en-US" dirty="0" smtClean="0"/>
              <a:t>Extend to enforce minimum “cluster” size</a:t>
            </a:r>
          </a:p>
          <a:p>
            <a:endParaRPr lang="en-US" dirty="0" smtClean="0"/>
          </a:p>
          <a:p>
            <a:r>
              <a:rPr lang="en-US" dirty="0" smtClean="0"/>
              <a:t>Result </a:t>
            </a:r>
            <a:r>
              <a:rPr lang="en-US" dirty="0" smtClean="0"/>
              <a:t>is </a:t>
            </a:r>
            <a:r>
              <a:rPr lang="en-US" dirty="0" err="1" smtClean="0"/>
              <a:t>halftoned</a:t>
            </a:r>
            <a:r>
              <a:rPr lang="en-US" dirty="0" smtClean="0"/>
              <a:t> map for each physical printer ink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Halftoning</a:t>
            </a:r>
            <a:r>
              <a:rPr lang="en-US" dirty="0" smtClean="0"/>
              <a:t> Results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76400"/>
            <a:ext cx="8229600" cy="5032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Pipeline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 bwMode="auto">
          <a:xfrm>
            <a:off x="3467100" y="1828800"/>
            <a:ext cx="2209800" cy="914400"/>
          </a:xfrm>
          <a:prstGeom prst="roundRect">
            <a:avLst/>
          </a:prstGeom>
          <a:gradFill flip="none" rotWithShape="1">
            <a:gsLst>
              <a:gs pos="1000">
                <a:schemeClr val="bg1">
                  <a:alpha val="20000"/>
                </a:schemeClr>
              </a:gs>
              <a:gs pos="100000">
                <a:schemeClr val="tx2">
                  <a:alpha val="20000"/>
                </a:schemeClr>
              </a:gs>
            </a:gsLst>
            <a:lin ang="16200000" scaled="1"/>
            <a:tileRect/>
          </a:gradFill>
          <a:ln w="25400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190500" dist="38100" dir="2700000" algn="tl" rotWithShape="0">
              <a:schemeClr val="bg2">
                <a:alpha val="50000"/>
              </a:scheme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2000" b="1" dirty="0" smtClean="0">
                <a:solidFill>
                  <a:schemeClr val="accent5"/>
                </a:solidFill>
                <a:effectLst/>
              </a:rPr>
              <a:t>Representation</a:t>
            </a:r>
          </a:p>
        </p:txBody>
      </p:sp>
      <p:sp>
        <p:nvSpPr>
          <p:cNvPr id="10" name="Rounded Rectangle 9"/>
          <p:cNvSpPr/>
          <p:nvPr/>
        </p:nvSpPr>
        <p:spPr bwMode="auto">
          <a:xfrm>
            <a:off x="3467100" y="3073400"/>
            <a:ext cx="2209800" cy="914400"/>
          </a:xfrm>
          <a:prstGeom prst="roundRect">
            <a:avLst/>
          </a:prstGeom>
          <a:gradFill flip="none" rotWithShape="1">
            <a:gsLst>
              <a:gs pos="1000">
                <a:schemeClr val="bg1">
                  <a:alpha val="20000"/>
                </a:schemeClr>
              </a:gs>
              <a:gs pos="100000">
                <a:schemeClr val="tx2">
                  <a:alpha val="20000"/>
                </a:schemeClr>
              </a:gs>
            </a:gsLst>
            <a:lin ang="16200000" scaled="1"/>
            <a:tileRect/>
          </a:gradFill>
          <a:ln w="25400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190500" dist="38100" dir="2700000" algn="tl" rotWithShape="0">
              <a:schemeClr val="bg2">
                <a:alpha val="50000"/>
              </a:scheme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2000" b="1" dirty="0" smtClean="0">
                <a:solidFill>
                  <a:schemeClr val="accent5"/>
                </a:solidFill>
                <a:effectLst/>
              </a:rPr>
              <a:t>Gamut-</a:t>
            </a:r>
            <a:br>
              <a:rPr lang="en-US" sz="2000" b="1" dirty="0" smtClean="0">
                <a:solidFill>
                  <a:schemeClr val="accent5"/>
                </a:solidFill>
                <a:effectLst/>
              </a:rPr>
            </a:br>
            <a:r>
              <a:rPr lang="en-US" sz="2000" b="1" dirty="0" smtClean="0">
                <a:solidFill>
                  <a:schemeClr val="accent5"/>
                </a:solidFill>
                <a:effectLst/>
              </a:rPr>
              <a:t>Mapping</a:t>
            </a:r>
          </a:p>
        </p:txBody>
      </p:sp>
      <p:sp>
        <p:nvSpPr>
          <p:cNvPr id="11" name="Rounded Rectangle 10"/>
          <p:cNvSpPr/>
          <p:nvPr/>
        </p:nvSpPr>
        <p:spPr bwMode="auto">
          <a:xfrm>
            <a:off x="3467100" y="4318000"/>
            <a:ext cx="2209800" cy="914400"/>
          </a:xfrm>
          <a:prstGeom prst="roundRect">
            <a:avLst/>
          </a:prstGeom>
          <a:gradFill flip="none" rotWithShape="1">
            <a:gsLst>
              <a:gs pos="1000">
                <a:schemeClr val="bg1">
                  <a:alpha val="20000"/>
                </a:schemeClr>
              </a:gs>
              <a:gs pos="100000">
                <a:schemeClr val="tx2">
                  <a:alpha val="20000"/>
                </a:schemeClr>
              </a:gs>
            </a:gsLst>
            <a:lin ang="16200000" scaled="1"/>
            <a:tileRect/>
          </a:gradFill>
          <a:ln w="25400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190500" dist="38100" dir="2700000" algn="tl" rotWithShape="0">
              <a:schemeClr val="bg2">
                <a:alpha val="50000"/>
              </a:scheme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2000" b="1" dirty="0" err="1" smtClean="0">
                <a:solidFill>
                  <a:schemeClr val="accent5"/>
                </a:solidFill>
                <a:effectLst/>
              </a:rPr>
              <a:t>Halftoning</a:t>
            </a:r>
            <a:endParaRPr lang="en-US" sz="2000" b="1" dirty="0" smtClean="0">
              <a:solidFill>
                <a:schemeClr val="accent5"/>
              </a:solidFill>
              <a:effectLst/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3467100" y="5562600"/>
            <a:ext cx="2209800" cy="914400"/>
          </a:xfrm>
          <a:prstGeom prst="roundRect">
            <a:avLst/>
          </a:prstGeom>
          <a:gradFill flip="none" rotWithShape="1">
            <a:gsLst>
              <a:gs pos="1000">
                <a:schemeClr val="bg1">
                  <a:alpha val="50000"/>
                </a:schemeClr>
              </a:gs>
              <a:gs pos="100000">
                <a:schemeClr val="tx2">
                  <a:alpha val="50000"/>
                </a:schemeClr>
              </a:gs>
            </a:gsLst>
            <a:lin ang="16200000" scaled="1"/>
            <a:tileRect/>
          </a:gra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190500" dist="38100" dir="2700000" algn="tl" rotWithShape="0">
              <a:schemeClr val="bg2">
                <a:alpha val="50000"/>
              </a:scheme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lang="en-US" sz="2000" b="1" dirty="0" smtClean="0">
                <a:solidFill>
                  <a:schemeClr val="bg2"/>
                </a:solidFill>
                <a:effectLst>
                  <a:outerShdw blurRad="114300" algn="ctr" rotWithShape="0">
                    <a:schemeClr val="tx1"/>
                  </a:outerShdw>
                </a:effectLst>
              </a:rPr>
              <a:t>Printing</a:t>
            </a:r>
          </a:p>
        </p:txBody>
      </p:sp>
      <p:cxnSp>
        <p:nvCxnSpPr>
          <p:cNvPr id="8" name="Straight Arrow Connector 7"/>
          <p:cNvCxnSpPr>
            <a:stCxn id="9" idx="2"/>
            <a:endCxn id="10" idx="0"/>
          </p:cNvCxnSpPr>
          <p:nvPr/>
        </p:nvCxnSpPr>
        <p:spPr bwMode="auto">
          <a:xfrm rot="5400000">
            <a:off x="4406900" y="2908300"/>
            <a:ext cx="330200" cy="1588"/>
          </a:xfrm>
          <a:prstGeom prst="straightConnector1">
            <a:avLst/>
          </a:prstGeom>
          <a:solidFill>
            <a:schemeClr val="accent2">
              <a:alpha val="50000"/>
            </a:schemeClr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>
            <a:outerShdw blurRad="190500" dist="38100" dir="2700000" algn="tl" rotWithShape="0">
              <a:schemeClr val="bg2">
                <a:alpha val="50000"/>
              </a:schemeClr>
            </a:outerShdw>
          </a:effectLst>
        </p:spPr>
      </p:cxnSp>
      <p:cxnSp>
        <p:nvCxnSpPr>
          <p:cNvPr id="14" name="Straight Arrow Connector 13"/>
          <p:cNvCxnSpPr>
            <a:stCxn id="10" idx="2"/>
            <a:endCxn id="11" idx="0"/>
          </p:cNvCxnSpPr>
          <p:nvPr/>
        </p:nvCxnSpPr>
        <p:spPr bwMode="auto">
          <a:xfrm rot="5400000">
            <a:off x="4406900" y="4152900"/>
            <a:ext cx="330200" cy="1588"/>
          </a:xfrm>
          <a:prstGeom prst="straightConnector1">
            <a:avLst/>
          </a:prstGeom>
          <a:solidFill>
            <a:schemeClr val="accent2">
              <a:alpha val="50000"/>
            </a:schemeClr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>
            <a:outerShdw blurRad="190500" dist="38100" dir="2700000" algn="tl" rotWithShape="0">
              <a:schemeClr val="bg2">
                <a:alpha val="50000"/>
              </a:schemeClr>
            </a:outerShdw>
          </a:effectLst>
        </p:spPr>
      </p:cxnSp>
      <p:cxnSp>
        <p:nvCxnSpPr>
          <p:cNvPr id="16" name="Straight Arrow Connector 15"/>
          <p:cNvCxnSpPr>
            <a:stCxn id="11" idx="2"/>
            <a:endCxn id="12" idx="0"/>
          </p:cNvCxnSpPr>
          <p:nvPr/>
        </p:nvCxnSpPr>
        <p:spPr bwMode="auto">
          <a:xfrm rot="5400000">
            <a:off x="4406900" y="5397500"/>
            <a:ext cx="330200" cy="1588"/>
          </a:xfrm>
          <a:prstGeom prst="straightConnector1">
            <a:avLst/>
          </a:prstGeom>
          <a:solidFill>
            <a:schemeClr val="accent2">
              <a:alpha val="50000"/>
            </a:schemeClr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>
            <a:outerShdw blurRad="190500" dist="38100" dir="2700000" algn="tl" rotWithShape="0">
              <a:schemeClr val="bg2">
                <a:alpha val="50000"/>
              </a:schemeClr>
            </a:outerShdw>
          </a:effectLst>
        </p:spPr>
      </p:cxn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Printer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05000"/>
            <a:ext cx="7772400" cy="4343400"/>
          </a:xfrm>
        </p:spPr>
        <p:txBody>
          <a:bodyPr/>
          <a:lstStyle/>
          <a:p>
            <a:r>
              <a:rPr lang="en-US" dirty="0" smtClean="0"/>
              <a:t>Alps MD-5500</a:t>
            </a:r>
          </a:p>
          <a:p>
            <a:pPr lvl="1"/>
            <a:r>
              <a:rPr lang="en-US" dirty="0" smtClean="0"/>
              <a:t>Thermal transfer</a:t>
            </a:r>
          </a:p>
          <a:p>
            <a:endParaRPr lang="en-US" dirty="0" smtClean="0"/>
          </a:p>
          <a:p>
            <a:r>
              <a:rPr lang="en-US" dirty="0" smtClean="0"/>
              <a:t>Variety of inks:</a:t>
            </a:r>
          </a:p>
          <a:p>
            <a:pPr lvl="1"/>
            <a:r>
              <a:rPr lang="en-US" dirty="0" smtClean="0"/>
              <a:t>Standard (diffuse)</a:t>
            </a:r>
          </a:p>
          <a:p>
            <a:pPr lvl="1"/>
            <a:r>
              <a:rPr lang="en-US" dirty="0" smtClean="0"/>
              <a:t>Metallic</a:t>
            </a:r>
          </a:p>
          <a:p>
            <a:pPr lvl="1"/>
            <a:r>
              <a:rPr lang="en-US" dirty="0" smtClean="0"/>
              <a:t>Foil</a:t>
            </a:r>
          </a:p>
          <a:p>
            <a:pPr lvl="1"/>
            <a:r>
              <a:rPr lang="en-US" dirty="0" smtClean="0"/>
              <a:t>Glossy overcoat</a:t>
            </a:r>
          </a:p>
          <a:p>
            <a:pPr lvl="1"/>
            <a:r>
              <a:rPr lang="en-US" dirty="0" smtClean="0"/>
              <a:t>Most can be overlaid</a:t>
            </a:r>
          </a:p>
        </p:txBody>
      </p:sp>
      <p:pic>
        <p:nvPicPr>
          <p:cNvPr id="4" name="Picture 3" descr="Alps_MD-5500_Print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43400" y="2667000"/>
            <a:ext cx="4220675" cy="2676525"/>
          </a:xfrm>
          <a:prstGeom prst="rect">
            <a:avLst/>
          </a:prstGeom>
          <a:gradFill flip="none" rotWithShape="1">
            <a:gsLst>
              <a:gs pos="0">
                <a:schemeClr val="bg2">
                  <a:shade val="30000"/>
                  <a:satMod val="115000"/>
                  <a:alpha val="50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>
                  <a:shade val="100000"/>
                  <a:satMod val="115000"/>
                </a:schemeClr>
              </a:gs>
            </a:gsLst>
            <a:lin ang="16200000" scaled="1"/>
            <a:tileRect/>
          </a:gradFill>
          <a:ln w="19050">
            <a:solidFill>
              <a:schemeClr val="bg1"/>
            </a:solidFill>
          </a:ln>
          <a:effectLst>
            <a:outerShdw blurRad="190500" dist="38100" dir="2700000" algn="tl" rotWithShape="0">
              <a:schemeClr val="bg2">
                <a:alpha val="50000"/>
              </a:scheme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Measuring Inks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4572000" cy="4495800"/>
          </a:xfrm>
        </p:spPr>
        <p:txBody>
          <a:bodyPr/>
          <a:lstStyle/>
          <a:p>
            <a:endParaRPr lang="en-US" sz="1400" dirty="0" smtClean="0"/>
          </a:p>
          <a:p>
            <a:r>
              <a:rPr lang="en-US" dirty="0" smtClean="0"/>
              <a:t>Image-based setup</a:t>
            </a:r>
          </a:p>
          <a:p>
            <a:pPr lvl="1"/>
            <a:r>
              <a:rPr lang="en-US" dirty="0" smtClean="0"/>
              <a:t>One camera/light position</a:t>
            </a:r>
          </a:p>
          <a:p>
            <a:pPr lvl="1"/>
            <a:r>
              <a:rPr lang="en-US" dirty="0" smtClean="0"/>
              <a:t>Samples wrapped around cylinder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Extract BRDF curves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0619"/>
          <a:stretch>
            <a:fillRect/>
          </a:stretch>
        </p:blipFill>
        <p:spPr bwMode="auto">
          <a:xfrm>
            <a:off x="5423841" y="1447800"/>
            <a:ext cx="3186759" cy="2721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38100" dir="2700000" algn="tl" rotWithShape="0">
              <a:prstClr val="black">
                <a:alpha val="25000"/>
              </a:prstClr>
            </a:outerShdw>
          </a:effec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3476" t="7499" b="7125"/>
          <a:stretch>
            <a:fillRect/>
          </a:stretch>
        </p:blipFill>
        <p:spPr bwMode="auto">
          <a:xfrm rot="5400000">
            <a:off x="6037154" y="4182858"/>
            <a:ext cx="1960132" cy="2323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38100" dir="2700000" algn="tl" rotWithShape="0">
              <a:prstClr val="black">
                <a:alpha val="50000"/>
              </a:prst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Ink Measurements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0"/>
            <a:ext cx="7772400" cy="381000"/>
          </a:xfrm>
        </p:spPr>
        <p:txBody>
          <a:bodyPr/>
          <a:lstStyle/>
          <a:p>
            <a:r>
              <a:rPr lang="en-US" sz="2000" dirty="0" smtClean="0">
                <a:solidFill>
                  <a:schemeClr val="bg1"/>
                </a:solidFill>
              </a:rPr>
              <a:t>57 layered combinations, </a:t>
            </a:r>
            <a:r>
              <a:rPr lang="en-US" sz="2000" dirty="0" smtClean="0">
                <a:solidFill>
                  <a:schemeClr val="bg1"/>
                </a:solidFill>
                <a:sym typeface="Symbol"/>
              </a:rPr>
              <a:t>~ 10-15 used per dataset (~ 6-8 cartridges)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5" name="Picture 4" descr="sphere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0600" y="1722120"/>
            <a:ext cx="7162800" cy="4297680"/>
          </a:xfrm>
          <a:prstGeom prst="rect">
            <a:avLst/>
          </a:prstGeom>
          <a:effectLst>
            <a:outerShdw blurRad="190500" dist="12700" dir="2700000" algn="tl" rotWithShape="0">
              <a:prstClr val="black">
                <a:alpha val="50000"/>
              </a:prst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Printed Results</a:t>
            </a:r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7400" y="3409950"/>
            <a:ext cx="2857500" cy="2838450"/>
          </a:xfrm>
          <a:prstGeom prst="rect">
            <a:avLst/>
          </a:prstGeom>
          <a:gradFill flip="none" rotWithShape="1">
            <a:gsLst>
              <a:gs pos="0">
                <a:schemeClr val="bg2">
                  <a:shade val="30000"/>
                  <a:satMod val="115000"/>
                  <a:alpha val="50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>
                  <a:shade val="100000"/>
                  <a:satMod val="115000"/>
                </a:schemeClr>
              </a:gs>
            </a:gsLst>
            <a:lin ang="16200000" scaled="1"/>
            <a:tileRect/>
          </a:gradFill>
          <a:ln w="19050">
            <a:solidFill>
              <a:schemeClr val="bg1"/>
            </a:solidFill>
          </a:ln>
          <a:effectLst>
            <a:outerShdw blurRad="190500" dist="38100" dir="2700000" algn="tl" rotWithShape="0">
              <a:schemeClr val="bg2">
                <a:alpha val="50000"/>
              </a:schemeClr>
            </a:outerShdw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1819275"/>
            <a:ext cx="2055813" cy="2035175"/>
          </a:xfrm>
          <a:prstGeom prst="rect">
            <a:avLst/>
          </a:prstGeom>
          <a:gradFill flip="none" rotWithShape="1">
            <a:gsLst>
              <a:gs pos="0">
                <a:schemeClr val="bg2">
                  <a:shade val="30000"/>
                  <a:satMod val="115000"/>
                  <a:alpha val="50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>
                  <a:shade val="100000"/>
                  <a:satMod val="115000"/>
                </a:schemeClr>
              </a:gs>
            </a:gsLst>
            <a:lin ang="16200000" scaled="1"/>
            <a:tileRect/>
          </a:gradFill>
          <a:ln w="19050">
            <a:solidFill>
              <a:schemeClr val="bg1"/>
            </a:solidFill>
          </a:ln>
          <a:effectLst>
            <a:outerShdw blurRad="190500" dist="38100" dir="2700000" algn="tl" rotWithShape="0">
              <a:schemeClr val="bg2">
                <a:alpha val="50000"/>
              </a:schemeClr>
            </a:outerShdw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38400" y="3521075"/>
            <a:ext cx="2665413" cy="2955925"/>
          </a:xfrm>
          <a:prstGeom prst="rect">
            <a:avLst/>
          </a:prstGeom>
          <a:gradFill flip="none" rotWithShape="1">
            <a:gsLst>
              <a:gs pos="0">
                <a:schemeClr val="bg2">
                  <a:shade val="30000"/>
                  <a:satMod val="115000"/>
                  <a:alpha val="50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>
                  <a:shade val="100000"/>
                  <a:satMod val="115000"/>
                </a:schemeClr>
              </a:gs>
            </a:gsLst>
            <a:lin ang="16200000" scaled="1"/>
            <a:tileRect/>
          </a:gradFill>
          <a:ln w="19050">
            <a:solidFill>
              <a:schemeClr val="bg1"/>
            </a:solidFill>
          </a:ln>
          <a:effectLst>
            <a:outerShdw blurRad="190500" dist="38100" dir="2700000" algn="tl" rotWithShape="0">
              <a:schemeClr val="bg2">
                <a:alpha val="50000"/>
              </a:schemeClr>
            </a:outerShdw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9100" y="1981200"/>
            <a:ext cx="2247900" cy="2971800"/>
          </a:xfrm>
          <a:prstGeom prst="rect">
            <a:avLst/>
          </a:prstGeom>
          <a:gradFill flip="none" rotWithShape="1">
            <a:gsLst>
              <a:gs pos="0">
                <a:schemeClr val="bg2">
                  <a:shade val="30000"/>
                  <a:satMod val="115000"/>
                  <a:alpha val="50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>
                  <a:shade val="100000"/>
                  <a:satMod val="115000"/>
                </a:schemeClr>
              </a:gs>
            </a:gsLst>
            <a:lin ang="16200000" scaled="1"/>
            <a:tileRect/>
          </a:gradFill>
          <a:ln w="19050">
            <a:solidFill>
              <a:schemeClr val="bg1"/>
            </a:solidFill>
          </a:ln>
          <a:effectLst>
            <a:outerShdw blurRad="190500" dist="38100" dir="2700000" algn="tl" rotWithShape="0">
              <a:schemeClr val="bg2">
                <a:alpha val="50000"/>
              </a:scheme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Printed Results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" y="3505200"/>
            <a:ext cx="2247900" cy="2971800"/>
          </a:xfrm>
          <a:prstGeom prst="rect">
            <a:avLst/>
          </a:prstGeom>
          <a:gradFill flip="none" rotWithShape="1">
            <a:gsLst>
              <a:gs pos="0">
                <a:schemeClr val="bg2">
                  <a:shade val="30000"/>
                  <a:satMod val="115000"/>
                  <a:alpha val="50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>
                  <a:shade val="100000"/>
                  <a:satMod val="115000"/>
                </a:schemeClr>
              </a:gs>
            </a:gsLst>
            <a:lin ang="16200000" scaled="1"/>
            <a:tileRect/>
          </a:gradFill>
          <a:ln w="19050">
            <a:solidFill>
              <a:schemeClr val="bg1"/>
            </a:solidFill>
          </a:ln>
          <a:effectLst>
            <a:outerShdw blurRad="190500" dist="38100" dir="2700000" algn="tl" rotWithShape="0">
              <a:schemeClr val="bg2">
                <a:alpha val="50000"/>
              </a:schemeClr>
            </a:outerShdw>
          </a:effectLst>
        </p:spPr>
      </p:pic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86100" y="3505200"/>
            <a:ext cx="2247900" cy="2971800"/>
          </a:xfrm>
          <a:prstGeom prst="rect">
            <a:avLst/>
          </a:prstGeom>
          <a:gradFill flip="none" rotWithShape="1">
            <a:gsLst>
              <a:gs pos="0">
                <a:schemeClr val="bg2">
                  <a:shade val="30000"/>
                  <a:satMod val="115000"/>
                  <a:alpha val="50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>
                  <a:shade val="100000"/>
                  <a:satMod val="115000"/>
                </a:schemeClr>
              </a:gs>
            </a:gsLst>
            <a:lin ang="16200000" scaled="1"/>
            <a:tileRect/>
          </a:gradFill>
          <a:ln w="19050">
            <a:solidFill>
              <a:schemeClr val="bg1"/>
            </a:solidFill>
          </a:ln>
          <a:effectLst>
            <a:outerShdw blurRad="190500" dist="38100" dir="2700000" algn="tl" rotWithShape="0">
              <a:schemeClr val="bg2">
                <a:alpha val="50000"/>
              </a:schemeClr>
            </a:outerShdw>
          </a:effectLst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160" y="1802666"/>
            <a:ext cx="4815840" cy="1321534"/>
          </a:xfrm>
          <a:prstGeom prst="rect">
            <a:avLst/>
          </a:prstGeom>
          <a:gradFill flip="none" rotWithShape="1">
            <a:gsLst>
              <a:gs pos="0">
                <a:schemeClr val="bg2">
                  <a:shade val="30000"/>
                  <a:satMod val="115000"/>
                  <a:alpha val="50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>
                  <a:shade val="100000"/>
                  <a:satMod val="115000"/>
                </a:schemeClr>
              </a:gs>
            </a:gsLst>
            <a:lin ang="16200000" scaled="1"/>
            <a:tileRect/>
          </a:gradFill>
          <a:ln w="19050">
            <a:solidFill>
              <a:schemeClr val="bg1"/>
            </a:solidFill>
          </a:ln>
          <a:effectLst>
            <a:outerShdw blurRad="190500" dist="38100" dir="2700000" algn="tl" rotWithShape="0">
              <a:schemeClr val="bg2">
                <a:alpha val="50000"/>
              </a:scheme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6099862" y="2109490"/>
            <a:ext cx="23583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effectLst/>
              </a:rPr>
              <a:t>Preview for multiple</a:t>
            </a:r>
            <a:br>
              <a:rPr lang="en-US" sz="2000" dirty="0" smtClean="0">
                <a:solidFill>
                  <a:schemeClr val="bg1"/>
                </a:solidFill>
                <a:effectLst/>
              </a:rPr>
            </a:br>
            <a:r>
              <a:rPr lang="en-US" sz="2000" dirty="0" smtClean="0">
                <a:solidFill>
                  <a:schemeClr val="bg1"/>
                </a:solidFill>
                <a:effectLst/>
              </a:rPr>
              <a:t>light directions</a:t>
            </a:r>
            <a:endParaRPr lang="en-US" sz="2000" dirty="0">
              <a:solidFill>
                <a:schemeClr val="bg1"/>
              </a:solidFill>
              <a:effectLst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18485" y="4791045"/>
            <a:ext cx="21210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effectLst/>
              </a:rPr>
              <a:t>Photos of printout</a:t>
            </a:r>
            <a:endParaRPr lang="en-US" sz="2000" dirty="0">
              <a:solidFill>
                <a:schemeClr val="bg1"/>
              </a:solidFill>
              <a:effectLst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8160" y="1809808"/>
            <a:ext cx="4818888" cy="1307251"/>
          </a:xfrm>
          <a:prstGeom prst="rect">
            <a:avLst/>
          </a:prstGeom>
          <a:gradFill flip="none" rotWithShape="1">
            <a:gsLst>
              <a:gs pos="0">
                <a:schemeClr val="bg2">
                  <a:shade val="30000"/>
                  <a:satMod val="115000"/>
                  <a:alpha val="50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>
                  <a:shade val="100000"/>
                  <a:satMod val="115000"/>
                </a:schemeClr>
              </a:gs>
            </a:gsLst>
            <a:lin ang="16200000" scaled="1"/>
            <a:tileRect/>
          </a:gradFill>
          <a:ln w="19050">
            <a:solidFill>
              <a:schemeClr val="bg1"/>
            </a:solidFill>
          </a:ln>
          <a:effectLst>
            <a:outerShdw blurRad="190500" dist="38100" dir="2700000" algn="tl" rotWithShape="0">
              <a:schemeClr val="bg2">
                <a:alpha val="50000"/>
              </a:scheme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Printed Results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099862" y="2109490"/>
            <a:ext cx="23583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effectLst/>
              </a:rPr>
              <a:t>Preview for multiple</a:t>
            </a:r>
            <a:br>
              <a:rPr lang="en-US" sz="2000" dirty="0" smtClean="0">
                <a:solidFill>
                  <a:schemeClr val="bg1"/>
                </a:solidFill>
                <a:effectLst/>
              </a:rPr>
            </a:br>
            <a:r>
              <a:rPr lang="en-US" sz="2000" dirty="0" smtClean="0">
                <a:solidFill>
                  <a:schemeClr val="bg1"/>
                </a:solidFill>
                <a:effectLst/>
              </a:rPr>
              <a:t>light directions</a:t>
            </a:r>
            <a:endParaRPr lang="en-US" sz="2000" dirty="0">
              <a:solidFill>
                <a:schemeClr val="bg1"/>
              </a:solidFill>
              <a:effectLst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18485" y="4791045"/>
            <a:ext cx="21210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effectLst/>
              </a:rPr>
              <a:t>Photos of printout</a:t>
            </a:r>
            <a:endParaRPr lang="en-US" sz="2000" dirty="0">
              <a:solidFill>
                <a:schemeClr val="bg1"/>
              </a:solidFill>
              <a:effectLst/>
            </a:endParaRPr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" y="3744137"/>
            <a:ext cx="2249424" cy="2493927"/>
          </a:xfrm>
          <a:prstGeom prst="rect">
            <a:avLst/>
          </a:prstGeom>
          <a:gradFill flip="none" rotWithShape="1">
            <a:gsLst>
              <a:gs pos="0">
                <a:schemeClr val="bg2">
                  <a:shade val="30000"/>
                  <a:satMod val="115000"/>
                  <a:alpha val="50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>
                  <a:shade val="100000"/>
                  <a:satMod val="115000"/>
                </a:schemeClr>
              </a:gs>
            </a:gsLst>
            <a:lin ang="16200000" scaled="1"/>
            <a:tileRect/>
          </a:gradFill>
          <a:ln w="19050">
            <a:solidFill>
              <a:schemeClr val="bg1"/>
            </a:solidFill>
          </a:ln>
          <a:effectLst>
            <a:outerShdw blurRad="190500" dist="38100" dir="2700000" algn="tl" rotWithShape="0">
              <a:schemeClr val="bg2">
                <a:alpha val="50000"/>
              </a:schemeClr>
            </a:outerShdw>
          </a:effectLst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86100" y="3744137"/>
            <a:ext cx="2249424" cy="2493927"/>
          </a:xfrm>
          <a:prstGeom prst="rect">
            <a:avLst/>
          </a:prstGeom>
          <a:gradFill flip="none" rotWithShape="1">
            <a:gsLst>
              <a:gs pos="0">
                <a:schemeClr val="bg2">
                  <a:shade val="30000"/>
                  <a:satMod val="115000"/>
                  <a:alpha val="50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>
                  <a:shade val="100000"/>
                  <a:satMod val="115000"/>
                </a:schemeClr>
              </a:gs>
            </a:gsLst>
            <a:lin ang="16200000" scaled="1"/>
            <a:tileRect/>
          </a:gradFill>
          <a:ln w="19050">
            <a:solidFill>
              <a:schemeClr val="bg1"/>
            </a:solidFill>
          </a:ln>
          <a:effectLst>
            <a:outerShdw blurRad="190500" dist="38100" dir="2700000" algn="tl" rotWithShape="0">
              <a:schemeClr val="bg2">
                <a:alpha val="50000"/>
              </a:scheme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4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1604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05000"/>
            <a:ext cx="7772400" cy="4343400"/>
          </a:xfrm>
        </p:spPr>
        <p:txBody>
          <a:bodyPr/>
          <a:lstStyle/>
          <a:p>
            <a:r>
              <a:rPr lang="en-US" dirty="0" smtClean="0"/>
              <a:t>Ability to measure various materials</a:t>
            </a:r>
          </a:p>
          <a:p>
            <a:pPr lvl="1"/>
            <a:r>
              <a:rPr lang="en-US" dirty="0" smtClean="0"/>
              <a:t>But limited ability to manipulate / edit / 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effectLst>
                  <a:outerShdw blurRad="63500" dist="12700" dir="2700000" algn="tl" rotWithShape="0">
                    <a:schemeClr val="bg2">
                      <a:alpha val="50000"/>
                    </a:schemeClr>
                  </a:outerShdw>
                </a:effectLst>
              </a:rPr>
              <a:t>output</a:t>
            </a:r>
          </a:p>
          <a:p>
            <a:endParaRPr lang="en-US" dirty="0" smtClean="0"/>
          </a:p>
          <a:p>
            <a:r>
              <a:rPr lang="en-US" dirty="0" smtClean="0"/>
              <a:t>Inexpensive and flexible printers</a:t>
            </a:r>
          </a:p>
          <a:p>
            <a:pPr lvl="1"/>
            <a:r>
              <a:rPr lang="en-US" dirty="0" smtClean="0"/>
              <a:t>But software only supports CMYK + spot colors</a:t>
            </a:r>
          </a:p>
          <a:p>
            <a:endParaRPr lang="en-US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Comparisons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044" y="2438400"/>
            <a:ext cx="8763000" cy="3124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Comparisons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1739"/>
          <a:stretch>
            <a:fillRect/>
          </a:stretch>
        </p:blipFill>
        <p:spPr bwMode="auto">
          <a:xfrm>
            <a:off x="90312" y="2678662"/>
            <a:ext cx="8672690" cy="288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b="90607"/>
          <a:stretch>
            <a:fillRect/>
          </a:stretch>
        </p:blipFill>
        <p:spPr bwMode="auto">
          <a:xfrm>
            <a:off x="31044" y="2438400"/>
            <a:ext cx="8763000" cy="293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Limitations and 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7772400" cy="4648200"/>
          </a:xfrm>
        </p:spPr>
        <p:txBody>
          <a:bodyPr/>
          <a:lstStyle/>
          <a:p>
            <a:r>
              <a:rPr lang="en-US" dirty="0" smtClean="0"/>
              <a:t>Materials:</a:t>
            </a:r>
          </a:p>
          <a:p>
            <a:pPr lvl="1"/>
            <a:r>
              <a:rPr lang="en-US" dirty="0" smtClean="0"/>
              <a:t>Planar</a:t>
            </a:r>
          </a:p>
          <a:p>
            <a:pPr lvl="1"/>
            <a:r>
              <a:rPr lang="en-US" dirty="0" smtClean="0"/>
              <a:t>Isotropic</a:t>
            </a:r>
          </a:p>
          <a:p>
            <a:pPr lvl="1"/>
            <a:r>
              <a:rPr lang="en-US" dirty="0" smtClean="0"/>
              <a:t>Opaque</a:t>
            </a:r>
          </a:p>
          <a:p>
            <a:endParaRPr lang="en-US" dirty="0" smtClean="0"/>
          </a:p>
          <a:p>
            <a:r>
              <a:rPr lang="en-US" dirty="0" smtClean="0"/>
              <a:t>Methods:</a:t>
            </a:r>
          </a:p>
          <a:p>
            <a:pPr lvl="1"/>
            <a:r>
              <a:rPr lang="en-US" dirty="0" smtClean="0"/>
              <a:t>Global (vs. local) gamut-mapping</a:t>
            </a:r>
          </a:p>
          <a:p>
            <a:pPr lvl="1"/>
            <a:r>
              <a:rPr lang="en-US" dirty="0" smtClean="0"/>
              <a:t>Appropriate similarity metric for materials</a:t>
            </a:r>
          </a:p>
          <a:p>
            <a:pPr lvl="1"/>
            <a:r>
              <a:rPr lang="en-US" dirty="0" smtClean="0"/>
              <a:t>Device-specific (vs. general-purpose) </a:t>
            </a:r>
            <a:r>
              <a:rPr lang="en-US" dirty="0" err="1" smtClean="0"/>
              <a:t>halftoning</a:t>
            </a:r>
            <a:r>
              <a:rPr lang="en-US" dirty="0" smtClean="0"/>
              <a:t>, gamut-mapping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6500" y="5638800"/>
            <a:ext cx="4191000" cy="609600"/>
          </a:xfrm>
        </p:spPr>
        <p:txBody>
          <a:bodyPr/>
          <a:lstStyle/>
          <a:p>
            <a:pPr algn="ctr">
              <a:buNone/>
            </a:pPr>
            <a:r>
              <a:rPr lang="en-US" dirty="0" smtClean="0">
                <a:solidFill>
                  <a:schemeClr val="bg1"/>
                </a:solidFill>
              </a:rPr>
              <a:t>Dynamic “BRDF display”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09800"/>
            <a:ext cx="2937461" cy="2743200"/>
          </a:xfrm>
          <a:prstGeom prst="rect">
            <a:avLst/>
          </a:prstGeom>
          <a:gradFill flip="none" rotWithShape="1">
            <a:gsLst>
              <a:gs pos="0">
                <a:schemeClr val="bg2">
                  <a:shade val="30000"/>
                  <a:satMod val="115000"/>
                  <a:alpha val="50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>
                  <a:shade val="100000"/>
                  <a:satMod val="115000"/>
                </a:schemeClr>
              </a:gs>
            </a:gsLst>
            <a:lin ang="16200000" scaled="1"/>
            <a:tileRect/>
          </a:gradFill>
          <a:ln w="19050">
            <a:solidFill>
              <a:schemeClr val="bg1"/>
            </a:solidFill>
          </a:ln>
          <a:effectLst>
            <a:outerShdw blurRad="190500" dist="38100" dir="2700000" algn="tl" rotWithShape="0">
              <a:schemeClr val="bg2">
                <a:alpha val="50000"/>
              </a:schemeClr>
            </a:outerShdw>
          </a:effec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97531" y="2209800"/>
            <a:ext cx="2743200" cy="2743200"/>
          </a:xfrm>
          <a:prstGeom prst="rect">
            <a:avLst/>
          </a:prstGeom>
          <a:gradFill flip="none" rotWithShape="1">
            <a:gsLst>
              <a:gs pos="0">
                <a:schemeClr val="bg2">
                  <a:shade val="30000"/>
                  <a:satMod val="115000"/>
                  <a:alpha val="50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>
                  <a:shade val="100000"/>
                  <a:satMod val="115000"/>
                </a:schemeClr>
              </a:gs>
            </a:gsLst>
            <a:lin ang="16200000" scaled="1"/>
            <a:tileRect/>
          </a:gradFill>
          <a:ln w="19050">
            <a:solidFill>
              <a:schemeClr val="bg1"/>
            </a:solidFill>
          </a:ln>
          <a:effectLst>
            <a:outerShdw blurRad="190500" dist="38100" dir="2700000" algn="tl" rotWithShape="0">
              <a:schemeClr val="bg2">
                <a:alpha val="50000"/>
              </a:schemeClr>
            </a:outerShdw>
          </a:effec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2209800"/>
            <a:ext cx="2721894" cy="2743200"/>
          </a:xfrm>
          <a:prstGeom prst="rect">
            <a:avLst/>
          </a:prstGeom>
          <a:gradFill flip="none" rotWithShape="1">
            <a:gsLst>
              <a:gs pos="0">
                <a:schemeClr val="bg2">
                  <a:shade val="30000"/>
                  <a:satMod val="115000"/>
                  <a:alpha val="50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>
                  <a:shade val="100000"/>
                  <a:satMod val="115000"/>
                </a:schemeClr>
              </a:gs>
            </a:gsLst>
            <a:lin ang="16200000" scaled="1"/>
            <a:tileRect/>
          </a:gradFill>
          <a:ln w="19050">
            <a:solidFill>
              <a:schemeClr val="bg1"/>
            </a:solidFill>
          </a:ln>
          <a:effectLst>
            <a:outerShdw blurRad="190500" dist="38100" dir="2700000" algn="tl" rotWithShape="0">
              <a:schemeClr val="bg2">
                <a:alpha val="50000"/>
              </a:scheme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Thanks to…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05000"/>
            <a:ext cx="7772400" cy="464820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 smtClean="0"/>
              <a:t>Colleagues at Adobe CTL and elsewhere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Anonymous reviewers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J. C. Bradfield for </a:t>
            </a:r>
            <a:r>
              <a:rPr lang="en-US" sz="2400" dirty="0" err="1" smtClean="0">
                <a:latin typeface="Lucida Sans Typewriter" pitchFamily="49" charset="0"/>
              </a:rPr>
              <a:t>ppmtomd</a:t>
            </a:r>
            <a:endParaRPr lang="en-US" dirty="0" smtClean="0">
              <a:latin typeface="Lucida Sans Typewriter" pitchFamily="49" charset="0"/>
            </a:endParaRPr>
          </a:p>
          <a:p>
            <a:pPr>
              <a:spcAft>
                <a:spcPts val="1200"/>
              </a:spcAft>
            </a:pPr>
            <a:r>
              <a:rPr lang="en-US" dirty="0" smtClean="0"/>
              <a:t>Paul </a:t>
            </a:r>
            <a:r>
              <a:rPr lang="en-US" dirty="0" err="1" smtClean="0"/>
              <a:t>Debevec</a:t>
            </a:r>
            <a:r>
              <a:rPr lang="en-US" dirty="0" smtClean="0"/>
              <a:t> for environment maps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U.S. National Science Foundation grants</a:t>
            </a:r>
            <a:br>
              <a:rPr lang="en-US" dirty="0" smtClean="0"/>
            </a:br>
            <a:r>
              <a:rPr lang="en-US" dirty="0" smtClean="0"/>
              <a:t>  CCF-0347427, CCF-0702580, CNS-070820,</a:t>
            </a:r>
            <a:br>
              <a:rPr lang="en-US" dirty="0" smtClean="0"/>
            </a:br>
            <a:r>
              <a:rPr lang="en-US" dirty="0" smtClean="0"/>
              <a:t>  CCF-0746117 and CCF-0747220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209800"/>
            <a:ext cx="7772400" cy="4038600"/>
          </a:xfrm>
        </p:spPr>
        <p:txBody>
          <a:bodyPr/>
          <a:lstStyle/>
          <a:p>
            <a:r>
              <a:rPr lang="en-US" dirty="0" smtClean="0"/>
              <a:t>Document representation</a:t>
            </a:r>
            <a:br>
              <a:rPr lang="en-US" dirty="0" smtClean="0"/>
            </a:br>
            <a:r>
              <a:rPr lang="en-US" dirty="0" smtClean="0"/>
              <a:t>that supports</a:t>
            </a:r>
            <a:br>
              <a:rPr lang="en-US" dirty="0" smtClean="0"/>
            </a:br>
            <a:r>
              <a:rPr lang="en-US" dirty="0" smtClean="0"/>
              <a:t>rich variety of materials</a:t>
            </a:r>
          </a:p>
          <a:p>
            <a:endParaRPr lang="en-US" dirty="0" smtClean="0"/>
          </a:p>
          <a:p>
            <a:r>
              <a:rPr lang="en-US" dirty="0" smtClean="0"/>
              <a:t>Complete pipeline to</a:t>
            </a:r>
            <a:br>
              <a:rPr lang="en-US" dirty="0" smtClean="0"/>
            </a:br>
            <a:r>
              <a:rPr lang="en-US" dirty="0" smtClean="0"/>
              <a:t>output these materials</a:t>
            </a:r>
            <a:br>
              <a:rPr lang="en-US" dirty="0" smtClean="0"/>
            </a:br>
            <a:r>
              <a:rPr lang="en-US" dirty="0" smtClean="0"/>
              <a:t>using commodity devices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2133600"/>
            <a:ext cx="3695700" cy="3657600"/>
          </a:xfrm>
          <a:prstGeom prst="rect">
            <a:avLst/>
          </a:prstGeom>
          <a:gradFill flip="none" rotWithShape="1">
            <a:gsLst>
              <a:gs pos="0">
                <a:schemeClr val="bg2">
                  <a:shade val="30000"/>
                  <a:satMod val="115000"/>
                  <a:alpha val="50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>
                  <a:shade val="100000"/>
                  <a:satMod val="115000"/>
                </a:schemeClr>
              </a:gs>
            </a:gsLst>
            <a:lin ang="16200000" scaled="1"/>
            <a:tileRect/>
          </a:gradFill>
          <a:ln w="19050">
            <a:solidFill>
              <a:schemeClr val="bg1"/>
            </a:solidFill>
          </a:ln>
          <a:effectLst>
            <a:outerShdw blurRad="190500" dist="38100" dir="2700000" algn="tl" rotWithShape="0">
              <a:schemeClr val="bg2">
                <a:alpha val="50000"/>
              </a:scheme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Characterize “basis </a:t>
            </a:r>
            <a:r>
              <a:rPr lang="en-US" dirty="0" smtClean="0"/>
              <a:t>inks” </a:t>
            </a:r>
            <a:r>
              <a:rPr lang="en-US" dirty="0" smtClean="0"/>
              <a:t>of printer</a:t>
            </a:r>
          </a:p>
        </p:txBody>
      </p:sp>
      <p:pic>
        <p:nvPicPr>
          <p:cNvPr id="7" name="Picture 6" descr="sphere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0600" y="2209800"/>
            <a:ext cx="7162800" cy="4297680"/>
          </a:xfrm>
          <a:prstGeom prst="rect">
            <a:avLst/>
          </a:prstGeom>
          <a:effectLst>
            <a:outerShdw blurRad="190500" dist="12700" dir="2700000" algn="tl" rotWithShape="0">
              <a:prstClr val="black">
                <a:alpha val="50000"/>
              </a:prst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Spatial dithering for intermediate materials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1371600" y="2307897"/>
            <a:ext cx="6785922" cy="2303517"/>
            <a:chOff x="1371600" y="2307897"/>
            <a:chExt cx="6785922" cy="2303517"/>
          </a:xfrm>
        </p:grpSpPr>
        <p:sp>
          <p:nvSpPr>
            <p:cNvPr id="6" name="TextBox 11"/>
            <p:cNvSpPr txBox="1">
              <a:spLocks noChangeArrowheads="1"/>
            </p:cNvSpPr>
            <p:nvPr/>
          </p:nvSpPr>
          <p:spPr bwMode="auto">
            <a:xfrm>
              <a:off x="6493284" y="3105712"/>
              <a:ext cx="1664238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effectLst/>
                </a:rPr>
                <a:t>Printed Ramp</a:t>
              </a:r>
              <a:br>
                <a:rPr lang="en-US" sz="2000" dirty="0">
                  <a:solidFill>
                    <a:schemeClr val="bg1"/>
                  </a:solidFill>
                  <a:effectLst/>
                </a:rPr>
              </a:br>
              <a:r>
                <a:rPr lang="en-US" sz="2000" dirty="0">
                  <a:solidFill>
                    <a:schemeClr val="bg1"/>
                  </a:solidFill>
                  <a:effectLst/>
                </a:rPr>
                <a:t>in Glossiness</a:t>
              </a:r>
            </a:p>
          </p:txBody>
        </p:sp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71600" y="2307897"/>
              <a:ext cx="3927366" cy="2303517"/>
            </a:xfrm>
            <a:prstGeom prst="rect">
              <a:avLst/>
            </a:prstGeom>
            <a:gradFill flip="none" rotWithShape="1">
              <a:gsLst>
                <a:gs pos="0">
                  <a:schemeClr val="bg2">
                    <a:shade val="30000"/>
                    <a:satMod val="115000"/>
                    <a:alpha val="50000"/>
                  </a:schemeClr>
                </a:gs>
                <a:gs pos="50000">
                  <a:schemeClr val="bg2">
                    <a:shade val="67500"/>
                    <a:satMod val="115000"/>
                  </a:schemeClr>
                </a:gs>
                <a:gs pos="100000">
                  <a:schemeClr val="bg2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 w="19050">
              <a:solidFill>
                <a:schemeClr val="bg1"/>
              </a:solidFill>
            </a:ln>
            <a:effectLst>
              <a:outerShdw blurRad="190500" dist="38100" dir="2700000" algn="tl" rotWithShape="0">
                <a:prstClr val="black">
                  <a:alpha val="50000"/>
                </a:prstClr>
              </a:outerShdw>
            </a:effectLst>
          </p:spPr>
        </p:pic>
      </p:grpSp>
      <p:grpSp>
        <p:nvGrpSpPr>
          <p:cNvPr id="23" name="Group 22"/>
          <p:cNvGrpSpPr/>
          <p:nvPr/>
        </p:nvGrpSpPr>
        <p:grpSpPr>
          <a:xfrm>
            <a:off x="2096814" y="3602421"/>
            <a:ext cx="1902373" cy="336331"/>
            <a:chOff x="2096814" y="3602421"/>
            <a:chExt cx="1902373" cy="336331"/>
          </a:xfrm>
        </p:grpSpPr>
        <p:sp>
          <p:nvSpPr>
            <p:cNvPr id="13" name="Frame 12"/>
            <p:cNvSpPr/>
            <p:nvPr/>
          </p:nvSpPr>
          <p:spPr bwMode="auto">
            <a:xfrm>
              <a:off x="2096814" y="3602421"/>
              <a:ext cx="395890" cy="336331"/>
            </a:xfrm>
            <a:prstGeom prst="frame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effectLst>
              <a:outerShdw blurRad="63500" algn="ctr" rotWithShape="0">
                <a:schemeClr val="bg2">
                  <a:alpha val="50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Frame 13"/>
            <p:cNvSpPr/>
            <p:nvPr/>
          </p:nvSpPr>
          <p:spPr bwMode="auto">
            <a:xfrm>
              <a:off x="3603297" y="3602421"/>
              <a:ext cx="395890" cy="336331"/>
            </a:xfrm>
            <a:prstGeom prst="frame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effectLst>
              <a:outerShdw blurRad="63500" algn="ctr" rotWithShape="0">
                <a:schemeClr val="bg2">
                  <a:alpha val="50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371600" y="3945758"/>
            <a:ext cx="6668101" cy="2683642"/>
            <a:chOff x="1371600" y="3945758"/>
            <a:chExt cx="6668101" cy="2683642"/>
          </a:xfrm>
        </p:grpSpPr>
        <p:sp>
          <p:nvSpPr>
            <p:cNvPr id="9" name="TextBox 10"/>
            <p:cNvSpPr txBox="1">
              <a:spLocks noChangeArrowheads="1"/>
            </p:cNvSpPr>
            <p:nvPr/>
          </p:nvSpPr>
          <p:spPr bwMode="auto">
            <a:xfrm>
              <a:off x="6611105" y="5448907"/>
              <a:ext cx="1428596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dirty="0" err="1">
                  <a:solidFill>
                    <a:schemeClr val="bg1"/>
                  </a:solidFill>
                  <a:effectLst/>
                </a:rPr>
                <a:t>Closeups</a:t>
              </a:r>
              <a:r>
                <a:rPr lang="en-US" sz="2000" dirty="0">
                  <a:solidFill>
                    <a:schemeClr val="bg1"/>
                  </a:solidFill>
                  <a:effectLst/>
                </a:rPr>
                <a:t> of</a:t>
              </a:r>
              <a:br>
                <a:rPr lang="en-US" sz="2000" dirty="0">
                  <a:solidFill>
                    <a:schemeClr val="bg1"/>
                  </a:solidFill>
                  <a:effectLst/>
                </a:rPr>
              </a:br>
              <a:r>
                <a:rPr lang="en-US" sz="2000" dirty="0" err="1">
                  <a:solidFill>
                    <a:schemeClr val="bg1"/>
                  </a:solidFill>
                  <a:effectLst/>
                </a:rPr>
                <a:t>Halftoning</a:t>
              </a:r>
              <a:r>
                <a:rPr lang="en-US" sz="2000" dirty="0">
                  <a:solidFill>
                    <a:schemeClr val="bg1"/>
                  </a:solidFill>
                  <a:effectLst/>
                </a:rPr>
                <a:t/>
              </a:r>
              <a:br>
                <a:rPr lang="en-US" sz="2000" dirty="0">
                  <a:solidFill>
                    <a:schemeClr val="bg1"/>
                  </a:solidFill>
                  <a:effectLst/>
                </a:rPr>
              </a:br>
              <a:r>
                <a:rPr lang="en-US" sz="2000" dirty="0">
                  <a:solidFill>
                    <a:schemeClr val="bg1"/>
                  </a:solidFill>
                  <a:effectLst/>
                </a:rPr>
                <a:t>Patterns</a:t>
              </a:r>
            </a:p>
          </p:txBody>
        </p:sp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71600" y="5284076"/>
              <a:ext cx="1846317" cy="1345324"/>
            </a:xfrm>
            <a:prstGeom prst="rect">
              <a:avLst/>
            </a:prstGeom>
            <a:gradFill flip="none" rotWithShape="1">
              <a:gsLst>
                <a:gs pos="0">
                  <a:schemeClr val="bg2">
                    <a:shade val="30000"/>
                    <a:satMod val="115000"/>
                    <a:alpha val="50000"/>
                  </a:schemeClr>
                </a:gs>
                <a:gs pos="50000">
                  <a:schemeClr val="bg2">
                    <a:shade val="67500"/>
                    <a:satMod val="115000"/>
                  </a:schemeClr>
                </a:gs>
                <a:gs pos="100000">
                  <a:schemeClr val="bg2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 w="19050">
              <a:solidFill>
                <a:schemeClr val="bg1"/>
              </a:solidFill>
            </a:ln>
            <a:effectLst>
              <a:outerShdw blurRad="190500" dist="38100" dir="2700000" algn="tl" rotWithShape="0">
                <a:prstClr val="black">
                  <a:alpha val="50000"/>
                </a:prstClr>
              </a:outerShdw>
            </a:effectLst>
          </p:spPr>
        </p:pic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452648" y="5284076"/>
              <a:ext cx="1846317" cy="1345324"/>
            </a:xfrm>
            <a:prstGeom prst="rect">
              <a:avLst/>
            </a:prstGeom>
            <a:gradFill flip="none" rotWithShape="1">
              <a:gsLst>
                <a:gs pos="0">
                  <a:schemeClr val="bg2">
                    <a:shade val="30000"/>
                    <a:satMod val="115000"/>
                    <a:alpha val="50000"/>
                  </a:schemeClr>
                </a:gs>
                <a:gs pos="50000">
                  <a:schemeClr val="bg2">
                    <a:shade val="67500"/>
                    <a:satMod val="115000"/>
                  </a:schemeClr>
                </a:gs>
                <a:gs pos="100000">
                  <a:schemeClr val="bg2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 w="19050">
              <a:solidFill>
                <a:schemeClr val="bg1"/>
              </a:solidFill>
            </a:ln>
            <a:effectLst>
              <a:outerShdw blurRad="190500" dist="38100" dir="2700000" algn="tl" rotWithShape="0">
                <a:prstClr val="black">
                  <a:alpha val="50000"/>
                </a:prstClr>
              </a:outerShdw>
            </a:effectLst>
          </p:spPr>
        </p:pic>
        <p:sp>
          <p:nvSpPr>
            <p:cNvPr id="15" name="Rectangle 14"/>
            <p:cNvSpPr/>
            <p:nvPr/>
          </p:nvSpPr>
          <p:spPr bwMode="auto">
            <a:xfrm rot="2531106">
              <a:off x="3808249" y="4522076"/>
              <a:ext cx="1627351" cy="507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effectLst>
              <a:outerShdw blurRad="63500" algn="ctr" rotWithShape="0">
                <a:schemeClr val="bg2">
                  <a:alpha val="50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 rot="16546826">
              <a:off x="3005959" y="4529083"/>
              <a:ext cx="1107090" cy="4904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effectLst>
              <a:outerShdw blurRad="63500" algn="ctr" rotWithShape="0">
                <a:schemeClr val="bg2">
                  <a:alpha val="50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 rot="17880619">
              <a:off x="1137745" y="4536965"/>
              <a:ext cx="1233214" cy="5080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effectLst>
              <a:outerShdw blurRad="63500" algn="ctr" rotWithShape="0">
                <a:schemeClr val="bg2">
                  <a:alpha val="50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 bwMode="auto">
            <a:xfrm rot="3719381" flipH="1">
              <a:off x="2218559" y="4536965"/>
              <a:ext cx="1233214" cy="507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  <a:effectLst>
              <a:outerShdw blurRad="63500" algn="ctr" rotWithShape="0">
                <a:schemeClr val="bg2">
                  <a:alpha val="50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Pipeline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 bwMode="auto">
          <a:xfrm>
            <a:off x="3467100" y="1828800"/>
            <a:ext cx="2209800" cy="914400"/>
          </a:xfrm>
          <a:prstGeom prst="roundRect">
            <a:avLst/>
          </a:prstGeom>
          <a:gradFill flip="none" rotWithShape="1">
            <a:gsLst>
              <a:gs pos="1000">
                <a:schemeClr val="bg1">
                  <a:alpha val="50000"/>
                </a:schemeClr>
              </a:gs>
              <a:gs pos="100000">
                <a:schemeClr val="tx2">
                  <a:alpha val="50000"/>
                </a:schemeClr>
              </a:gs>
            </a:gsLst>
            <a:lin ang="16200000" scaled="1"/>
            <a:tileRect/>
          </a:gra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190500" dist="38100" dir="2700000" algn="tl" rotWithShape="0">
              <a:schemeClr val="bg2">
                <a:alpha val="50000"/>
              </a:scheme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>
                  <a:outerShdw blurRad="114300" algn="ctr" rotWithShape="0">
                    <a:schemeClr val="tx1"/>
                  </a:outerShdw>
                </a:effectLst>
                <a:latin typeface="ZapfHumnst BT" pitchFamily="34" charset="0"/>
              </a:rPr>
              <a:t>Representation</a:t>
            </a:r>
          </a:p>
        </p:txBody>
      </p:sp>
      <p:sp>
        <p:nvSpPr>
          <p:cNvPr id="10" name="Rounded Rectangle 9"/>
          <p:cNvSpPr/>
          <p:nvPr/>
        </p:nvSpPr>
        <p:spPr bwMode="auto">
          <a:xfrm>
            <a:off x="3467100" y="3073400"/>
            <a:ext cx="2209800" cy="914400"/>
          </a:xfrm>
          <a:prstGeom prst="roundRect">
            <a:avLst/>
          </a:prstGeom>
          <a:gradFill flip="none" rotWithShape="1">
            <a:gsLst>
              <a:gs pos="1000">
                <a:schemeClr val="bg1">
                  <a:alpha val="50000"/>
                </a:schemeClr>
              </a:gs>
              <a:gs pos="100000">
                <a:schemeClr val="tx2">
                  <a:alpha val="50000"/>
                </a:schemeClr>
              </a:gs>
            </a:gsLst>
            <a:lin ang="16200000" scaled="1"/>
            <a:tileRect/>
          </a:gra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190500" dist="38100" dir="2700000" algn="tl" rotWithShape="0">
              <a:schemeClr val="bg2">
                <a:alpha val="50000"/>
              </a:scheme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2000" b="1" dirty="0" smtClean="0">
                <a:solidFill>
                  <a:schemeClr val="bg2"/>
                </a:solidFill>
                <a:effectLst>
                  <a:outerShdw blurRad="114300" algn="ctr" rotWithShape="0">
                    <a:schemeClr val="tx1"/>
                  </a:outerShdw>
                </a:effectLst>
              </a:rPr>
              <a:t>Gamut-</a:t>
            </a:r>
            <a:br>
              <a:rPr lang="en-US" sz="2000" b="1" dirty="0" smtClean="0">
                <a:solidFill>
                  <a:schemeClr val="bg2"/>
                </a:solidFill>
                <a:effectLst>
                  <a:outerShdw blurRad="114300" algn="ctr" rotWithShape="0">
                    <a:schemeClr val="tx1"/>
                  </a:outerShdw>
                </a:effectLst>
              </a:rPr>
            </a:br>
            <a:r>
              <a:rPr lang="en-US" sz="2000" b="1" dirty="0" smtClean="0">
                <a:solidFill>
                  <a:schemeClr val="bg2"/>
                </a:solidFill>
                <a:effectLst>
                  <a:outerShdw blurRad="114300" algn="ctr" rotWithShape="0">
                    <a:schemeClr val="tx1"/>
                  </a:outerShdw>
                </a:effectLst>
              </a:rPr>
              <a:t>Mapping</a:t>
            </a:r>
          </a:p>
        </p:txBody>
      </p:sp>
      <p:sp>
        <p:nvSpPr>
          <p:cNvPr id="11" name="Rounded Rectangle 10"/>
          <p:cNvSpPr/>
          <p:nvPr/>
        </p:nvSpPr>
        <p:spPr bwMode="auto">
          <a:xfrm>
            <a:off x="3467100" y="4318000"/>
            <a:ext cx="2209800" cy="914400"/>
          </a:xfrm>
          <a:prstGeom prst="roundRect">
            <a:avLst/>
          </a:prstGeom>
          <a:gradFill flip="none" rotWithShape="1">
            <a:gsLst>
              <a:gs pos="1000">
                <a:schemeClr val="bg1">
                  <a:alpha val="50000"/>
                </a:schemeClr>
              </a:gs>
              <a:gs pos="100000">
                <a:schemeClr val="tx2">
                  <a:alpha val="50000"/>
                </a:schemeClr>
              </a:gs>
            </a:gsLst>
            <a:lin ang="16200000" scaled="1"/>
            <a:tileRect/>
          </a:gra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190500" dist="38100" dir="2700000" algn="tl" rotWithShape="0">
              <a:schemeClr val="bg2">
                <a:alpha val="50000"/>
              </a:scheme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lang="en-US" sz="2000" b="1" dirty="0" err="1" smtClean="0">
                <a:solidFill>
                  <a:schemeClr val="bg2"/>
                </a:solidFill>
                <a:effectLst>
                  <a:outerShdw blurRad="114300" algn="ctr" rotWithShape="0">
                    <a:schemeClr val="tx1"/>
                  </a:outerShdw>
                </a:effectLst>
              </a:rPr>
              <a:t>Halftoning</a:t>
            </a:r>
            <a:endParaRPr lang="en-US" sz="2000" b="1" dirty="0" smtClean="0">
              <a:solidFill>
                <a:schemeClr val="bg2"/>
              </a:solidFill>
              <a:effectLst>
                <a:outerShdw blurRad="114300" algn="ctr" rotWithShape="0">
                  <a:schemeClr val="tx1"/>
                </a:outerShdw>
              </a:effectLst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3467100" y="5562600"/>
            <a:ext cx="2209800" cy="914400"/>
          </a:xfrm>
          <a:prstGeom prst="roundRect">
            <a:avLst/>
          </a:prstGeom>
          <a:gradFill flip="none" rotWithShape="1">
            <a:gsLst>
              <a:gs pos="1000">
                <a:schemeClr val="bg1">
                  <a:alpha val="50000"/>
                </a:schemeClr>
              </a:gs>
              <a:gs pos="100000">
                <a:schemeClr val="tx2">
                  <a:alpha val="50000"/>
                </a:schemeClr>
              </a:gs>
            </a:gsLst>
            <a:lin ang="16200000" scaled="1"/>
            <a:tileRect/>
          </a:gra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190500" dist="38100" dir="2700000" algn="tl" rotWithShape="0">
              <a:schemeClr val="bg2">
                <a:alpha val="50000"/>
              </a:scheme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lang="en-US" sz="2000" b="1" dirty="0" smtClean="0">
                <a:solidFill>
                  <a:schemeClr val="bg2"/>
                </a:solidFill>
                <a:effectLst>
                  <a:outerShdw blurRad="114300" algn="ctr" rotWithShape="0">
                    <a:schemeClr val="tx1"/>
                  </a:outerShdw>
                </a:effectLst>
              </a:rPr>
              <a:t>Printing</a:t>
            </a:r>
          </a:p>
        </p:txBody>
      </p:sp>
      <p:cxnSp>
        <p:nvCxnSpPr>
          <p:cNvPr id="8" name="Straight Arrow Connector 7"/>
          <p:cNvCxnSpPr>
            <a:stCxn id="9" idx="2"/>
            <a:endCxn id="10" idx="0"/>
          </p:cNvCxnSpPr>
          <p:nvPr/>
        </p:nvCxnSpPr>
        <p:spPr bwMode="auto">
          <a:xfrm rot="5400000">
            <a:off x="4406900" y="2908300"/>
            <a:ext cx="330200" cy="1588"/>
          </a:xfrm>
          <a:prstGeom prst="straightConnector1">
            <a:avLst/>
          </a:prstGeom>
          <a:solidFill>
            <a:schemeClr val="accent2">
              <a:alpha val="50000"/>
            </a:schemeClr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>
            <a:outerShdw blurRad="190500" dist="38100" dir="2700000" algn="tl" rotWithShape="0">
              <a:schemeClr val="bg2">
                <a:alpha val="50000"/>
              </a:schemeClr>
            </a:outerShdw>
          </a:effectLst>
        </p:spPr>
      </p:cxnSp>
      <p:cxnSp>
        <p:nvCxnSpPr>
          <p:cNvPr id="14" name="Straight Arrow Connector 13"/>
          <p:cNvCxnSpPr>
            <a:stCxn id="10" idx="2"/>
            <a:endCxn id="11" idx="0"/>
          </p:cNvCxnSpPr>
          <p:nvPr/>
        </p:nvCxnSpPr>
        <p:spPr bwMode="auto">
          <a:xfrm rot="5400000">
            <a:off x="4406900" y="4152900"/>
            <a:ext cx="330200" cy="1588"/>
          </a:xfrm>
          <a:prstGeom prst="straightConnector1">
            <a:avLst/>
          </a:prstGeom>
          <a:solidFill>
            <a:schemeClr val="accent2">
              <a:alpha val="50000"/>
            </a:schemeClr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>
            <a:outerShdw blurRad="190500" dist="38100" dir="2700000" algn="tl" rotWithShape="0">
              <a:schemeClr val="bg2">
                <a:alpha val="50000"/>
              </a:schemeClr>
            </a:outerShdw>
          </a:effectLst>
        </p:spPr>
      </p:cxnSp>
      <p:cxnSp>
        <p:nvCxnSpPr>
          <p:cNvPr id="16" name="Straight Arrow Connector 15"/>
          <p:cNvCxnSpPr>
            <a:stCxn id="11" idx="2"/>
            <a:endCxn id="12" idx="0"/>
          </p:cNvCxnSpPr>
          <p:nvPr/>
        </p:nvCxnSpPr>
        <p:spPr bwMode="auto">
          <a:xfrm rot="5400000">
            <a:off x="4406900" y="5397500"/>
            <a:ext cx="330200" cy="1588"/>
          </a:xfrm>
          <a:prstGeom prst="straightConnector1">
            <a:avLst/>
          </a:prstGeom>
          <a:solidFill>
            <a:schemeClr val="accent2">
              <a:alpha val="50000"/>
            </a:schemeClr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>
            <a:outerShdw blurRad="190500" dist="38100" dir="2700000" algn="tl" rotWithShape="0">
              <a:schemeClr val="bg2">
                <a:alpha val="50000"/>
              </a:schemeClr>
            </a:outerShdw>
          </a:effectLst>
        </p:spPr>
      </p:cxn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Representation: </a:t>
            </a:r>
            <a:r>
              <a:rPr lang="en-US" dirty="0" err="1" smtClean="0"/>
              <a:t>svBRDF</a:t>
            </a:r>
            <a:endParaRPr lang="en-US" dirty="0"/>
          </a:p>
        </p:txBody>
      </p:sp>
      <p:pic>
        <p:nvPicPr>
          <p:cNvPr id="4" name="Picture 6" descr="patch_scatter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424113"/>
            <a:ext cx="2930525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2700" dir="2700000" algn="tl" rotWithShape="0">
              <a:prstClr val="black">
                <a:alpha val="50000"/>
              </a:prstClr>
            </a:outerShdw>
          </a:effec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3809727" y="2970213"/>
            <a:ext cx="5105673" cy="156966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2400" b="1" dirty="0" smtClean="0">
                <a:solidFill>
                  <a:schemeClr val="bg1"/>
                </a:solidFill>
                <a:effectLst/>
                <a:latin typeface="+mn-lt"/>
                <a:cs typeface="Arial" charset="0"/>
              </a:rPr>
              <a:t>for </a:t>
            </a:r>
            <a:r>
              <a:rPr lang="en-US" sz="2400" b="1" dirty="0">
                <a:solidFill>
                  <a:schemeClr val="bg1"/>
                </a:solidFill>
                <a:effectLst/>
                <a:latin typeface="+mn-lt"/>
                <a:cs typeface="Arial" charset="0"/>
              </a:rPr>
              <a:t>each</a:t>
            </a:r>
            <a:r>
              <a:rPr lang="en-US" sz="2400" dirty="0">
                <a:solidFill>
                  <a:schemeClr val="bg1"/>
                </a:solidFill>
                <a:effectLst/>
                <a:latin typeface="+mn-lt"/>
                <a:cs typeface="Arial" charset="0"/>
              </a:rPr>
              <a:t> </a:t>
            </a:r>
            <a:r>
              <a:rPr lang="en-US" sz="2400" dirty="0">
                <a:solidFill>
                  <a:schemeClr val="bg2"/>
                </a:solidFill>
                <a:effectLst/>
                <a:latin typeface="+mn-lt"/>
                <a:cs typeface="Arial" charset="0"/>
              </a:rPr>
              <a:t>position</a:t>
            </a:r>
            <a:r>
              <a:rPr lang="en-US" sz="2400" dirty="0" smtClean="0">
                <a:solidFill>
                  <a:schemeClr val="bg2"/>
                </a:solidFill>
                <a:effectLst/>
                <a:latin typeface="+mn-lt"/>
                <a:cs typeface="Arial" charset="0"/>
              </a:rPr>
              <a:t>:</a:t>
            </a:r>
            <a:endParaRPr lang="en-US" sz="2400" dirty="0">
              <a:solidFill>
                <a:schemeClr val="bg2"/>
              </a:solidFill>
              <a:effectLst/>
              <a:latin typeface="+mn-lt"/>
              <a:cs typeface="Arial" charset="0"/>
            </a:endParaRPr>
          </a:p>
          <a:p>
            <a:pPr algn="l">
              <a:defRPr/>
            </a:pPr>
            <a:r>
              <a:rPr lang="en-US" sz="2400" b="1" dirty="0" smtClean="0">
                <a:solidFill>
                  <a:schemeClr val="bg2"/>
                </a:solidFill>
                <a:effectLst/>
                <a:latin typeface="+mn-lt"/>
                <a:cs typeface="Arial" charset="0"/>
              </a:rPr>
              <a:t>   </a:t>
            </a:r>
            <a:r>
              <a:rPr lang="en-US" sz="2400" b="1" dirty="0" smtClean="0">
                <a:solidFill>
                  <a:schemeClr val="bg1"/>
                </a:solidFill>
                <a:effectLst/>
                <a:latin typeface="+mn-lt"/>
                <a:cs typeface="Arial" charset="0"/>
              </a:rPr>
              <a:t>for </a:t>
            </a:r>
            <a:r>
              <a:rPr lang="en-US" sz="2400" b="1" dirty="0">
                <a:solidFill>
                  <a:schemeClr val="bg1"/>
                </a:solidFill>
                <a:effectLst/>
                <a:latin typeface="+mn-lt"/>
                <a:cs typeface="Arial" charset="0"/>
              </a:rPr>
              <a:t>each</a:t>
            </a:r>
            <a:r>
              <a:rPr lang="en-US" sz="2400" dirty="0">
                <a:solidFill>
                  <a:schemeClr val="bg1"/>
                </a:solidFill>
                <a:effectLst/>
                <a:latin typeface="+mn-lt"/>
                <a:cs typeface="Arial" charset="0"/>
              </a:rPr>
              <a:t> </a:t>
            </a:r>
            <a:r>
              <a:rPr lang="en-US" sz="2400" dirty="0">
                <a:solidFill>
                  <a:schemeClr val="bg2"/>
                </a:solidFill>
                <a:effectLst/>
                <a:latin typeface="+mn-lt"/>
                <a:cs typeface="Arial" charset="0"/>
              </a:rPr>
              <a:t>direction of incident light</a:t>
            </a:r>
            <a:r>
              <a:rPr lang="en-US" sz="2400" dirty="0" smtClean="0">
                <a:solidFill>
                  <a:schemeClr val="bg2"/>
                </a:solidFill>
                <a:effectLst/>
                <a:latin typeface="+mn-lt"/>
                <a:cs typeface="Arial" charset="0"/>
              </a:rPr>
              <a:t>:</a:t>
            </a:r>
          </a:p>
          <a:p>
            <a:pPr algn="l">
              <a:defRPr/>
            </a:pPr>
            <a:r>
              <a:rPr lang="en-US" sz="2400" b="1" dirty="0" smtClean="0">
                <a:solidFill>
                  <a:schemeClr val="bg2"/>
                </a:solidFill>
                <a:effectLst/>
                <a:latin typeface="+mn-lt"/>
                <a:cs typeface="Arial" charset="0"/>
              </a:rPr>
              <a:t>      </a:t>
            </a:r>
            <a:r>
              <a:rPr lang="en-US" sz="2400" b="1" dirty="0" smtClean="0">
                <a:solidFill>
                  <a:schemeClr val="bg1"/>
                </a:solidFill>
                <a:effectLst/>
                <a:latin typeface="+mn-lt"/>
                <a:cs typeface="Arial" charset="0"/>
              </a:rPr>
              <a:t>for </a:t>
            </a:r>
            <a:r>
              <a:rPr lang="en-US" sz="2400" b="1" dirty="0">
                <a:solidFill>
                  <a:schemeClr val="bg1"/>
                </a:solidFill>
                <a:effectLst/>
                <a:latin typeface="+mn-lt"/>
                <a:cs typeface="Arial" charset="0"/>
              </a:rPr>
              <a:t>each</a:t>
            </a:r>
            <a:r>
              <a:rPr lang="en-US" sz="2400" dirty="0">
                <a:solidFill>
                  <a:schemeClr val="bg1"/>
                </a:solidFill>
                <a:effectLst/>
                <a:latin typeface="+mn-lt"/>
                <a:cs typeface="Arial" charset="0"/>
              </a:rPr>
              <a:t> </a:t>
            </a:r>
            <a:r>
              <a:rPr lang="en-US" sz="2400" dirty="0">
                <a:solidFill>
                  <a:schemeClr val="bg2"/>
                </a:solidFill>
                <a:effectLst/>
                <a:latin typeface="+mn-lt"/>
                <a:cs typeface="Arial" charset="0"/>
              </a:rPr>
              <a:t>reflected direction:</a:t>
            </a:r>
          </a:p>
          <a:p>
            <a:pPr algn="l">
              <a:defRPr/>
            </a:pPr>
            <a:r>
              <a:rPr lang="en-US" sz="2400" dirty="0">
                <a:solidFill>
                  <a:schemeClr val="bg2"/>
                </a:solidFill>
                <a:effectLst/>
                <a:latin typeface="+mn-lt"/>
                <a:cs typeface="Arial" charset="0"/>
              </a:rPr>
              <a:t>            </a:t>
            </a:r>
            <a:r>
              <a:rPr lang="en-US" sz="2400" i="1" dirty="0">
                <a:solidFill>
                  <a:schemeClr val="bg1"/>
                </a:solidFill>
                <a:effectLst/>
                <a:latin typeface="+mn-lt"/>
                <a:cs typeface="Arial" charset="0"/>
              </a:rPr>
              <a:t>how much</a:t>
            </a:r>
            <a:r>
              <a:rPr lang="en-US" sz="2400" dirty="0">
                <a:solidFill>
                  <a:schemeClr val="bg1"/>
                </a:solidFill>
                <a:effectLst/>
                <a:latin typeface="+mn-lt"/>
                <a:cs typeface="Arial" charset="0"/>
              </a:rPr>
              <a:t> </a:t>
            </a:r>
            <a:r>
              <a:rPr lang="en-US" sz="2400" dirty="0">
                <a:solidFill>
                  <a:schemeClr val="bg2"/>
                </a:solidFill>
                <a:effectLst/>
                <a:latin typeface="+mn-lt"/>
                <a:cs typeface="Arial" charset="0"/>
              </a:rPr>
              <a:t>light is reflected?</a:t>
            </a:r>
            <a:endParaRPr lang="en-US" sz="2400" b="1" dirty="0">
              <a:solidFill>
                <a:schemeClr val="bg2"/>
              </a:solidFill>
              <a:effectLst/>
              <a:latin typeface="+mn-lt"/>
              <a:cs typeface="Arial" charset="0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685800" y="6019800"/>
            <a:ext cx="7772400" cy="40011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 smtClean="0">
                <a:solidFill>
                  <a:schemeClr val="bg1"/>
                </a:solidFill>
                <a:effectLst/>
                <a:latin typeface="+mn-lt"/>
                <a:cs typeface="Arial" charset="0"/>
              </a:rPr>
              <a:t>(Formally: ratio of reflected radiance to irradiance, at each position)</a:t>
            </a:r>
            <a:endParaRPr lang="en-US" sz="2000" dirty="0">
              <a:solidFill>
                <a:schemeClr val="bg1"/>
              </a:solidFill>
              <a:effectLst/>
              <a:latin typeface="+mn-lt"/>
              <a:cs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Factored Representation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8229600" cy="4495800"/>
          </a:xfrm>
        </p:spPr>
        <p:txBody>
          <a:bodyPr/>
          <a:lstStyle/>
          <a:p>
            <a:r>
              <a:rPr lang="en-US" dirty="0" smtClean="0"/>
              <a:t>Full </a:t>
            </a:r>
            <a:r>
              <a:rPr lang="en-US" dirty="0" err="1" smtClean="0"/>
              <a:t>svBRDF</a:t>
            </a:r>
            <a:r>
              <a:rPr lang="en-US" dirty="0" smtClean="0"/>
              <a:t> too big (6D function)</a:t>
            </a:r>
          </a:p>
          <a:p>
            <a:r>
              <a:rPr lang="en-US" dirty="0" smtClean="0"/>
              <a:t>Decompose into basis materials and mixing maps</a:t>
            </a:r>
            <a:br>
              <a:rPr lang="en-US" dirty="0" smtClean="0"/>
            </a:br>
            <a:r>
              <a:rPr lang="en-US" sz="2000" dirty="0" smtClean="0">
                <a:solidFill>
                  <a:schemeClr val="bg1"/>
                </a:solidFill>
              </a:rPr>
              <a:t>  [Cook84, Lawrence06]</a:t>
            </a:r>
            <a:endParaRPr lang="en-US" dirty="0"/>
          </a:p>
        </p:txBody>
      </p:sp>
      <p:pic>
        <p:nvPicPr>
          <p:cNvPr id="4" name="Picture 3" descr="sg-map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6962" y="4876800"/>
            <a:ext cx="1833219" cy="1752600"/>
          </a:xfrm>
          <a:prstGeom prst="rect">
            <a:avLst/>
          </a:prstGeom>
          <a:effectLst>
            <a:outerShdw blurRad="190500" dist="12700" dir="2700000" algn="tl" rotWithShape="0">
              <a:prstClr val="black">
                <a:alpha val="50000"/>
              </a:prstClr>
            </a:outerShdw>
          </a:effectLst>
        </p:spPr>
      </p:pic>
      <p:pic>
        <p:nvPicPr>
          <p:cNvPr id="5" name="Picture 4" descr="sg-map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58162" y="4876800"/>
            <a:ext cx="1833219" cy="1752600"/>
          </a:xfrm>
          <a:prstGeom prst="rect">
            <a:avLst/>
          </a:prstGeom>
          <a:effectLst>
            <a:outerShdw blurRad="190500" dist="12700" dir="2700000" algn="tl" rotWithShape="0">
              <a:prstClr val="black">
                <a:alpha val="50000"/>
              </a:prstClr>
            </a:outerShdw>
          </a:effectLst>
        </p:spPr>
      </p:pic>
      <p:pic>
        <p:nvPicPr>
          <p:cNvPr id="7" name="Picture 6" descr="sg-map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24981" y="4876800"/>
            <a:ext cx="1833219" cy="1752600"/>
          </a:xfrm>
          <a:prstGeom prst="rect">
            <a:avLst/>
          </a:prstGeom>
          <a:effectLst>
            <a:outerShdw blurRad="190500" dist="12700" dir="2700000" algn="tl" rotWithShape="0">
              <a:prstClr val="black">
                <a:alpha val="50000"/>
              </a:prstClr>
            </a:outerShdw>
          </a:effectLst>
        </p:spPr>
      </p:pic>
      <p:pic>
        <p:nvPicPr>
          <p:cNvPr id="8" name="Picture 7" descr="sg-mat0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3471" y="3200400"/>
            <a:ext cx="1600200" cy="1600200"/>
          </a:xfrm>
          <a:prstGeom prst="rect">
            <a:avLst/>
          </a:prstGeom>
          <a:effectLst>
            <a:outerShdw blurRad="190500" dist="12700" dir="2700000" algn="tl" rotWithShape="0">
              <a:prstClr val="black">
                <a:alpha val="50000"/>
              </a:prstClr>
            </a:outerShdw>
          </a:effectLst>
        </p:spPr>
      </p:pic>
      <p:pic>
        <p:nvPicPr>
          <p:cNvPr id="9" name="Picture 8" descr="sg-mat1.p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74671" y="3200400"/>
            <a:ext cx="1600200" cy="1600200"/>
          </a:xfrm>
          <a:prstGeom prst="rect">
            <a:avLst/>
          </a:prstGeom>
          <a:effectLst>
            <a:outerShdw blurRad="190500" dist="12700" dir="2700000" algn="tl" rotWithShape="0">
              <a:prstClr val="black">
                <a:alpha val="50000"/>
              </a:prstClr>
            </a:outerShdw>
          </a:effectLst>
        </p:spPr>
      </p:pic>
      <p:pic>
        <p:nvPicPr>
          <p:cNvPr id="11" name="Picture 10" descr="sg-mat3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41490" y="3200400"/>
            <a:ext cx="1600200" cy="1600200"/>
          </a:xfrm>
          <a:prstGeom prst="rect">
            <a:avLst/>
          </a:prstGeom>
          <a:effectLst>
            <a:outerShdw blurRad="190500" dist="12700" dir="2700000" algn="tl" rotWithShape="0">
              <a:prstClr val="black">
                <a:alpha val="50000"/>
              </a:prstClr>
            </a:outerShdw>
          </a:effectLst>
        </p:spPr>
      </p:pic>
      <p:pic>
        <p:nvPicPr>
          <p:cNvPr id="6" name="Picture 5" descr="sg-map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646631" y="4876800"/>
            <a:ext cx="1833219" cy="1752600"/>
          </a:xfrm>
          <a:prstGeom prst="rect">
            <a:avLst/>
          </a:prstGeom>
          <a:effectLst>
            <a:outerShdw blurRad="190500" dist="12700" dir="2700000" algn="tl" rotWithShape="0">
              <a:prstClr val="black">
                <a:alpha val="50000"/>
              </a:prstClr>
            </a:outerShdw>
          </a:effectLst>
        </p:spPr>
      </p:pic>
      <p:pic>
        <p:nvPicPr>
          <p:cNvPr id="10" name="Picture 9" descr="sg-mat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63140" y="3200400"/>
            <a:ext cx="1600200" cy="1600200"/>
          </a:xfrm>
          <a:prstGeom prst="rect">
            <a:avLst/>
          </a:prstGeom>
          <a:effectLst>
            <a:outerShdw blurRad="190500" dist="12700" dir="2700000" algn="tl" rotWithShape="0">
              <a:prstClr val="black">
                <a:alpha val="50000"/>
              </a:prst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yTemplate">
  <a:themeElements>
    <a:clrScheme name="Custom 5">
      <a:dk1>
        <a:srgbClr val="000000"/>
      </a:dk1>
      <a:lt1>
        <a:srgbClr val="FFFFFF"/>
      </a:lt1>
      <a:dk2>
        <a:srgbClr val="705010"/>
      </a:dk2>
      <a:lt2>
        <a:srgbClr val="F7E8C9"/>
      </a:lt2>
      <a:accent1>
        <a:srgbClr val="800000"/>
      </a:accent1>
      <a:accent2>
        <a:srgbClr val="008000"/>
      </a:accent2>
      <a:accent3>
        <a:srgbClr val="00007F"/>
      </a:accent3>
      <a:accent4>
        <a:srgbClr val="FFFF00"/>
      </a:accent4>
      <a:accent5>
        <a:srgbClr val="7F7F7F"/>
      </a:accent5>
      <a:accent6>
        <a:srgbClr val="606060"/>
      </a:accent6>
      <a:hlink>
        <a:srgbClr val="000099"/>
      </a:hlink>
      <a:folHlink>
        <a:srgbClr val="42009A"/>
      </a:folHlink>
    </a:clrScheme>
    <a:fontScheme name="Office Theme">
      <a:majorFont>
        <a:latin typeface="Garamond"/>
        <a:ea typeface=""/>
        <a:cs typeface=""/>
      </a:majorFont>
      <a:minorFont>
        <a:latin typeface="ZapfHumnst B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2">
            <a:alpha val="50000"/>
          </a:schemeClr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ZapfHumnst BT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2">
            <a:alpha val="50000"/>
          </a:schemeClr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ZapfHumnst BT" pitchFamily="34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EAEAEA"/>
        </a:lt1>
        <a:dk2>
          <a:srgbClr val="000066"/>
        </a:dk2>
        <a:lt2>
          <a:srgbClr val="FFFFFF"/>
        </a:lt2>
        <a:accent1>
          <a:srgbClr val="003399"/>
        </a:accent1>
        <a:accent2>
          <a:srgbClr val="99CCFF"/>
        </a:accent2>
        <a:accent3>
          <a:srgbClr val="AAAAB8"/>
        </a:accent3>
        <a:accent4>
          <a:srgbClr val="C8C8C8"/>
        </a:accent4>
        <a:accent5>
          <a:srgbClr val="AAADCA"/>
        </a:accent5>
        <a:accent6>
          <a:srgbClr val="8AB9E7"/>
        </a:accent6>
        <a:hlink>
          <a:srgbClr val="CC9900"/>
        </a:hlink>
        <a:folHlink>
          <a:srgbClr val="99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666699"/>
        </a:dk1>
        <a:lt1>
          <a:srgbClr val="CCCCFF"/>
        </a:lt1>
        <a:dk2>
          <a:srgbClr val="000040"/>
        </a:dk2>
        <a:lt2>
          <a:srgbClr val="A4A4C2"/>
        </a:lt2>
        <a:accent1>
          <a:srgbClr val="003399"/>
        </a:accent1>
        <a:accent2>
          <a:srgbClr val="0099FF"/>
        </a:accent2>
        <a:accent3>
          <a:srgbClr val="E2E2FF"/>
        </a:accent3>
        <a:accent4>
          <a:srgbClr val="565682"/>
        </a:accent4>
        <a:accent5>
          <a:srgbClr val="AAADCA"/>
        </a:accent5>
        <a:accent6>
          <a:srgbClr val="008AE7"/>
        </a:accent6>
        <a:hlink>
          <a:srgbClr val="B68600"/>
        </a:hlink>
        <a:folHlink>
          <a:srgbClr val="8A5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777777"/>
        </a:accent1>
        <a:accent2>
          <a:srgbClr val="B2B2B2"/>
        </a:accent2>
        <a:accent3>
          <a:srgbClr val="F3F3F3"/>
        </a:accent3>
        <a:accent4>
          <a:srgbClr val="000000"/>
        </a:accent4>
        <a:accent5>
          <a:srgbClr val="BDBDBD"/>
        </a:accent5>
        <a:accent6>
          <a:srgbClr val="A1A1A1"/>
        </a:accent6>
        <a:hlink>
          <a:srgbClr val="808080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333333"/>
        </a:dk1>
        <a:lt1>
          <a:srgbClr val="FFFF66"/>
        </a:lt1>
        <a:dk2>
          <a:srgbClr val="000000"/>
        </a:dk2>
        <a:lt2>
          <a:srgbClr val="CC3300"/>
        </a:lt2>
        <a:accent1>
          <a:srgbClr val="5F5F5F"/>
        </a:accent1>
        <a:accent2>
          <a:srgbClr val="3399FF"/>
        </a:accent2>
        <a:accent3>
          <a:srgbClr val="AAAAAA"/>
        </a:accent3>
        <a:accent4>
          <a:srgbClr val="DADA56"/>
        </a:accent4>
        <a:accent5>
          <a:srgbClr val="B6B6B6"/>
        </a:accent5>
        <a:accent6>
          <a:srgbClr val="2D8AE7"/>
        </a:accent6>
        <a:hlink>
          <a:srgbClr val="008000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3300"/>
        </a:dk1>
        <a:lt1>
          <a:srgbClr val="FFFFCC"/>
        </a:lt1>
        <a:dk2>
          <a:srgbClr val="006600"/>
        </a:dk2>
        <a:lt2>
          <a:srgbClr val="FFFF00"/>
        </a:lt2>
        <a:accent1>
          <a:srgbClr val="008000"/>
        </a:accent1>
        <a:accent2>
          <a:srgbClr val="3399FF"/>
        </a:accent2>
        <a:accent3>
          <a:srgbClr val="AAB8AA"/>
        </a:accent3>
        <a:accent4>
          <a:srgbClr val="DADAAE"/>
        </a:accent4>
        <a:accent5>
          <a:srgbClr val="AAC0AA"/>
        </a:accent5>
        <a:accent6>
          <a:srgbClr val="2D8AE7"/>
        </a:accent6>
        <a:hlink>
          <a:srgbClr val="6666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MyTemplate</Template>
  <TotalTime>598</TotalTime>
  <Words>563</Words>
  <Application>Microsoft Office PowerPoint</Application>
  <PresentationFormat>On-screen Show (4:3)</PresentationFormat>
  <Paragraphs>156</Paragraphs>
  <Slides>34</Slides>
  <Notes>3</Notes>
  <HiddenSlides>1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Arial</vt:lpstr>
      <vt:lpstr>Garamond</vt:lpstr>
      <vt:lpstr>ZapfHumnst BT</vt:lpstr>
      <vt:lpstr>Symbol</vt:lpstr>
      <vt:lpstr>Lucida Sans Typewriter</vt:lpstr>
      <vt:lpstr>MyTemplate</vt:lpstr>
      <vt:lpstr>Image</vt:lpstr>
      <vt:lpstr>Equation</vt:lpstr>
      <vt:lpstr>Printing Spatially Varying Reflectance</vt:lpstr>
      <vt:lpstr>Motivation</vt:lpstr>
      <vt:lpstr>Motivation</vt:lpstr>
      <vt:lpstr>Goal</vt:lpstr>
      <vt:lpstr>Approach</vt:lpstr>
      <vt:lpstr>Approach</vt:lpstr>
      <vt:lpstr>Pipeline</vt:lpstr>
      <vt:lpstr>Representation: svBRDF</vt:lpstr>
      <vt:lpstr>Factored Representation</vt:lpstr>
      <vt:lpstr>Curve-Based BRDF Representation</vt:lpstr>
      <vt:lpstr>Pipeline</vt:lpstr>
      <vt:lpstr>BRDF Gamut Mapping: Device Capabilities </vt:lpstr>
      <vt:lpstr>BRDF Gamut Mapping: Input</vt:lpstr>
      <vt:lpstr>BRDF Gamut Mapping: Clamping ( Relative Colorimetric Intent)</vt:lpstr>
      <vt:lpstr>BRDF Gamut Mapping: Warping  ( Perceptual Intent)</vt:lpstr>
      <vt:lpstr>BRDF Gamut Mapping: 1D Example</vt:lpstr>
      <vt:lpstr>BRDF Gamut Mapping: 1D Example</vt:lpstr>
      <vt:lpstr>Approach</vt:lpstr>
      <vt:lpstr>Projection: Constrained Optimization</vt:lpstr>
      <vt:lpstr>Pipeline</vt:lpstr>
      <vt:lpstr>Halftoning</vt:lpstr>
      <vt:lpstr>Halftoning Results</vt:lpstr>
      <vt:lpstr>Pipeline</vt:lpstr>
      <vt:lpstr>Printer</vt:lpstr>
      <vt:lpstr>Measuring Inks</vt:lpstr>
      <vt:lpstr>Ink Measurements</vt:lpstr>
      <vt:lpstr>Printed Results</vt:lpstr>
      <vt:lpstr>Printed Results</vt:lpstr>
      <vt:lpstr>Printed Results</vt:lpstr>
      <vt:lpstr>Comparisons</vt:lpstr>
      <vt:lpstr>Comparisons</vt:lpstr>
      <vt:lpstr>Limitations and Future Work</vt:lpstr>
      <vt:lpstr>More Future Work</vt:lpstr>
      <vt:lpstr>Thanks to…</vt:lpstr>
    </vt:vector>
  </TitlesOfParts>
  <Company>Princeton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Printing Spatially Varying Reflectance</dc:title>
  <dc:creator>Szymon Rusinkiewicz</dc:creator>
  <cp:lastModifiedBy>Szymon Rusinkiewicz</cp:lastModifiedBy>
  <cp:revision>51</cp:revision>
  <dcterms:created xsi:type="dcterms:W3CDTF">2009-12-09T19:22:54Z</dcterms:created>
  <dcterms:modified xsi:type="dcterms:W3CDTF">2009-12-17T12:06:29Z</dcterms:modified>
</cp:coreProperties>
</file>