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embeddings/Microsoft_Equation1.bin" ContentType="application/vnd.openxmlformats-officedocument.oleObject"/>
  <Override PartName="/ppt/embeddings/Microsoft_Equation2.bin" ContentType="application/vnd.openxmlformats-officedocument.oleObject"/>
  <Override PartName="/ppt/embeddings/Microsoft_Equation3.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1"/>
  </p:notesMasterIdLst>
  <p:handoutMasterIdLst>
    <p:handoutMasterId r:id="rId62"/>
  </p:handoutMasterIdLst>
  <p:sldIdLst>
    <p:sldId id="256" r:id="rId2"/>
    <p:sldId id="313" r:id="rId3"/>
    <p:sldId id="332" r:id="rId4"/>
    <p:sldId id="345" r:id="rId5"/>
    <p:sldId id="333" r:id="rId6"/>
    <p:sldId id="334" r:id="rId7"/>
    <p:sldId id="316" r:id="rId8"/>
    <p:sldId id="261" r:id="rId9"/>
    <p:sldId id="262" r:id="rId10"/>
    <p:sldId id="319" r:id="rId11"/>
    <p:sldId id="263" r:id="rId12"/>
    <p:sldId id="264" r:id="rId13"/>
    <p:sldId id="265" r:id="rId14"/>
    <p:sldId id="266" r:id="rId15"/>
    <p:sldId id="267" r:id="rId16"/>
    <p:sldId id="268" r:id="rId17"/>
    <p:sldId id="274" r:id="rId18"/>
    <p:sldId id="269" r:id="rId19"/>
    <p:sldId id="270" r:id="rId20"/>
    <p:sldId id="272" r:id="rId21"/>
    <p:sldId id="275" r:id="rId22"/>
    <p:sldId id="276" r:id="rId23"/>
    <p:sldId id="336" r:id="rId24"/>
    <p:sldId id="284" r:id="rId25"/>
    <p:sldId id="285" r:id="rId26"/>
    <p:sldId id="286" r:id="rId27"/>
    <p:sldId id="287" r:id="rId28"/>
    <p:sldId id="288" r:id="rId29"/>
    <p:sldId id="289" r:id="rId30"/>
    <p:sldId id="290" r:id="rId31"/>
    <p:sldId id="291" r:id="rId32"/>
    <p:sldId id="292" r:id="rId33"/>
    <p:sldId id="293" r:id="rId34"/>
    <p:sldId id="322" r:id="rId35"/>
    <p:sldId id="324" r:id="rId36"/>
    <p:sldId id="296" r:id="rId37"/>
    <p:sldId id="297" r:id="rId38"/>
    <p:sldId id="343" r:id="rId39"/>
    <p:sldId id="344" r:id="rId40"/>
    <p:sldId id="327" r:id="rId41"/>
    <p:sldId id="339" r:id="rId42"/>
    <p:sldId id="298" r:id="rId43"/>
    <p:sldId id="302" r:id="rId44"/>
    <p:sldId id="301" r:id="rId45"/>
    <p:sldId id="300" r:id="rId46"/>
    <p:sldId id="340" r:id="rId47"/>
    <p:sldId id="303" r:id="rId48"/>
    <p:sldId id="304" r:id="rId49"/>
    <p:sldId id="305" r:id="rId50"/>
    <p:sldId id="346" r:id="rId51"/>
    <p:sldId id="347" r:id="rId52"/>
    <p:sldId id="306" r:id="rId53"/>
    <p:sldId id="341" r:id="rId54"/>
    <p:sldId id="342" r:id="rId55"/>
    <p:sldId id="310" r:id="rId56"/>
    <p:sldId id="311" r:id="rId57"/>
    <p:sldId id="312" r:id="rId58"/>
    <p:sldId id="308" r:id="rId59"/>
    <p:sldId id="309" r:id="rId6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64C"/>
    <a:srgbClr val="0000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702" autoAdjust="0"/>
  </p:normalViewPr>
  <p:slideViewPr>
    <p:cSldViewPr snapToGrid="0" snapToObjects="1">
      <p:cViewPr>
        <p:scale>
          <a:sx n="90" d="100"/>
          <a:sy n="90" d="100"/>
        </p:scale>
        <p:origin x="-984" y="-168"/>
      </p:cViewPr>
      <p:guideLst>
        <p:guide orient="horz" pos="1620"/>
        <p:guide pos="2880"/>
      </p:guideLst>
    </p:cSldViewPr>
  </p:slideViewPr>
  <p:notesTextViewPr>
    <p:cViewPr>
      <p:scale>
        <a:sx n="100" d="100"/>
        <a:sy n="100" d="100"/>
      </p:scale>
      <p:origin x="0" y="0"/>
    </p:cViewPr>
  </p:notesTextViewPr>
  <p:sorterViewPr>
    <p:cViewPr>
      <p:scale>
        <a:sx n="158" d="100"/>
        <a:sy n="1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2.5</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0.9</c:v>
                </c:pt>
              </c:numCache>
            </c:numRef>
          </c:val>
        </c:ser>
        <c:ser>
          <c:idx val="3"/>
          <c:order val="3"/>
          <c:tx>
            <c:strRef>
              <c:f>Sheet1!$E$1</c:f>
              <c:strCache>
                <c:ptCount val="1"/>
                <c:pt idx="0">
                  <c:v>Series 4</c:v>
                </c:pt>
              </c:strCache>
            </c:strRef>
          </c:tx>
          <c:spPr>
            <a:solidFill>
              <a:srgbClr val="FF0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FF0000"/>
            </a:solidFill>
          </c:spPr>
          <c:invertIfNegative val="0"/>
          <c:cat>
            <c:strRef>
              <c:f>Sheet1!$A$2</c:f>
              <c:strCache>
                <c:ptCount val="1"/>
                <c:pt idx="0">
                  <c:v>Category 1</c:v>
                </c:pt>
              </c:strCache>
            </c:strRef>
          </c:cat>
          <c:val>
            <c:numRef>
              <c:f>Sheet1!$F$2</c:f>
              <c:numCache>
                <c:formatCode>General</c:formatCode>
                <c:ptCount val="1"/>
                <c:pt idx="0">
                  <c:v>2.5</c:v>
                </c:pt>
              </c:numCache>
            </c:numRef>
          </c:val>
        </c:ser>
        <c:ser>
          <c:idx val="5"/>
          <c:order val="5"/>
          <c:tx>
            <c:strRef>
              <c:f>Sheet1!$G$1</c:f>
              <c:strCache>
                <c:ptCount val="1"/>
                <c:pt idx="0">
                  <c:v>Series 23</c:v>
                </c:pt>
              </c:strCache>
            </c:strRef>
          </c:tx>
          <c:spPr>
            <a:solidFill>
              <a:srgbClr val="FF0000"/>
            </a:solidFill>
          </c:spPr>
          <c:invertIfNegative val="0"/>
          <c:cat>
            <c:strRef>
              <c:f>Sheet1!$A$2</c:f>
              <c:strCache>
                <c:ptCount val="1"/>
                <c:pt idx="0">
                  <c:v>Category 1</c:v>
                </c:pt>
              </c:strCache>
            </c:strRef>
          </c:cat>
          <c:val>
            <c:numRef>
              <c:f>Sheet1!$G$2</c:f>
              <c:numCache>
                <c:formatCode>General</c:formatCode>
                <c:ptCount val="1"/>
                <c:pt idx="0">
                  <c:v>3.7</c:v>
                </c:pt>
              </c:numCache>
            </c:numRef>
          </c:val>
        </c:ser>
        <c:ser>
          <c:idx val="6"/>
          <c:order val="6"/>
          <c:tx>
            <c:strRef>
              <c:f>Sheet1!$H$1</c:f>
              <c:strCache>
                <c:ptCount val="1"/>
                <c:pt idx="0">
                  <c:v>Series 34</c:v>
                </c:pt>
              </c:strCache>
            </c:strRef>
          </c:tx>
          <c:spPr>
            <a:solidFill>
              <a:srgbClr val="FF0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2042908808"/>
        <c:axId val="-2042906040"/>
      </c:barChart>
      <c:catAx>
        <c:axId val="-2042908808"/>
        <c:scaling>
          <c:orientation val="minMax"/>
        </c:scaling>
        <c:delete val="1"/>
        <c:axPos val="b"/>
        <c:majorTickMark val="out"/>
        <c:minorTickMark val="none"/>
        <c:tickLblPos val="nextTo"/>
        <c:crossAx val="-2042906040"/>
        <c:crosses val="autoZero"/>
        <c:auto val="1"/>
        <c:lblAlgn val="ctr"/>
        <c:lblOffset val="100"/>
        <c:noMultiLvlLbl val="0"/>
      </c:catAx>
      <c:valAx>
        <c:axId val="-2042906040"/>
        <c:scaling>
          <c:orientation val="minMax"/>
        </c:scaling>
        <c:delete val="1"/>
        <c:axPos val="l"/>
        <c:numFmt formatCode="General" sourceLinked="1"/>
        <c:majorTickMark val="out"/>
        <c:minorTickMark val="none"/>
        <c:tickLblPos val="nextTo"/>
        <c:crossAx val="-2042908808"/>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4.0</c:v>
                </c:pt>
              </c:numCache>
            </c:numRef>
          </c:val>
        </c:ser>
        <c:ser>
          <c:idx val="1"/>
          <c:order val="1"/>
          <c:tx>
            <c:strRef>
              <c:f>Sheet1!$C$1</c:f>
              <c:strCache>
                <c:ptCount val="1"/>
                <c:pt idx="0">
                  <c:v>Series 2</c:v>
                </c:pt>
              </c:strCache>
            </c:strRef>
          </c:tx>
          <c:spPr>
            <a:solidFill>
              <a:srgbClr val="0000FF"/>
            </a:solidFill>
          </c:spPr>
          <c:invertIfNegative val="0"/>
          <c:cat>
            <c:strRef>
              <c:f>Sheet1!$A$2</c:f>
              <c:strCache>
                <c:ptCount val="1"/>
                <c:pt idx="0">
                  <c:v>Category 1</c:v>
                </c:pt>
              </c:strCache>
            </c:strRef>
          </c:cat>
          <c:val>
            <c:numRef>
              <c:f>Sheet1!$C$2</c:f>
              <c:numCache>
                <c:formatCode>General</c:formatCode>
                <c:ptCount val="1"/>
                <c:pt idx="0">
                  <c:v>2.2</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1994301096"/>
        <c:axId val="-2022907432"/>
      </c:barChart>
      <c:catAx>
        <c:axId val="-1994301096"/>
        <c:scaling>
          <c:orientation val="minMax"/>
        </c:scaling>
        <c:delete val="1"/>
        <c:axPos val="b"/>
        <c:majorTickMark val="out"/>
        <c:minorTickMark val="none"/>
        <c:tickLblPos val="nextTo"/>
        <c:crossAx val="-2022907432"/>
        <c:crosses val="autoZero"/>
        <c:auto val="1"/>
        <c:lblAlgn val="ctr"/>
        <c:lblOffset val="100"/>
        <c:noMultiLvlLbl val="0"/>
      </c:catAx>
      <c:valAx>
        <c:axId val="-2022907432"/>
        <c:scaling>
          <c:orientation val="minMax"/>
        </c:scaling>
        <c:delete val="1"/>
        <c:axPos val="l"/>
        <c:numFmt formatCode="General" sourceLinked="1"/>
        <c:majorTickMark val="out"/>
        <c:minorTickMark val="none"/>
        <c:tickLblPos val="nextTo"/>
        <c:crossAx val="-1994301096"/>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2.5</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0.9</c:v>
                </c:pt>
              </c:numCache>
            </c:numRef>
          </c:val>
        </c:ser>
        <c:ser>
          <c:idx val="3"/>
          <c:order val="3"/>
          <c:tx>
            <c:strRef>
              <c:f>Sheet1!$E$1</c:f>
              <c:strCache>
                <c:ptCount val="1"/>
                <c:pt idx="0">
                  <c:v>Series 4</c:v>
                </c:pt>
              </c:strCache>
            </c:strRef>
          </c:tx>
          <c:spPr>
            <a:solidFill>
              <a:srgbClr val="FF0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FF0000"/>
            </a:solidFill>
          </c:spPr>
          <c:invertIfNegative val="0"/>
          <c:cat>
            <c:strRef>
              <c:f>Sheet1!$A$2</c:f>
              <c:strCache>
                <c:ptCount val="1"/>
                <c:pt idx="0">
                  <c:v>Category 1</c:v>
                </c:pt>
              </c:strCache>
            </c:strRef>
          </c:cat>
          <c:val>
            <c:numRef>
              <c:f>Sheet1!$F$2</c:f>
              <c:numCache>
                <c:formatCode>General</c:formatCode>
                <c:ptCount val="1"/>
                <c:pt idx="0">
                  <c:v>2.5</c:v>
                </c:pt>
              </c:numCache>
            </c:numRef>
          </c:val>
        </c:ser>
        <c:ser>
          <c:idx val="5"/>
          <c:order val="5"/>
          <c:tx>
            <c:strRef>
              <c:f>Sheet1!$G$1</c:f>
              <c:strCache>
                <c:ptCount val="1"/>
                <c:pt idx="0">
                  <c:v>Series 23</c:v>
                </c:pt>
              </c:strCache>
            </c:strRef>
          </c:tx>
          <c:spPr>
            <a:solidFill>
              <a:srgbClr val="FF0000"/>
            </a:solidFill>
          </c:spPr>
          <c:invertIfNegative val="0"/>
          <c:cat>
            <c:strRef>
              <c:f>Sheet1!$A$2</c:f>
              <c:strCache>
                <c:ptCount val="1"/>
                <c:pt idx="0">
                  <c:v>Category 1</c:v>
                </c:pt>
              </c:strCache>
            </c:strRef>
          </c:cat>
          <c:val>
            <c:numRef>
              <c:f>Sheet1!$G$2</c:f>
              <c:numCache>
                <c:formatCode>General</c:formatCode>
                <c:ptCount val="1"/>
                <c:pt idx="0">
                  <c:v>3.7</c:v>
                </c:pt>
              </c:numCache>
            </c:numRef>
          </c:val>
        </c:ser>
        <c:ser>
          <c:idx val="6"/>
          <c:order val="6"/>
          <c:tx>
            <c:strRef>
              <c:f>Sheet1!$H$1</c:f>
              <c:strCache>
                <c:ptCount val="1"/>
                <c:pt idx="0">
                  <c:v>Series 34</c:v>
                </c:pt>
              </c:strCache>
            </c:strRef>
          </c:tx>
          <c:spPr>
            <a:solidFill>
              <a:srgbClr val="FF0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2028126424"/>
        <c:axId val="-2063764424"/>
      </c:barChart>
      <c:catAx>
        <c:axId val="-2028126424"/>
        <c:scaling>
          <c:orientation val="minMax"/>
        </c:scaling>
        <c:delete val="1"/>
        <c:axPos val="b"/>
        <c:majorTickMark val="out"/>
        <c:minorTickMark val="none"/>
        <c:tickLblPos val="nextTo"/>
        <c:crossAx val="-2063764424"/>
        <c:crosses val="autoZero"/>
        <c:auto val="1"/>
        <c:lblAlgn val="ctr"/>
        <c:lblOffset val="100"/>
        <c:noMultiLvlLbl val="0"/>
      </c:catAx>
      <c:valAx>
        <c:axId val="-2063764424"/>
        <c:scaling>
          <c:orientation val="minMax"/>
        </c:scaling>
        <c:delete val="1"/>
        <c:axPos val="l"/>
        <c:numFmt formatCode="General" sourceLinked="1"/>
        <c:majorTickMark val="out"/>
        <c:minorTickMark val="none"/>
        <c:tickLblPos val="nextTo"/>
        <c:crossAx val="-2028126424"/>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3.2</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1996094936"/>
        <c:axId val="-1993505464"/>
      </c:barChart>
      <c:catAx>
        <c:axId val="-1996094936"/>
        <c:scaling>
          <c:orientation val="minMax"/>
        </c:scaling>
        <c:delete val="1"/>
        <c:axPos val="b"/>
        <c:majorTickMark val="out"/>
        <c:minorTickMark val="none"/>
        <c:tickLblPos val="nextTo"/>
        <c:crossAx val="-1993505464"/>
        <c:crosses val="autoZero"/>
        <c:auto val="1"/>
        <c:lblAlgn val="ctr"/>
        <c:lblOffset val="100"/>
        <c:noMultiLvlLbl val="0"/>
      </c:catAx>
      <c:valAx>
        <c:axId val="-1993505464"/>
        <c:scaling>
          <c:orientation val="minMax"/>
        </c:scaling>
        <c:delete val="1"/>
        <c:axPos val="l"/>
        <c:numFmt formatCode="General" sourceLinked="1"/>
        <c:majorTickMark val="out"/>
        <c:minorTickMark val="none"/>
        <c:tickLblPos val="nextTo"/>
        <c:crossAx val="-1996094936"/>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1.8</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0.2</c:v>
                </c:pt>
              </c:numCache>
            </c:numRef>
          </c:val>
        </c:ser>
        <c:ser>
          <c:idx val="3"/>
          <c:order val="3"/>
          <c:tx>
            <c:strRef>
              <c:f>Sheet1!$E$1</c:f>
              <c:strCache>
                <c:ptCount val="1"/>
                <c:pt idx="0">
                  <c:v>Series 4</c:v>
                </c:pt>
              </c:strCache>
            </c:strRef>
          </c:tx>
          <c:spPr>
            <a:solidFill>
              <a:srgbClr val="FF0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FF0000"/>
            </a:solidFill>
          </c:spPr>
          <c:invertIfNegative val="0"/>
          <c:cat>
            <c:strRef>
              <c:f>Sheet1!$A$2</c:f>
              <c:strCache>
                <c:ptCount val="1"/>
                <c:pt idx="0">
                  <c:v>Category 1</c:v>
                </c:pt>
              </c:strCache>
            </c:strRef>
          </c:cat>
          <c:val>
            <c:numRef>
              <c:f>Sheet1!$F$2</c:f>
              <c:numCache>
                <c:formatCode>General</c:formatCode>
                <c:ptCount val="1"/>
                <c:pt idx="0">
                  <c:v>2.6</c:v>
                </c:pt>
              </c:numCache>
            </c:numRef>
          </c:val>
        </c:ser>
        <c:ser>
          <c:idx val="5"/>
          <c:order val="5"/>
          <c:tx>
            <c:strRef>
              <c:f>Sheet1!$G$1</c:f>
              <c:strCache>
                <c:ptCount val="1"/>
                <c:pt idx="0">
                  <c:v>Series 23</c:v>
                </c:pt>
              </c:strCache>
            </c:strRef>
          </c:tx>
          <c:spPr>
            <a:solidFill>
              <a:srgbClr val="FF0000"/>
            </a:solidFill>
          </c:spPr>
          <c:invertIfNegative val="0"/>
          <c:cat>
            <c:strRef>
              <c:f>Sheet1!$A$2</c:f>
              <c:strCache>
                <c:ptCount val="1"/>
                <c:pt idx="0">
                  <c:v>Category 1</c:v>
                </c:pt>
              </c:strCache>
            </c:strRef>
          </c:cat>
          <c:val>
            <c:numRef>
              <c:f>Sheet1!$G$2</c:f>
              <c:numCache>
                <c:formatCode>General</c:formatCode>
                <c:ptCount val="1"/>
                <c:pt idx="0">
                  <c:v>4.4</c:v>
                </c:pt>
              </c:numCache>
            </c:numRef>
          </c:val>
        </c:ser>
        <c:ser>
          <c:idx val="6"/>
          <c:order val="6"/>
          <c:tx>
            <c:strRef>
              <c:f>Sheet1!$H$1</c:f>
              <c:strCache>
                <c:ptCount val="1"/>
                <c:pt idx="0">
                  <c:v>Series 34</c:v>
                </c:pt>
              </c:strCache>
            </c:strRef>
          </c:tx>
          <c:spPr>
            <a:solidFill>
              <a:srgbClr val="FF0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2042867960"/>
        <c:axId val="-2042865192"/>
      </c:barChart>
      <c:catAx>
        <c:axId val="-2042867960"/>
        <c:scaling>
          <c:orientation val="minMax"/>
        </c:scaling>
        <c:delete val="1"/>
        <c:axPos val="b"/>
        <c:majorTickMark val="out"/>
        <c:minorTickMark val="none"/>
        <c:tickLblPos val="nextTo"/>
        <c:crossAx val="-2042865192"/>
        <c:crosses val="autoZero"/>
        <c:auto val="1"/>
        <c:lblAlgn val="ctr"/>
        <c:lblOffset val="100"/>
        <c:noMultiLvlLbl val="0"/>
      </c:catAx>
      <c:valAx>
        <c:axId val="-2042865192"/>
        <c:scaling>
          <c:orientation val="minMax"/>
        </c:scaling>
        <c:delete val="1"/>
        <c:axPos val="l"/>
        <c:numFmt formatCode="General" sourceLinked="1"/>
        <c:majorTickMark val="out"/>
        <c:minorTickMark val="none"/>
        <c:tickLblPos val="nextTo"/>
        <c:crossAx val="-2042867960"/>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3.2</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2042846024"/>
        <c:axId val="-2042843048"/>
      </c:barChart>
      <c:catAx>
        <c:axId val="-2042846024"/>
        <c:scaling>
          <c:orientation val="minMax"/>
        </c:scaling>
        <c:delete val="1"/>
        <c:axPos val="b"/>
        <c:majorTickMark val="out"/>
        <c:minorTickMark val="none"/>
        <c:tickLblPos val="nextTo"/>
        <c:crossAx val="-2042843048"/>
        <c:crosses val="autoZero"/>
        <c:auto val="1"/>
        <c:lblAlgn val="ctr"/>
        <c:lblOffset val="100"/>
        <c:noMultiLvlLbl val="0"/>
      </c:catAx>
      <c:valAx>
        <c:axId val="-2042843048"/>
        <c:scaling>
          <c:orientation val="minMax"/>
        </c:scaling>
        <c:delete val="1"/>
        <c:axPos val="l"/>
        <c:numFmt formatCode="General" sourceLinked="1"/>
        <c:majorTickMark val="out"/>
        <c:minorTickMark val="none"/>
        <c:tickLblPos val="nextTo"/>
        <c:crossAx val="-2042846024"/>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6.0</c:v>
                </c:pt>
              </c:numCache>
            </c:numRef>
          </c:val>
        </c:ser>
        <c:dLbls>
          <c:showLegendKey val="0"/>
          <c:showVal val="0"/>
          <c:showCatName val="0"/>
          <c:showSerName val="0"/>
          <c:showPercent val="0"/>
          <c:showBubbleSize val="0"/>
        </c:dLbls>
        <c:gapWidth val="30"/>
        <c:overlap val="-30"/>
        <c:axId val="-2042825080"/>
        <c:axId val="-2042821864"/>
      </c:barChart>
      <c:catAx>
        <c:axId val="-2042825080"/>
        <c:scaling>
          <c:orientation val="minMax"/>
        </c:scaling>
        <c:delete val="1"/>
        <c:axPos val="b"/>
        <c:majorTickMark val="out"/>
        <c:minorTickMark val="none"/>
        <c:tickLblPos val="nextTo"/>
        <c:crossAx val="-2042821864"/>
        <c:crosses val="autoZero"/>
        <c:auto val="1"/>
        <c:lblAlgn val="ctr"/>
        <c:lblOffset val="100"/>
        <c:noMultiLvlLbl val="0"/>
      </c:catAx>
      <c:valAx>
        <c:axId val="-2042821864"/>
        <c:scaling>
          <c:orientation val="minMax"/>
        </c:scaling>
        <c:delete val="1"/>
        <c:axPos val="l"/>
        <c:numFmt formatCode="General" sourceLinked="1"/>
        <c:majorTickMark val="out"/>
        <c:minorTickMark val="none"/>
        <c:tickLblPos val="nextTo"/>
        <c:crossAx val="-2042825080"/>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2.7</c:v>
                </c:pt>
              </c:numCache>
            </c:numRef>
          </c:val>
        </c:ser>
        <c:ser>
          <c:idx val="1"/>
          <c:order val="1"/>
          <c:tx>
            <c:strRef>
              <c:f>Sheet1!$C$1</c:f>
              <c:strCache>
                <c:ptCount val="1"/>
                <c:pt idx="0">
                  <c:v>Series 2</c:v>
                </c:pt>
              </c:strCache>
            </c:strRef>
          </c:tx>
          <c:spPr>
            <a:solidFill>
              <a:srgbClr val="0000FF"/>
            </a:solidFill>
          </c:spPr>
          <c:invertIfNegative val="0"/>
          <c:dPt>
            <c:idx val="0"/>
            <c:invertIfNegative val="0"/>
            <c:bubble3D val="0"/>
            <c:spPr>
              <a:solidFill>
                <a:srgbClr val="0000FF"/>
              </a:solidFill>
            </c:spPr>
          </c:dPt>
          <c:cat>
            <c:strRef>
              <c:f>Sheet1!$A$2</c:f>
              <c:strCache>
                <c:ptCount val="1"/>
                <c:pt idx="0">
                  <c:v>Category 1</c:v>
                </c:pt>
              </c:strCache>
            </c:strRef>
          </c:cat>
          <c:val>
            <c:numRef>
              <c:f>Sheet1!$C$2</c:f>
              <c:numCache>
                <c:formatCode>General</c:formatCode>
                <c:ptCount val="1"/>
                <c:pt idx="0">
                  <c:v>1.3</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0.6</c:v>
                </c:pt>
              </c:numCache>
            </c:numRef>
          </c:val>
        </c:ser>
        <c:ser>
          <c:idx val="3"/>
          <c:order val="3"/>
          <c:tx>
            <c:strRef>
              <c:f>Sheet1!$E$1</c:f>
              <c:strCache>
                <c:ptCount val="1"/>
                <c:pt idx="0">
                  <c:v>Series 4</c:v>
                </c:pt>
              </c:strCache>
            </c:strRef>
          </c:tx>
          <c:spPr>
            <a:solidFill>
              <a:srgbClr val="0000FF"/>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00FF"/>
            </a:solidFill>
          </c:spPr>
          <c:invertIfNegative val="0"/>
          <c:cat>
            <c:strRef>
              <c:f>Sheet1!$A$2</c:f>
              <c:strCache>
                <c:ptCount val="1"/>
                <c:pt idx="0">
                  <c:v>Category 1</c:v>
                </c:pt>
              </c:strCache>
            </c:strRef>
          </c:cat>
          <c:val>
            <c:numRef>
              <c:f>Sheet1!$F$2</c:f>
              <c:numCache>
                <c:formatCode>General</c:formatCode>
                <c:ptCount val="1"/>
                <c:pt idx="0">
                  <c:v>2.7</c:v>
                </c:pt>
              </c:numCache>
            </c:numRef>
          </c:val>
        </c:ser>
        <c:ser>
          <c:idx val="5"/>
          <c:order val="5"/>
          <c:tx>
            <c:strRef>
              <c:f>Sheet1!$G$1</c:f>
              <c:strCache>
                <c:ptCount val="1"/>
                <c:pt idx="0">
                  <c:v>Series 23</c:v>
                </c:pt>
              </c:strCache>
            </c:strRef>
          </c:tx>
          <c:spPr>
            <a:solidFill>
              <a:srgbClr val="0000FF"/>
            </a:solidFill>
          </c:spPr>
          <c:invertIfNegative val="0"/>
          <c:cat>
            <c:strRef>
              <c:f>Sheet1!$A$2</c:f>
              <c:strCache>
                <c:ptCount val="1"/>
                <c:pt idx="0">
                  <c:v>Category 1</c:v>
                </c:pt>
              </c:strCache>
            </c:strRef>
          </c:cat>
          <c:val>
            <c:numRef>
              <c:f>Sheet1!$G$2</c:f>
              <c:numCache>
                <c:formatCode>General</c:formatCode>
                <c:ptCount val="1"/>
                <c:pt idx="0">
                  <c:v>4.0</c:v>
                </c:pt>
              </c:numCache>
            </c:numRef>
          </c:val>
        </c:ser>
        <c:ser>
          <c:idx val="6"/>
          <c:order val="6"/>
          <c:tx>
            <c:strRef>
              <c:f>Sheet1!$H$1</c:f>
              <c:strCache>
                <c:ptCount val="1"/>
                <c:pt idx="0">
                  <c:v>Series 34</c:v>
                </c:pt>
              </c:strCache>
            </c:strRef>
          </c:tx>
          <c:spPr>
            <a:solidFill>
              <a:srgbClr val="0000FF"/>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2069979176"/>
        <c:axId val="-2069976376"/>
      </c:barChart>
      <c:catAx>
        <c:axId val="-2069979176"/>
        <c:scaling>
          <c:orientation val="minMax"/>
        </c:scaling>
        <c:delete val="1"/>
        <c:axPos val="b"/>
        <c:majorTickMark val="out"/>
        <c:minorTickMark val="none"/>
        <c:tickLblPos val="nextTo"/>
        <c:crossAx val="-2069976376"/>
        <c:crosses val="autoZero"/>
        <c:auto val="1"/>
        <c:lblAlgn val="ctr"/>
        <c:lblOffset val="100"/>
        <c:noMultiLvlLbl val="0"/>
      </c:catAx>
      <c:valAx>
        <c:axId val="-2069976376"/>
        <c:scaling>
          <c:orientation val="minMax"/>
        </c:scaling>
        <c:delete val="1"/>
        <c:axPos val="l"/>
        <c:numFmt formatCode="General" sourceLinked="1"/>
        <c:majorTickMark val="out"/>
        <c:minorTickMark val="none"/>
        <c:tickLblPos val="nextTo"/>
        <c:crossAx val="-2069979176"/>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4.0</c:v>
                </c:pt>
              </c:numCache>
            </c:numRef>
          </c:val>
        </c:ser>
        <c:ser>
          <c:idx val="1"/>
          <c:order val="1"/>
          <c:tx>
            <c:strRef>
              <c:f>Sheet1!$C$1</c:f>
              <c:strCache>
                <c:ptCount val="1"/>
                <c:pt idx="0">
                  <c:v>Series 2</c:v>
                </c:pt>
              </c:strCache>
            </c:strRef>
          </c:tx>
          <c:spPr>
            <a:solidFill>
              <a:srgbClr val="0000FF"/>
            </a:solidFill>
          </c:spPr>
          <c:invertIfNegative val="0"/>
          <c:cat>
            <c:strRef>
              <c:f>Sheet1!$A$2</c:f>
              <c:strCache>
                <c:ptCount val="1"/>
                <c:pt idx="0">
                  <c:v>Category 1</c:v>
                </c:pt>
              </c:strCache>
            </c:strRef>
          </c:cat>
          <c:val>
            <c:numRef>
              <c:f>Sheet1!$C$2</c:f>
              <c:numCache>
                <c:formatCode>General</c:formatCode>
                <c:ptCount val="1"/>
                <c:pt idx="0">
                  <c:v>2.2</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2070053992"/>
        <c:axId val="-2070060392"/>
      </c:barChart>
      <c:catAx>
        <c:axId val="-2070053992"/>
        <c:scaling>
          <c:orientation val="minMax"/>
        </c:scaling>
        <c:delete val="1"/>
        <c:axPos val="b"/>
        <c:majorTickMark val="out"/>
        <c:minorTickMark val="none"/>
        <c:tickLblPos val="nextTo"/>
        <c:crossAx val="-2070060392"/>
        <c:crosses val="autoZero"/>
        <c:auto val="1"/>
        <c:lblAlgn val="ctr"/>
        <c:lblOffset val="100"/>
        <c:noMultiLvlLbl val="0"/>
      </c:catAx>
      <c:valAx>
        <c:axId val="-2070060392"/>
        <c:scaling>
          <c:orientation val="minMax"/>
        </c:scaling>
        <c:delete val="1"/>
        <c:axPos val="l"/>
        <c:numFmt formatCode="General" sourceLinked="1"/>
        <c:majorTickMark val="out"/>
        <c:minorTickMark val="none"/>
        <c:tickLblPos val="nextTo"/>
        <c:crossAx val="-207005399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2.5</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0.9</c:v>
                </c:pt>
              </c:numCache>
            </c:numRef>
          </c:val>
        </c:ser>
        <c:ser>
          <c:idx val="3"/>
          <c:order val="3"/>
          <c:tx>
            <c:strRef>
              <c:f>Sheet1!$E$1</c:f>
              <c:strCache>
                <c:ptCount val="1"/>
                <c:pt idx="0">
                  <c:v>Series 4</c:v>
                </c:pt>
              </c:strCache>
            </c:strRef>
          </c:tx>
          <c:spPr>
            <a:solidFill>
              <a:srgbClr val="FF0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FF0000"/>
            </a:solidFill>
          </c:spPr>
          <c:invertIfNegative val="0"/>
          <c:cat>
            <c:strRef>
              <c:f>Sheet1!$A$2</c:f>
              <c:strCache>
                <c:ptCount val="1"/>
                <c:pt idx="0">
                  <c:v>Category 1</c:v>
                </c:pt>
              </c:strCache>
            </c:strRef>
          </c:cat>
          <c:val>
            <c:numRef>
              <c:f>Sheet1!$F$2</c:f>
              <c:numCache>
                <c:formatCode>General</c:formatCode>
                <c:ptCount val="1"/>
                <c:pt idx="0">
                  <c:v>2.5</c:v>
                </c:pt>
              </c:numCache>
            </c:numRef>
          </c:val>
        </c:ser>
        <c:ser>
          <c:idx val="5"/>
          <c:order val="5"/>
          <c:tx>
            <c:strRef>
              <c:f>Sheet1!$G$1</c:f>
              <c:strCache>
                <c:ptCount val="1"/>
                <c:pt idx="0">
                  <c:v>Series 23</c:v>
                </c:pt>
              </c:strCache>
            </c:strRef>
          </c:tx>
          <c:spPr>
            <a:solidFill>
              <a:srgbClr val="FF0000"/>
            </a:solidFill>
          </c:spPr>
          <c:invertIfNegative val="0"/>
          <c:cat>
            <c:strRef>
              <c:f>Sheet1!$A$2</c:f>
              <c:strCache>
                <c:ptCount val="1"/>
                <c:pt idx="0">
                  <c:v>Category 1</c:v>
                </c:pt>
              </c:strCache>
            </c:strRef>
          </c:cat>
          <c:val>
            <c:numRef>
              <c:f>Sheet1!$G$2</c:f>
              <c:numCache>
                <c:formatCode>General</c:formatCode>
                <c:ptCount val="1"/>
                <c:pt idx="0">
                  <c:v>3.7</c:v>
                </c:pt>
              </c:numCache>
            </c:numRef>
          </c:val>
        </c:ser>
        <c:ser>
          <c:idx val="6"/>
          <c:order val="6"/>
          <c:tx>
            <c:strRef>
              <c:f>Sheet1!$H$1</c:f>
              <c:strCache>
                <c:ptCount val="1"/>
                <c:pt idx="0">
                  <c:v>Series 34</c:v>
                </c:pt>
              </c:strCache>
            </c:strRef>
          </c:tx>
          <c:spPr>
            <a:solidFill>
              <a:srgbClr val="FF0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989479096"/>
        <c:axId val="-1989476216"/>
      </c:barChart>
      <c:catAx>
        <c:axId val="-1989479096"/>
        <c:scaling>
          <c:orientation val="minMax"/>
        </c:scaling>
        <c:delete val="1"/>
        <c:axPos val="b"/>
        <c:majorTickMark val="out"/>
        <c:minorTickMark val="none"/>
        <c:tickLblPos val="nextTo"/>
        <c:crossAx val="-1989476216"/>
        <c:crosses val="autoZero"/>
        <c:auto val="1"/>
        <c:lblAlgn val="ctr"/>
        <c:lblOffset val="100"/>
        <c:noMultiLvlLbl val="0"/>
      </c:catAx>
      <c:valAx>
        <c:axId val="-1989476216"/>
        <c:scaling>
          <c:orientation val="minMax"/>
        </c:scaling>
        <c:delete val="1"/>
        <c:axPos val="l"/>
        <c:numFmt formatCode="General" sourceLinked="1"/>
        <c:majorTickMark val="out"/>
        <c:minorTickMark val="none"/>
        <c:tickLblPos val="nextTo"/>
        <c:crossAx val="-1989479096"/>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3.2</c:v>
                </c:pt>
              </c:numCache>
            </c:numRef>
          </c:val>
        </c:ser>
        <c:ser>
          <c:idx val="1"/>
          <c:order val="1"/>
          <c:tx>
            <c:strRef>
              <c:f>Sheet1!$C$1</c:f>
              <c:strCache>
                <c:ptCount val="1"/>
                <c:pt idx="0">
                  <c:v>Series 2</c:v>
                </c:pt>
              </c:strCache>
            </c:strRef>
          </c:tx>
          <c:spPr>
            <a:solidFill>
              <a:srgbClr val="FF0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1993697192"/>
        <c:axId val="-2022366584"/>
      </c:barChart>
      <c:catAx>
        <c:axId val="-1993697192"/>
        <c:scaling>
          <c:orientation val="minMax"/>
        </c:scaling>
        <c:delete val="1"/>
        <c:axPos val="b"/>
        <c:majorTickMark val="out"/>
        <c:minorTickMark val="none"/>
        <c:tickLblPos val="nextTo"/>
        <c:crossAx val="-2022366584"/>
        <c:crosses val="autoZero"/>
        <c:auto val="1"/>
        <c:lblAlgn val="ctr"/>
        <c:lblOffset val="100"/>
        <c:noMultiLvlLbl val="0"/>
      </c:catAx>
      <c:valAx>
        <c:axId val="-2022366584"/>
        <c:scaling>
          <c:orientation val="minMax"/>
        </c:scaling>
        <c:delete val="1"/>
        <c:axPos val="l"/>
        <c:numFmt formatCode="General" sourceLinked="1"/>
        <c:majorTickMark val="out"/>
        <c:minorTickMark val="none"/>
        <c:tickLblPos val="nextTo"/>
        <c:crossAx val="-199369719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2.7</c:v>
                </c:pt>
              </c:numCache>
            </c:numRef>
          </c:val>
        </c:ser>
        <c:ser>
          <c:idx val="1"/>
          <c:order val="1"/>
          <c:tx>
            <c:strRef>
              <c:f>Sheet1!$C$1</c:f>
              <c:strCache>
                <c:ptCount val="1"/>
                <c:pt idx="0">
                  <c:v>Series 2</c:v>
                </c:pt>
              </c:strCache>
            </c:strRef>
          </c:tx>
          <c:spPr>
            <a:solidFill>
              <a:srgbClr val="0000FF"/>
            </a:solidFill>
          </c:spPr>
          <c:invertIfNegative val="0"/>
          <c:dPt>
            <c:idx val="0"/>
            <c:invertIfNegative val="0"/>
            <c:bubble3D val="0"/>
          </c:dPt>
          <c:cat>
            <c:strRef>
              <c:f>Sheet1!$A$2</c:f>
              <c:strCache>
                <c:ptCount val="1"/>
                <c:pt idx="0">
                  <c:v>Category 1</c:v>
                </c:pt>
              </c:strCache>
            </c:strRef>
          </c:cat>
          <c:val>
            <c:numRef>
              <c:f>Sheet1!$C$2</c:f>
              <c:numCache>
                <c:formatCode>General</c:formatCode>
                <c:ptCount val="1"/>
                <c:pt idx="0">
                  <c:v>1.3</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0.6</c:v>
                </c:pt>
              </c:numCache>
            </c:numRef>
          </c:val>
        </c:ser>
        <c:ser>
          <c:idx val="3"/>
          <c:order val="3"/>
          <c:tx>
            <c:strRef>
              <c:f>Sheet1!$E$1</c:f>
              <c:strCache>
                <c:ptCount val="1"/>
                <c:pt idx="0">
                  <c:v>Series 4</c:v>
                </c:pt>
              </c:strCache>
            </c:strRef>
          </c:tx>
          <c:spPr>
            <a:solidFill>
              <a:srgbClr val="0000FF"/>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00FF"/>
            </a:solidFill>
          </c:spPr>
          <c:invertIfNegative val="0"/>
          <c:cat>
            <c:strRef>
              <c:f>Sheet1!$A$2</c:f>
              <c:strCache>
                <c:ptCount val="1"/>
                <c:pt idx="0">
                  <c:v>Category 1</c:v>
                </c:pt>
              </c:strCache>
            </c:strRef>
          </c:cat>
          <c:val>
            <c:numRef>
              <c:f>Sheet1!$F$2</c:f>
              <c:numCache>
                <c:formatCode>General</c:formatCode>
                <c:ptCount val="1"/>
                <c:pt idx="0">
                  <c:v>2.7</c:v>
                </c:pt>
              </c:numCache>
            </c:numRef>
          </c:val>
        </c:ser>
        <c:ser>
          <c:idx val="5"/>
          <c:order val="5"/>
          <c:tx>
            <c:strRef>
              <c:f>Sheet1!$G$1</c:f>
              <c:strCache>
                <c:ptCount val="1"/>
                <c:pt idx="0">
                  <c:v>Series 23</c:v>
                </c:pt>
              </c:strCache>
            </c:strRef>
          </c:tx>
          <c:spPr>
            <a:solidFill>
              <a:srgbClr val="0000FF"/>
            </a:solidFill>
          </c:spPr>
          <c:invertIfNegative val="0"/>
          <c:cat>
            <c:strRef>
              <c:f>Sheet1!$A$2</c:f>
              <c:strCache>
                <c:ptCount val="1"/>
                <c:pt idx="0">
                  <c:v>Category 1</c:v>
                </c:pt>
              </c:strCache>
            </c:strRef>
          </c:cat>
          <c:val>
            <c:numRef>
              <c:f>Sheet1!$G$2</c:f>
              <c:numCache>
                <c:formatCode>General</c:formatCode>
                <c:ptCount val="1"/>
                <c:pt idx="0">
                  <c:v>4.0</c:v>
                </c:pt>
              </c:numCache>
            </c:numRef>
          </c:val>
        </c:ser>
        <c:ser>
          <c:idx val="6"/>
          <c:order val="6"/>
          <c:tx>
            <c:strRef>
              <c:f>Sheet1!$H$1</c:f>
              <c:strCache>
                <c:ptCount val="1"/>
                <c:pt idx="0">
                  <c:v>Series 34</c:v>
                </c:pt>
              </c:strCache>
            </c:strRef>
          </c:tx>
          <c:spPr>
            <a:solidFill>
              <a:srgbClr val="0000FF"/>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990082440"/>
        <c:axId val="-1990079832"/>
      </c:barChart>
      <c:catAx>
        <c:axId val="-1990082440"/>
        <c:scaling>
          <c:orientation val="minMax"/>
        </c:scaling>
        <c:delete val="1"/>
        <c:axPos val="b"/>
        <c:majorTickMark val="out"/>
        <c:minorTickMark val="none"/>
        <c:tickLblPos val="nextTo"/>
        <c:crossAx val="-1990079832"/>
        <c:crosses val="autoZero"/>
        <c:auto val="1"/>
        <c:lblAlgn val="ctr"/>
        <c:lblOffset val="100"/>
        <c:noMultiLvlLbl val="0"/>
      </c:catAx>
      <c:valAx>
        <c:axId val="-1990079832"/>
        <c:scaling>
          <c:orientation val="minMax"/>
        </c:scaling>
        <c:delete val="1"/>
        <c:axPos val="l"/>
        <c:numFmt formatCode="General" sourceLinked="1"/>
        <c:majorTickMark val="out"/>
        <c:minorTickMark val="none"/>
        <c:tickLblPos val="nextTo"/>
        <c:crossAx val="-1990082440"/>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 Id="rId3"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image" Target="../media/image47.emf"/><Relationship Id="rId2"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8BFCC2-84DA-384E-A097-AF24F827C091}" type="datetimeFigureOut">
              <a:rPr lang="en-US" smtClean="0"/>
              <a:t>8/10/15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C78A51-0800-684C-B0CD-D56EF0C8D60D}" type="slidenum">
              <a:rPr lang="en-US" smtClean="0"/>
              <a:t>‹#›</a:t>
            </a:fld>
            <a:endParaRPr lang="en-US"/>
          </a:p>
        </p:txBody>
      </p:sp>
    </p:spTree>
    <p:extLst>
      <p:ext uri="{BB962C8B-B14F-4D97-AF65-F5344CB8AC3E}">
        <p14:creationId xmlns:p14="http://schemas.microsoft.com/office/powerpoint/2010/main" val="33781896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CA7DC1A9-C280-5B45-A5FC-599BF8987948}" type="datetime1">
              <a:rPr lang="en-US"/>
              <a:pPr>
                <a:defRPr/>
              </a:pPr>
              <a:t>8/10/15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26862C0C-1A4E-814B-BA68-BBF4E709343B}" type="slidenum">
              <a:rPr lang="en-US"/>
              <a:pPr>
                <a:defRPr/>
              </a:pPr>
              <a:t>‹#›</a:t>
            </a:fld>
            <a:endParaRPr lang="en-US"/>
          </a:p>
        </p:txBody>
      </p:sp>
    </p:spTree>
    <p:extLst>
      <p:ext uri="{BB962C8B-B14F-4D97-AF65-F5344CB8AC3E}">
        <p14:creationId xmlns:p14="http://schemas.microsoft.com/office/powerpoint/2010/main" val="7920189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10C4E9-9C07-7D4F-A8C9-8B070C10B61C}"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In concurrent work, </a:t>
            </a:r>
            <a:r>
              <a:rPr lang="en-US" dirty="0" smtClean="0">
                <a:latin typeface="Calibri" charset="0"/>
                <a:ea typeface="ＭＳ Ｐゴシック" charset="0"/>
                <a:cs typeface="ＭＳ Ｐゴシック" charset="0"/>
              </a:rPr>
              <a:t>as presented</a:t>
            </a:r>
            <a:r>
              <a:rPr lang="en-US" baseline="0" dirty="0" smtClean="0">
                <a:latin typeface="Calibri" charset="0"/>
                <a:ea typeface="ＭＳ Ｐゴシック" charset="0"/>
                <a:cs typeface="ＭＳ Ｐゴシック" charset="0"/>
              </a:rPr>
              <a:t> in the previous talk in this session, </a:t>
            </a:r>
            <a:r>
              <a:rPr lang="en-US" dirty="0" err="1" smtClean="0">
                <a:latin typeface="Calibri" charset="0"/>
                <a:ea typeface="ＭＳ Ｐゴシック" charset="0"/>
                <a:cs typeface="ＭＳ Ｐゴシック" charset="0"/>
              </a:rPr>
              <a:t>Lun</a:t>
            </a:r>
            <a:r>
              <a:rPr lang="en-US"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et al. [2015] measure </a:t>
            </a:r>
            <a:r>
              <a:rPr lang="en-US" dirty="0" smtClean="0">
                <a:latin typeface="Calibri" charset="0"/>
                <a:ea typeface="ＭＳ Ｐゴシック" charset="0"/>
                <a:cs typeface="ＭＳ Ｐゴシック" charset="0"/>
              </a:rPr>
              <a:t>style </a:t>
            </a:r>
            <a:r>
              <a:rPr lang="en-US" dirty="0" smtClean="0">
                <a:latin typeface="Calibri" charset="0"/>
                <a:ea typeface="ＭＳ Ｐゴシック" charset="0"/>
                <a:cs typeface="ＭＳ Ｐゴシック" charset="0"/>
              </a:rPr>
              <a:t>similarity based on</a:t>
            </a:r>
            <a:r>
              <a:rPr lang="en-US" baseline="0" dirty="0" smtClean="0">
                <a:latin typeface="Calibri" charset="0"/>
                <a:ea typeface="ＭＳ Ｐゴシック" charset="0"/>
                <a:cs typeface="ＭＳ Ｐゴシック" charset="0"/>
              </a:rPr>
              <a:t> geometric similarity of object elements. </a:t>
            </a:r>
          </a:p>
          <a:p>
            <a:pPr marL="228600" indent="-228600">
              <a:buAutoNum type="arabicPeriod"/>
            </a:pPr>
            <a:r>
              <a:rPr lang="en-US" baseline="0" dirty="0" smtClean="0">
                <a:latin typeface="Calibri" charset="0"/>
                <a:ea typeface="ＭＳ Ｐゴシック" charset="0"/>
                <a:cs typeface="ＭＳ Ｐゴシック" charset="0"/>
              </a:rPr>
              <a:t>Their method, unlike ours, may generalize to object classes unseen in the training data. </a:t>
            </a:r>
          </a:p>
          <a:p>
            <a:pPr marL="228600" indent="-228600">
              <a:buAutoNum type="arabicPeriod"/>
            </a:pPr>
            <a:r>
              <a:rPr lang="en-US" baseline="0" dirty="0" smtClean="0">
                <a:latin typeface="Calibri" charset="0"/>
                <a:ea typeface="ＭＳ Ｐゴシック" charset="0"/>
                <a:cs typeface="ＭＳ Ｐゴシック" charset="0"/>
              </a:rPr>
              <a:t>(click) However, their method may be unable to handle objects without corresponding elements, for example, a sofa and a lamp.</a:t>
            </a:r>
          </a:p>
          <a:p>
            <a:pPr marL="0" indent="0">
              <a:buNone/>
            </a:pPr>
            <a:r>
              <a:rPr lang="en-US" baseline="0" dirty="0" smtClean="0">
                <a:latin typeface="Calibri" charset="0"/>
                <a:ea typeface="ＭＳ Ｐゴシック" charset="0"/>
                <a:cs typeface="ＭＳ Ｐゴシック" charset="0"/>
              </a:rPr>
              <a:t>(3 minutes</a:t>
            </a:r>
            <a:r>
              <a:rPr lang="en-US" baseline="0" dirty="0" smtClean="0">
                <a:latin typeface="Calibri" charset="0"/>
                <a:ea typeface="ＭＳ Ｐゴシック" charset="0"/>
                <a:cs typeface="ＭＳ Ｐゴシック" charset="0"/>
              </a:rPr>
              <a:t>)</a:t>
            </a:r>
            <a:endParaRPr lang="en-US" baseline="0" dirty="0" smtClean="0">
              <a:latin typeface="Calibri"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88B58B-C740-BB4A-8078-1BE58C8E3868}"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In </a:t>
            </a:r>
            <a:r>
              <a:rPr lang="en-US" dirty="0" smtClean="0">
                <a:latin typeface="Calibri" charset="0"/>
                <a:ea typeface="ＭＳ Ｐゴシック" charset="0"/>
                <a:cs typeface="ＭＳ Ｐゴシック" charset="0"/>
              </a:rPr>
              <a:t>our work, we </a:t>
            </a:r>
            <a:r>
              <a:rPr lang="en-US" dirty="0">
                <a:latin typeface="Calibri" charset="0"/>
                <a:ea typeface="ＭＳ Ｐゴシック" charset="0"/>
                <a:cs typeface="ＭＳ Ｐゴシック" charset="0"/>
              </a:rPr>
              <a:t>identify three major challenges in </a:t>
            </a:r>
            <a:r>
              <a:rPr lang="en-US" dirty="0" smtClean="0">
                <a:latin typeface="Calibri" charset="0"/>
                <a:ea typeface="ＭＳ Ｐゴシック" charset="0"/>
                <a:cs typeface="ＭＳ Ｐゴシック" charset="0"/>
              </a:rPr>
              <a:t>developing</a:t>
            </a:r>
            <a:r>
              <a:rPr lang="en-US" baseline="0" dirty="0" smtClean="0">
                <a:latin typeface="Calibri" charset="0"/>
                <a:ea typeface="ＭＳ Ｐゴシック" charset="0"/>
                <a:cs typeface="ＭＳ Ｐゴシック" charset="0"/>
              </a:rPr>
              <a:t> a </a:t>
            </a:r>
            <a:r>
              <a:rPr lang="en-US" dirty="0" smtClean="0">
                <a:latin typeface="Calibri" charset="0"/>
                <a:ea typeface="ＭＳ Ｐゴシック" charset="0"/>
                <a:cs typeface="ＭＳ Ｐゴシック" charset="0"/>
              </a:rPr>
              <a:t>style </a:t>
            </a:r>
            <a:r>
              <a:rPr lang="en-US" dirty="0">
                <a:latin typeface="Calibri" charset="0"/>
                <a:ea typeface="ＭＳ Ｐゴシック" charset="0"/>
                <a:cs typeface="ＭＳ Ｐゴシック" charset="0"/>
              </a:rPr>
              <a:t>compatibility </a:t>
            </a:r>
            <a:r>
              <a:rPr lang="en-US" dirty="0" smtClean="0">
                <a:latin typeface="Calibri" charset="0"/>
                <a:ea typeface="ＭＳ Ｐゴシック" charset="0"/>
                <a:cs typeface="ＭＳ Ｐゴシック" charset="0"/>
              </a:rPr>
              <a:t>metric for </a:t>
            </a:r>
            <a:r>
              <a:rPr lang="en-US" dirty="0">
                <a:latin typeface="Calibri" charset="0"/>
                <a:ea typeface="ＭＳ Ｐゴシック" charset="0"/>
                <a:cs typeface="ＭＳ Ｐゴシック" charset="0"/>
              </a:rPr>
              <a:t>furniture </a:t>
            </a:r>
            <a:r>
              <a:rPr lang="en-US" dirty="0" smtClean="0">
                <a:latin typeface="Calibri" charset="0"/>
                <a:ea typeface="ＭＳ Ｐゴシック" charset="0"/>
                <a:cs typeface="ＭＳ Ｐゴシック" charset="0"/>
              </a:rPr>
              <a:t>models.</a:t>
            </a:r>
            <a:endParaRPr lang="en-US" dirty="0">
              <a:latin typeface="Calibri" charset="0"/>
              <a:ea typeface="ＭＳ Ｐゴシック" charset="0"/>
              <a:cs typeface="ＭＳ Ｐゴシック"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B11979-7148-9E45-9478-F306BA68BBF3}"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First, a person’s notion of furniture style usually combines many subtle factors, and it would be hard to design a hand-tuned mathematical function to compute it. </a:t>
            </a: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83B47C-7425-CD4A-AE6C-660F8292E5DA}"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Second</a:t>
            </a:r>
            <a:r>
              <a:rPr lang="en-US"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geometry of furniture models is</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influenced </a:t>
            </a:r>
            <a:r>
              <a:rPr lang="en-US" dirty="0">
                <a:latin typeface="Calibri" charset="0"/>
                <a:ea typeface="ＭＳ Ｐゴシック" charset="0"/>
                <a:cs typeface="ＭＳ Ｐゴシック" charset="0"/>
              </a:rPr>
              <a:t>by both function and style. </a:t>
            </a:r>
            <a:endParaRPr lang="en-US" dirty="0" smtClean="0">
              <a:latin typeface="Calibri" charset="0"/>
              <a:ea typeface="ＭＳ Ｐゴシック" charset="0"/>
              <a:cs typeface="ＭＳ Ｐゴシック" charset="0"/>
            </a:endParaRP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latin typeface="Calibri" charset="0"/>
                <a:ea typeface="ＭＳ Ｐゴシック" charset="0"/>
                <a:cs typeface="ＭＳ Ｐゴシック" charset="0"/>
              </a:rPr>
              <a:t>(click) For </a:t>
            </a:r>
            <a:r>
              <a:rPr lang="en-US" dirty="0">
                <a:latin typeface="Calibri" charset="0"/>
                <a:ea typeface="ＭＳ Ｐゴシック" charset="0"/>
                <a:cs typeface="ＭＳ Ｐゴシック" charset="0"/>
              </a:rPr>
              <a:t>example</a:t>
            </a:r>
            <a:r>
              <a:rPr lang="en-US" dirty="0" smtClean="0">
                <a:latin typeface="Calibri" charset="0"/>
                <a:ea typeface="ＭＳ Ｐゴシック" charset="0"/>
                <a:cs typeface="ＭＳ Ｐゴシック" charset="0"/>
              </a:rPr>
              <a:t>, different parts of a chair have different geometries because they serve different functions. </a:t>
            </a:r>
          </a:p>
          <a:p>
            <a:pPr marL="228600" indent="-228600">
              <a:buAutoNum type="arabicPeriod"/>
            </a:pPr>
            <a:r>
              <a:rPr lang="en-US" dirty="0" smtClean="0">
                <a:latin typeface="Calibri" charset="0"/>
                <a:ea typeface="ＭＳ Ｐゴシック" charset="0"/>
                <a:cs typeface="ＭＳ Ｐゴシック" charset="0"/>
              </a:rPr>
              <a:t>On the other hand, although </a:t>
            </a:r>
            <a:r>
              <a:rPr lang="en-US" dirty="0">
                <a:latin typeface="Calibri" charset="0"/>
                <a:ea typeface="ＭＳ Ｐゴシック" charset="0"/>
                <a:cs typeface="ＭＳ Ｐゴシック" charset="0"/>
              </a:rPr>
              <a:t>chair legs serve similar functions in different chairs, </a:t>
            </a:r>
            <a:r>
              <a:rPr lang="en-US" dirty="0" smtClean="0">
                <a:latin typeface="Calibri" charset="0"/>
                <a:ea typeface="ＭＳ Ｐゴシック" charset="0"/>
                <a:cs typeface="ＭＳ Ｐゴシック" charset="0"/>
              </a:rPr>
              <a:t>they</a:t>
            </a:r>
            <a:r>
              <a:rPr lang="en-US" baseline="0" dirty="0" smtClean="0">
                <a:latin typeface="Calibri" charset="0"/>
                <a:ea typeface="ＭＳ Ｐゴシック" charset="0"/>
                <a:cs typeface="ＭＳ Ｐゴシック" charset="0"/>
              </a:rPr>
              <a:t> can be geometrically different if they belong to</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different styles. </a:t>
            </a:r>
            <a:endParaRPr lang="en-US" dirty="0" smtClean="0">
              <a:latin typeface="Calibri" charset="0"/>
              <a:ea typeface="ＭＳ Ｐゴシック" charset="0"/>
              <a:cs typeface="ＭＳ Ｐゴシック" charset="0"/>
            </a:endParaRPr>
          </a:p>
          <a:p>
            <a:pPr marL="228600" indent="-228600">
              <a:buAutoNum type="arabicPeriod"/>
            </a:pPr>
            <a:r>
              <a:rPr lang="en-US" dirty="0" smtClean="0">
                <a:latin typeface="Calibri" charset="0"/>
                <a:ea typeface="ＭＳ Ｐゴシック" charset="0"/>
                <a:cs typeface="ＭＳ Ｐゴシック" charset="0"/>
              </a:rPr>
              <a:t>(click) </a:t>
            </a:r>
            <a:r>
              <a:rPr lang="en-US" baseline="0" dirty="0" smtClean="0">
                <a:latin typeface="Calibri" charset="0"/>
                <a:ea typeface="ＭＳ Ｐゴシック" charset="0"/>
                <a:cs typeface="ＭＳ Ｐゴシック" charset="0"/>
              </a:rPr>
              <a:t>Since we focus on style compatibility, it is important to capture geometric variation that is caused by style variation. </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DEA74C-F981-6440-9E47-289B908A1195}"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228600" indent="-228600">
              <a:buFontTx/>
              <a:buAutoNum type="arabicPeriod"/>
              <a:defRPr/>
            </a:pPr>
            <a:r>
              <a:rPr lang="en-US" dirty="0" smtClean="0"/>
              <a:t>Third, solving our problem requires comparisons between models from different object classes, which may have feature vectors with different dimensionalities and distributions. </a:t>
            </a:r>
          </a:p>
          <a:p>
            <a:pPr marL="228600" indent="-228600">
              <a:buFontTx/>
              <a:buAutoNum type="arabicPeriod"/>
              <a:defRPr/>
            </a:pPr>
            <a:r>
              <a:rPr lang="en-US" dirty="0" smtClean="0"/>
              <a:t>This</a:t>
            </a:r>
            <a:r>
              <a:rPr lang="en-US" baseline="0" dirty="0" smtClean="0"/>
              <a:t> requires novel ways to model relations between models</a:t>
            </a:r>
            <a:r>
              <a:rPr lang="en-US" dirty="0" smtClean="0"/>
              <a:t>.</a:t>
            </a:r>
          </a:p>
          <a:p>
            <a:pPr marL="0" indent="0">
              <a:buFontTx/>
              <a:buNone/>
              <a:defRPr/>
            </a:pPr>
            <a:r>
              <a:rPr lang="en-US" dirty="0" smtClean="0"/>
              <a:t>(4min30s)</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8F5F45-B988-CE4D-B8BD-D42E6209B136}"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According</a:t>
            </a:r>
            <a:r>
              <a:rPr lang="en-US" baseline="0" dirty="0" smtClean="0">
                <a:latin typeface="Calibri" charset="0"/>
                <a:ea typeface="ＭＳ Ｐゴシック" charset="0"/>
                <a:cs typeface="ＭＳ Ｐゴシック" charset="0"/>
              </a:rPr>
              <a:t> to these challenges</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we </a:t>
            </a:r>
            <a:r>
              <a:rPr lang="en-US" dirty="0" smtClean="0">
                <a:latin typeface="Calibri" charset="0"/>
                <a:ea typeface="ＭＳ Ｐゴシック" charset="0"/>
                <a:cs typeface="ＭＳ Ｐゴシック" charset="0"/>
              </a:rPr>
              <a:t>base our work on three </a:t>
            </a:r>
            <a:r>
              <a:rPr lang="en-US" dirty="0">
                <a:latin typeface="Calibri" charset="0"/>
                <a:ea typeface="ＭＳ Ｐゴシック" charset="0"/>
                <a:cs typeface="ＭＳ Ｐゴシック" charset="0"/>
              </a:rPr>
              <a:t>key </a:t>
            </a:r>
            <a:r>
              <a:rPr lang="en-US" dirty="0" smtClean="0">
                <a:latin typeface="Calibri" charset="0"/>
                <a:ea typeface="ＭＳ Ｐゴシック" charset="0"/>
                <a:cs typeface="ＭＳ Ｐゴシック" charset="0"/>
              </a:rPr>
              <a:t>ideas.</a:t>
            </a:r>
            <a:endParaRPr lang="en-US" dirty="0">
              <a:latin typeface="Calibri" charset="0"/>
              <a:ea typeface="ＭＳ Ｐゴシック" charset="0"/>
              <a:cs typeface="ＭＳ Ｐゴシック"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14A3AB-54B7-5B45-A650-BD10B6DF601F}"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First, since it is hard to design a hand-tuned mathematical function to model style compatibility, we learn a function from examples.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Specifically, we learn from </a:t>
            </a:r>
            <a:r>
              <a:rPr lang="en-US" baseline="0" dirty="0" err="1" smtClean="0"/>
              <a:t>crowdsourced</a:t>
            </a:r>
            <a:r>
              <a:rPr lang="en-US" baseline="0" dirty="0" smtClean="0"/>
              <a:t> data, in order to understand which furniture models are considered to be more compatible by people</a:t>
            </a:r>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16</a:t>
            </a:fld>
            <a:endParaRPr lang="en-US"/>
          </a:p>
        </p:txBody>
      </p:sp>
    </p:spTree>
    <p:extLst>
      <p:ext uri="{BB962C8B-B14F-4D97-AF65-F5344CB8AC3E}">
        <p14:creationId xmlns:p14="http://schemas.microsoft.com/office/powerpoint/2010/main" val="57709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t>In our work,</a:t>
            </a:r>
            <a:r>
              <a:rPr lang="en-US" baseline="0" dirty="0" smtClean="0"/>
              <a:t> w</a:t>
            </a:r>
            <a:r>
              <a:rPr lang="en-US" dirty="0" smtClean="0"/>
              <a:t>e consider</a:t>
            </a:r>
            <a:r>
              <a:rPr lang="en-US" baseline="0" dirty="0" smtClean="0"/>
              <a:t> two types of scenes: dining room and living room.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In this slide, I show the object classes that are included in living room, and the numbers in the parentheses are the numbers of models in each object class.</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(click) When crowdsourcing people’s preferences, we only consider the pairs of object classes with close proximity and functional interaction. For living room, we only consider the pairs that are connected by arrows.</a:t>
            </a:r>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17</a:t>
            </a:fld>
            <a:endParaRPr lang="en-US"/>
          </a:p>
        </p:txBody>
      </p:sp>
    </p:spTree>
    <p:extLst>
      <p:ext uri="{BB962C8B-B14F-4D97-AF65-F5344CB8AC3E}">
        <p14:creationId xmlns:p14="http://schemas.microsoft.com/office/powerpoint/2010/main" val="2552483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t>For each pair of object classes, we randomly </a:t>
            </a:r>
            <a:r>
              <a:rPr lang="en-US" dirty="0" smtClean="0"/>
              <a:t>generate 50</a:t>
            </a:r>
            <a:r>
              <a:rPr lang="en-US" baseline="0" dirty="0" smtClean="0"/>
              <a:t> </a:t>
            </a:r>
            <a:r>
              <a:rPr lang="en-US" baseline="0" dirty="0" smtClean="0"/>
              <a:t>tasks. </a:t>
            </a:r>
            <a:endParaRPr lang="en-US" dirty="0" smtClean="0"/>
          </a:p>
          <a:p>
            <a:pPr marL="228600" indent="-228600">
              <a:buAutoNum type="arabicPeriod"/>
            </a:pPr>
            <a:r>
              <a:rPr lang="en-US" dirty="0" smtClean="0"/>
              <a:t>In</a:t>
            </a:r>
            <a:r>
              <a:rPr lang="en-US" baseline="0" dirty="0" smtClean="0"/>
              <a:t> each task, we use the grid technique proposed by Wilber et al. [2014] to make our study more cost-effective. </a:t>
            </a:r>
          </a:p>
          <a:p>
            <a:pPr marL="228600" indent="-228600">
              <a:buAutoNum type="arabicPeriod"/>
            </a:pPr>
            <a:r>
              <a:rPr lang="en-US" baseline="0" dirty="0" smtClean="0"/>
              <a:t>Specifically, we fix one model as reference (click), and pair it with six different models of the other object class (click).</a:t>
            </a:r>
          </a:p>
          <a:p>
            <a:pPr marL="228600" indent="-228600">
              <a:buAutoNum type="arabicPeriod"/>
            </a:pPr>
            <a:r>
              <a:rPr lang="en-US" baseline="0" dirty="0" smtClean="0"/>
              <a:t>Then, we ask human raters to select the two pairs in which the two models are most stylistically compatible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18</a:t>
            </a:fld>
            <a:endParaRPr lang="en-US"/>
          </a:p>
        </p:txBody>
      </p:sp>
    </p:spTree>
    <p:extLst>
      <p:ext uri="{BB962C8B-B14F-4D97-AF65-F5344CB8AC3E}">
        <p14:creationId xmlns:p14="http://schemas.microsoft.com/office/powerpoint/2010/main" val="1717245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most raters select the two</a:t>
            </a:r>
            <a:r>
              <a:rPr lang="en-US" baseline="0" dirty="0" smtClean="0"/>
              <a:t> pairs at bottom-right corner as the most compatible ones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19</a:t>
            </a:fld>
            <a:endParaRPr lang="en-US"/>
          </a:p>
        </p:txBody>
      </p:sp>
    </p:spTree>
    <p:extLst>
      <p:ext uri="{BB962C8B-B14F-4D97-AF65-F5344CB8AC3E}">
        <p14:creationId xmlns:p14="http://schemas.microsoft.com/office/powerpoint/2010/main" val="220772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latin typeface="Calibri" charset="0"/>
                <a:ea typeface="ＭＳ Ｐゴシック" charset="0"/>
                <a:cs typeface="ＭＳ Ｐゴシック" charset="0"/>
              </a:rPr>
              <a:t>3D scenes </a:t>
            </a:r>
            <a:r>
              <a:rPr lang="en-US" dirty="0" smtClean="0">
                <a:latin typeface="Calibri" charset="0"/>
                <a:ea typeface="ＭＳ Ｐゴシック" charset="0"/>
                <a:cs typeface="ＭＳ Ｐゴシック" charset="0"/>
              </a:rPr>
              <a:t>are </a:t>
            </a:r>
            <a:r>
              <a:rPr lang="en-US" dirty="0" smtClean="0">
                <a:latin typeface="Calibri" charset="0"/>
                <a:ea typeface="ＭＳ Ｐゴシック" charset="0"/>
                <a:cs typeface="ＭＳ Ｐゴシック" charset="0"/>
              </a:rPr>
              <a:t>widely used in many</a:t>
            </a:r>
            <a:r>
              <a:rPr lang="en-US" baseline="0" dirty="0" smtClean="0">
                <a:latin typeface="Calibri" charset="0"/>
                <a:ea typeface="ＭＳ Ｐゴシック" charset="0"/>
                <a:cs typeface="ＭＳ Ｐゴシック" charset="0"/>
              </a:rPr>
              <a:t> applications,  and modeling 3D scenes </a:t>
            </a:r>
            <a:r>
              <a:rPr lang="en-US" baseline="0" dirty="0" smtClean="0">
                <a:latin typeface="Calibri" charset="0"/>
                <a:ea typeface="ＭＳ Ｐゴシック" charset="0"/>
                <a:cs typeface="ＭＳ Ｐゴシック" charset="0"/>
              </a:rPr>
              <a:t>is one </a:t>
            </a:r>
            <a:r>
              <a:rPr lang="en-US" baseline="0" dirty="0" smtClean="0">
                <a:latin typeface="Calibri" charset="0"/>
                <a:ea typeface="ＭＳ Ｐゴシック" charset="0"/>
                <a:cs typeface="ＭＳ Ｐゴシック" charset="0"/>
              </a:rPr>
              <a:t>of the most common creative tasks in computer graphics</a:t>
            </a:r>
            <a:r>
              <a:rPr lang="en-US" baseline="0" dirty="0" smtClean="0">
                <a:latin typeface="Calibri" charset="0"/>
                <a:ea typeface="ＭＳ Ｐゴシック" charset="0"/>
                <a:cs typeface="ＭＳ Ｐゴシック" charset="0"/>
              </a:rPr>
              <a:t>.</a:t>
            </a:r>
            <a:endParaRPr lang="en-US" dirty="0" smtClean="0"/>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A23F0C-0F63-C949-A46C-A0A7059D055D}"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latin typeface="Calibri" charset="0"/>
                <a:ea typeface="ＭＳ Ｐゴシック" charset="0"/>
                <a:cs typeface="ＭＳ Ｐゴシック" charset="0"/>
              </a:rPr>
              <a:t>We</a:t>
            </a:r>
            <a:r>
              <a:rPr lang="en-US" baseline="0" dirty="0" smtClean="0">
                <a:latin typeface="Calibri" charset="0"/>
                <a:ea typeface="ＭＳ Ｐゴシック" charset="0"/>
                <a:cs typeface="ＭＳ Ｐゴシック" charset="0"/>
              </a:rPr>
              <a:t> then convert the rater’s selection to 8 triplets.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5 times)</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click</a:t>
            </a:r>
            <a:r>
              <a:rPr lang="en-US" baseline="0" dirty="0" smtClean="0">
                <a:latin typeface="Calibri" charset="0"/>
                <a:ea typeface="ＭＳ Ｐゴシック" charset="0"/>
                <a:cs typeface="ＭＳ Ｐゴシック" charset="0"/>
              </a:rPr>
              <a:t>) Each triplet consists of one dining chair that is selected,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one dining chair that is not selected,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and the reference dining table.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In each triplet, the left pair is more compatible than the right pair</a:t>
            </a:r>
            <a:r>
              <a:rPr lang="en-US" baseline="0" dirty="0" smtClean="0">
                <a:latin typeface="Calibri" charset="0"/>
                <a:ea typeface="ＭＳ Ｐゴシック" charset="0"/>
                <a:cs typeface="ＭＳ Ｐゴシック" charset="0"/>
              </a:rPr>
              <a:t>.</a:t>
            </a:r>
            <a:endParaRPr lang="en-US" baseline="0" dirty="0" smtClean="0">
              <a:latin typeface="Calibri" charset="0"/>
              <a:ea typeface="ＭＳ Ｐゴシック" charset="0"/>
              <a:cs typeface="ＭＳ Ｐゴシック"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AE905E-838D-3247-8EB1-5A9B8D2E439C}"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We finally collected 63,800 triplets for living room, and 20,200 triplets for dining room. </a:t>
            </a:r>
          </a:p>
          <a:p>
            <a:pPr marL="228600" indent="-228600">
              <a:buAutoNum type="arabicPeriod"/>
            </a:pPr>
            <a:r>
              <a:rPr lang="en-US" baseline="0" dirty="0" smtClean="0"/>
              <a:t>And we </a:t>
            </a:r>
            <a:r>
              <a:rPr lang="en-US" baseline="0" dirty="0" smtClean="0"/>
              <a:t>use them for both learning and evaluation. </a:t>
            </a:r>
          </a:p>
          <a:p>
            <a:pPr marL="0" indent="0">
              <a:buNone/>
            </a:pPr>
            <a:r>
              <a:rPr lang="en-US" baseline="0" dirty="0" smtClean="0"/>
              <a:t>(7 min)</a:t>
            </a:r>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21</a:t>
            </a:fld>
            <a:endParaRPr lang="en-US"/>
          </a:p>
        </p:txBody>
      </p:sp>
    </p:spTree>
    <p:extLst>
      <p:ext uri="{BB962C8B-B14F-4D97-AF65-F5344CB8AC3E}">
        <p14:creationId xmlns:p14="http://schemas.microsoft.com/office/powerpoint/2010/main" val="25633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altLang="zh-CN" baseline="0" dirty="0" smtClean="0"/>
              <a:t>Our second key idea is to use part-aware geometric features, in order to better capture the style characteristics of furniture models.</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22</a:t>
            </a:fld>
            <a:endParaRPr lang="en-US"/>
          </a:p>
        </p:txBody>
      </p:sp>
    </p:spTree>
    <p:extLst>
      <p:ext uri="{BB962C8B-B14F-4D97-AF65-F5344CB8AC3E}">
        <p14:creationId xmlns:p14="http://schemas.microsoft.com/office/powerpoint/2010/main" val="3068210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Our key observation is that furniture styles are often strongly related to characteristic features of individual parts.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CN" baseline="0" dirty="0" smtClean="0"/>
              <a:t>For</a:t>
            </a:r>
            <a:r>
              <a:rPr lang="zh-CN" altLang="en-US" baseline="0" dirty="0" smtClean="0"/>
              <a:t> </a:t>
            </a:r>
            <a:r>
              <a:rPr lang="en-US" altLang="zh-CN" baseline="0" dirty="0" smtClean="0"/>
              <a:t>example, (click</a:t>
            </a:r>
            <a:r>
              <a:rPr lang="en-US" altLang="zh-CN" baseline="0" dirty="0" smtClean="0"/>
              <a:t>) this </a:t>
            </a:r>
            <a:r>
              <a:rPr lang="en-US" dirty="0" smtClean="0"/>
              <a:t>contemporary</a:t>
            </a:r>
            <a:r>
              <a:rPr lang="zh-CN" altLang="en-US" baseline="0" dirty="0" smtClean="0"/>
              <a:t> </a:t>
            </a:r>
            <a:r>
              <a:rPr lang="en-US" altLang="zh-CN" baseline="0" dirty="0" smtClean="0"/>
              <a:t>couch has</a:t>
            </a:r>
            <a:r>
              <a:rPr lang="zh-CN" altLang="en-US" baseline="0" dirty="0" smtClean="0"/>
              <a:t> </a:t>
            </a:r>
            <a:r>
              <a:rPr lang="en-US" altLang="zh-CN" baseline="0" dirty="0" smtClean="0"/>
              <a:t>a bumpy seat, while this antique couch has a flat seat</a:t>
            </a:r>
            <a:endParaRPr lang="en-US" altLang="zh-CN"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CN" baseline="0" dirty="0" smtClean="0"/>
              <a:t>(click) </a:t>
            </a:r>
            <a:r>
              <a:rPr lang="en-US" altLang="zh-CN" baseline="0" dirty="0" smtClean="0"/>
              <a:t>This </a:t>
            </a:r>
            <a:r>
              <a:rPr lang="en-US" dirty="0" smtClean="0"/>
              <a:t>contemporary</a:t>
            </a:r>
            <a:r>
              <a:rPr lang="en-US" altLang="zh-CN" baseline="0" dirty="0" smtClean="0"/>
              <a:t> </a:t>
            </a:r>
            <a:r>
              <a:rPr lang="en-US" altLang="zh-CN" baseline="0" dirty="0" smtClean="0"/>
              <a:t>floor </a:t>
            </a:r>
            <a:r>
              <a:rPr lang="en-US" altLang="zh-CN" baseline="0" dirty="0" smtClean="0"/>
              <a:t>lamp has a post with little ornamentation, </a:t>
            </a:r>
            <a:r>
              <a:rPr lang="en-US" altLang="zh-CN" baseline="0" dirty="0" smtClean="0"/>
              <a:t>(click) while </a:t>
            </a:r>
            <a:r>
              <a:rPr lang="en-US" altLang="zh-CN" baseline="0" dirty="0" smtClean="0"/>
              <a:t>this antique </a:t>
            </a:r>
            <a:r>
              <a:rPr lang="en-US" altLang="zh-CN" baseline="0" dirty="0" smtClean="0"/>
              <a:t>floor </a:t>
            </a:r>
            <a:r>
              <a:rPr lang="en-US" altLang="zh-CN" baseline="0" dirty="0" smtClean="0"/>
              <a:t>lamp has a post </a:t>
            </a:r>
            <a:r>
              <a:rPr lang="en-US" altLang="zh-CN" baseline="0" dirty="0" smtClean="0"/>
              <a:t>with richer </a:t>
            </a:r>
            <a:r>
              <a:rPr lang="en-US" altLang="zh-CN" baseline="0" dirty="0" smtClean="0"/>
              <a:t>ornamentation</a:t>
            </a:r>
            <a:endParaRPr lang="en-US" altLang="zh-CN" baseline="0" dirty="0" smtClean="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23</a:t>
            </a:fld>
            <a:endParaRPr lang="en-US"/>
          </a:p>
        </p:txBody>
      </p:sp>
    </p:spTree>
    <p:extLst>
      <p:ext uri="{BB962C8B-B14F-4D97-AF65-F5344CB8AC3E}">
        <p14:creationId xmlns:p14="http://schemas.microsoft.com/office/powerpoint/2010/main" val="2155515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observation motivates us to compute part-aware geometric features, and we propose a method that proceeds in three steps.</a:t>
            </a:r>
          </a:p>
          <a:p>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24</a:t>
            </a:fld>
            <a:endParaRPr lang="en-US"/>
          </a:p>
        </p:txBody>
      </p:sp>
    </p:spTree>
    <p:extLst>
      <p:ext uri="{BB962C8B-B14F-4D97-AF65-F5344CB8AC3E}">
        <p14:creationId xmlns:p14="http://schemas.microsoft.com/office/powerpoint/2010/main" val="215551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First, we perform a consistent segmentation for all models within each object class by learning a part-based template.</a:t>
            </a:r>
          </a:p>
          <a:p>
            <a:endParaRPr lang="en-US" dirty="0">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DE5CC7-953B-CA41-8D75-40B66E70D8C8}"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For each furniture model, we </a:t>
            </a:r>
            <a:r>
              <a:rPr lang="en-US" dirty="0" smtClean="0">
                <a:latin typeface="Calibri" charset="0"/>
                <a:ea typeface="ＭＳ Ｐゴシック" charset="0"/>
                <a:cs typeface="ＭＳ Ｐゴシック" charset="0"/>
              </a:rPr>
              <a:t>then compute geometric features for each part and</a:t>
            </a:r>
            <a:r>
              <a:rPr lang="en-US" baseline="0" dirty="0" smtClean="0">
                <a:latin typeface="Calibri" charset="0"/>
                <a:ea typeface="ＭＳ Ｐゴシック" charset="0"/>
                <a:cs typeface="ＭＳ Ｐゴシック" charset="0"/>
              </a:rPr>
              <a:t> the entire shape</a:t>
            </a:r>
            <a:r>
              <a:rPr lang="en-US" dirty="0" smtClean="0">
                <a:latin typeface="Calibri" charset="0"/>
                <a:ea typeface="ＭＳ Ｐゴシック" charset="0"/>
                <a:cs typeface="ＭＳ Ｐゴシック" charset="0"/>
              </a:rPr>
              <a:t>.</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66F3EB-CDB4-EF4C-8BB2-8CC60ABD60CA}"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Finally,</a:t>
            </a:r>
            <a:r>
              <a:rPr lang="en-US" baseline="0" dirty="0" smtClean="0">
                <a:latin typeface="Calibri" charset="0"/>
                <a:ea typeface="ＭＳ Ｐゴシック" charset="0"/>
                <a:cs typeface="ＭＳ Ｐゴシック" charset="0"/>
              </a:rPr>
              <a:t> we concatenate feature vectors for all of its parts and its entire shape to form </a:t>
            </a:r>
            <a:r>
              <a:rPr lang="en-US" baseline="0" dirty="0" smtClean="0">
                <a:latin typeface="Calibri" charset="0"/>
                <a:ea typeface="ＭＳ Ｐゴシック" charset="0"/>
                <a:cs typeface="ＭＳ Ｐゴシック" charset="0"/>
              </a:rPr>
              <a:t>a single </a:t>
            </a:r>
            <a:r>
              <a:rPr lang="en-US" baseline="0" dirty="0" smtClean="0">
                <a:latin typeface="Calibri" charset="0"/>
                <a:ea typeface="ＭＳ Ｐゴシック" charset="0"/>
                <a:cs typeface="ＭＳ Ｐゴシック" charset="0"/>
              </a:rPr>
              <a:t>feature vector </a:t>
            </a:r>
            <a:r>
              <a:rPr lang="en-US" baseline="0" dirty="0" smtClean="0">
                <a:latin typeface="Calibri" charset="0"/>
                <a:ea typeface="ＭＳ Ｐゴシック" charset="0"/>
                <a:cs typeface="ＭＳ Ｐゴシック" charset="0"/>
              </a:rPr>
              <a:t>for </a:t>
            </a:r>
            <a:r>
              <a:rPr lang="en-US" baseline="0" dirty="0" smtClean="0">
                <a:latin typeface="Calibri" charset="0"/>
                <a:ea typeface="ＭＳ Ｐゴシック" charset="0"/>
                <a:cs typeface="ＭＳ Ｐゴシック" charset="0"/>
              </a:rPr>
              <a:t>the furniture model.</a:t>
            </a:r>
          </a:p>
          <a:p>
            <a:pPr marL="228600" indent="-228600">
              <a:buAutoNum type="arabicPeriod"/>
            </a:pPr>
            <a:r>
              <a:rPr lang="en-US" baseline="0" dirty="0" smtClean="0">
                <a:latin typeface="Calibri" charset="0"/>
                <a:ea typeface="ＭＳ Ｐゴシック" charset="0"/>
                <a:cs typeface="ＭＳ Ｐゴシック" charset="0"/>
              </a:rPr>
              <a:t>This approach has the advantage that distinctive features of one part are not blended with features of another.</a:t>
            </a:r>
          </a:p>
          <a:p>
            <a:pPr marL="228600" indent="-228600">
              <a:buAutoNum type="arabicPeriod"/>
            </a:pPr>
            <a:r>
              <a:rPr lang="en-US" baseline="0" dirty="0" smtClean="0">
                <a:latin typeface="Calibri" charset="0"/>
                <a:ea typeface="ＭＳ Ｐゴシック" charset="0"/>
                <a:cs typeface="ＭＳ Ｐゴシック" charset="0"/>
              </a:rPr>
              <a:t>We </a:t>
            </a:r>
            <a:r>
              <a:rPr lang="en-US" baseline="0" dirty="0" smtClean="0">
                <a:latin typeface="Calibri" charset="0"/>
                <a:ea typeface="ＭＳ Ｐゴシック" charset="0"/>
                <a:cs typeface="ＭＳ Ｐゴシック" charset="0"/>
              </a:rPr>
              <a:t>also think </a:t>
            </a:r>
            <a:r>
              <a:rPr lang="en-US" baseline="0" dirty="0" smtClean="0">
                <a:latin typeface="Calibri" charset="0"/>
                <a:ea typeface="ＭＳ Ｐゴシック" charset="0"/>
                <a:cs typeface="ＭＳ Ｐゴシック" charset="0"/>
              </a:rPr>
              <a:t>this is the first time that consistent segmentation has been used for this type of application</a:t>
            </a:r>
            <a:r>
              <a:rPr lang="en-US" baseline="0" dirty="0" smtClean="0">
                <a:latin typeface="Calibri" charset="0"/>
                <a:ea typeface="ＭＳ Ｐゴシック" charset="0"/>
                <a:cs typeface="ＭＳ Ｐゴシック" charset="0"/>
              </a:rPr>
              <a:t>.</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8B0080-8256-9A44-9B6D-E92FFF9F05DF}"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third key idea is to learn </a:t>
            </a:r>
            <a:r>
              <a:rPr lang="en-US" dirty="0" err="1" smtClean="0"/>
              <a:t>embeddings</a:t>
            </a:r>
            <a:r>
              <a:rPr lang="en-US" baseline="0" dirty="0" smtClean="0"/>
              <a:t> that are specific to object classes in order to handle heterogeneous furniture types.</a:t>
            </a:r>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28</a:t>
            </a:fld>
            <a:endParaRPr lang="en-US"/>
          </a:p>
        </p:txBody>
      </p:sp>
    </p:spTree>
    <p:extLst>
      <p:ext uri="{BB962C8B-B14F-4D97-AF65-F5344CB8AC3E}">
        <p14:creationId xmlns:p14="http://schemas.microsoft.com/office/powerpoint/2010/main" val="832157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In</a:t>
            </a:r>
            <a:r>
              <a:rPr lang="en-US" baseline="0" dirty="0" smtClean="0">
                <a:latin typeface="Calibri" charset="0"/>
                <a:ea typeface="ＭＳ Ｐゴシック" charset="0"/>
                <a:cs typeface="ＭＳ Ｐゴシック" charset="0"/>
              </a:rPr>
              <a:t> previous work, distance learning </a:t>
            </a:r>
            <a:r>
              <a:rPr lang="en-US" baseline="0" dirty="0" smtClean="0">
                <a:latin typeface="Calibri" charset="0"/>
                <a:ea typeface="ＭＳ Ｐゴシック" charset="0"/>
                <a:cs typeface="ＭＳ Ｐゴシック" charset="0"/>
              </a:rPr>
              <a:t>was </a:t>
            </a:r>
            <a:r>
              <a:rPr lang="en-US" baseline="0" dirty="0" smtClean="0">
                <a:latin typeface="Calibri" charset="0"/>
                <a:ea typeface="ＭＳ Ｐゴシック" charset="0"/>
                <a:cs typeface="ＭＳ Ｐゴシック" charset="0"/>
              </a:rPr>
              <a:t>formulated as solving </a:t>
            </a:r>
            <a:r>
              <a:rPr lang="en-US" baseline="0" dirty="0" smtClean="0">
                <a:latin typeface="Calibri" charset="0"/>
                <a:ea typeface="ＭＳ Ｐゴシック" charset="0"/>
                <a:cs typeface="ＭＳ Ｐゴシック" charset="0"/>
              </a:rPr>
              <a:t>for a distance metric, parameterized by a matrix W.</a:t>
            </a:r>
          </a:p>
          <a:p>
            <a:pPr marL="228600" indent="-228600">
              <a:buAutoNum type="arabicPeriod"/>
            </a:pPr>
            <a:r>
              <a:rPr lang="en-US" baseline="0" dirty="0" smtClean="0">
                <a:latin typeface="Calibri" charset="0"/>
                <a:ea typeface="ＭＳ Ｐゴシック" charset="0"/>
                <a:cs typeface="ＭＳ Ｐゴシック" charset="0"/>
              </a:rPr>
              <a:t>With a low-rank matrix W, this can be viewed as embedding the original feature vectors in a style feature space. </a:t>
            </a:r>
          </a:p>
          <a:p>
            <a:pPr marL="228600" indent="-228600">
              <a:buAutoNum type="arabicPeriod"/>
            </a:pPr>
            <a:r>
              <a:rPr lang="en-US" baseline="0" dirty="0" smtClean="0">
                <a:latin typeface="Calibri" charset="0"/>
                <a:ea typeface="ＭＳ Ｐゴシック" charset="0"/>
                <a:cs typeface="ＭＳ Ｐゴシック" charset="0"/>
              </a:rPr>
              <a:t>Style incompatibility is then measured as the distance in this space.</a:t>
            </a:r>
          </a:p>
          <a:p>
            <a:pPr marL="228600" indent="-228600">
              <a:buAutoNum type="arabicPeriod"/>
            </a:pPr>
            <a:r>
              <a:rPr lang="en-US" baseline="0" dirty="0" smtClean="0">
                <a:latin typeface="Calibri" charset="0"/>
                <a:ea typeface="ＭＳ Ｐゴシック" charset="0"/>
                <a:cs typeface="ＭＳ Ｐゴシック" charset="0"/>
              </a:rPr>
              <a:t>(</a:t>
            </a:r>
            <a:r>
              <a:rPr lang="en-US" baseline="0" dirty="0" smtClean="0">
                <a:latin typeface="Calibri" charset="0"/>
                <a:ea typeface="ＭＳ Ｐゴシック" charset="0"/>
                <a:cs typeface="ＭＳ Ｐゴシック" charset="0"/>
              </a:rPr>
              <a:t>click) Since all object classes use the </a:t>
            </a:r>
            <a:r>
              <a:rPr lang="en-US" baseline="0" dirty="0" smtClean="0">
                <a:latin typeface="Calibri" charset="0"/>
                <a:ea typeface="ＭＳ Ｐゴシック" charset="0"/>
                <a:cs typeface="ＭＳ Ｐゴシック" charset="0"/>
              </a:rPr>
              <a:t>same matrix W, </a:t>
            </a:r>
            <a:r>
              <a:rPr lang="en-US" baseline="0" dirty="0" smtClean="0">
                <a:latin typeface="Calibri" charset="0"/>
                <a:ea typeface="ＭＳ Ｐゴシック" charset="0"/>
                <a:cs typeface="ＭＳ Ｐゴシック" charset="0"/>
              </a:rPr>
              <a:t>we call </a:t>
            </a:r>
            <a:r>
              <a:rPr lang="en-US" baseline="0" dirty="0" smtClean="0">
                <a:latin typeface="Calibri" charset="0"/>
                <a:ea typeface="ＭＳ Ｐゴシック" charset="0"/>
                <a:cs typeface="ＭＳ Ｐゴシック" charset="0"/>
              </a:rPr>
              <a:t>this method symmetric embedding</a:t>
            </a:r>
            <a:endParaRPr lang="en-US" baseline="0" dirty="0" smtClean="0">
              <a:latin typeface="Calibri" charset="0"/>
              <a:ea typeface="ＭＳ Ｐゴシック" charset="0"/>
              <a:cs typeface="ＭＳ Ｐゴシック"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3EF5BF-4DF6-E24E-8F8F-C13FDDDA7774}" type="slidenum">
              <a:rPr lang="en-US" sz="1200">
                <a:latin typeface="Calibri" charset="0"/>
              </a:rPr>
              <a:pPr eaLnBrk="1" hangingPunct="1"/>
              <a:t>29</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latin typeface="Calibri" charset="0"/>
                <a:ea typeface="ＭＳ Ｐゴシック" charset="0"/>
                <a:cs typeface="ＭＳ Ｐゴシック" charset="0"/>
              </a:rPr>
              <a:t>There are many tools that allow people to create scenes with furniture in online repositories.</a:t>
            </a:r>
          </a:p>
          <a:p>
            <a:pPr marL="228600" indent="-228600">
              <a:buAutoNum type="arabicPeriod"/>
            </a:pPr>
            <a:r>
              <a:rPr lang="en-US" baseline="0" dirty="0" smtClean="0">
                <a:latin typeface="Calibri" charset="0"/>
                <a:ea typeface="ＭＳ Ｐゴシック" charset="0"/>
                <a:cs typeface="ＭＳ Ｐゴシック" charset="0"/>
              </a:rPr>
              <a:t>However, current tools don’t understand anything about style</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A23F0C-0F63-C949-A46C-A0A7059D055D}"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method has succeeded in modeling similarity between fonts and illustration styles. </a:t>
            </a:r>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30</a:t>
            </a:fld>
            <a:endParaRPr lang="en-US"/>
          </a:p>
        </p:txBody>
      </p:sp>
    </p:spTree>
    <p:extLst>
      <p:ext uri="{BB962C8B-B14F-4D97-AF65-F5344CB8AC3E}">
        <p14:creationId xmlns:p14="http://schemas.microsoft.com/office/powerpoint/2010/main" val="192490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t>However,</a:t>
            </a:r>
            <a:r>
              <a:rPr lang="en-US" baseline="0" dirty="0" smtClean="0"/>
              <a:t> this method relies on two assumptions.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First, this method assumes that the feature vectors have the same dimensionality.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Second, the method assumes the two feature vectors under comparison are somewhat comparable. </a:t>
            </a:r>
            <a:endParaRPr lang="en-US" baseline="0" dirty="0" smtClean="0"/>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These assumptions stem from the fact that previous work measure style similarity between objects in the same class, rather than objects from different classes.</a:t>
            </a:r>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31</a:t>
            </a:fld>
            <a:endParaRPr lang="en-US"/>
          </a:p>
        </p:txBody>
      </p:sp>
    </p:spTree>
    <p:extLst>
      <p:ext uri="{BB962C8B-B14F-4D97-AF65-F5344CB8AC3E}">
        <p14:creationId xmlns:p14="http://schemas.microsoft.com/office/powerpoint/2010/main" val="1064811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Therefore, we propose the following approach. We solve for an individual </a:t>
            </a:r>
            <a:r>
              <a:rPr lang="en-US" dirty="0" smtClean="0">
                <a:latin typeface="Calibri" charset="0"/>
                <a:ea typeface="ＭＳ Ｐゴシック" charset="0"/>
                <a:cs typeface="ＭＳ Ｐゴシック" charset="0"/>
              </a:rPr>
              <a:t>embedding for </a:t>
            </a:r>
            <a:r>
              <a:rPr lang="en-US" dirty="0" smtClean="0">
                <a:latin typeface="Calibri" charset="0"/>
                <a:ea typeface="ＭＳ Ｐゴシック" charset="0"/>
                <a:cs typeface="ＭＳ Ｐゴシック" charset="0"/>
              </a:rPr>
              <a:t>each object class. </a:t>
            </a:r>
            <a:endParaRPr lang="en-US" dirty="0" smtClean="0">
              <a:latin typeface="Calibri" charset="0"/>
              <a:ea typeface="ＭＳ Ｐゴシック" charset="0"/>
              <a:cs typeface="ＭＳ Ｐゴシック" charset="0"/>
            </a:endParaRPr>
          </a:p>
          <a:p>
            <a:pPr marL="228600" indent="-228600">
              <a:buAutoNum type="arabicPeriod"/>
            </a:pPr>
            <a:r>
              <a:rPr lang="en-US" dirty="0" smtClean="0">
                <a:latin typeface="Calibri" charset="0"/>
                <a:ea typeface="ＭＳ Ｐゴシック" charset="0"/>
                <a:cs typeface="ＭＳ Ｐゴシック" charset="0"/>
              </a:rPr>
              <a:t>For example, to compare a sofa and a chair, we would</a:t>
            </a:r>
            <a:r>
              <a:rPr lang="en-US" baseline="0" dirty="0" smtClean="0">
                <a:latin typeface="Calibri" charset="0"/>
                <a:ea typeface="ＭＳ Ｐゴシック" charset="0"/>
                <a:cs typeface="ＭＳ Ｐゴシック" charset="0"/>
              </a:rPr>
              <a:t> solve for two matrices at the same time, </a:t>
            </a:r>
            <a:r>
              <a:rPr lang="en-US" baseline="0" dirty="0" err="1" smtClean="0">
                <a:latin typeface="Calibri" charset="0"/>
                <a:ea typeface="ＭＳ Ｐゴシック" charset="0"/>
                <a:cs typeface="ＭＳ Ｐゴシック" charset="0"/>
              </a:rPr>
              <a:t>w_sofa</a:t>
            </a:r>
            <a:r>
              <a:rPr lang="en-US" baseline="0" dirty="0" smtClean="0">
                <a:latin typeface="Calibri" charset="0"/>
                <a:ea typeface="ＭＳ Ｐゴシック" charset="0"/>
                <a:cs typeface="ＭＳ Ｐゴシック" charset="0"/>
              </a:rPr>
              <a:t> and </a:t>
            </a:r>
            <a:r>
              <a:rPr lang="en-US" baseline="0" dirty="0" err="1" smtClean="0">
                <a:latin typeface="Calibri" charset="0"/>
                <a:ea typeface="ＭＳ Ｐゴシック" charset="0"/>
                <a:cs typeface="ＭＳ Ｐゴシック" charset="0"/>
              </a:rPr>
              <a:t>w_chair</a:t>
            </a:r>
            <a:endParaRPr lang="en-US" dirty="0" smtClean="0">
              <a:latin typeface="Calibri" charset="0"/>
              <a:ea typeface="ＭＳ Ｐゴシック" charset="0"/>
              <a:cs typeface="ＭＳ Ｐゴシック" charset="0"/>
            </a:endParaRPr>
          </a:p>
          <a:p>
            <a:pPr marL="228600" indent="-228600">
              <a:buAutoNum type="arabicPeriod"/>
            </a:pPr>
            <a:r>
              <a:rPr lang="en-US" baseline="0" dirty="0" smtClean="0">
                <a:latin typeface="Calibri" charset="0"/>
                <a:ea typeface="ＭＳ Ｐゴシック" charset="0"/>
                <a:cs typeface="ＭＳ Ｐゴシック" charset="0"/>
              </a:rPr>
              <a:t>We show the general case in this equation. We use </a:t>
            </a:r>
            <a:r>
              <a:rPr lang="en-US" dirty="0" smtClean="0">
                <a:latin typeface="Calibri" charset="0"/>
                <a:ea typeface="ＭＳ Ｐゴシック" charset="0"/>
                <a:cs typeface="ＭＳ Ｐゴシック" charset="0"/>
              </a:rPr>
              <a:t>c</a:t>
            </a:r>
            <a:r>
              <a:rPr lang="en-US" dirty="0" smtClean="0">
                <a:latin typeface="Calibri" charset="0"/>
                <a:ea typeface="ＭＳ Ｐゴシック" charset="0"/>
                <a:cs typeface="ＭＳ Ｐゴシック" charset="0"/>
              </a:rPr>
              <a:t>(</a:t>
            </a:r>
            <a:r>
              <a:rPr lang="en-US" dirty="0" err="1" smtClean="0">
                <a:latin typeface="Calibri" charset="0"/>
                <a:ea typeface="ＭＳ Ｐゴシック" charset="0"/>
                <a:cs typeface="ＭＳ Ｐゴシック" charset="0"/>
              </a:rPr>
              <a:t>i</a:t>
            </a:r>
            <a:r>
              <a:rPr lang="en-US" dirty="0" smtClean="0">
                <a:latin typeface="Calibri" charset="0"/>
                <a:ea typeface="ＭＳ Ｐゴシック" charset="0"/>
                <a:cs typeface="ＭＳ Ｐゴシック" charset="0"/>
              </a:rPr>
              <a:t>)</a:t>
            </a:r>
            <a:r>
              <a:rPr lang="en-US" baseline="0" dirty="0" smtClean="0">
                <a:latin typeface="Calibri" charset="0"/>
                <a:ea typeface="ＭＳ Ｐゴシック" charset="0"/>
                <a:cs typeface="ＭＳ Ｐゴシック" charset="0"/>
              </a:rPr>
              <a:t> and</a:t>
            </a:r>
            <a:r>
              <a:rPr lang="en-US" dirty="0" smtClean="0">
                <a:latin typeface="Calibri" charset="0"/>
                <a:ea typeface="ＭＳ Ｐゴシック" charset="0"/>
                <a:cs typeface="ＭＳ Ｐゴシック" charset="0"/>
              </a:rPr>
              <a:t> c</a:t>
            </a:r>
            <a:r>
              <a:rPr lang="en-US" dirty="0" smtClean="0">
                <a:latin typeface="Calibri" charset="0"/>
                <a:ea typeface="ＭＳ Ｐゴシック" charset="0"/>
                <a:cs typeface="ＭＳ Ｐゴシック" charset="0"/>
              </a:rPr>
              <a:t>(j) </a:t>
            </a:r>
            <a:r>
              <a:rPr lang="en-US" dirty="0" smtClean="0">
                <a:latin typeface="Calibri" charset="0"/>
                <a:ea typeface="ＭＳ Ｐゴシック" charset="0"/>
                <a:cs typeface="ＭＳ Ｐゴシック" charset="0"/>
              </a:rPr>
              <a:t>to</a:t>
            </a:r>
            <a:r>
              <a:rPr lang="en-US" baseline="0" dirty="0" smtClean="0">
                <a:latin typeface="Calibri" charset="0"/>
                <a:ea typeface="ＭＳ Ｐゴシック" charset="0"/>
                <a:cs typeface="ＭＳ Ｐゴシック" charset="0"/>
              </a:rPr>
              <a:t> represent </a:t>
            </a:r>
            <a:r>
              <a:rPr lang="en-US" dirty="0" smtClean="0">
                <a:latin typeface="Calibri" charset="0"/>
                <a:ea typeface="ＭＳ Ｐゴシック" charset="0"/>
                <a:cs typeface="ＭＳ Ｐゴシック" charset="0"/>
              </a:rPr>
              <a:t>the </a:t>
            </a:r>
            <a:r>
              <a:rPr lang="en-US" dirty="0" smtClean="0">
                <a:latin typeface="Calibri" charset="0"/>
                <a:ea typeface="ＭＳ Ｐゴシック" charset="0"/>
                <a:cs typeface="ＭＳ Ｐゴシック" charset="0"/>
              </a:rPr>
              <a:t>object </a:t>
            </a:r>
            <a:r>
              <a:rPr lang="en-US" dirty="0" smtClean="0">
                <a:latin typeface="Calibri" charset="0"/>
                <a:ea typeface="ＭＳ Ｐゴシック" charset="0"/>
                <a:cs typeface="ＭＳ Ｐゴシック" charset="0"/>
              </a:rPr>
              <a:t>classes</a:t>
            </a:r>
            <a:r>
              <a:rPr lang="en-US" baseline="0" dirty="0" smtClean="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of </a:t>
            </a:r>
            <a:r>
              <a:rPr lang="en-US" baseline="0" dirty="0" err="1" smtClean="0">
                <a:latin typeface="Calibri" charset="0"/>
                <a:ea typeface="ＭＳ Ｐゴシック" charset="0"/>
                <a:cs typeface="ＭＳ Ｐゴシック" charset="0"/>
              </a:rPr>
              <a:t>xj</a:t>
            </a:r>
            <a:r>
              <a:rPr lang="en-US" baseline="0" dirty="0" smtClean="0">
                <a:latin typeface="Calibri" charset="0"/>
                <a:ea typeface="ＭＳ Ｐゴシック" charset="0"/>
                <a:cs typeface="ＭＳ Ｐゴシック" charset="0"/>
              </a:rPr>
              <a:t> and </a:t>
            </a:r>
            <a:r>
              <a:rPr lang="en-US" baseline="0" dirty="0" err="1" smtClean="0">
                <a:latin typeface="Calibri" charset="0"/>
                <a:ea typeface="ＭＳ Ｐゴシック" charset="0"/>
                <a:cs typeface="ＭＳ Ｐゴシック" charset="0"/>
              </a:rPr>
              <a:t>xj</a:t>
            </a:r>
            <a:r>
              <a:rPr lang="en-US" baseline="0" dirty="0" smtClean="0">
                <a:latin typeface="Calibri" charset="0"/>
                <a:ea typeface="ＭＳ Ｐゴシック" charset="0"/>
                <a:cs typeface="ＭＳ Ｐゴシック" charset="0"/>
              </a:rPr>
              <a:t>. </a:t>
            </a:r>
            <a:endParaRPr lang="en-US" baseline="0" dirty="0" smtClean="0">
              <a:latin typeface="Calibri" charset="0"/>
              <a:ea typeface="ＭＳ Ｐゴシック" charset="0"/>
              <a:cs typeface="ＭＳ Ｐゴシック" charset="0"/>
            </a:endParaRPr>
          </a:p>
          <a:p>
            <a:pPr marL="228600" indent="-228600">
              <a:buAutoNum type="arabicPeriod"/>
            </a:pPr>
            <a:r>
              <a:rPr lang="en-US" baseline="0" dirty="0" smtClean="0">
                <a:latin typeface="Calibri" charset="0"/>
                <a:ea typeface="ＭＳ Ｐゴシック" charset="0"/>
                <a:cs typeface="ＭＳ Ｐゴシック" charset="0"/>
              </a:rPr>
              <a:t>Xi and </a:t>
            </a:r>
            <a:r>
              <a:rPr lang="en-US" baseline="0" dirty="0" err="1" smtClean="0">
                <a:latin typeface="Calibri" charset="0"/>
                <a:ea typeface="ＭＳ Ｐゴシック" charset="0"/>
                <a:cs typeface="ＭＳ Ｐゴシック" charset="0"/>
              </a:rPr>
              <a:t>Xj</a:t>
            </a:r>
            <a:r>
              <a:rPr lang="en-US" baseline="0" dirty="0" smtClean="0">
                <a:latin typeface="Calibri" charset="0"/>
                <a:ea typeface="ＭＳ Ｐゴシック" charset="0"/>
                <a:cs typeface="ＭＳ Ｐゴシック" charset="0"/>
              </a:rPr>
              <a:t> are projected to the embedding space using </a:t>
            </a:r>
            <a:r>
              <a:rPr lang="en-US" baseline="0" dirty="0" err="1" smtClean="0">
                <a:latin typeface="Calibri" charset="0"/>
                <a:ea typeface="ＭＳ Ｐゴシック" charset="0"/>
                <a:cs typeface="ＭＳ Ｐゴシック" charset="0"/>
              </a:rPr>
              <a:t>Wc</a:t>
            </a:r>
            <a:r>
              <a:rPr lang="en-US" baseline="0" dirty="0" smtClean="0">
                <a:latin typeface="Calibri" charset="0"/>
                <a:ea typeface="ＭＳ Ｐゴシック" charset="0"/>
                <a:cs typeface="ＭＳ Ｐゴシック" charset="0"/>
              </a:rPr>
              <a:t>(</a:t>
            </a:r>
            <a:r>
              <a:rPr lang="en-US" baseline="0" dirty="0" err="1" smtClean="0">
                <a:latin typeface="Calibri" charset="0"/>
                <a:ea typeface="ＭＳ Ｐゴシック" charset="0"/>
                <a:cs typeface="ＭＳ Ｐゴシック" charset="0"/>
              </a:rPr>
              <a:t>i</a:t>
            </a:r>
            <a:r>
              <a:rPr lang="en-US" baseline="0" dirty="0" smtClean="0">
                <a:latin typeface="Calibri" charset="0"/>
                <a:ea typeface="ＭＳ Ｐゴシック" charset="0"/>
                <a:cs typeface="ＭＳ Ｐゴシック" charset="0"/>
              </a:rPr>
              <a:t>) and </a:t>
            </a:r>
            <a:r>
              <a:rPr lang="en-US" baseline="0" dirty="0" err="1" smtClean="0">
                <a:latin typeface="Calibri" charset="0"/>
                <a:ea typeface="ＭＳ Ｐゴシック" charset="0"/>
                <a:cs typeface="ＭＳ Ｐゴシック" charset="0"/>
              </a:rPr>
              <a:t>Wc</a:t>
            </a:r>
            <a:r>
              <a:rPr lang="en-US" baseline="0" dirty="0" smtClean="0">
                <a:latin typeface="Calibri" charset="0"/>
                <a:ea typeface="ＭＳ Ｐゴシック" charset="0"/>
                <a:cs typeface="ＭＳ Ｐゴシック" charset="0"/>
              </a:rPr>
              <a:t>(j), which are different matrices.</a:t>
            </a:r>
          </a:p>
          <a:p>
            <a:pPr marL="228600" indent="-228600">
              <a:buAutoNum type="arabicPeriod"/>
            </a:pPr>
            <a:r>
              <a:rPr lang="en-US" baseline="0" dirty="0" smtClean="0">
                <a:latin typeface="Calibri" charset="0"/>
                <a:ea typeface="ＭＳ Ｐゴシック" charset="0"/>
                <a:cs typeface="ＭＳ Ｐゴシック" charset="0"/>
              </a:rPr>
              <a:t>Similar to symmetric </a:t>
            </a:r>
            <a:r>
              <a:rPr lang="en-US" baseline="0" dirty="0" smtClean="0">
                <a:latin typeface="Calibri" charset="0"/>
                <a:ea typeface="ＭＳ Ｐゴシック" charset="0"/>
                <a:cs typeface="ＭＳ Ｐゴシック" charset="0"/>
              </a:rPr>
              <a:t>embedding, </a:t>
            </a:r>
            <a:r>
              <a:rPr lang="en-US" baseline="0" dirty="0" smtClean="0">
                <a:latin typeface="Calibri" charset="0"/>
                <a:ea typeface="ＭＳ Ｐゴシック" charset="0"/>
                <a:cs typeface="ＭＳ Ｐゴシック" charset="0"/>
              </a:rPr>
              <a:t>the </a:t>
            </a:r>
            <a:r>
              <a:rPr lang="en-US" baseline="0" dirty="0" smtClean="0">
                <a:latin typeface="Calibri" charset="0"/>
                <a:ea typeface="ＭＳ Ｐゴシック" charset="0"/>
                <a:cs typeface="ＭＳ Ｐゴシック" charset="0"/>
              </a:rPr>
              <a:t>styl</a:t>
            </a:r>
            <a:r>
              <a:rPr lang="en-US" altLang="zh-CN" baseline="0" dirty="0" smtClean="0">
                <a:latin typeface="Calibri" charset="0"/>
                <a:ea typeface="ＭＳ Ｐゴシック" charset="0"/>
                <a:cs typeface="ＭＳ Ｐゴシック" charset="0"/>
              </a:rPr>
              <a:t>e</a:t>
            </a:r>
            <a:r>
              <a:rPr lang="en-US" baseline="0" dirty="0" smtClean="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incompatibility between the two shapes </a:t>
            </a:r>
            <a:r>
              <a:rPr lang="en-US" baseline="0" dirty="0" smtClean="0">
                <a:latin typeface="Calibri" charset="0"/>
                <a:ea typeface="ＭＳ Ｐゴシック" charset="0"/>
                <a:cs typeface="ＭＳ Ｐゴシック" charset="0"/>
              </a:rPr>
              <a:t>is also </a:t>
            </a:r>
            <a:r>
              <a:rPr lang="en-US" baseline="0" dirty="0" smtClean="0">
                <a:latin typeface="Calibri" charset="0"/>
                <a:ea typeface="ＭＳ Ｐゴシック" charset="0"/>
                <a:cs typeface="ＭＳ Ｐゴシック" charset="0"/>
              </a:rPr>
              <a:t>measured by the distance in the embedding space.</a:t>
            </a:r>
          </a:p>
          <a:p>
            <a:pPr marL="228600" indent="-228600">
              <a:buAutoNum type="arabicPeriod"/>
            </a:pPr>
            <a:r>
              <a:rPr lang="en-US" baseline="0" dirty="0" smtClean="0">
                <a:latin typeface="Calibri" charset="0"/>
                <a:ea typeface="ＭＳ Ｐゴシック" charset="0"/>
                <a:cs typeface="ＭＳ Ｐゴシック" charset="0"/>
              </a:rPr>
              <a:t>And we call the new approach asymmetric </a:t>
            </a:r>
            <a:r>
              <a:rPr lang="en-US" baseline="0" dirty="0" smtClean="0">
                <a:latin typeface="Calibri" charset="0"/>
                <a:ea typeface="ＭＳ Ｐゴシック" charset="0"/>
                <a:cs typeface="ＭＳ Ｐゴシック" charset="0"/>
              </a:rPr>
              <a:t>embedding.</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0EB221-FDDB-2A42-95FA-D5987DFB2239}" type="slidenum">
              <a:rPr lang="en-US" sz="1200">
                <a:latin typeface="Calibri" charset="0"/>
              </a:rPr>
              <a:pPr eaLnBrk="1" hangingPunct="1"/>
              <a:t>32</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I would like to </a:t>
            </a:r>
            <a:r>
              <a:rPr lang="en-US" baseline="0" dirty="0" smtClean="0">
                <a:latin typeface="Calibri" charset="0"/>
                <a:ea typeface="ＭＳ Ｐゴシック" charset="0"/>
                <a:cs typeface="ＭＳ Ｐゴシック" charset="0"/>
              </a:rPr>
              <a:t>use </a:t>
            </a:r>
            <a:r>
              <a:rPr lang="en-US" baseline="0" dirty="0" smtClean="0">
                <a:latin typeface="Calibri" charset="0"/>
                <a:ea typeface="ＭＳ Ｐゴシック" charset="0"/>
                <a:cs typeface="ＭＳ Ｐゴシック" charset="0"/>
              </a:rPr>
              <a:t>the following example to </a:t>
            </a:r>
            <a:r>
              <a:rPr lang="en-US" baseline="0" dirty="0" smtClean="0">
                <a:latin typeface="Calibri" charset="0"/>
                <a:ea typeface="ＭＳ Ｐゴシック" charset="0"/>
                <a:cs typeface="ＭＳ Ｐゴシック" charset="0"/>
              </a:rPr>
              <a:t>better illustrate our idea. </a:t>
            </a:r>
          </a:p>
          <a:p>
            <a:pPr marL="228600" indent="-228600">
              <a:buAutoNum type="arabicPeriod"/>
            </a:pPr>
            <a:r>
              <a:rPr lang="en-US" baseline="0" dirty="0" smtClean="0">
                <a:latin typeface="Calibri" charset="0"/>
                <a:ea typeface="ＭＳ Ｐゴシック" charset="0"/>
                <a:cs typeface="ＭＳ Ｐゴシック" charset="0"/>
              </a:rPr>
              <a:t>(click) There are three tables on the left, </a:t>
            </a:r>
          </a:p>
          <a:p>
            <a:pPr marL="228600" indent="-228600">
              <a:buAutoNum type="arabicPeriod"/>
            </a:pPr>
            <a:r>
              <a:rPr lang="en-US" baseline="0" dirty="0" smtClean="0">
                <a:latin typeface="Calibri" charset="0"/>
                <a:ea typeface="ＭＳ Ｐゴシック" charset="0"/>
                <a:cs typeface="ＭＳ Ｐゴシック" charset="0"/>
              </a:rPr>
              <a:t>(right) and three chairs on the right.  </a:t>
            </a:r>
          </a:p>
          <a:p>
            <a:pPr marL="228600" indent="-228600">
              <a:buAutoNum type="arabicPeriod"/>
            </a:pPr>
            <a:r>
              <a:rPr lang="en-US" baseline="0" dirty="0" smtClean="0">
                <a:latin typeface="Calibri" charset="0"/>
                <a:ea typeface="ＭＳ Ｐゴシック" charset="0"/>
                <a:cs typeface="ＭＳ Ｐゴシック" charset="0"/>
              </a:rPr>
              <a:t>(click) Their feature vectors are shown next to each model. </a:t>
            </a:r>
          </a:p>
          <a:p>
            <a:pPr marL="228600" indent="-228600">
              <a:buAutoNum type="arabicPeriod"/>
            </a:pPr>
            <a:r>
              <a:rPr lang="en-US" baseline="0" dirty="0" smtClean="0">
                <a:latin typeface="Calibri" charset="0"/>
                <a:ea typeface="ＭＳ Ｐゴシック" charset="0"/>
                <a:cs typeface="ＭＳ Ｐゴシック" charset="0"/>
              </a:rPr>
              <a:t>And we can see that since chair and table have different numbers of parts, their feature vectors have different dimensionalities. </a:t>
            </a:r>
          </a:p>
          <a:p>
            <a:pPr marL="228600" indent="-228600">
              <a:buAutoNum type="arabicPeriod"/>
            </a:pPr>
            <a:r>
              <a:rPr lang="en-US" baseline="0" dirty="0" smtClean="0">
                <a:latin typeface="Calibri" charset="0"/>
                <a:ea typeface="ＭＳ Ｐゴシック" charset="0"/>
                <a:cs typeface="ＭＳ Ｐゴシック" charset="0"/>
              </a:rPr>
              <a:t>(click) Our approach is to learn </a:t>
            </a:r>
            <a:r>
              <a:rPr lang="en-US" baseline="0" dirty="0" smtClean="0">
                <a:latin typeface="Calibri" charset="0"/>
                <a:ea typeface="ＭＳ Ｐゴシック" charset="0"/>
                <a:cs typeface="ＭＳ Ｐゴシック" charset="0"/>
              </a:rPr>
              <a:t>individual embedding </a:t>
            </a:r>
            <a:r>
              <a:rPr lang="en-US" baseline="0" dirty="0" smtClean="0">
                <a:latin typeface="Calibri" charset="0"/>
                <a:ea typeface="ＭＳ Ｐゴシック" charset="0"/>
                <a:cs typeface="ＭＳ Ｐゴシック" charset="0"/>
              </a:rPr>
              <a:t>matrices for each object class </a:t>
            </a:r>
          </a:p>
          <a:p>
            <a:pPr marL="228600" indent="-228600">
              <a:buAutoNum type="arabicPeriod"/>
            </a:pPr>
            <a:r>
              <a:rPr lang="en-US" baseline="0" dirty="0" smtClean="0">
                <a:latin typeface="Calibri" charset="0"/>
                <a:ea typeface="ＭＳ Ｐゴシック" charset="0"/>
                <a:cs typeface="ＭＳ Ｐゴシック" charset="0"/>
              </a:rPr>
              <a:t>(click) The embedding matrices map the original feature vectors into a shared feature space, and we </a:t>
            </a:r>
            <a:r>
              <a:rPr lang="en-US" baseline="0" dirty="0" smtClean="0">
                <a:latin typeface="Calibri" charset="0"/>
                <a:ea typeface="ＭＳ Ｐゴシック" charset="0"/>
                <a:cs typeface="ＭＳ Ｐゴシック" charset="0"/>
              </a:rPr>
              <a:t>call it </a:t>
            </a:r>
            <a:r>
              <a:rPr lang="en-US" baseline="0" dirty="0" smtClean="0">
                <a:latin typeface="Calibri" charset="0"/>
                <a:ea typeface="ＭＳ Ｐゴシック" charset="0"/>
                <a:cs typeface="ＭＳ Ｐゴシック" charset="0"/>
              </a:rPr>
              <a:t>style feature space. </a:t>
            </a:r>
          </a:p>
          <a:p>
            <a:pPr marL="228600" indent="-228600">
              <a:buAutoNum type="arabicPeriod"/>
            </a:pPr>
            <a:r>
              <a:rPr lang="en-US" baseline="0" dirty="0" smtClean="0">
                <a:latin typeface="Calibri" charset="0"/>
                <a:ea typeface="ＭＳ Ｐゴシック" charset="0"/>
                <a:cs typeface="ＭＳ Ｐゴシック" charset="0"/>
              </a:rPr>
              <a:t>In this space, the models from different object </a:t>
            </a:r>
            <a:r>
              <a:rPr lang="en-US" baseline="0" dirty="0" smtClean="0">
                <a:latin typeface="Calibri" charset="0"/>
                <a:ea typeface="ＭＳ Ｐゴシック" charset="0"/>
                <a:cs typeface="ＭＳ Ｐゴシック" charset="0"/>
              </a:rPr>
              <a:t>classes are </a:t>
            </a:r>
            <a:r>
              <a:rPr lang="en-US" baseline="0" dirty="0" smtClean="0">
                <a:latin typeface="Calibri" charset="0"/>
                <a:ea typeface="ＭＳ Ｐゴシック" charset="0"/>
                <a:cs typeface="ＭＳ Ｐゴシック" charset="0"/>
              </a:rPr>
              <a:t>close to each </a:t>
            </a:r>
            <a:r>
              <a:rPr lang="en-US" baseline="0" dirty="0" smtClean="0">
                <a:latin typeface="Calibri" charset="0"/>
                <a:ea typeface="ＭＳ Ｐゴシック" charset="0"/>
                <a:cs typeface="ＭＳ Ｐゴシック" charset="0"/>
              </a:rPr>
              <a:t>other if they are stylistically compatible.</a:t>
            </a:r>
            <a:endParaRPr lang="en-US" baseline="0" dirty="0" smtClean="0">
              <a:latin typeface="Calibri" charset="0"/>
              <a:ea typeface="ＭＳ Ｐゴシック" charset="0"/>
              <a:cs typeface="ＭＳ Ｐゴシック"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2EA1A8-DF60-5A47-A5A8-A35EDD62B0E6}" type="slidenum">
              <a:rPr lang="en-US" sz="1200">
                <a:latin typeface="Calibri" charset="0"/>
              </a:rPr>
              <a:pPr eaLnBrk="1" hangingPunct="1"/>
              <a:t>33</a:t>
            </a:fld>
            <a:endParaRPr lang="en-US"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latin typeface="Calibri" charset="0"/>
                <a:ea typeface="ＭＳ Ｐゴシック" charset="0"/>
                <a:cs typeface="ＭＳ Ｐゴシック" charset="0"/>
              </a:rPr>
              <a:t>Given a distance function, learning proceeds similar to previous work. </a:t>
            </a:r>
          </a:p>
          <a:p>
            <a:pPr marL="228600" indent="-228600">
              <a:buAutoNum type="arabicPeriod"/>
            </a:pPr>
            <a:r>
              <a:rPr lang="en-US" baseline="0" dirty="0" smtClean="0">
                <a:latin typeface="Calibri" charset="0"/>
                <a:ea typeface="ＭＳ Ｐゴシック" charset="0"/>
                <a:cs typeface="ＭＳ Ｐゴシック" charset="0"/>
              </a:rPr>
              <a:t>A rater’s preference is modeled as a logistic function.</a:t>
            </a:r>
          </a:p>
          <a:p>
            <a:pPr marL="228600" indent="-228600">
              <a:buAutoNum type="arabicPeriod"/>
            </a:pPr>
            <a:r>
              <a:rPr lang="en-US" baseline="0" dirty="0" smtClean="0">
                <a:latin typeface="Calibri" charset="0"/>
                <a:ea typeface="ＭＳ Ｐゴシック" charset="0"/>
                <a:cs typeface="ＭＳ Ｐゴシック" charset="0"/>
              </a:rPr>
              <a:t>And then, learning is performed by maximizing the likelihood of the training triplets with regularization. Please refer to our paper for details regarding the optimization and the regularization term.</a:t>
            </a:r>
          </a:p>
          <a:p>
            <a:pPr marL="0" indent="0">
              <a:buNone/>
            </a:pPr>
            <a:r>
              <a:rPr lang="en-US" baseline="0" dirty="0" smtClean="0">
                <a:latin typeface="Calibri" charset="0"/>
                <a:ea typeface="ＭＳ Ｐゴシック" charset="0"/>
                <a:cs typeface="ＭＳ Ｐゴシック" charset="0"/>
              </a:rPr>
              <a:t>(13min)</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2EA1A8-DF60-5A47-A5A8-A35EDD62B0E6}" type="slidenum">
              <a:rPr lang="en-US" sz="1200">
                <a:latin typeface="Calibri" charset="0"/>
              </a:rPr>
              <a:pPr eaLnBrk="1" hangingPunct="1"/>
              <a:t>34</a:t>
            </a:fld>
            <a:endParaRPr lang="en-US"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Calibri" charset="0"/>
                <a:ea typeface="ＭＳ Ｐゴシック" charset="0"/>
                <a:cs typeface="ＭＳ Ｐゴシック" charset="0"/>
              </a:rPr>
              <a:t>Now I would like to talk about experimental results.</a:t>
            </a:r>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35</a:t>
            </a:fld>
            <a:endParaRPr lang="en-US"/>
          </a:p>
        </p:txBody>
      </p:sp>
    </p:spTree>
    <p:extLst>
      <p:ext uri="{BB962C8B-B14F-4D97-AF65-F5344CB8AC3E}">
        <p14:creationId xmlns:p14="http://schemas.microsoft.com/office/powerpoint/2010/main" val="832157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latin typeface="Calibri" charset="0"/>
                <a:ea typeface="ＭＳ Ｐゴシック" charset="0"/>
                <a:cs typeface="ＭＳ Ｐゴシック" charset="0"/>
              </a:rPr>
              <a:t>We test the accuracy of our metric on the prediction of relative style compatibility by using the triplets that human agree on.</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0CD31D-500E-F248-BFCC-9BD2278E8668}" type="slidenum">
              <a:rPr lang="en-US" sz="1200">
                <a:latin typeface="Calibri" charset="0"/>
              </a:rPr>
              <a:pPr eaLnBrk="1" hangingPunct="1"/>
              <a:t>36</a:t>
            </a:fld>
            <a:endParaRPr lang="en-US"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We consider </a:t>
            </a:r>
            <a:r>
              <a:rPr lang="en-US" dirty="0" smtClean="0">
                <a:latin typeface="Calibri" charset="0"/>
                <a:ea typeface="ＭＳ Ｐゴシック" charset="0"/>
                <a:cs typeface="ＭＳ Ｐゴシック" charset="0"/>
              </a:rPr>
              <a:t>our basic algorithm, as well</a:t>
            </a:r>
            <a:r>
              <a:rPr lang="en-US" baseline="0" dirty="0" smtClean="0">
                <a:latin typeface="Calibri" charset="0"/>
                <a:ea typeface="ＭＳ Ｐゴシック" charset="0"/>
                <a:cs typeface="ＭＳ Ｐゴシック" charset="0"/>
              </a:rPr>
              <a:t> as variants with the novel aspects disabled to investigate their impact on the results.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The accuracy of our method is 73% in dining room, which means that our algorithm’s prediction is same as the majority of human’s preference in 73% of all testing triplets.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Note that the accuracy of chance is 50%, and the accuracy of people is almost 100%</a:t>
            </a:r>
            <a:r>
              <a:rPr lang="en-US" baseline="0" dirty="0" smtClean="0">
                <a:latin typeface="Calibri" charset="0"/>
                <a:ea typeface="ＭＳ Ｐゴシック" charset="0"/>
                <a:cs typeface="ＭＳ Ｐゴシック" charset="0"/>
              </a:rPr>
              <a:t>.</a:t>
            </a:r>
            <a:endParaRPr lang="en-US" baseline="0" dirty="0" smtClean="0">
              <a:latin typeface="Calibri" charset="0"/>
              <a:ea typeface="ＭＳ Ｐゴシック" charset="0"/>
              <a:cs typeface="ＭＳ Ｐゴシック"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A9C13C-0343-1B4F-8A19-E58EFBF97CF2}" type="slidenum">
              <a:rPr lang="en-US" sz="1200">
                <a:latin typeface="Calibri" charset="0"/>
              </a:rPr>
              <a:pPr eaLnBrk="1" hangingPunct="1"/>
              <a:t>37</a:t>
            </a:fld>
            <a:endParaRPr lang="en-US"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We find that using asymmetric embedding outperforms symmetric embedding.</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A9C13C-0343-1B4F-8A19-E58EFBF97CF2}" type="slidenum">
              <a:rPr lang="en-US" sz="1200">
                <a:latin typeface="Calibri" charset="0"/>
              </a:rPr>
              <a:pPr eaLnBrk="1" hangingPunct="1"/>
              <a:t>38</a:t>
            </a:fld>
            <a:endParaRPr lang="en-US"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Calibri" charset="0"/>
                <a:ea typeface="ＭＳ Ｐゴシック" charset="0"/>
                <a:cs typeface="ＭＳ Ｐゴシック" charset="0"/>
              </a:rPr>
              <a:t>We also find that using part-aware features outperforms using the same feature vector for the entire shapes</a:t>
            </a:r>
            <a:endParaRPr lang="en-US" baseline="0" dirty="0" smtClean="0">
              <a:latin typeface="Calibri" charset="0"/>
              <a:ea typeface="ＭＳ Ｐゴシック" charset="0"/>
              <a:cs typeface="ＭＳ Ｐゴシック"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A9C13C-0343-1B4F-8A19-E58EFBF97CF2}"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latin typeface="Calibri" charset="0"/>
                <a:ea typeface="ＭＳ Ｐゴシック" charset="0"/>
                <a:cs typeface="ＭＳ Ｐゴシック" charset="0"/>
              </a:rPr>
              <a:t>As a result, users may create scenes combining mismatched styles. </a:t>
            </a:r>
          </a:p>
          <a:p>
            <a:pPr marL="228600" indent="-228600">
              <a:buAutoNum type="arabicPeriod"/>
            </a:pPr>
            <a:r>
              <a:rPr lang="en-US" baseline="0" dirty="0" smtClean="0">
                <a:latin typeface="Calibri" charset="0"/>
                <a:ea typeface="ＭＳ Ｐゴシック" charset="0"/>
                <a:cs typeface="ＭＳ Ｐゴシック" charset="0"/>
              </a:rPr>
              <a:t>For example, this scene pairs a very modern coffee table with an antique couch.</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A23F0C-0F63-C949-A46C-A0A7059D055D}"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862C0C-1A4E-814B-BA68-BBF4E709343B}" type="slidenum">
              <a:rPr lang="en-US" smtClean="0"/>
              <a:pPr>
                <a:defRPr/>
              </a:pPr>
              <a:t>40</a:t>
            </a:fld>
            <a:endParaRPr lang="en-US"/>
          </a:p>
        </p:txBody>
      </p:sp>
    </p:spTree>
    <p:extLst>
      <p:ext uri="{BB962C8B-B14F-4D97-AF65-F5344CB8AC3E}">
        <p14:creationId xmlns:p14="http://schemas.microsoft.com/office/powerpoint/2010/main" val="832157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We further investigate the utility of the proposed approach</a:t>
            </a:r>
            <a:r>
              <a:rPr lang="en-US" baseline="0" dirty="0" smtClean="0">
                <a:latin typeface="Calibri" charset="0"/>
                <a:ea typeface="ＭＳ Ｐゴシック" charset="0"/>
                <a:cs typeface="ＭＳ Ｐゴシック" charset="0"/>
              </a:rPr>
              <a:t> in three applications, </a:t>
            </a:r>
            <a:endParaRPr lang="en-US" dirty="0" smtClean="0"/>
          </a:p>
          <a:p>
            <a:endParaRPr lang="en-US" dirty="0">
              <a:latin typeface="Calibri" charset="0"/>
              <a:ea typeface="ＭＳ Ｐゴシック" charset="0"/>
              <a:cs typeface="ＭＳ Ｐゴシック"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92B9EA-2FA2-D940-B07A-A7200A34D28E}"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latin typeface="Calibri" charset="0"/>
                <a:ea typeface="ＭＳ Ｐゴシック" charset="0"/>
                <a:cs typeface="ＭＳ Ｐゴシック" charset="0"/>
              </a:rPr>
              <a:t>and I will cover two of them in my talk</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92B9EA-2FA2-D940-B07A-A7200A34D28E}" type="slidenum">
              <a:rPr lang="en-US" sz="1200">
                <a:latin typeface="Calibri" charset="0"/>
              </a:rPr>
              <a:pPr eaLnBrk="1" hangingPunct="1"/>
              <a:t>42</a:t>
            </a:fld>
            <a:endParaRPr lang="en-US"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t>In many cases, people want to retrieve models that are stylistically compatible to a query model of a different object class. </a:t>
            </a:r>
          </a:p>
          <a:p>
            <a:pPr marL="228600" indent="-228600">
              <a:buAutoNum type="arabicPeriod"/>
            </a:pPr>
            <a:r>
              <a:rPr lang="en-US" baseline="0" dirty="0" smtClean="0"/>
              <a:t>For example, in an online furniture shopping system, a potential customer may look for dining chairs that are compatible to the dining table in her apartment.</a:t>
            </a: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4B2B2-BD2A-AB4E-8012-8EF9B08A207F}" type="slidenum">
              <a:rPr lang="en-US" sz="1200">
                <a:latin typeface="Calibri" charset="0"/>
              </a:rPr>
              <a:pPr eaLnBrk="1" hangingPunct="1"/>
              <a:t>43</a:t>
            </a:fld>
            <a:endParaRPr lang="en-US"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t>Our system can retrieve chairs in the database that are most compatible to the query</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66FD9F-608E-9842-BBA7-F8AEF3E9C43E}" type="slidenum">
              <a:rPr lang="en-US" sz="1200">
                <a:latin typeface="Calibri" charset="0"/>
              </a:rPr>
              <a:pPr eaLnBrk="1" hangingPunct="1"/>
              <a:t>44</a:t>
            </a:fld>
            <a:endParaRPr lang="en-US"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t>We also show the five chairs that are least compatible for comparison. </a:t>
            </a:r>
          </a:p>
          <a:p>
            <a:pPr marL="228600" indent="-228600">
              <a:buAutoNum type="arabicPeriod"/>
            </a:pPr>
            <a:r>
              <a:rPr lang="en-US" baseline="0" dirty="0" smtClean="0"/>
              <a:t>The numbers are incompatibility distances. A smaller value means more compatible.</a:t>
            </a: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1468B-A397-574A-9AB8-A543014BFD06}" type="slidenum">
              <a:rPr lang="en-US" sz="1200">
                <a:latin typeface="Calibri" charset="0"/>
              </a:rPr>
              <a:pPr eaLnBrk="1" hangingPunct="1"/>
              <a:t>45</a:t>
            </a:fld>
            <a:endParaRPr lang="en-US"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t>Our second application is style-aware scene modeling</a:t>
            </a: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1468B-A397-574A-9AB8-A543014BFD06}" type="slidenum">
              <a:rPr lang="en-US" sz="1200">
                <a:latin typeface="Calibri" charset="0"/>
              </a:rPr>
              <a:pPr eaLnBrk="1" hangingPunct="1"/>
              <a:t>46</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The metric learned by our method can also provide suggestions to help people create stylistically compatible scenes in interactive design tools. This feature could help </a:t>
            </a:r>
            <a:r>
              <a:rPr lang="en-US" sz="1200" kern="1200" dirty="0" smtClean="0">
                <a:solidFill>
                  <a:schemeClr val="tx1"/>
                </a:solidFill>
                <a:effectLst/>
                <a:latin typeface="+mn-lt"/>
                <a:ea typeface="ＭＳ Ｐゴシック" pitchFamily="-108" charset="-128"/>
                <a:cs typeface="ＭＳ Ｐゴシック" pitchFamily="-108" charset="-128"/>
              </a:rPr>
              <a:t>designers of interior spaces, virtual worlds, and immersive games create more plausible scenes.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ＭＳ Ｐゴシック" pitchFamily="-108" charset="-128"/>
                <a:cs typeface="ＭＳ Ｐゴシック" pitchFamily="-108" charset="-128"/>
              </a:rPr>
              <a:t>To investigate this application domain, we have implemented an interactive scene builder augmented with the compatibility metric learned by our algorithm. </a:t>
            </a:r>
            <a:endParaRPr lang="en-US" baseline="0" dirty="0" smtClean="0"/>
          </a:p>
          <a:p>
            <a:pPr marL="228600" indent="-228600">
              <a:buAutoNum type="arabicPeriod"/>
            </a:pPr>
            <a:r>
              <a:rPr lang="en-US" baseline="0" dirty="0" smtClean="0"/>
              <a:t>The input to the system is a set of prescribed object classes, an initial scene with a prescribed spatial layout, and a database of 3D models labeled by object classes.</a:t>
            </a:r>
          </a:p>
          <a:p>
            <a:pPr marL="228600" indent="-228600">
              <a:buAutoNum type="arabicPeriod"/>
            </a:pPr>
            <a:r>
              <a:rPr lang="en-US" baseline="0" dirty="0" smtClean="0"/>
              <a:t>(in video) During an interactive session, the user iteratively replaces models by other models from the same object class in an effort to make the furniture model compatible. </a:t>
            </a:r>
          </a:p>
          <a:p>
            <a:pPr marL="228600" indent="-228600">
              <a:buAutoNum type="arabicPeriod"/>
            </a:pPr>
            <a:r>
              <a:rPr lang="en-US" baseline="0" dirty="0" smtClean="0"/>
              <a:t>(in video) At any time, the user is allowed to fix/free any number of objects in the scene, </a:t>
            </a:r>
          </a:p>
          <a:p>
            <a:pPr marL="228600" indent="-228600">
              <a:buAutoNum type="arabicPeriod"/>
            </a:pPr>
            <a:r>
              <a:rPr lang="en-US" baseline="0" dirty="0" smtClean="0"/>
              <a:t>(in video) and our system suggests combinations of models from the database that are not currently fixed. </a:t>
            </a:r>
          </a:p>
          <a:p>
            <a:pPr marL="228600" indent="-228600">
              <a:buAutoNum type="arabicPeriod"/>
            </a:pPr>
            <a:r>
              <a:rPr lang="en-US" baseline="0" dirty="0" smtClean="0"/>
              <a:t>(in video) Then the user is able to choose one of the suggestions to perform the replacement. This procedure repeats until the user is satisfied with all models in the scene</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6F86B6-29FB-7440-8E7A-65A722066FDE}" type="slidenum">
              <a:rPr lang="en-US" sz="1200">
                <a:latin typeface="Calibri" charset="0"/>
              </a:rPr>
              <a:pPr eaLnBrk="1" hangingPunct="1"/>
              <a:t>47</a:t>
            </a:fld>
            <a:endParaRPr lang="en-US"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t>To evaluate how the learned metric helps in this application, we </a:t>
            </a:r>
            <a:r>
              <a:rPr lang="en-US" baseline="0" dirty="0" smtClean="0"/>
              <a:t>conduct a user study to compare </a:t>
            </a:r>
            <a:r>
              <a:rPr lang="en-US" baseline="0" dirty="0" smtClean="0"/>
              <a:t>the results generated using our system to an alternative where the suggestions are generated randomly. </a:t>
            </a:r>
          </a:p>
          <a:p>
            <a:pPr marL="228600" indent="-228600">
              <a:buAutoNum type="arabicPeriod"/>
            </a:pPr>
            <a:r>
              <a:rPr lang="en-US" baseline="0" dirty="0" smtClean="0"/>
              <a:t>In our user study, we recruited 12 participants, each participant works on 14 tasks. Half of the tasks are assisted by our learned metric, the other half are not.</a:t>
            </a:r>
          </a:p>
          <a:p>
            <a:pPr marL="228600" indent="-228600">
              <a:buAutoNum type="arabicPeriod"/>
            </a:pPr>
            <a:r>
              <a:rPr lang="en-US" baseline="0" dirty="0" smtClean="0"/>
              <a:t>We compare results from both </a:t>
            </a:r>
            <a:r>
              <a:rPr lang="en-US" baseline="0" dirty="0" smtClean="0"/>
              <a:t>conditions on </a:t>
            </a:r>
            <a:r>
              <a:rPr lang="en-US" baseline="0" dirty="0" smtClean="0"/>
              <a:t>Amazon Mechanical Turk</a:t>
            </a:r>
            <a:r>
              <a:rPr lang="en-US" baseline="0" dirty="0" smtClean="0"/>
              <a:t>.</a:t>
            </a:r>
            <a:endParaRPr lang="en-US" baseline="0" dirty="0" smtClean="0"/>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1790EB-AC94-0742-B6D2-92C32EED4A2C}" type="slidenum">
              <a:rPr lang="en-US" sz="1200">
                <a:latin typeface="Calibri" charset="0"/>
              </a:rPr>
              <a:pPr eaLnBrk="1" hangingPunct="1"/>
              <a:t>48</a:t>
            </a:fld>
            <a:endParaRPr lang="en-US"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t>In this figure, red bars are the votes for the results generated by using assistance of our learned metric, and blue bars are the votes for random suggestions. Green bars mean </a:t>
            </a:r>
            <a:r>
              <a:rPr lang="en-US" baseline="0" dirty="0" smtClean="0"/>
              <a:t>the rater doesn’t</a:t>
            </a:r>
            <a:r>
              <a:rPr lang="en-US" altLang="zh-CN" baseline="0" dirty="0" smtClean="0"/>
              <a:t> have</a:t>
            </a:r>
            <a:r>
              <a:rPr lang="en-US" baseline="0" dirty="0" smtClean="0"/>
              <a:t> </a:t>
            </a:r>
            <a:r>
              <a:rPr lang="en-US" baseline="0" dirty="0" smtClean="0"/>
              <a:t>preference. </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DECE30-A2D6-7241-9D84-8B8C0F404662}" type="slidenum">
              <a:rPr lang="en-US" sz="1200">
                <a:latin typeface="Calibri" charset="0"/>
              </a:rPr>
              <a:pPr eaLnBrk="1" hangingPunct="1"/>
              <a:t>49</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What we need is a tool that can</a:t>
            </a:r>
            <a:r>
              <a:rPr lang="en-US" baseline="0" dirty="0" smtClean="0">
                <a:latin typeface="Calibri" charset="0"/>
                <a:ea typeface="ＭＳ Ｐゴシック" charset="0"/>
                <a:cs typeface="ＭＳ Ｐゴシック" charset="0"/>
              </a:rPr>
              <a:t> help people create</a:t>
            </a:r>
            <a:r>
              <a:rPr lang="en-US" dirty="0" smtClean="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scenes with stylistically compatible objects. </a:t>
            </a:r>
          </a:p>
          <a:p>
            <a:pPr marL="228600" indent="-228600">
              <a:buAutoNum type="arabicPeriod"/>
            </a:pPr>
            <a:r>
              <a:rPr lang="en-US" baseline="0" dirty="0" smtClean="0">
                <a:latin typeface="Calibri" charset="0"/>
                <a:ea typeface="ＭＳ Ｐゴシック" charset="0"/>
                <a:cs typeface="ＭＳ Ｐゴシック" charset="0"/>
              </a:rPr>
              <a:t>For example, in this scene, all chairs have similarly rounded cushions, which makes them go well together.</a:t>
            </a:r>
          </a:p>
          <a:p>
            <a:pPr marL="228600" indent="-228600">
              <a:buAutoNum type="arabicPeriod"/>
            </a:pPr>
            <a:r>
              <a:rPr lang="en-US" baseline="0" dirty="0" smtClean="0">
                <a:latin typeface="Calibri" charset="0"/>
                <a:ea typeface="ＭＳ Ｐゴシック" charset="0"/>
                <a:cs typeface="ＭＳ Ｐゴシック" charset="0"/>
              </a:rPr>
              <a:t>Our paper introduces </a:t>
            </a:r>
            <a:r>
              <a:rPr lang="en-US" baseline="0" dirty="0" smtClean="0">
                <a:latin typeface="Calibri" charset="0"/>
                <a:ea typeface="ＭＳ Ｐゴシック" charset="0"/>
                <a:cs typeface="ＭＳ Ｐゴシック" charset="0"/>
              </a:rPr>
              <a:t>a way for computers to reason about </a:t>
            </a:r>
            <a:r>
              <a:rPr lang="en-US" baseline="0" dirty="0" smtClean="0">
                <a:latin typeface="Calibri" charset="0"/>
                <a:ea typeface="ＭＳ Ｐゴシック" charset="0"/>
                <a:cs typeface="ＭＳ Ｐゴシック" charset="0"/>
              </a:rPr>
              <a:t>style compatibility between furniture models.</a:t>
            </a:r>
            <a:endParaRPr lang="en-US" dirty="0" smtClean="0">
              <a:latin typeface="Calibri" charset="0"/>
              <a:ea typeface="ＭＳ Ｐゴシック" charset="0"/>
              <a:cs typeface="ＭＳ Ｐゴシック" charset="0"/>
            </a:endParaRPr>
          </a:p>
          <a:p>
            <a:pPr marL="228600" indent="-228600">
              <a:buAutoNum type="arabicPeriod"/>
            </a:pPr>
            <a:r>
              <a:rPr lang="en-US" dirty="0" smtClean="0">
                <a:latin typeface="Calibri" charset="0"/>
                <a:ea typeface="ＭＳ Ｐゴシック" charset="0"/>
                <a:cs typeface="ＭＳ Ｐゴシック" charset="0"/>
              </a:rPr>
              <a:t>We </a:t>
            </a:r>
            <a:r>
              <a:rPr lang="en-US" dirty="0">
                <a:latin typeface="Calibri" charset="0"/>
                <a:ea typeface="ＭＳ Ｐゴシック" charset="0"/>
                <a:cs typeface="ＭＳ Ｐゴシック" charset="0"/>
              </a:rPr>
              <a:t>focus </a:t>
            </a:r>
            <a:r>
              <a:rPr lang="en-US" dirty="0" smtClean="0">
                <a:latin typeface="Calibri" charset="0"/>
                <a:ea typeface="ＭＳ Ｐゴシック" charset="0"/>
                <a:cs typeface="ＭＳ Ｐゴシック" charset="0"/>
              </a:rPr>
              <a:t>on furniture, </a:t>
            </a:r>
            <a:r>
              <a:rPr lang="en-US" dirty="0">
                <a:latin typeface="Calibri" charset="0"/>
                <a:ea typeface="ＭＳ Ｐゴシック" charset="0"/>
                <a:cs typeface="ＭＳ Ｐゴシック" charset="0"/>
              </a:rPr>
              <a:t>because </a:t>
            </a:r>
            <a:r>
              <a:rPr lang="en-US" dirty="0" smtClean="0">
                <a:latin typeface="Calibri" charset="0"/>
                <a:ea typeface="ＭＳ Ｐゴシック" charset="0"/>
                <a:cs typeface="ＭＳ Ｐゴシック" charset="0"/>
              </a:rPr>
              <a:t>it has</a:t>
            </a:r>
            <a:r>
              <a:rPr lang="en-US" baseline="0" dirty="0" smtClean="0">
                <a:latin typeface="Calibri" charset="0"/>
                <a:ea typeface="ＭＳ Ｐゴシック" charset="0"/>
                <a:cs typeface="ＭＳ Ｐゴシック" charset="0"/>
              </a:rPr>
              <a:t> a strong notion of </a:t>
            </a:r>
            <a:r>
              <a:rPr lang="en-US" dirty="0" smtClean="0">
                <a:latin typeface="Calibri" charset="0"/>
                <a:ea typeface="ＭＳ Ｐゴシック" charset="0"/>
                <a:cs typeface="ＭＳ Ｐゴシック" charset="0"/>
              </a:rPr>
              <a:t>style</a:t>
            </a:r>
            <a:r>
              <a:rPr lang="en-US" baseline="0" dirty="0" smtClean="0">
                <a:latin typeface="Calibri" charset="0"/>
                <a:ea typeface="ＭＳ Ｐゴシック" charset="0"/>
                <a:cs typeface="ＭＳ Ｐゴシック" charset="0"/>
              </a:rPr>
              <a:t> and is the most important component of indoor scenes</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B872F7-8700-E043-A03F-3AAFC3E48EAE}"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baseline="0" dirty="0" smtClean="0"/>
              <a:t>Our </a:t>
            </a:r>
            <a:r>
              <a:rPr lang="en-US" baseline="0" dirty="0" smtClean="0"/>
              <a:t>experiments show that the results generated with assistance of our learned metric are preferred in all but one tasks, </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DECE30-A2D6-7241-9D84-8B8C0F404662}" type="slidenum">
              <a:rPr lang="en-US" sz="1200">
                <a:latin typeface="Calibri" charset="0"/>
              </a:rPr>
              <a:pPr eaLnBrk="1" hangingPunct="1"/>
              <a:t>50</a:t>
            </a:fld>
            <a:endParaRPr lang="en-US"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baseline="0" dirty="0" smtClean="0"/>
              <a:t>with </a:t>
            </a:r>
            <a:r>
              <a:rPr lang="en-US" baseline="0" dirty="0" smtClean="0"/>
              <a:t>statistical significance in 8 </a:t>
            </a:r>
            <a:r>
              <a:rPr lang="en-US" baseline="0" dirty="0" smtClean="0"/>
              <a:t>tasks</a:t>
            </a:r>
            <a:endParaRPr lang="en-US" baseline="0" dirty="0" smtClean="0"/>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DECE30-A2D6-7241-9D84-8B8C0F404662}" type="slidenum">
              <a:rPr lang="en-US" sz="1200">
                <a:latin typeface="Calibri" charset="0"/>
              </a:rPr>
              <a:pPr eaLnBrk="1" hangingPunct="1"/>
              <a:t>51</a:t>
            </a:fld>
            <a:endParaRPr lang="en-US"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altLang="zh-CN" sz="1200" kern="1200" dirty="0" smtClean="0">
                <a:solidFill>
                  <a:schemeClr val="tx1"/>
                </a:solidFill>
                <a:effectLst/>
                <a:latin typeface="+mn-lt"/>
                <a:ea typeface="ＭＳ Ｐゴシック" pitchFamily="-108" charset="-128"/>
                <a:cs typeface="ＭＳ Ｐゴシック" pitchFamily="-108" charset="-128"/>
              </a:rPr>
              <a:t>Here are two take-away messages</a:t>
            </a:r>
            <a:r>
              <a:rPr lang="en-US" altLang="zh-CN" sz="1200" kern="1200" baseline="0" dirty="0" smtClean="0">
                <a:solidFill>
                  <a:schemeClr val="tx1"/>
                </a:solidFill>
                <a:effectLst/>
                <a:latin typeface="+mn-lt"/>
                <a:ea typeface="ＭＳ Ｐゴシック" pitchFamily="-108" charset="-128"/>
                <a:cs typeface="ＭＳ Ｐゴシック" pitchFamily="-108" charset="-128"/>
              </a:rPr>
              <a:t> of my talk.</a:t>
            </a:r>
            <a:endParaRPr lang="en-US" altLang="zh-CN" sz="1200" kern="1200" dirty="0" smtClean="0">
              <a:solidFill>
                <a:schemeClr val="tx1"/>
              </a:solidFill>
              <a:effectLst/>
              <a:latin typeface="+mn-lt"/>
              <a:ea typeface="ＭＳ Ｐゴシック" pitchFamily="-108" charset="-128"/>
              <a:cs typeface="ＭＳ Ｐゴシック" pitchFamily="-108" charset="-128"/>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351072-0347-FC41-936A-070DDA4B437B}" type="slidenum">
              <a:rPr lang="en-US" sz="1200">
                <a:latin typeface="Calibri" charset="0"/>
              </a:rPr>
              <a:pPr eaLnBrk="1" hangingPunct="1"/>
              <a:t>52</a:t>
            </a:fld>
            <a:endParaRPr lang="en-US" sz="120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altLang="zh-CN" sz="1200" kern="1200" dirty="0" smtClean="0">
                <a:solidFill>
                  <a:schemeClr val="tx1"/>
                </a:solidFill>
                <a:effectLst/>
                <a:latin typeface="+mn-lt"/>
                <a:ea typeface="ＭＳ Ｐゴシック" pitchFamily="-108" charset="-128"/>
                <a:cs typeface="ＭＳ Ｐゴシック" pitchFamily="-108" charset="-128"/>
              </a:rPr>
              <a:t>First, o</a:t>
            </a:r>
            <a:r>
              <a:rPr lang="en-US" sz="1200" kern="1200" dirty="0" smtClean="0">
                <a:solidFill>
                  <a:schemeClr val="tx1"/>
                </a:solidFill>
                <a:effectLst/>
                <a:latin typeface="+mn-lt"/>
                <a:ea typeface="ＭＳ Ｐゴシック" pitchFamily="-108" charset="-128"/>
                <a:cs typeface="ＭＳ Ｐゴシック" pitchFamily="-108" charset="-128"/>
              </a:rPr>
              <a:t>ur quantitative results show that it is possible to learn a compatibility metric for furniture of different classes, with greater accuracy using part-aware geometric features and with </a:t>
            </a:r>
            <a:r>
              <a:rPr lang="en-US" sz="1200" kern="1200" dirty="0" smtClean="0">
                <a:solidFill>
                  <a:schemeClr val="tx1"/>
                </a:solidFill>
                <a:effectLst/>
                <a:latin typeface="+mn-lt"/>
                <a:ea typeface="ＭＳ Ｐゴシック" pitchFamily="-108" charset="-128"/>
                <a:cs typeface="ＭＳ Ｐゴシック" pitchFamily="-108" charset="-128"/>
              </a:rPr>
              <a:t>asymmetric</a:t>
            </a:r>
            <a:r>
              <a:rPr lang="en-US" sz="1200" kern="1200" baseline="0" dirty="0" smtClean="0">
                <a:solidFill>
                  <a:schemeClr val="tx1"/>
                </a:solidFill>
                <a:effectLst/>
                <a:latin typeface="+mn-lt"/>
                <a:ea typeface="ＭＳ Ｐゴシック" pitchFamily="-108" charset="-128"/>
                <a:cs typeface="ＭＳ Ｐゴシック" pitchFamily="-108" charset="-128"/>
              </a:rPr>
              <a:t> embedding </a:t>
            </a:r>
            <a:r>
              <a:rPr lang="en-US" sz="1200" kern="1200" dirty="0" smtClean="0">
                <a:solidFill>
                  <a:schemeClr val="tx1"/>
                </a:solidFill>
                <a:effectLst/>
                <a:latin typeface="+mn-lt"/>
                <a:ea typeface="ＭＳ Ｐゴシック" pitchFamily="-108" charset="-128"/>
                <a:cs typeface="ＭＳ Ｐゴシック" pitchFamily="-108" charset="-128"/>
              </a:rPr>
              <a:t>of </a:t>
            </a:r>
            <a:r>
              <a:rPr lang="en-US" sz="1200" kern="1200" dirty="0" smtClean="0">
                <a:solidFill>
                  <a:schemeClr val="tx1"/>
                </a:solidFill>
                <a:effectLst/>
                <a:latin typeface="+mn-lt"/>
                <a:ea typeface="ＭＳ Ｐゴシック" pitchFamily="-108" charset="-128"/>
                <a:cs typeface="ＭＳ Ｐゴシック" pitchFamily="-108" charset="-128"/>
              </a:rPr>
              <a:t>individual object classes. </a:t>
            </a: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351072-0347-FC41-936A-070DDA4B437B}" type="slidenum">
              <a:rPr lang="en-US" sz="1200">
                <a:latin typeface="Calibri" charset="0"/>
              </a:rPr>
              <a:pPr eaLnBrk="1" hangingPunct="1"/>
              <a:t>53</a:t>
            </a:fld>
            <a:endParaRPr lang="en-US"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ＭＳ Ｐゴシック" pitchFamily="-108" charset="-128"/>
                <a:cs typeface="ＭＳ Ｐゴシック" pitchFamily="-108" charset="-128"/>
              </a:rPr>
              <a:t>Second, our user studies show that the learned metric can be used effectively to achieve higher style compatibility in applications ranging from shape retrieval to scene building.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08" charset="-128"/>
                <a:cs typeface="ＭＳ Ｐゴシック" pitchFamily="-108" charset="-128"/>
              </a:rPr>
              <a:t>(18min15s)</a:t>
            </a: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351072-0347-FC41-936A-070DDA4B437B}" type="slidenum">
              <a:rPr lang="en-US" sz="1200">
                <a:latin typeface="Calibri" charset="0"/>
              </a:rPr>
              <a:pPr eaLnBrk="1" hangingPunct="1"/>
              <a:t>54</a:t>
            </a:fld>
            <a:endParaRPr lang="en-US"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Our method has several limitations, which suggest topics for future</a:t>
            </a:r>
            <a:r>
              <a:rPr lang="en-US" baseline="0" dirty="0" smtClean="0">
                <a:latin typeface="Calibri" charset="0"/>
                <a:ea typeface="ＭＳ Ｐゴシック" charset="0"/>
                <a:cs typeface="ＭＳ Ｐゴシック" charset="0"/>
              </a:rPr>
              <a:t> work. </a:t>
            </a:r>
          </a:p>
          <a:p>
            <a:pPr marL="228600" indent="-228600">
              <a:buAutoNum type="arabicPeriod"/>
            </a:pPr>
            <a:r>
              <a:rPr lang="en-US" baseline="0" dirty="0" smtClean="0">
                <a:latin typeface="Calibri" charset="0"/>
                <a:ea typeface="ＭＳ Ｐゴシック" charset="0"/>
                <a:cs typeface="ＭＳ Ｐゴシック" charset="0"/>
              </a:rPr>
              <a:t>First, our method considers only a simple set of geometric features and thus cannot detect fine-grained style variations. </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673D8C-13EA-4E4C-9149-56CB7B6AAAA3}" type="slidenum">
              <a:rPr lang="en-US" sz="1200">
                <a:latin typeface="Calibri" charset="0"/>
              </a:rPr>
              <a:pPr eaLnBrk="1" hangingPunct="1"/>
              <a:t>55</a:t>
            </a:fld>
            <a:endParaRPr lang="en-US"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Second, our work</a:t>
            </a:r>
            <a:r>
              <a:rPr lang="en-US" baseline="0" dirty="0" smtClean="0">
                <a:latin typeface="Calibri" charset="0"/>
                <a:ea typeface="ＭＳ Ｐゴシック" charset="0"/>
                <a:cs typeface="ＭＳ Ｐゴシック" charset="0"/>
              </a:rPr>
              <a:t> only considers geometric </a:t>
            </a:r>
            <a:r>
              <a:rPr lang="en-US" baseline="0" dirty="0" smtClean="0">
                <a:latin typeface="Calibri" charset="0"/>
                <a:ea typeface="ＭＳ Ｐゴシック" charset="0"/>
                <a:cs typeface="ＭＳ Ｐゴシック" charset="0"/>
              </a:rPr>
              <a:t>properties. </a:t>
            </a:r>
          </a:p>
          <a:p>
            <a:pPr marL="228600" indent="-228600">
              <a:buAutoNum type="arabicPeriod"/>
            </a:pPr>
            <a:r>
              <a:rPr lang="en-US" baseline="0" dirty="0" smtClean="0">
                <a:latin typeface="Calibri" charset="0"/>
                <a:ea typeface="ＭＳ Ｐゴシック" charset="0"/>
                <a:cs typeface="ＭＳ Ｐゴシック" charset="0"/>
              </a:rPr>
              <a:t>In </a:t>
            </a:r>
            <a:r>
              <a:rPr lang="en-US" baseline="0" dirty="0" smtClean="0">
                <a:latin typeface="Calibri" charset="0"/>
                <a:ea typeface="ＭＳ Ｐゴシック" charset="0"/>
                <a:cs typeface="ＭＳ Ｐゴシック" charset="0"/>
              </a:rPr>
              <a:t>future work, it would be interesting to </a:t>
            </a:r>
            <a:r>
              <a:rPr lang="en-US" baseline="0" dirty="0" smtClean="0">
                <a:latin typeface="Calibri" charset="0"/>
                <a:ea typeface="ＭＳ Ｐゴシック" charset="0"/>
                <a:cs typeface="ＭＳ Ｐゴシック" charset="0"/>
              </a:rPr>
              <a:t>consider other </a:t>
            </a:r>
            <a:r>
              <a:rPr lang="en-US" baseline="0" dirty="0" smtClean="0">
                <a:latin typeface="Calibri" charset="0"/>
                <a:ea typeface="ＭＳ Ｐゴシック" charset="0"/>
                <a:cs typeface="ＭＳ Ｐゴシック" charset="0"/>
              </a:rPr>
              <a:t>properties of 3D </a:t>
            </a:r>
            <a:r>
              <a:rPr lang="en-US" baseline="0" dirty="0" smtClean="0">
                <a:latin typeface="Calibri" charset="0"/>
                <a:ea typeface="ＭＳ Ｐゴシック" charset="0"/>
                <a:cs typeface="ＭＳ Ｐゴシック" charset="0"/>
              </a:rPr>
              <a:t>models, such as materials and colors, which are clearly important for style compatibility.</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788BDF-B1C2-1D48-833B-681BFAC4AF42}" type="slidenum">
              <a:rPr lang="en-US" sz="1200">
                <a:latin typeface="Calibri" charset="0"/>
              </a:rPr>
              <a:pPr eaLnBrk="1" hangingPunct="1"/>
              <a:t>56</a:t>
            </a:fld>
            <a:endParaRPr lang="en-US"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latin typeface="Calibri" charset="0"/>
                <a:ea typeface="ＭＳ Ｐゴシック" charset="0"/>
                <a:cs typeface="ＭＳ Ｐゴシック" charset="0"/>
              </a:rPr>
              <a:t>Third,</a:t>
            </a:r>
            <a:r>
              <a:rPr lang="en-US" baseline="0" dirty="0" smtClean="0">
                <a:latin typeface="Calibri" charset="0"/>
                <a:ea typeface="ＭＳ Ｐゴシック" charset="0"/>
                <a:cs typeface="ＭＳ Ｐゴシック" charset="0"/>
              </a:rPr>
              <a:t> our work is targeted only at furniture within interior environment. </a:t>
            </a:r>
            <a:endParaRPr lang="en-US" baseline="0" dirty="0" smtClean="0">
              <a:latin typeface="Calibri" charset="0"/>
              <a:ea typeface="ＭＳ Ｐゴシック" charset="0"/>
              <a:cs typeface="ＭＳ Ｐゴシック" charset="0"/>
            </a:endParaRPr>
          </a:p>
          <a:p>
            <a:pPr marL="228600" indent="-228600">
              <a:buAutoNum type="arabicPeriod"/>
            </a:pPr>
            <a:r>
              <a:rPr lang="en-US" baseline="0" dirty="0" smtClean="0">
                <a:latin typeface="Calibri" charset="0"/>
                <a:ea typeface="ＭＳ Ｐゴシック" charset="0"/>
                <a:cs typeface="ＭＳ Ｐゴシック" charset="0"/>
              </a:rPr>
              <a:t>it would be interesting to investigate other domains where style compatibility is important.</a:t>
            </a:r>
            <a:endParaRPr lang="en-US" baseline="0" dirty="0" smtClean="0">
              <a:latin typeface="Calibri" charset="0"/>
              <a:ea typeface="ＭＳ Ｐゴシック" charset="0"/>
              <a:cs typeface="ＭＳ Ｐゴシック"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68D91E-2BD4-8140-ACF8-F71032A717E4}" type="slidenum">
              <a:rPr lang="en-US" sz="1200">
                <a:latin typeface="Calibri" charset="0"/>
              </a:rPr>
              <a:pPr eaLnBrk="1" hangingPunct="1"/>
              <a:t>57</a:t>
            </a:fld>
            <a:endParaRPr lang="en-US"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To conclude my talk,</a:t>
            </a:r>
            <a:r>
              <a:rPr lang="en-US" baseline="0" dirty="0" smtClean="0">
                <a:latin typeface="Calibri" charset="0"/>
                <a:ea typeface="ＭＳ Ｐゴシック" charset="0"/>
                <a:cs typeface="ＭＳ Ｐゴシック" charset="0"/>
              </a:rPr>
              <a:t> I would like to thank those who provided data set, code, suggestions, or funding for this project.</a:t>
            </a:r>
            <a:endParaRPr lang="en-US" dirty="0">
              <a:latin typeface="Calibri" charset="0"/>
              <a:ea typeface="ＭＳ Ｐゴシック" charset="0"/>
              <a:cs typeface="ＭＳ Ｐゴシック"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5A4005-D535-D649-8FFC-EB8BC41F92C2}" type="slidenum">
              <a:rPr lang="en-US" sz="1200">
                <a:latin typeface="Calibri" charset="0"/>
              </a:rPr>
              <a:pPr eaLnBrk="1" hangingPunct="1"/>
              <a:t>58</a:t>
            </a:fld>
            <a:endParaRPr lang="en-US" sz="1200">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This is the </a:t>
            </a:r>
            <a:r>
              <a:rPr lang="en-US" dirty="0" err="1" smtClean="0">
                <a:latin typeface="Calibri" charset="0"/>
                <a:ea typeface="ＭＳ Ｐゴシック" charset="0"/>
                <a:cs typeface="ＭＳ Ｐゴシック" charset="0"/>
              </a:rPr>
              <a:t>url</a:t>
            </a:r>
            <a:r>
              <a:rPr lang="en-US" dirty="0" smtClean="0">
                <a:latin typeface="Calibri" charset="0"/>
                <a:ea typeface="ＭＳ Ｐゴシック" charset="0"/>
                <a:cs typeface="ＭＳ Ｐゴシック" charset="0"/>
              </a:rPr>
              <a:t> of our</a:t>
            </a:r>
            <a:r>
              <a:rPr lang="en-US" baseline="0" dirty="0" smtClean="0">
                <a:latin typeface="Calibri" charset="0"/>
                <a:ea typeface="ＭＳ Ｐゴシック" charset="0"/>
                <a:cs typeface="ＭＳ Ｐゴシック" charset="0"/>
              </a:rPr>
              <a:t> project. </a:t>
            </a:r>
            <a:r>
              <a:rPr lang="en-US" baseline="0" dirty="0" smtClean="0">
                <a:latin typeface="Calibri" charset="0"/>
                <a:ea typeface="ＭＳ Ｐゴシック" charset="0"/>
                <a:cs typeface="ＭＳ Ｐゴシック" charset="0"/>
              </a:rPr>
              <a:t>Thank you for your attention.</a:t>
            </a:r>
            <a:endParaRPr lang="en-US" dirty="0">
              <a:latin typeface="Calibri" charset="0"/>
              <a:ea typeface="ＭＳ Ｐゴシック" charset="0"/>
              <a:cs typeface="ＭＳ Ｐゴシック"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8FC13E-CA2B-FC45-94F1-F1F90ED326A9}" type="slidenum">
              <a:rPr lang="en-US" sz="1200">
                <a:latin typeface="Calibri" charset="0"/>
              </a:rPr>
              <a:pPr eaLnBrk="1" hangingPunct="1"/>
              <a:t>59</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Specifically, we want to model </a:t>
            </a:r>
            <a:r>
              <a:rPr lang="en-US" baseline="0" dirty="0" smtClean="0">
                <a:latin typeface="Calibri" charset="0"/>
                <a:ea typeface="ＭＳ Ｐゴシック" charset="0"/>
                <a:cs typeface="ＭＳ Ｐゴシック" charset="0"/>
              </a:rPr>
              <a:t>the style </a:t>
            </a:r>
            <a:r>
              <a:rPr lang="en-US" baseline="0" dirty="0" smtClean="0">
                <a:latin typeface="Calibri" charset="0"/>
                <a:ea typeface="ＭＳ Ｐゴシック" charset="0"/>
                <a:cs typeface="ＭＳ Ｐゴシック" charset="0"/>
              </a:rPr>
              <a:t>compatibility between a pair of 3D furniture models,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and the question we ask is (click) how likely </a:t>
            </a:r>
            <a:r>
              <a:rPr lang="en-US" baseline="0" dirty="0" smtClean="0">
                <a:latin typeface="Calibri" charset="0"/>
                <a:ea typeface="ＭＳ Ｐゴシック" charset="0"/>
                <a:cs typeface="ＭＳ Ｐゴシック" charset="0"/>
              </a:rPr>
              <a:t>is it that a </a:t>
            </a:r>
            <a:r>
              <a:rPr lang="en-US" baseline="0" dirty="0" smtClean="0">
                <a:latin typeface="Calibri" charset="0"/>
                <a:ea typeface="ＭＳ Ｐゴシック" charset="0"/>
                <a:cs typeface="ＭＳ Ｐゴシック" charset="0"/>
              </a:rPr>
              <a:t>person would put </a:t>
            </a:r>
            <a:r>
              <a:rPr lang="en-US" baseline="0" dirty="0" smtClean="0">
                <a:latin typeface="Calibri" charset="0"/>
                <a:ea typeface="ＭＳ Ｐゴシック" charset="0"/>
                <a:cs typeface="ＭＳ Ｐゴシック" charset="0"/>
              </a:rPr>
              <a:t>these </a:t>
            </a:r>
            <a:r>
              <a:rPr lang="en-US" baseline="0" dirty="0" smtClean="0">
                <a:latin typeface="Calibri" charset="0"/>
                <a:ea typeface="ＭＳ Ｐゴシック" charset="0"/>
                <a:cs typeface="ＭＳ Ｐゴシック" charset="0"/>
              </a:rPr>
              <a:t>two furniture pieces </a:t>
            </a:r>
            <a:r>
              <a:rPr lang="en-US" baseline="0" dirty="0" smtClean="0">
                <a:latin typeface="Calibri" charset="0"/>
                <a:ea typeface="ＭＳ Ｐゴシック" charset="0"/>
                <a:cs typeface="ＭＳ Ｐゴシック" charset="0"/>
              </a:rPr>
              <a:t>together when </a:t>
            </a:r>
            <a:r>
              <a:rPr lang="en-US" baseline="0" dirty="0" smtClean="0">
                <a:latin typeface="Calibri" charset="0"/>
                <a:ea typeface="ＭＳ Ｐゴシック" charset="0"/>
                <a:cs typeface="ＭＳ Ｐゴシック" charset="0"/>
              </a:rPr>
              <a:t>furnishing an apartment.</a:t>
            </a:r>
            <a:endParaRPr lang="en-US" dirty="0">
              <a:latin typeface="Calibri" charset="0"/>
              <a:ea typeface="ＭＳ Ｐゴシック" charset="0"/>
              <a:cs typeface="ＭＳ Ｐゴシック"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31D0E3-F459-FE49-8973-391A889F932F}"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latin typeface="Calibri" charset="0"/>
                <a:ea typeface="ＭＳ Ｐゴシック" charset="0"/>
                <a:cs typeface="ＭＳ Ｐゴシック" charset="0"/>
              </a:rPr>
              <a:t>To model this, we take a straightforward approach,</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We first extract a feature vector for each shape</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And then, we look for a function d, that takes as input the two feature vectors and returns a </a:t>
            </a:r>
            <a:r>
              <a:rPr lang="en-US" baseline="0" dirty="0" smtClean="0">
                <a:latin typeface="Calibri" charset="0"/>
                <a:ea typeface="ＭＳ Ｐゴシック" charset="0"/>
                <a:cs typeface="ＭＳ Ｐゴシック" charset="0"/>
              </a:rPr>
              <a:t>scalar that represents the style compatibility between the </a:t>
            </a:r>
            <a:r>
              <a:rPr lang="en-US" baseline="0" dirty="0" smtClean="0">
                <a:latin typeface="Calibri" charset="0"/>
                <a:ea typeface="ＭＳ Ｐゴシック" charset="0"/>
                <a:cs typeface="ＭＳ Ｐゴシック" charset="0"/>
              </a:rPr>
              <a:t>two shapes.</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31D0E3-F459-FE49-8973-391A889F932F}"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228600" indent="-228600">
              <a:buFontTx/>
              <a:buAutoNum type="arabicPeriod"/>
              <a:defRPr/>
            </a:pPr>
            <a:r>
              <a:rPr lang="en-US" dirty="0" smtClean="0"/>
              <a:t>Previously, researchers have developed methods to model styles of 2D and 3D shapes. </a:t>
            </a:r>
          </a:p>
          <a:p>
            <a:pPr marL="228600" indent="-228600">
              <a:buFontTx/>
              <a:buAutoNum type="arabicPeriod"/>
              <a:defRPr/>
            </a:pPr>
            <a:r>
              <a:rPr lang="en-US" dirty="0" smtClean="0"/>
              <a:t>(click) For instance, </a:t>
            </a:r>
            <a:r>
              <a:rPr lang="en-US" dirty="0" smtClean="0"/>
              <a:t>researchers</a:t>
            </a:r>
            <a:r>
              <a:rPr lang="en-US" baseline="0" dirty="0" smtClean="0"/>
              <a:t> </a:t>
            </a:r>
            <a:r>
              <a:rPr lang="en-US" dirty="0" smtClean="0"/>
              <a:t>investigated </a:t>
            </a:r>
            <a:r>
              <a:rPr lang="en-US" dirty="0" smtClean="0"/>
              <a:t>style variations that are caused by anisotropic part scaling</a:t>
            </a:r>
          </a:p>
          <a:p>
            <a:pPr marL="228600" indent="-228600">
              <a:buFontTx/>
              <a:buAutoNum type="arabicPeriod"/>
              <a:defRPr/>
            </a:pPr>
            <a:r>
              <a:rPr lang="en-US" dirty="0" smtClean="0"/>
              <a:t>(click) or curvature features. </a:t>
            </a:r>
          </a:p>
          <a:p>
            <a:pPr marL="228600" indent="-228600">
              <a:buFontTx/>
              <a:buAutoNum type="arabicPeriod"/>
              <a:defRPr/>
            </a:pPr>
            <a:r>
              <a:rPr lang="en-US" dirty="0" smtClean="0"/>
              <a:t>In our work, rather than focusing on a specific source of shape style variation, we develop a method to quantify style compatibility, which is usually </a:t>
            </a:r>
            <a:r>
              <a:rPr lang="en-US" dirty="0" smtClean="0"/>
              <a:t>related to </a:t>
            </a:r>
            <a:r>
              <a:rPr lang="en-US" dirty="0" smtClean="0"/>
              <a:t>multiple sources of shape style</a:t>
            </a:r>
            <a:r>
              <a:rPr lang="en-US" baseline="0" dirty="0" smtClean="0"/>
              <a:t> variations</a:t>
            </a:r>
            <a:r>
              <a:rPr lang="en-US" dirty="0" smtClean="0"/>
              <a:t>.</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7E7249-A81B-654E-9B26-F88148F8CC07}"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Although several systems have been developed to </a:t>
            </a:r>
            <a:r>
              <a:rPr lang="en-US" altLang="zh-CN" dirty="0" smtClean="0">
                <a:latin typeface="Calibri" charset="0"/>
                <a:ea typeface="ＭＳ Ｐゴシック" charset="0"/>
                <a:cs typeface="ＭＳ Ｐゴシック" charset="0"/>
              </a:rPr>
              <a:t>assist scene modeling</a:t>
            </a:r>
            <a:r>
              <a:rPr lang="en-US" baseline="0"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 no </a:t>
            </a:r>
            <a:r>
              <a:rPr lang="en-US" dirty="0">
                <a:latin typeface="Calibri" charset="0"/>
                <a:ea typeface="ＭＳ Ｐゴシック" charset="0"/>
                <a:cs typeface="ＭＳ Ｐゴシック" charset="0"/>
              </a:rPr>
              <a:t>prior work explicitly consider </a:t>
            </a:r>
            <a:r>
              <a:rPr lang="en-US" dirty="0" smtClean="0">
                <a:latin typeface="Calibri" charset="0"/>
                <a:ea typeface="ＭＳ Ｐゴシック" charset="0"/>
                <a:cs typeface="ＭＳ Ｐゴシック" charset="0"/>
              </a:rPr>
              <a:t>style </a:t>
            </a:r>
            <a:r>
              <a:rPr lang="en-US" dirty="0">
                <a:latin typeface="Calibri" charset="0"/>
                <a:ea typeface="ＭＳ Ｐゴシック" charset="0"/>
                <a:cs typeface="ＭＳ Ｐゴシック" charset="0"/>
              </a:rPr>
              <a:t>compatibility between objects</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88B58B-C740-BB4A-8078-1BE58C8E3868}" type="slidenum">
              <a:rPr lang="en-US" sz="1200">
                <a:latin typeface="Calibri" charset="0"/>
              </a:rPr>
              <a:pPr eaLnBrk="1" hangingPunct="1"/>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B78842-D2E6-2240-8CFC-56C2FE3C56CD}" type="datetime1">
              <a:rPr lang="en-US" smtClean="0"/>
              <a:t>8/10/15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0199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02AD94-57E0-3345-8116-AF9E0C02B1E5}" type="datetime1">
              <a:rPr lang="en-US" smtClean="0"/>
              <a:t>8/10/15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A795C267-8A3B-CF4F-86EB-0D6BBDC001E2}" type="slidenum">
              <a:rPr lang="en-US"/>
              <a:pPr>
                <a:defRPr/>
              </a:pPr>
              <a:t>‹#›</a:t>
            </a:fld>
            <a:endParaRPr lang="en-US"/>
          </a:p>
        </p:txBody>
      </p:sp>
    </p:spTree>
    <p:extLst>
      <p:ext uri="{BB962C8B-B14F-4D97-AF65-F5344CB8AC3E}">
        <p14:creationId xmlns:p14="http://schemas.microsoft.com/office/powerpoint/2010/main" val="198261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09B483-269E-8A48-A267-215A7FCDABA2}" type="datetime1">
              <a:rPr lang="en-US" smtClean="0"/>
              <a:t>8/10/15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32116150-D969-1B40-A0E7-4A23E159E746}" type="slidenum">
              <a:rPr lang="en-US"/>
              <a:pPr>
                <a:defRPr/>
              </a:pPr>
              <a:t>‹#›</a:t>
            </a:fld>
            <a:endParaRPr lang="en-US"/>
          </a:p>
        </p:txBody>
      </p:sp>
    </p:spTree>
    <p:extLst>
      <p:ext uri="{BB962C8B-B14F-4D97-AF65-F5344CB8AC3E}">
        <p14:creationId xmlns:p14="http://schemas.microsoft.com/office/powerpoint/2010/main" val="428515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7CD24C-AF1A-1143-8D4D-B7965CC8DF1E}" type="datetime1">
              <a:rPr lang="en-US" smtClean="0"/>
              <a:t>8/10/15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2905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A1D892-764E-F149-9714-E820153D575A}" type="datetime1">
              <a:rPr lang="en-US" smtClean="0"/>
              <a:t>8/10/15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83098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8930B5-B6E8-8947-9165-0293411E86D5}" type="datetime1">
              <a:rPr lang="en-US" smtClean="0"/>
              <a:t>8/10/15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F86A85C1-FC54-5248-8399-AA9ED62DD73E}" type="slidenum">
              <a:rPr lang="en-US"/>
              <a:pPr>
                <a:defRPr/>
              </a:pPr>
              <a:t>‹#›</a:t>
            </a:fld>
            <a:endParaRPr lang="en-US"/>
          </a:p>
        </p:txBody>
      </p:sp>
    </p:spTree>
    <p:extLst>
      <p:ext uri="{BB962C8B-B14F-4D97-AF65-F5344CB8AC3E}">
        <p14:creationId xmlns:p14="http://schemas.microsoft.com/office/powerpoint/2010/main" val="216508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1CD972B-F308-1B4D-8076-AD680B344962}" type="datetime1">
              <a:rPr lang="en-US" smtClean="0"/>
              <a:t>8/10/15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907B3CEC-85E1-5749-932F-EBE724C1FF75}" type="slidenum">
              <a:rPr lang="en-US"/>
              <a:pPr>
                <a:defRPr/>
              </a:pPr>
              <a:t>‹#›</a:t>
            </a:fld>
            <a:endParaRPr lang="en-US"/>
          </a:p>
        </p:txBody>
      </p:sp>
    </p:spTree>
    <p:extLst>
      <p:ext uri="{BB962C8B-B14F-4D97-AF65-F5344CB8AC3E}">
        <p14:creationId xmlns:p14="http://schemas.microsoft.com/office/powerpoint/2010/main" val="57085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1AA318C-783C-F648-BCC3-DF26AEE10192}" type="datetime1">
              <a:rPr lang="en-US" smtClean="0"/>
              <a:t>8/10/15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C2A84496-73CF-0C49-9A60-089497692C9C}" type="slidenum">
              <a:rPr lang="en-US"/>
              <a:pPr>
                <a:defRPr/>
              </a:pPr>
              <a:t>‹#›</a:t>
            </a:fld>
            <a:endParaRPr lang="en-US"/>
          </a:p>
        </p:txBody>
      </p:sp>
    </p:spTree>
    <p:extLst>
      <p:ext uri="{BB962C8B-B14F-4D97-AF65-F5344CB8AC3E}">
        <p14:creationId xmlns:p14="http://schemas.microsoft.com/office/powerpoint/2010/main" val="232705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E66E01-B831-1A4F-A6F7-F4D76BFDDD32}" type="datetime1">
              <a:rPr lang="en-US" smtClean="0"/>
              <a:t>8/10/15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A7EEE6D4-2B54-3B4E-A8F1-90762318FFE2}" type="slidenum">
              <a:rPr lang="en-US"/>
              <a:pPr>
                <a:defRPr/>
              </a:pPr>
              <a:t>‹#›</a:t>
            </a:fld>
            <a:endParaRPr lang="en-US"/>
          </a:p>
        </p:txBody>
      </p:sp>
    </p:spTree>
    <p:extLst>
      <p:ext uri="{BB962C8B-B14F-4D97-AF65-F5344CB8AC3E}">
        <p14:creationId xmlns:p14="http://schemas.microsoft.com/office/powerpoint/2010/main" val="4532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FE6FE3-90CF-8B40-944F-1BAB88FD8EC1}" type="datetime1">
              <a:rPr lang="en-US" smtClean="0"/>
              <a:t>8/10/15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479459BC-8BEB-344C-923A-6CFD38639E13}" type="slidenum">
              <a:rPr lang="en-US"/>
              <a:pPr>
                <a:defRPr/>
              </a:pPr>
              <a:t>‹#›</a:t>
            </a:fld>
            <a:endParaRPr lang="en-US"/>
          </a:p>
        </p:txBody>
      </p:sp>
    </p:spTree>
    <p:extLst>
      <p:ext uri="{BB962C8B-B14F-4D97-AF65-F5344CB8AC3E}">
        <p14:creationId xmlns:p14="http://schemas.microsoft.com/office/powerpoint/2010/main" val="342244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222E91-8E2D-F84A-8410-F224AEDEABCE}" type="datetime1">
              <a:rPr lang="en-US" smtClean="0"/>
              <a:t>8/10/15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6303A997-AB2C-3B42-82C3-14EF01FBAB42}" type="slidenum">
              <a:rPr lang="en-US"/>
              <a:pPr>
                <a:defRPr/>
              </a:pPr>
              <a:t>‹#›</a:t>
            </a:fld>
            <a:endParaRPr lang="en-US"/>
          </a:p>
        </p:txBody>
      </p:sp>
    </p:spTree>
    <p:extLst>
      <p:ext uri="{BB962C8B-B14F-4D97-AF65-F5344CB8AC3E}">
        <p14:creationId xmlns:p14="http://schemas.microsoft.com/office/powerpoint/2010/main" val="11637118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81C61F5-137C-3C44-A579-AB3D77B1FD08}" type="datetime1">
              <a:rPr lang="en-US" smtClean="0"/>
              <a:t>8/10/15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chart" Target="../charts/chart12.xml"/><Relationship Id="rId12" Type="http://schemas.openxmlformats.org/officeDocument/2006/relationships/oleObject" Target="../embeddings/Microsoft_Equation1.bin"/><Relationship Id="rId13" Type="http://schemas.openxmlformats.org/officeDocument/2006/relationships/image" Target="../media/image34.emf"/><Relationship Id="rId14" Type="http://schemas.openxmlformats.org/officeDocument/2006/relationships/oleObject" Target="../embeddings/Microsoft_Equation2.bin"/><Relationship Id="rId15" Type="http://schemas.openxmlformats.org/officeDocument/2006/relationships/image" Target="../media/image35.emf"/><Relationship Id="rId16" Type="http://schemas.openxmlformats.org/officeDocument/2006/relationships/oleObject" Target="../embeddings/Microsoft_Equation3.bin"/><Relationship Id="rId17"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27.xml"/><Relationship Id="rId4" Type="http://schemas.openxmlformats.org/officeDocument/2006/relationships/chart" Target="../charts/chart5.xml"/><Relationship Id="rId5" Type="http://schemas.openxmlformats.org/officeDocument/2006/relationships/chart" Target="../charts/chart6.xml"/><Relationship Id="rId6" Type="http://schemas.openxmlformats.org/officeDocument/2006/relationships/chart" Target="../charts/chart7.xml"/><Relationship Id="rId7" Type="http://schemas.openxmlformats.org/officeDocument/2006/relationships/chart" Target="../charts/chart8.xml"/><Relationship Id="rId8" Type="http://schemas.openxmlformats.org/officeDocument/2006/relationships/chart" Target="../charts/chart9.xml"/><Relationship Id="rId9" Type="http://schemas.openxmlformats.org/officeDocument/2006/relationships/chart" Target="../charts/chart10.xml"/><Relationship Id="rId10" Type="http://schemas.openxmlformats.org/officeDocument/2006/relationships/chart" Target="../charts/char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3.bin"/><Relationship Id="rId5" Type="http://schemas.openxmlformats.org/officeDocument/2006/relationships/image" Target="../media/image37.emf"/><Relationship Id="rId6" Type="http://schemas.openxmlformats.org/officeDocument/2006/relationships/oleObject" Target="../embeddings/oleObject4.bin"/><Relationship Id="rId7" Type="http://schemas.openxmlformats.org/officeDocument/2006/relationships/image" Target="../media/image38.emf"/><Relationship Id="rId8" Type="http://schemas.openxmlformats.org/officeDocument/2006/relationships/oleObject" Target="../embeddings/oleObject5.bin"/><Relationship Id="rId9" Type="http://schemas.openxmlformats.org/officeDocument/2006/relationships/image" Target="../media/image3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image" Target="../media/image50.emf"/><Relationship Id="rId12" Type="http://schemas.openxmlformats.org/officeDocument/2006/relationships/oleObject" Target="../embeddings/oleObject10.bin"/><Relationship Id="rId13" Type="http://schemas.openxmlformats.org/officeDocument/2006/relationships/image" Target="../media/image51.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32.xml"/><Relationship Id="rId4" Type="http://schemas.openxmlformats.org/officeDocument/2006/relationships/oleObject" Target="../embeddings/oleObject6.bin"/><Relationship Id="rId5" Type="http://schemas.openxmlformats.org/officeDocument/2006/relationships/image" Target="../media/image47.emf"/><Relationship Id="rId6" Type="http://schemas.openxmlformats.org/officeDocument/2006/relationships/oleObject" Target="../embeddings/oleObject7.bin"/><Relationship Id="rId7" Type="http://schemas.openxmlformats.org/officeDocument/2006/relationships/image" Target="../media/image48.emf"/><Relationship Id="rId8" Type="http://schemas.openxmlformats.org/officeDocument/2006/relationships/oleObject" Target="../embeddings/oleObject8.bin"/><Relationship Id="rId9" Type="http://schemas.openxmlformats.org/officeDocument/2006/relationships/image" Target="../media/image49.emf"/><Relationship Id="rId10"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3.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56.png"/><Relationship Id="rId1" Type="http://schemas.microsoft.com/office/2007/relationships/media" Target="../media/media1.mov"/><Relationship Id="rId2" Type="http://schemas.openxmlformats.org/officeDocument/2006/relationships/video" Target="../media/media1.mov"/></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2.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oleObject" Target="../embeddings/oleObject1.bin"/><Relationship Id="rId7" Type="http://schemas.openxmlformats.org/officeDocument/2006/relationships/image" Target="../media/image8.emf"/><Relationship Id="rId8" Type="http://schemas.openxmlformats.org/officeDocument/2006/relationships/oleObject" Target="../embeddings/oleObject2.bin"/><Relationship Id="rId9"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ctrTitle"/>
          </p:nvPr>
        </p:nvSpPr>
        <p:spPr>
          <a:xfrm>
            <a:off x="-224120" y="430693"/>
            <a:ext cx="9577294" cy="1101725"/>
          </a:xfrm>
        </p:spPr>
        <p:txBody>
          <a:bodyPr/>
          <a:lstStyle/>
          <a:p>
            <a:pPr eaLnBrk="1" hangingPunct="1"/>
            <a:r>
              <a:rPr lang="en-US" sz="3800" dirty="0">
                <a:latin typeface="Calibri" charset="0"/>
              </a:rPr>
              <a:t>Style Compatibility For 3D Furniture Models</a:t>
            </a:r>
          </a:p>
        </p:txBody>
      </p:sp>
      <p:sp>
        <p:nvSpPr>
          <p:cNvPr id="14338" name="TextBox 9"/>
          <p:cNvSpPr txBox="1">
            <a:spLocks noChangeArrowheads="1"/>
          </p:cNvSpPr>
          <p:nvPr/>
        </p:nvSpPr>
        <p:spPr bwMode="auto">
          <a:xfrm>
            <a:off x="1244042" y="1553720"/>
            <a:ext cx="2398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Tianqiang Liu</a:t>
            </a:r>
            <a:r>
              <a:rPr lang="en-US" sz="2800" baseline="30000" dirty="0">
                <a:latin typeface="+mn-lt"/>
              </a:rPr>
              <a:t>1</a:t>
            </a:r>
            <a:endParaRPr lang="en-US" sz="2800" dirty="0">
              <a:latin typeface="+mn-lt"/>
            </a:endParaRPr>
          </a:p>
        </p:txBody>
      </p:sp>
      <p:sp>
        <p:nvSpPr>
          <p:cNvPr id="14339" name="TextBox 10"/>
          <p:cNvSpPr txBox="1">
            <a:spLocks noChangeArrowheads="1"/>
          </p:cNvSpPr>
          <p:nvPr/>
        </p:nvSpPr>
        <p:spPr bwMode="auto">
          <a:xfrm>
            <a:off x="4887265" y="1553720"/>
            <a:ext cx="292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Aaron Hertzmann</a:t>
            </a:r>
            <a:r>
              <a:rPr lang="en-US" sz="2800" baseline="30000" dirty="0">
                <a:latin typeface="+mn-lt"/>
              </a:rPr>
              <a:t>2</a:t>
            </a:r>
            <a:endParaRPr lang="en-US" sz="2800" dirty="0">
              <a:latin typeface="+mn-lt"/>
            </a:endParaRPr>
          </a:p>
        </p:txBody>
      </p:sp>
      <p:sp>
        <p:nvSpPr>
          <p:cNvPr id="14340" name="TextBox 11"/>
          <p:cNvSpPr txBox="1">
            <a:spLocks noChangeArrowheads="1"/>
          </p:cNvSpPr>
          <p:nvPr/>
        </p:nvSpPr>
        <p:spPr bwMode="auto">
          <a:xfrm>
            <a:off x="1590117" y="2234143"/>
            <a:ext cx="1779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Wilmot Li</a:t>
            </a:r>
            <a:r>
              <a:rPr lang="en-US" sz="2800" baseline="30000" dirty="0">
                <a:latin typeface="+mn-lt"/>
              </a:rPr>
              <a:t>2</a:t>
            </a:r>
            <a:endParaRPr lang="en-US" sz="2800" dirty="0">
              <a:latin typeface="+mn-lt"/>
            </a:endParaRPr>
          </a:p>
        </p:txBody>
      </p:sp>
      <p:sp>
        <p:nvSpPr>
          <p:cNvPr id="14341" name="TextBox 12"/>
          <p:cNvSpPr txBox="1">
            <a:spLocks noChangeArrowheads="1"/>
          </p:cNvSpPr>
          <p:nvPr/>
        </p:nvSpPr>
        <p:spPr bwMode="auto">
          <a:xfrm>
            <a:off x="4718429" y="2234143"/>
            <a:ext cx="3300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Thomas Funkhouser</a:t>
            </a:r>
            <a:r>
              <a:rPr lang="en-US" sz="2800" baseline="30000" dirty="0">
                <a:latin typeface="+mn-lt"/>
              </a:rPr>
              <a:t>1</a:t>
            </a:r>
            <a:endParaRPr lang="en-US" sz="2800" dirty="0">
              <a:latin typeface="+mn-lt"/>
            </a:endParaRPr>
          </a:p>
        </p:txBody>
      </p:sp>
      <p:pic>
        <p:nvPicPr>
          <p:cNvPr id="14" name="Picture 14" descr="result.png"/>
          <p:cNvPicPr>
            <a:picLocks noChangeAspect="1"/>
          </p:cNvPicPr>
          <p:nvPr/>
        </p:nvPicPr>
        <p:blipFill>
          <a:blip r:embed="rId3">
            <a:extLst>
              <a:ext uri="{28A0092B-C50C-407E-A947-70E740481C1C}">
                <a14:useLocalDpi xmlns:a14="http://schemas.microsoft.com/office/drawing/2010/main" val="0"/>
              </a:ext>
            </a:extLst>
          </a:blip>
          <a:srcRect b="10541"/>
          <a:stretch>
            <a:fillRect/>
          </a:stretch>
        </p:blipFill>
        <p:spPr bwMode="auto">
          <a:xfrm>
            <a:off x="130434" y="2820166"/>
            <a:ext cx="5337638" cy="223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24516" y="3402391"/>
            <a:ext cx="3094751" cy="461665"/>
          </a:xfrm>
          <a:prstGeom prst="rect">
            <a:avLst/>
          </a:prstGeom>
          <a:noFill/>
        </p:spPr>
        <p:txBody>
          <a:bodyPr wrap="square" rtlCol="0">
            <a:spAutoFit/>
          </a:bodyPr>
          <a:lstStyle/>
          <a:p>
            <a:pPr algn="ctr"/>
            <a:r>
              <a:rPr lang="en-US" sz="2400" baseline="30000" dirty="0" smtClean="0">
                <a:latin typeface="+mn-lt"/>
              </a:rPr>
              <a:t>1</a:t>
            </a:r>
            <a:r>
              <a:rPr lang="en-US" sz="2400" dirty="0" smtClean="0">
                <a:latin typeface="+mn-lt"/>
              </a:rPr>
              <a:t>Princeton University</a:t>
            </a:r>
            <a:endParaRPr lang="en-US" sz="2400" dirty="0">
              <a:latin typeface="+mn-lt"/>
            </a:endParaRPr>
          </a:p>
        </p:txBody>
      </p:sp>
      <p:sp>
        <p:nvSpPr>
          <p:cNvPr id="9" name="TextBox 8"/>
          <p:cNvSpPr txBox="1"/>
          <p:nvPr/>
        </p:nvSpPr>
        <p:spPr>
          <a:xfrm>
            <a:off x="5524516" y="4097345"/>
            <a:ext cx="3094751" cy="461665"/>
          </a:xfrm>
          <a:prstGeom prst="rect">
            <a:avLst/>
          </a:prstGeom>
          <a:noFill/>
        </p:spPr>
        <p:txBody>
          <a:bodyPr wrap="square" rtlCol="0">
            <a:spAutoFit/>
          </a:bodyPr>
          <a:lstStyle/>
          <a:p>
            <a:pPr algn="ctr"/>
            <a:r>
              <a:rPr lang="en-US" sz="2400" baseline="30000" dirty="0" smtClean="0">
                <a:latin typeface="+mn-lt"/>
              </a:rPr>
              <a:t>2</a:t>
            </a:r>
            <a:r>
              <a:rPr lang="en-US" sz="2400" dirty="0" smtClean="0">
                <a:latin typeface="+mn-lt"/>
              </a:rPr>
              <a:t>Adobe Research</a:t>
            </a:r>
            <a:endParaRPr lang="en-US" sz="24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Concurrent work </a:t>
            </a:r>
            <a:r>
              <a:rPr lang="en-US" dirty="0" smtClean="0">
                <a:ea typeface="+mj-ea"/>
                <a:cs typeface="+mj-cs"/>
              </a:rPr>
              <a:t>– </a:t>
            </a:r>
            <a:r>
              <a:rPr lang="en-US" dirty="0" smtClean="0">
                <a:ea typeface="+mj-ea"/>
                <a:cs typeface="+mj-cs"/>
              </a:rPr>
              <a:t>style similarity</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5" name="TextBox 14"/>
          <p:cNvSpPr txBox="1">
            <a:spLocks noChangeArrowheads="1"/>
          </p:cNvSpPr>
          <p:nvPr/>
        </p:nvSpPr>
        <p:spPr bwMode="auto">
          <a:xfrm>
            <a:off x="320323" y="3868611"/>
            <a:ext cx="46210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a:t>
            </a:r>
            <a:r>
              <a:rPr lang="en-US" sz="2800" dirty="0" err="1" smtClean="0">
                <a:latin typeface="+mn-lt"/>
              </a:rPr>
              <a:t>Lun</a:t>
            </a:r>
            <a:r>
              <a:rPr lang="en-US" sz="2800" dirty="0" smtClean="0">
                <a:latin typeface="+mn-lt"/>
              </a:rPr>
              <a:t> </a:t>
            </a:r>
            <a:r>
              <a:rPr lang="en-US" sz="2800" dirty="0">
                <a:latin typeface="+mn-lt"/>
              </a:rPr>
              <a:t>et al. </a:t>
            </a:r>
            <a:r>
              <a:rPr lang="en-US" sz="2800" dirty="0" smtClean="0">
                <a:latin typeface="+mn-lt"/>
              </a:rPr>
              <a:t>2015</a:t>
            </a:r>
            <a:r>
              <a:rPr lang="en-US" sz="2800" dirty="0" smtClean="0">
                <a:latin typeface="+mn-lt"/>
              </a:rPr>
              <a:t>]</a:t>
            </a:r>
          </a:p>
          <a:p>
            <a:pPr algn="ctr" eaLnBrk="1" hangingPunct="1"/>
            <a:r>
              <a:rPr lang="en-US" sz="2800" dirty="0" smtClean="0">
                <a:latin typeface="+mn-lt"/>
              </a:rPr>
              <a:t>(previous talk in this session)</a:t>
            </a:r>
            <a:endParaRPr lang="en-US" sz="2800" dirty="0">
              <a:latin typeface="+mn-lt"/>
            </a:endParaRPr>
          </a:p>
        </p:txBody>
      </p:sp>
      <p:pic>
        <p:nvPicPr>
          <p:cNvPr id="3" name="Picture 2" descr="Screen Shot 2015-07-16 at 9.50.02 PM.jpg"/>
          <p:cNvPicPr>
            <a:picLocks noChangeAspect="1"/>
          </p:cNvPicPr>
          <p:nvPr/>
        </p:nvPicPr>
        <p:blipFill rotWithShape="1">
          <a:blip r:embed="rId3">
            <a:extLst>
              <a:ext uri="{28A0092B-C50C-407E-A947-70E740481C1C}">
                <a14:useLocalDpi xmlns:a14="http://schemas.microsoft.com/office/drawing/2010/main" val="0"/>
              </a:ext>
            </a:extLst>
          </a:blip>
          <a:srcRect l="2719" r="49757" b="49783"/>
          <a:stretch/>
        </p:blipFill>
        <p:spPr>
          <a:xfrm>
            <a:off x="270508" y="1686584"/>
            <a:ext cx="4464433" cy="2049663"/>
          </a:xfrm>
          <a:prstGeom prst="rect">
            <a:avLst/>
          </a:prstGeom>
        </p:spPr>
      </p:pic>
      <p:pic>
        <p:nvPicPr>
          <p:cNvPr id="9" name="Picture 2" descr="living4.png"/>
          <p:cNvPicPr>
            <a:picLocks noChangeAspect="1"/>
          </p:cNvPicPr>
          <p:nvPr/>
        </p:nvPicPr>
        <p:blipFill>
          <a:blip r:embed="rId4">
            <a:extLst>
              <a:ext uri="{28A0092B-C50C-407E-A947-70E740481C1C}">
                <a14:useLocalDpi xmlns:a14="http://schemas.microsoft.com/office/drawing/2010/main" val="0"/>
              </a:ext>
            </a:extLst>
          </a:blip>
          <a:srcRect l="20253" t="6445" r="12720" b="5341"/>
          <a:stretch>
            <a:fillRect/>
          </a:stretch>
        </p:blipFill>
        <p:spPr bwMode="auto">
          <a:xfrm>
            <a:off x="5116816" y="1575605"/>
            <a:ext cx="3739994" cy="2307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05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Challenges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3555" name="Content Placeholder 2"/>
          <p:cNvSpPr txBox="1">
            <a:spLocks/>
          </p:cNvSpPr>
          <p:nvPr/>
        </p:nvSpPr>
        <p:spPr bwMode="auto">
          <a:xfrm>
            <a:off x="355600" y="1031875"/>
            <a:ext cx="833913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a:latin typeface="Calibri" charset="0"/>
              </a:rPr>
              <a:t>Hard to design a hand-tuned function</a:t>
            </a:r>
          </a:p>
          <a:p>
            <a:pPr eaLnBrk="1" hangingPunct="1">
              <a:spcBef>
                <a:spcPct val="20000"/>
              </a:spcBef>
              <a:buFont typeface="Arial" charset="0"/>
              <a:buChar char="•"/>
            </a:pPr>
            <a:r>
              <a:rPr lang="en-US" sz="3200" dirty="0">
                <a:latin typeface="Calibri" charset="0"/>
              </a:rPr>
              <a:t>Coupled with functionality</a:t>
            </a:r>
          </a:p>
          <a:p>
            <a:pPr eaLnBrk="1" hangingPunct="1">
              <a:spcBef>
                <a:spcPct val="20000"/>
              </a:spcBef>
              <a:buFont typeface="Arial" charset="0"/>
              <a:buChar char="•"/>
            </a:pPr>
            <a:r>
              <a:rPr lang="en-US" sz="3200" dirty="0">
                <a:latin typeface="Calibri" charset="0"/>
              </a:rPr>
              <a:t>Requiring comparisons across object classes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Challenges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dirty="0"/>
              <a:t>Hard to </a:t>
            </a:r>
            <a:r>
              <a:rPr lang="en-US" dirty="0" smtClean="0"/>
              <a:t>design a hand</a:t>
            </a:r>
            <a:r>
              <a:rPr lang="en-US" dirty="0"/>
              <a:t>-tuned function</a:t>
            </a:r>
          </a:p>
          <a:p>
            <a:pPr marL="571500" indent="-571500">
              <a:buFont typeface="Arial"/>
              <a:buChar char="•"/>
              <a:defRPr/>
            </a:pPr>
            <a:r>
              <a:rPr lang="en-US" dirty="0" smtClean="0">
                <a:solidFill>
                  <a:schemeClr val="bg1">
                    <a:lumMod val="75000"/>
                  </a:schemeClr>
                </a:solidFill>
              </a:rPr>
              <a:t>Coupled with functionality</a:t>
            </a:r>
          </a:p>
          <a:p>
            <a:pPr marL="571500" indent="-571500">
              <a:buFont typeface="Arial"/>
              <a:buChar char="•"/>
              <a:defRPr/>
            </a:pPr>
            <a:r>
              <a:rPr lang="en-US" dirty="0" smtClean="0">
                <a:solidFill>
                  <a:schemeClr val="bg1">
                    <a:lumMod val="75000"/>
                  </a:schemeClr>
                </a:solidFill>
              </a:rPr>
              <a:t>Requiring comparisons across object classes</a:t>
            </a:r>
          </a:p>
        </p:txBody>
      </p:sp>
      <p:pic>
        <p:nvPicPr>
          <p:cNvPr id="24580" name="Picture 2" descr="living4.png"/>
          <p:cNvPicPr>
            <a:picLocks noChangeAspect="1"/>
          </p:cNvPicPr>
          <p:nvPr/>
        </p:nvPicPr>
        <p:blipFill>
          <a:blip r:embed="rId3">
            <a:extLst>
              <a:ext uri="{28A0092B-C50C-407E-A947-70E740481C1C}">
                <a14:useLocalDpi xmlns:a14="http://schemas.microsoft.com/office/drawing/2010/main" val="0"/>
              </a:ext>
            </a:extLst>
          </a:blip>
          <a:srcRect l="20253" t="6445" r="12720" b="5341"/>
          <a:stretch>
            <a:fillRect/>
          </a:stretch>
        </p:blipFill>
        <p:spPr bwMode="auto">
          <a:xfrm>
            <a:off x="4752975" y="2849563"/>
            <a:ext cx="35179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living3.png"/>
          <p:cNvPicPr>
            <a:picLocks noChangeAspect="1"/>
          </p:cNvPicPr>
          <p:nvPr/>
        </p:nvPicPr>
        <p:blipFill>
          <a:blip r:embed="rId4">
            <a:extLst>
              <a:ext uri="{28A0092B-C50C-407E-A947-70E740481C1C}">
                <a14:useLocalDpi xmlns:a14="http://schemas.microsoft.com/office/drawing/2010/main" val="0"/>
              </a:ext>
            </a:extLst>
          </a:blip>
          <a:srcRect l="11111" t="4074" r="9544" b="2876"/>
          <a:stretch>
            <a:fillRect/>
          </a:stretch>
        </p:blipFill>
        <p:spPr bwMode="auto">
          <a:xfrm>
            <a:off x="822325" y="2879725"/>
            <a:ext cx="3786188"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Challenges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dirty="0">
                <a:solidFill>
                  <a:srgbClr val="BFBFBF"/>
                </a:solidFill>
              </a:rPr>
              <a:t>Hard to </a:t>
            </a:r>
            <a:r>
              <a:rPr lang="en-US" dirty="0" smtClean="0">
                <a:solidFill>
                  <a:srgbClr val="BFBFBF"/>
                </a:solidFill>
              </a:rPr>
              <a:t>design a hand</a:t>
            </a:r>
            <a:r>
              <a:rPr lang="en-US" dirty="0">
                <a:solidFill>
                  <a:srgbClr val="BFBFBF"/>
                </a:solidFill>
              </a:rPr>
              <a:t>-tuned function</a:t>
            </a:r>
          </a:p>
          <a:p>
            <a:pPr marL="571500" indent="-571500">
              <a:buFont typeface="Arial"/>
              <a:buChar char="•"/>
              <a:defRPr/>
            </a:pPr>
            <a:r>
              <a:rPr lang="en-US" dirty="0" smtClean="0"/>
              <a:t>Coupled with functionality</a:t>
            </a:r>
          </a:p>
          <a:p>
            <a:pPr marL="571500" indent="-571500">
              <a:buFont typeface="Arial"/>
              <a:buChar char="•"/>
              <a:defRPr/>
            </a:pPr>
            <a:r>
              <a:rPr lang="en-US" dirty="0" smtClean="0">
                <a:solidFill>
                  <a:schemeClr val="bg1">
                    <a:lumMod val="75000"/>
                  </a:schemeClr>
                </a:solidFill>
              </a:rPr>
              <a:t>Requiring comparisons across object classes</a:t>
            </a:r>
          </a:p>
        </p:txBody>
      </p:sp>
      <p:pic>
        <p:nvPicPr>
          <p:cNvPr id="25604" name="Picture 7" descr="79bbc5555d5a24655901a5a49cee0f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0494" y="2849563"/>
            <a:ext cx="293052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img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6740" y="2849563"/>
            <a:ext cx="17462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couch.png"/>
          <p:cNvPicPr>
            <a:picLocks noChangeAspect="1"/>
          </p:cNvPicPr>
          <p:nvPr/>
        </p:nvPicPr>
        <p:blipFill>
          <a:blip r:embed="rId3">
            <a:extLst>
              <a:ext uri="{28A0092B-C50C-407E-A947-70E740481C1C}">
                <a14:useLocalDpi xmlns:a14="http://schemas.microsoft.com/office/drawing/2010/main" val="0"/>
              </a:ext>
            </a:extLst>
          </a:blip>
          <a:srcRect l="11438" t="15904" r="16994" b="3922"/>
          <a:stretch>
            <a:fillRect/>
          </a:stretch>
        </p:blipFill>
        <p:spPr bwMode="auto">
          <a:xfrm>
            <a:off x="315913" y="3221038"/>
            <a:ext cx="301307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Challenges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dirty="0">
                <a:solidFill>
                  <a:srgbClr val="BFBFBF"/>
                </a:solidFill>
              </a:rPr>
              <a:t>Hard to </a:t>
            </a:r>
            <a:r>
              <a:rPr lang="en-US" dirty="0" smtClean="0">
                <a:solidFill>
                  <a:srgbClr val="BFBFBF"/>
                </a:solidFill>
              </a:rPr>
              <a:t>design a hand</a:t>
            </a:r>
            <a:r>
              <a:rPr lang="en-US" dirty="0">
                <a:solidFill>
                  <a:srgbClr val="BFBFBF"/>
                </a:solidFill>
              </a:rPr>
              <a:t>-tuned function</a:t>
            </a:r>
          </a:p>
          <a:p>
            <a:pPr marL="571500" indent="-571500">
              <a:buFont typeface="Arial"/>
              <a:buChar char="•"/>
              <a:defRPr/>
            </a:pPr>
            <a:r>
              <a:rPr lang="en-US" dirty="0" smtClean="0">
                <a:solidFill>
                  <a:schemeClr val="bg1">
                    <a:lumMod val="75000"/>
                  </a:schemeClr>
                </a:solidFill>
              </a:rPr>
              <a:t>Coupled with functionality</a:t>
            </a:r>
          </a:p>
          <a:p>
            <a:pPr marL="571500" indent="-571500">
              <a:buFont typeface="Arial"/>
              <a:buChar char="•"/>
              <a:defRPr/>
            </a:pPr>
            <a:r>
              <a:rPr lang="en-US" dirty="0" smtClean="0">
                <a:solidFill>
                  <a:srgbClr val="000000"/>
                </a:solidFill>
              </a:rPr>
              <a:t>Requiring comparisons across object classes</a:t>
            </a:r>
          </a:p>
        </p:txBody>
      </p:sp>
      <p:sp>
        <p:nvSpPr>
          <p:cNvPr id="13" name="Left-Right Arrow 12"/>
          <p:cNvSpPr/>
          <p:nvPr/>
        </p:nvSpPr>
        <p:spPr>
          <a:xfrm>
            <a:off x="3443288" y="3922713"/>
            <a:ext cx="650875" cy="354012"/>
          </a:xfrm>
          <a:prstGeom prst="lef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4" name="Left-Right Arrow 13"/>
          <p:cNvSpPr/>
          <p:nvPr/>
        </p:nvSpPr>
        <p:spPr>
          <a:xfrm>
            <a:off x="6792913" y="3922713"/>
            <a:ext cx="652462" cy="354012"/>
          </a:xfrm>
          <a:prstGeom prst="lef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pic>
        <p:nvPicPr>
          <p:cNvPr id="26631" name="Picture 5" descr="table.png"/>
          <p:cNvPicPr>
            <a:picLocks noChangeAspect="1"/>
          </p:cNvPicPr>
          <p:nvPr/>
        </p:nvPicPr>
        <p:blipFill>
          <a:blip r:embed="rId4">
            <a:extLst>
              <a:ext uri="{28A0092B-C50C-407E-A947-70E740481C1C}">
                <a14:useLocalDpi xmlns:a14="http://schemas.microsoft.com/office/drawing/2010/main" val="0"/>
              </a:ext>
            </a:extLst>
          </a:blip>
          <a:srcRect l="16341" t="40654" r="23039" b="7925"/>
          <a:stretch>
            <a:fillRect/>
          </a:stretch>
        </p:blipFill>
        <p:spPr bwMode="auto">
          <a:xfrm>
            <a:off x="4213225" y="3681413"/>
            <a:ext cx="21669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6" descr="floorlamp.png"/>
          <p:cNvPicPr>
            <a:picLocks noChangeAspect="1"/>
          </p:cNvPicPr>
          <p:nvPr/>
        </p:nvPicPr>
        <p:blipFill>
          <a:blip r:embed="rId5">
            <a:extLst>
              <a:ext uri="{28A0092B-C50C-407E-A947-70E740481C1C}">
                <a14:useLocalDpi xmlns:a14="http://schemas.microsoft.com/office/drawing/2010/main" val="0"/>
              </a:ext>
            </a:extLst>
          </a:blip>
          <a:srcRect l="20264" t="11038" r="18634" b="15392"/>
          <a:stretch>
            <a:fillRect/>
          </a:stretch>
        </p:blipFill>
        <p:spPr bwMode="auto">
          <a:xfrm>
            <a:off x="7553325" y="2770188"/>
            <a:ext cx="8985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Key ideas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7651"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a:latin typeface="Calibri" charset="0"/>
              </a:rPr>
              <a:t>Crowdsourcing compatibility preferences</a:t>
            </a:r>
          </a:p>
          <a:p>
            <a:pPr eaLnBrk="1" hangingPunct="1">
              <a:spcBef>
                <a:spcPct val="20000"/>
              </a:spcBef>
              <a:buFont typeface="Arial" charset="0"/>
              <a:buChar char="•"/>
            </a:pPr>
            <a:r>
              <a:rPr lang="en-US" sz="3200" dirty="0">
                <a:latin typeface="Calibri" charset="0"/>
              </a:rPr>
              <a:t>Part-based geometric features</a:t>
            </a:r>
          </a:p>
          <a:p>
            <a:pPr eaLnBrk="1" hangingPunct="1">
              <a:spcBef>
                <a:spcPct val="20000"/>
              </a:spcBef>
              <a:buFont typeface="Arial" charset="0"/>
              <a:buChar char="•"/>
            </a:pPr>
            <a:r>
              <a:rPr lang="en-US" sz="3200" dirty="0">
                <a:latin typeface="Calibri" charset="0"/>
              </a:rPr>
              <a:t>Learning object-class specific </a:t>
            </a:r>
            <a:r>
              <a:rPr lang="en-US" sz="3200" dirty="0" err="1" smtClean="0">
                <a:latin typeface="Calibri" charset="0"/>
              </a:rPr>
              <a:t>embeddings</a:t>
            </a:r>
            <a:endParaRPr lang="en-US" sz="32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cgE5rGz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956212"/>
            <a:ext cx="1985061" cy="1928345"/>
          </a:xfrm>
          <a:prstGeom prst="rect">
            <a:avLst/>
          </a:prstGeom>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Key ideas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8675"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a:latin typeface="Calibri" charset="0"/>
              </a:rPr>
              <a:t>Crowdsourcing compatibility preferences</a:t>
            </a:r>
          </a:p>
          <a:p>
            <a:pPr eaLnBrk="1" hangingPunct="1">
              <a:spcBef>
                <a:spcPct val="20000"/>
              </a:spcBef>
              <a:buFont typeface="Arial" charset="0"/>
              <a:buChar char="•"/>
            </a:pPr>
            <a:r>
              <a:rPr lang="en-US" sz="3200" dirty="0">
                <a:solidFill>
                  <a:srgbClr val="BFBFBF"/>
                </a:solidFill>
                <a:latin typeface="Calibri" charset="0"/>
              </a:rPr>
              <a:t>Part-based geometric features</a:t>
            </a:r>
          </a:p>
          <a:p>
            <a:pPr eaLnBrk="1" hangingPunct="1">
              <a:spcBef>
                <a:spcPct val="20000"/>
              </a:spcBef>
              <a:buFont typeface="Arial" charset="0"/>
              <a:buChar char="•"/>
            </a:pPr>
            <a:r>
              <a:rPr lang="en-US" sz="3200" dirty="0">
                <a:solidFill>
                  <a:srgbClr val="BFBFBF"/>
                </a:solidFill>
                <a:latin typeface="Calibri" charset="0"/>
              </a:rPr>
              <a:t>Learning object-class specific </a:t>
            </a:r>
            <a:r>
              <a:rPr lang="en-US" sz="3200" dirty="0" err="1" smtClean="0">
                <a:solidFill>
                  <a:srgbClr val="BFBFBF"/>
                </a:solidFill>
                <a:latin typeface="Calibri" charset="0"/>
              </a:rPr>
              <a:t>embeddings</a:t>
            </a:r>
            <a:endParaRPr lang="en-US" sz="3200" dirty="0">
              <a:solidFill>
                <a:srgbClr val="BFBFBF"/>
              </a:solidFill>
              <a:latin typeface="Calibri" charset="0"/>
            </a:endParaRPr>
          </a:p>
        </p:txBody>
      </p:sp>
      <p:pic>
        <p:nvPicPr>
          <p:cNvPr id="6" name="Picture 2" descr="living4.png"/>
          <p:cNvPicPr>
            <a:picLocks noChangeAspect="1"/>
          </p:cNvPicPr>
          <p:nvPr/>
        </p:nvPicPr>
        <p:blipFill>
          <a:blip r:embed="rId4">
            <a:extLst>
              <a:ext uri="{28A0092B-C50C-407E-A947-70E740481C1C}">
                <a14:useLocalDpi xmlns:a14="http://schemas.microsoft.com/office/drawing/2010/main" val="0"/>
              </a:ext>
            </a:extLst>
          </a:blip>
          <a:srcRect l="20253" t="6445" r="12720" b="5341"/>
          <a:stretch>
            <a:fillRect/>
          </a:stretch>
        </p:blipFill>
        <p:spPr bwMode="auto">
          <a:xfrm>
            <a:off x="3704501" y="3120567"/>
            <a:ext cx="2669407" cy="164669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7" name="Picture 5" descr="living3.png"/>
          <p:cNvPicPr>
            <a:picLocks noChangeAspect="1"/>
          </p:cNvPicPr>
          <p:nvPr/>
        </p:nvPicPr>
        <p:blipFill>
          <a:blip r:embed="rId5">
            <a:extLst>
              <a:ext uri="{28A0092B-C50C-407E-A947-70E740481C1C}">
                <a14:useLocalDpi xmlns:a14="http://schemas.microsoft.com/office/drawing/2010/main" val="0"/>
              </a:ext>
            </a:extLst>
          </a:blip>
          <a:srcRect l="11111" t="4074" r="9544" b="2876"/>
          <a:stretch>
            <a:fillRect/>
          </a:stretch>
        </p:blipFill>
        <p:spPr bwMode="auto">
          <a:xfrm>
            <a:off x="352189" y="3120567"/>
            <a:ext cx="2995705" cy="164669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8" name="Picture 5" descr="living3.png"/>
          <p:cNvPicPr>
            <a:picLocks noChangeAspect="1"/>
          </p:cNvPicPr>
          <p:nvPr/>
        </p:nvPicPr>
        <p:blipFill rotWithShape="1">
          <a:blip r:embed="rId5">
            <a:extLst>
              <a:ext uri="{28A0092B-C50C-407E-A947-70E740481C1C}">
                <a14:useLocalDpi xmlns:a14="http://schemas.microsoft.com/office/drawing/2010/main" val="0"/>
              </a:ext>
            </a:extLst>
          </a:blip>
          <a:srcRect l="76002" t="4074" r="9545" b="2876"/>
          <a:stretch/>
        </p:blipFill>
        <p:spPr bwMode="auto">
          <a:xfrm>
            <a:off x="5693755" y="3120567"/>
            <a:ext cx="545683" cy="164669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9" name="TextBox 18"/>
          <p:cNvSpPr txBox="1">
            <a:spLocks noChangeArrowheads="1"/>
          </p:cNvSpPr>
          <p:nvPr/>
        </p:nvSpPr>
        <p:spPr bwMode="auto">
          <a:xfrm>
            <a:off x="3218977" y="3604282"/>
            <a:ext cx="65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t>&gt;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19100" y="139700"/>
            <a:ext cx="8477250" cy="681038"/>
          </a:xfrm>
        </p:spPr>
        <p:txBody>
          <a:bodyPr/>
          <a:lstStyle/>
          <a:p>
            <a:pPr algn="l" eaLnBrk="1" hangingPunct="1"/>
            <a:r>
              <a:rPr lang="en-US" sz="3600">
                <a:latin typeface="Calibri" charset="0"/>
              </a:rPr>
              <a:t>Crowdsourcing compatibility preferences</a:t>
            </a: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34820" name="Picture 10" descr="living.pdf"/>
          <p:cNvPicPr>
            <a:picLocks noChangeAspect="1"/>
          </p:cNvPicPr>
          <p:nvPr/>
        </p:nvPicPr>
        <p:blipFill rotWithShape="1">
          <a:blip r:embed="rId3">
            <a:extLst>
              <a:ext uri="{28A0092B-C50C-407E-A947-70E740481C1C}">
                <a14:useLocalDpi xmlns:a14="http://schemas.microsoft.com/office/drawing/2010/main" val="0"/>
              </a:ext>
            </a:extLst>
          </a:blip>
          <a:srcRect r="624" b="2480"/>
          <a:stretch/>
        </p:blipFill>
        <p:spPr bwMode="auto">
          <a:xfrm>
            <a:off x="246063" y="1122363"/>
            <a:ext cx="8247655"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4395788" y="2443163"/>
            <a:ext cx="0" cy="128270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395788" y="3527425"/>
            <a:ext cx="2990850" cy="198438"/>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65275" y="3527425"/>
            <a:ext cx="2830513" cy="198438"/>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233613" y="2443163"/>
            <a:ext cx="2162175" cy="392112"/>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066925" y="2182813"/>
            <a:ext cx="166688" cy="652462"/>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395788" y="2130425"/>
            <a:ext cx="2230437" cy="312738"/>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4827" name="TextBox 23"/>
          <p:cNvSpPr txBox="1">
            <a:spLocks noChangeArrowheads="1"/>
          </p:cNvSpPr>
          <p:nvPr/>
        </p:nvSpPr>
        <p:spPr bwMode="auto">
          <a:xfrm>
            <a:off x="3390619" y="1019175"/>
            <a:ext cx="18537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Couch</a:t>
            </a:r>
            <a:endParaRPr lang="en-US" sz="2800" dirty="0">
              <a:latin typeface="+mn-lt"/>
            </a:endParaRPr>
          </a:p>
        </p:txBody>
      </p:sp>
      <p:sp>
        <p:nvSpPr>
          <p:cNvPr id="34828" name="TextBox 24"/>
          <p:cNvSpPr txBox="1">
            <a:spLocks noChangeArrowheads="1"/>
          </p:cNvSpPr>
          <p:nvPr/>
        </p:nvSpPr>
        <p:spPr bwMode="auto">
          <a:xfrm>
            <a:off x="665348" y="1077913"/>
            <a:ext cx="193441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Table </a:t>
            </a:r>
            <a:r>
              <a:rPr lang="en-US" sz="2800" dirty="0" smtClean="0">
                <a:latin typeface="+mn-lt"/>
              </a:rPr>
              <a:t>lamp</a:t>
            </a:r>
            <a:endParaRPr lang="en-US" sz="2800" dirty="0">
              <a:latin typeface="+mn-lt"/>
            </a:endParaRPr>
          </a:p>
        </p:txBody>
      </p:sp>
      <p:sp>
        <p:nvSpPr>
          <p:cNvPr id="34829" name="TextBox 25"/>
          <p:cNvSpPr txBox="1">
            <a:spLocks noChangeArrowheads="1"/>
          </p:cNvSpPr>
          <p:nvPr/>
        </p:nvSpPr>
        <p:spPr bwMode="auto">
          <a:xfrm>
            <a:off x="71438" y="1530350"/>
            <a:ext cx="1995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End </a:t>
            </a:r>
            <a:r>
              <a:rPr lang="en-US" sz="2800" dirty="0" smtClean="0">
                <a:latin typeface="+mn-lt"/>
              </a:rPr>
              <a:t>table</a:t>
            </a:r>
            <a:endParaRPr lang="en-US" sz="2800" dirty="0">
              <a:latin typeface="+mn-lt"/>
            </a:endParaRPr>
          </a:p>
        </p:txBody>
      </p:sp>
      <p:sp>
        <p:nvSpPr>
          <p:cNvPr id="34830" name="TextBox 26"/>
          <p:cNvSpPr txBox="1">
            <a:spLocks noChangeArrowheads="1"/>
          </p:cNvSpPr>
          <p:nvPr/>
        </p:nvSpPr>
        <p:spPr bwMode="auto">
          <a:xfrm>
            <a:off x="775164" y="4435475"/>
            <a:ext cx="1331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Chair</a:t>
            </a:r>
            <a:endParaRPr lang="en-US" sz="2800" dirty="0">
              <a:latin typeface="+mn-lt"/>
            </a:endParaRPr>
          </a:p>
        </p:txBody>
      </p:sp>
      <p:sp>
        <p:nvSpPr>
          <p:cNvPr id="34831" name="TextBox 27"/>
          <p:cNvSpPr txBox="1">
            <a:spLocks noChangeArrowheads="1"/>
          </p:cNvSpPr>
          <p:nvPr/>
        </p:nvSpPr>
        <p:spPr bwMode="auto">
          <a:xfrm>
            <a:off x="6522101" y="4435475"/>
            <a:ext cx="1770249"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t>Armchair </a:t>
            </a:r>
            <a:endParaRPr lang="en-US" sz="2800" dirty="0"/>
          </a:p>
        </p:txBody>
      </p:sp>
      <p:sp>
        <p:nvSpPr>
          <p:cNvPr id="34832" name="TextBox 28"/>
          <p:cNvSpPr txBox="1">
            <a:spLocks noChangeArrowheads="1"/>
          </p:cNvSpPr>
          <p:nvPr/>
        </p:nvSpPr>
        <p:spPr bwMode="auto">
          <a:xfrm>
            <a:off x="6561603" y="1744663"/>
            <a:ext cx="1984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Floor </a:t>
            </a:r>
            <a:r>
              <a:rPr lang="en-US" sz="2800" dirty="0" smtClean="0">
                <a:latin typeface="+mn-lt"/>
              </a:rPr>
              <a:t>lamp</a:t>
            </a:r>
            <a:endParaRPr lang="en-US" sz="2800" dirty="0">
              <a:latin typeface="+mn-lt"/>
            </a:endParaRPr>
          </a:p>
        </p:txBody>
      </p:sp>
      <p:sp>
        <p:nvSpPr>
          <p:cNvPr id="34833" name="TextBox 29"/>
          <p:cNvSpPr txBox="1">
            <a:spLocks noChangeArrowheads="1"/>
          </p:cNvSpPr>
          <p:nvPr/>
        </p:nvSpPr>
        <p:spPr bwMode="auto">
          <a:xfrm>
            <a:off x="3239040" y="4429125"/>
            <a:ext cx="21263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Coffee </a:t>
            </a:r>
            <a:r>
              <a:rPr lang="en-US" sz="2800" dirty="0" smtClean="0">
                <a:latin typeface="+mn-lt"/>
              </a:rPr>
              <a:t>table</a:t>
            </a:r>
            <a:endParaRPr lang="en-US" sz="2800" dirty="0">
              <a:latin typeface="+mn-lt"/>
            </a:endParaRPr>
          </a:p>
        </p:txBody>
      </p:sp>
      <p:sp>
        <p:nvSpPr>
          <p:cNvPr id="2" name="TextBox 1"/>
          <p:cNvSpPr txBox="1"/>
          <p:nvPr/>
        </p:nvSpPr>
        <p:spPr>
          <a:xfrm>
            <a:off x="6671511" y="823543"/>
            <a:ext cx="2621899" cy="584776"/>
          </a:xfrm>
          <a:prstGeom prst="rect">
            <a:avLst/>
          </a:prstGeom>
          <a:noFill/>
        </p:spPr>
        <p:txBody>
          <a:bodyPr wrap="square" rtlCol="0">
            <a:spAutoFit/>
          </a:bodyPr>
          <a:lstStyle/>
          <a:p>
            <a:pPr algn="ctr"/>
            <a:r>
              <a:rPr lang="en-US" sz="3200" b="1" dirty="0" smtClean="0">
                <a:solidFill>
                  <a:srgbClr val="0000FF"/>
                </a:solidFill>
                <a:latin typeface="+mn-lt"/>
              </a:rPr>
              <a:t>Living room</a:t>
            </a:r>
            <a:endParaRPr lang="en-US" sz="3200" b="1" dirty="0">
              <a:solidFill>
                <a:srgbClr val="0000FF"/>
              </a:solidFill>
              <a:latin typeface="+mn-lt"/>
            </a:endParaRPr>
          </a:p>
        </p:txBody>
      </p:sp>
      <p:sp>
        <p:nvSpPr>
          <p:cNvPr id="24" name="TextBox 25"/>
          <p:cNvSpPr txBox="1">
            <a:spLocks noChangeArrowheads="1"/>
          </p:cNvSpPr>
          <p:nvPr/>
        </p:nvSpPr>
        <p:spPr bwMode="auto">
          <a:xfrm>
            <a:off x="568511" y="1941513"/>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a:t>
            </a:r>
            <a:r>
              <a:rPr lang="en-US" sz="2800" dirty="0">
                <a:latin typeface="+mn-lt"/>
              </a:rPr>
              <a:t>42)</a:t>
            </a:r>
          </a:p>
        </p:txBody>
      </p:sp>
      <p:sp>
        <p:nvSpPr>
          <p:cNvPr id="25" name="TextBox 25"/>
          <p:cNvSpPr txBox="1">
            <a:spLocks noChangeArrowheads="1"/>
          </p:cNvSpPr>
          <p:nvPr/>
        </p:nvSpPr>
        <p:spPr bwMode="auto">
          <a:xfrm>
            <a:off x="2317825" y="1077913"/>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(28)</a:t>
            </a:r>
            <a:endParaRPr lang="en-US" sz="2800" dirty="0">
              <a:latin typeface="+mn-lt"/>
            </a:endParaRPr>
          </a:p>
        </p:txBody>
      </p:sp>
      <p:sp>
        <p:nvSpPr>
          <p:cNvPr id="26" name="TextBox 25"/>
          <p:cNvSpPr txBox="1">
            <a:spLocks noChangeArrowheads="1"/>
          </p:cNvSpPr>
          <p:nvPr/>
        </p:nvSpPr>
        <p:spPr bwMode="auto">
          <a:xfrm>
            <a:off x="4670218" y="1019830"/>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(39)</a:t>
            </a:r>
            <a:endParaRPr lang="en-US" sz="2800" dirty="0">
              <a:latin typeface="+mn-lt"/>
            </a:endParaRPr>
          </a:p>
        </p:txBody>
      </p:sp>
      <p:sp>
        <p:nvSpPr>
          <p:cNvPr id="27" name="TextBox 26"/>
          <p:cNvSpPr txBox="1">
            <a:spLocks noChangeArrowheads="1"/>
          </p:cNvSpPr>
          <p:nvPr/>
        </p:nvSpPr>
        <p:spPr bwMode="auto">
          <a:xfrm>
            <a:off x="8243836" y="1744663"/>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(23)</a:t>
            </a:r>
            <a:endParaRPr lang="en-US" sz="2800" dirty="0">
              <a:latin typeface="+mn-lt"/>
            </a:endParaRPr>
          </a:p>
        </p:txBody>
      </p:sp>
      <p:sp>
        <p:nvSpPr>
          <p:cNvPr id="28" name="TextBox 25"/>
          <p:cNvSpPr txBox="1">
            <a:spLocks noChangeArrowheads="1"/>
          </p:cNvSpPr>
          <p:nvPr/>
        </p:nvSpPr>
        <p:spPr bwMode="auto">
          <a:xfrm>
            <a:off x="1681401" y="4435475"/>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(37)</a:t>
            </a:r>
            <a:endParaRPr lang="en-US" sz="2800" dirty="0">
              <a:latin typeface="+mn-lt"/>
            </a:endParaRPr>
          </a:p>
        </p:txBody>
      </p:sp>
      <p:sp>
        <p:nvSpPr>
          <p:cNvPr id="29" name="TextBox 25"/>
          <p:cNvSpPr txBox="1">
            <a:spLocks noChangeArrowheads="1"/>
          </p:cNvSpPr>
          <p:nvPr/>
        </p:nvSpPr>
        <p:spPr bwMode="auto">
          <a:xfrm>
            <a:off x="5087983" y="4435475"/>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(49)</a:t>
            </a:r>
            <a:endParaRPr lang="en-US" sz="2800" dirty="0">
              <a:latin typeface="+mn-lt"/>
            </a:endParaRPr>
          </a:p>
        </p:txBody>
      </p:sp>
      <p:sp>
        <p:nvSpPr>
          <p:cNvPr id="30" name="TextBox 25"/>
          <p:cNvSpPr txBox="1">
            <a:spLocks noChangeArrowheads="1"/>
          </p:cNvSpPr>
          <p:nvPr/>
        </p:nvSpPr>
        <p:spPr bwMode="auto">
          <a:xfrm>
            <a:off x="8001373" y="4435475"/>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(36)</a:t>
            </a:r>
            <a:endParaRPr lang="en-US" sz="2800" dirty="0">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Screen Shot 2015-02-03 at 8.11.32 PM.jpg"/>
          <p:cNvPicPr>
            <a:picLocks noChangeAspect="1"/>
          </p:cNvPicPr>
          <p:nvPr/>
        </p:nvPicPr>
        <p:blipFill rotWithShape="1">
          <a:blip r:embed="rId3">
            <a:extLst>
              <a:ext uri="{28A0092B-C50C-407E-A947-70E740481C1C}">
                <a14:useLocalDpi xmlns:a14="http://schemas.microsoft.com/office/drawing/2010/main" val="0"/>
              </a:ext>
            </a:extLst>
          </a:blip>
          <a:srcRect l="65657" t="-953" r="2008" b="953"/>
          <a:stretch/>
        </p:blipFill>
        <p:spPr bwMode="auto">
          <a:xfrm>
            <a:off x="6260847" y="1652412"/>
            <a:ext cx="2414121"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Screen Shot 2015-02-03 at 8.11.32 PM.jpg"/>
          <p:cNvPicPr>
            <a:picLocks noChangeAspect="1"/>
          </p:cNvPicPr>
          <p:nvPr/>
        </p:nvPicPr>
        <p:blipFill rotWithShape="1">
          <a:blip r:embed="rId3">
            <a:extLst>
              <a:ext uri="{28A0092B-C50C-407E-A947-70E740481C1C}">
                <a14:useLocalDpi xmlns:a14="http://schemas.microsoft.com/office/drawing/2010/main" val="0"/>
              </a:ext>
            </a:extLst>
          </a:blip>
          <a:srcRect l="31895" r="34285"/>
          <a:stretch/>
        </p:blipFill>
        <p:spPr bwMode="auto">
          <a:xfrm>
            <a:off x="3160891" y="1661272"/>
            <a:ext cx="252505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 name="Title 1"/>
          <p:cNvSpPr>
            <a:spLocks noGrp="1"/>
          </p:cNvSpPr>
          <p:nvPr>
            <p:ph type="title"/>
          </p:nvPr>
        </p:nvSpPr>
        <p:spPr>
          <a:xfrm>
            <a:off x="419100" y="139700"/>
            <a:ext cx="8477250" cy="681038"/>
          </a:xfrm>
        </p:spPr>
        <p:txBody>
          <a:bodyPr/>
          <a:lstStyle/>
          <a:p>
            <a:pPr algn="l" eaLnBrk="1" hangingPunct="1"/>
            <a:r>
              <a:rPr lang="en-US" sz="3600" dirty="0">
                <a:latin typeface="Calibri" charset="0"/>
              </a:rPr>
              <a:t>Crowdsourcing compatibility preferences</a:t>
            </a: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9699" name="Content Placeholder 2"/>
          <p:cNvSpPr txBox="1">
            <a:spLocks/>
          </p:cNvSpPr>
          <p:nvPr/>
        </p:nvSpPr>
        <p:spPr bwMode="auto">
          <a:xfrm>
            <a:off x="355599" y="1031875"/>
            <a:ext cx="747357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dirty="0" smtClean="0">
                <a:latin typeface="Calibri" charset="0"/>
              </a:rPr>
              <a:t>Design of user study [</a:t>
            </a:r>
            <a:r>
              <a:rPr lang="en-US" sz="3200" dirty="0">
                <a:latin typeface="Calibri" charset="0"/>
              </a:rPr>
              <a:t>Wilber et al. 2014]</a:t>
            </a:r>
          </a:p>
          <a:p>
            <a:pPr eaLnBrk="1" hangingPunct="1">
              <a:spcBef>
                <a:spcPct val="20000"/>
              </a:spcBef>
              <a:buFont typeface="Arial" charset="0"/>
              <a:buNone/>
            </a:pPr>
            <a:endParaRPr lang="en-US" sz="3200" dirty="0">
              <a:latin typeface="Calibri" charset="0"/>
            </a:endParaRPr>
          </a:p>
        </p:txBody>
      </p:sp>
      <p:pic>
        <p:nvPicPr>
          <p:cNvPr id="29700" name="Picture 5" descr="Screen Shot 2015-02-03 at 8.11.32 PM.jpg"/>
          <p:cNvPicPr>
            <a:picLocks noChangeAspect="1"/>
          </p:cNvPicPr>
          <p:nvPr/>
        </p:nvPicPr>
        <p:blipFill rotWithShape="1">
          <a:blip r:embed="rId3">
            <a:extLst>
              <a:ext uri="{28A0092B-C50C-407E-A947-70E740481C1C}">
                <a14:useLocalDpi xmlns:a14="http://schemas.microsoft.com/office/drawing/2010/main" val="0"/>
              </a:ext>
            </a:extLst>
          </a:blip>
          <a:srcRect r="67665"/>
          <a:stretch/>
        </p:blipFill>
        <p:spPr bwMode="auto">
          <a:xfrm>
            <a:off x="302687" y="1673225"/>
            <a:ext cx="2414121"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6"/>
          <p:cNvSpPr txBox="1">
            <a:spLocks noChangeArrowheads="1"/>
          </p:cNvSpPr>
          <p:nvPr/>
        </p:nvSpPr>
        <p:spPr bwMode="auto">
          <a:xfrm>
            <a:off x="817378" y="4529138"/>
            <a:ext cx="7464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Please select the two most compatible pairs.</a:t>
            </a:r>
          </a:p>
        </p:txBody>
      </p:sp>
      <p:sp>
        <p:nvSpPr>
          <p:cNvPr id="2" name="Rectangle 1"/>
          <p:cNvSpPr/>
          <p:nvPr/>
        </p:nvSpPr>
        <p:spPr>
          <a:xfrm>
            <a:off x="1192808" y="1765300"/>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186518" y="1765300"/>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86038" y="1765300"/>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260743" y="3257176"/>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86518" y="3257176"/>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92808" y="3257176"/>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01124" y="1765300"/>
            <a:ext cx="691683" cy="1163171"/>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01125" y="3048000"/>
            <a:ext cx="691683" cy="1372347"/>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302001" y="1673225"/>
            <a:ext cx="884518" cy="1255247"/>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447942" y="1765301"/>
            <a:ext cx="738095" cy="1163172"/>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331402" y="3048000"/>
            <a:ext cx="890495" cy="1372347"/>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02001" y="3257176"/>
            <a:ext cx="890495" cy="1175124"/>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Screen Shot 2015-02-03 at 8.11.32 PM.jpg"/>
          <p:cNvPicPr>
            <a:picLocks noChangeAspect="1"/>
          </p:cNvPicPr>
          <p:nvPr/>
        </p:nvPicPr>
        <p:blipFill rotWithShape="1">
          <a:blip r:embed="rId3">
            <a:extLst>
              <a:ext uri="{28A0092B-C50C-407E-A947-70E740481C1C}">
                <a14:useLocalDpi xmlns:a14="http://schemas.microsoft.com/office/drawing/2010/main" val="0"/>
              </a:ext>
            </a:extLst>
          </a:blip>
          <a:srcRect l="65657" t="-953" r="2008" b="953"/>
          <a:stretch/>
        </p:blipFill>
        <p:spPr bwMode="auto">
          <a:xfrm>
            <a:off x="6260847" y="1652412"/>
            <a:ext cx="2414121"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Screen Shot 2015-02-03 at 8.11.32 PM.jpg"/>
          <p:cNvPicPr>
            <a:picLocks noChangeAspect="1"/>
          </p:cNvPicPr>
          <p:nvPr/>
        </p:nvPicPr>
        <p:blipFill rotWithShape="1">
          <a:blip r:embed="rId3">
            <a:extLst>
              <a:ext uri="{28A0092B-C50C-407E-A947-70E740481C1C}">
                <a14:useLocalDpi xmlns:a14="http://schemas.microsoft.com/office/drawing/2010/main" val="0"/>
              </a:ext>
            </a:extLst>
          </a:blip>
          <a:srcRect l="31895" r="34285"/>
          <a:stretch/>
        </p:blipFill>
        <p:spPr bwMode="auto">
          <a:xfrm>
            <a:off x="3160891" y="1661272"/>
            <a:ext cx="252505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Screen Shot 2015-02-03 at 8.11.32 PM.jpg"/>
          <p:cNvPicPr>
            <a:picLocks noChangeAspect="1"/>
          </p:cNvPicPr>
          <p:nvPr/>
        </p:nvPicPr>
        <p:blipFill rotWithShape="1">
          <a:blip r:embed="rId3">
            <a:extLst>
              <a:ext uri="{28A0092B-C50C-407E-A947-70E740481C1C}">
                <a14:useLocalDpi xmlns:a14="http://schemas.microsoft.com/office/drawing/2010/main" val="0"/>
              </a:ext>
            </a:extLst>
          </a:blip>
          <a:srcRect r="67665"/>
          <a:stretch/>
        </p:blipFill>
        <p:spPr bwMode="auto">
          <a:xfrm>
            <a:off x="302687" y="1673225"/>
            <a:ext cx="2414121"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 name="Title 1"/>
          <p:cNvSpPr>
            <a:spLocks noGrp="1"/>
          </p:cNvSpPr>
          <p:nvPr>
            <p:ph type="title"/>
          </p:nvPr>
        </p:nvSpPr>
        <p:spPr>
          <a:xfrm>
            <a:off x="419100" y="139700"/>
            <a:ext cx="8477250" cy="681038"/>
          </a:xfrm>
        </p:spPr>
        <p:txBody>
          <a:bodyPr/>
          <a:lstStyle/>
          <a:p>
            <a:pPr algn="l" eaLnBrk="1" hangingPunct="1"/>
            <a:r>
              <a:rPr lang="en-US" sz="3600">
                <a:latin typeface="Calibri" charset="0"/>
              </a:rPr>
              <a:t>Crowdsourcing compatibility preferences</a:t>
            </a: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Rectangle 7"/>
          <p:cNvSpPr/>
          <p:nvPr/>
        </p:nvSpPr>
        <p:spPr>
          <a:xfrm>
            <a:off x="3302000" y="3076575"/>
            <a:ext cx="2417763" cy="1376363"/>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 name="Rectangle 8"/>
          <p:cNvSpPr/>
          <p:nvPr/>
        </p:nvSpPr>
        <p:spPr>
          <a:xfrm>
            <a:off x="6288965" y="3076575"/>
            <a:ext cx="2417763" cy="1376363"/>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0726" name="Content Placeholder 2"/>
          <p:cNvSpPr txBox="1">
            <a:spLocks/>
          </p:cNvSpPr>
          <p:nvPr/>
        </p:nvSpPr>
        <p:spPr bwMode="auto">
          <a:xfrm>
            <a:off x="355600" y="1031875"/>
            <a:ext cx="83391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3200" dirty="0">
                <a:latin typeface="Calibri" charset="0"/>
              </a:rPr>
              <a:t>Rater’s selection</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initial.png"/>
          <p:cNvPicPr>
            <a:picLocks noChangeAspect="1"/>
          </p:cNvPicPr>
          <p:nvPr/>
        </p:nvPicPr>
        <p:blipFill rotWithShape="1">
          <a:blip r:embed="rId3">
            <a:extLst>
              <a:ext uri="{28A0092B-C50C-407E-A947-70E740481C1C}">
                <a14:useLocalDpi xmlns:a14="http://schemas.microsoft.com/office/drawing/2010/main" val="0"/>
              </a:ext>
            </a:extLst>
          </a:blip>
          <a:srcRect b="8614"/>
          <a:stretch/>
        </p:blipFill>
        <p:spPr bwMode="auto">
          <a:xfrm>
            <a:off x="1133454" y="2862374"/>
            <a:ext cx="4845090" cy="207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19100" y="139700"/>
            <a:ext cx="8267700" cy="681038"/>
          </a:xfrm>
        </p:spPr>
        <p:txBody>
          <a:bodyPr rtlCol="0">
            <a:noAutofit/>
          </a:bodyPr>
          <a:lstStyle/>
          <a:p>
            <a:pPr algn="l" eaLnBrk="1" fontAlgn="auto" hangingPunct="1">
              <a:spcAft>
                <a:spcPts val="0"/>
              </a:spcAft>
              <a:defRPr/>
            </a:pPr>
            <a:r>
              <a:rPr lang="en-US" sz="4000" dirty="0" smtClean="0">
                <a:ea typeface="+mj-ea"/>
                <a:cs typeface="+mj-cs"/>
              </a:rPr>
              <a:t>Motivation</a:t>
            </a:r>
            <a:endParaRPr lang="en-US" sz="4000"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13" name="Picture 12" descr="Screen Shot 2015-07-20 at 9.53.50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05" y="2660799"/>
            <a:ext cx="2769945" cy="2206350"/>
          </a:xfrm>
          <a:prstGeom prst="rect">
            <a:avLst/>
          </a:prstGeom>
        </p:spPr>
      </p:pic>
      <p:pic>
        <p:nvPicPr>
          <p:cNvPr id="3" name="Picture 2" descr="Screen Shot 2015-07-20 at 9.21.49 PM.jpg"/>
          <p:cNvPicPr>
            <a:picLocks noChangeAspect="1"/>
          </p:cNvPicPr>
          <p:nvPr/>
        </p:nvPicPr>
        <p:blipFill rotWithShape="1">
          <a:blip r:embed="rId5">
            <a:extLst>
              <a:ext uri="{28A0092B-C50C-407E-A947-70E740481C1C}">
                <a14:useLocalDpi xmlns:a14="http://schemas.microsoft.com/office/drawing/2010/main" val="0"/>
              </a:ext>
            </a:extLst>
          </a:blip>
          <a:srcRect l="14978" t="27604" r="19356" b="15374"/>
          <a:stretch/>
        </p:blipFill>
        <p:spPr>
          <a:xfrm>
            <a:off x="4571183" y="1114997"/>
            <a:ext cx="3110443" cy="2144668"/>
          </a:xfrm>
          <a:prstGeom prst="rect">
            <a:avLst/>
          </a:prstGeom>
        </p:spPr>
      </p:pic>
      <p:pic>
        <p:nvPicPr>
          <p:cNvPr id="12" name="Picture 11" descr="Screen Shot 2015-07-20 at 9.38.10 PM.jpg"/>
          <p:cNvPicPr>
            <a:picLocks noChangeAspect="1"/>
          </p:cNvPicPr>
          <p:nvPr/>
        </p:nvPicPr>
        <p:blipFill rotWithShape="1">
          <a:blip r:embed="rId6">
            <a:extLst>
              <a:ext uri="{28A0092B-C50C-407E-A947-70E740481C1C}">
                <a14:useLocalDpi xmlns:a14="http://schemas.microsoft.com/office/drawing/2010/main" val="0"/>
              </a:ext>
            </a:extLst>
          </a:blip>
          <a:srcRect l="6603" t="11508" r="7745" b="15373"/>
          <a:stretch/>
        </p:blipFill>
        <p:spPr>
          <a:xfrm>
            <a:off x="574321" y="1114997"/>
            <a:ext cx="3163969" cy="21446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4"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1827" t="-2" r="33577" b="57225"/>
          <a:stretch>
            <a:fillRect/>
          </a:stretch>
        </p:blipFill>
        <p:spPr bwMode="auto">
          <a:xfrm>
            <a:off x="2247900" y="3132138"/>
            <a:ext cx="235108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9"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39688" y="3173413"/>
            <a:ext cx="217646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5"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66423" r="1874" b="52155"/>
          <a:stretch>
            <a:fillRect/>
          </a:stretch>
        </p:blipFill>
        <p:spPr bwMode="auto">
          <a:xfrm>
            <a:off x="6919913" y="1884363"/>
            <a:ext cx="21542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1"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4565650" y="1997075"/>
            <a:ext cx="21764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6"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1419" t="48384" r="67775" b="1527"/>
          <a:stretch>
            <a:fillRect/>
          </a:stretch>
        </p:blipFill>
        <p:spPr bwMode="auto">
          <a:xfrm>
            <a:off x="6919913" y="3043238"/>
            <a:ext cx="20923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23"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4548188" y="3222625"/>
            <a:ext cx="217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4635926" y="1941981"/>
            <a:ext cx="4381780" cy="1101257"/>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6014" y="3153730"/>
            <a:ext cx="4381780" cy="1101257"/>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745" name="Picture 13"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r="68234" b="57224"/>
          <a:stretch>
            <a:fillRect/>
          </a:stretch>
        </p:blipFill>
        <p:spPr bwMode="auto">
          <a:xfrm>
            <a:off x="2293938" y="1912938"/>
            <a:ext cx="215741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4635926" y="3153730"/>
            <a:ext cx="4381780" cy="1101257"/>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749" name="Picture 17"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39688" y="1954213"/>
            <a:ext cx="217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8"/>
          <p:cNvSpPr txBox="1">
            <a:spLocks noChangeArrowheads="1"/>
          </p:cNvSpPr>
          <p:nvPr/>
        </p:nvSpPr>
        <p:spPr bwMode="auto">
          <a:xfrm>
            <a:off x="2024063" y="2124075"/>
            <a:ext cx="65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t>&gt;</a:t>
            </a:r>
          </a:p>
        </p:txBody>
      </p:sp>
      <p:sp>
        <p:nvSpPr>
          <p:cNvPr id="31752" name="TextBox 20"/>
          <p:cNvSpPr txBox="1">
            <a:spLocks noChangeArrowheads="1"/>
          </p:cNvSpPr>
          <p:nvPr/>
        </p:nvSpPr>
        <p:spPr bwMode="auto">
          <a:xfrm>
            <a:off x="2024063" y="3321050"/>
            <a:ext cx="65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t>&gt;</a:t>
            </a:r>
          </a:p>
        </p:txBody>
      </p:sp>
      <p:sp>
        <p:nvSpPr>
          <p:cNvPr id="31754" name="TextBox 22"/>
          <p:cNvSpPr txBox="1">
            <a:spLocks noChangeArrowheads="1"/>
          </p:cNvSpPr>
          <p:nvPr/>
        </p:nvSpPr>
        <p:spPr bwMode="auto">
          <a:xfrm>
            <a:off x="6550025" y="2122488"/>
            <a:ext cx="652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t>&gt;</a:t>
            </a:r>
          </a:p>
        </p:txBody>
      </p:sp>
      <p:sp>
        <p:nvSpPr>
          <p:cNvPr id="31756" name="TextBox 24"/>
          <p:cNvSpPr txBox="1">
            <a:spLocks noChangeArrowheads="1"/>
          </p:cNvSpPr>
          <p:nvPr/>
        </p:nvSpPr>
        <p:spPr bwMode="auto">
          <a:xfrm>
            <a:off x="6534150" y="3348038"/>
            <a:ext cx="650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t>&gt;</a:t>
            </a:r>
          </a:p>
        </p:txBody>
      </p:sp>
      <p:pic>
        <p:nvPicPr>
          <p:cNvPr id="31757" name="Picture 9"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22250"/>
            <a:ext cx="41529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1609725" y="976313"/>
            <a:ext cx="1354138" cy="846137"/>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5" name="Rectangle 34"/>
          <p:cNvSpPr/>
          <p:nvPr/>
        </p:nvSpPr>
        <p:spPr>
          <a:xfrm>
            <a:off x="2962275" y="973138"/>
            <a:ext cx="1354138" cy="846137"/>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 name="Right Arrow 2"/>
          <p:cNvSpPr/>
          <p:nvPr/>
        </p:nvSpPr>
        <p:spPr>
          <a:xfrm>
            <a:off x="4938713" y="1077913"/>
            <a:ext cx="3397250" cy="450850"/>
          </a:xfrm>
          <a:prstGeom prst="rightArrow">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61" name="TextBox 3"/>
          <p:cNvSpPr txBox="1">
            <a:spLocks noChangeArrowheads="1"/>
          </p:cNvSpPr>
          <p:nvPr/>
        </p:nvSpPr>
        <p:spPr bwMode="auto">
          <a:xfrm>
            <a:off x="4524375" y="433388"/>
            <a:ext cx="424656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mn-lt"/>
              </a:rPr>
              <a:t>Converted into 8 triplets</a:t>
            </a:r>
          </a:p>
        </p:txBody>
      </p:sp>
      <p:sp>
        <p:nvSpPr>
          <p:cNvPr id="31762" name="TextBox 36"/>
          <p:cNvSpPr txBox="1">
            <a:spLocks noChangeArrowheads="1"/>
          </p:cNvSpPr>
          <p:nvPr/>
        </p:nvSpPr>
        <p:spPr bwMode="auto">
          <a:xfrm>
            <a:off x="2447925" y="4421188"/>
            <a:ext cx="4244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mn-lt"/>
              </a:rPr>
              <a:t>and 4 more triplets …</a:t>
            </a:r>
          </a:p>
        </p:txBody>
      </p:sp>
      <p:sp>
        <p:nvSpPr>
          <p:cNvPr id="2" name="Rectangle 1"/>
          <p:cNvSpPr/>
          <p:nvPr/>
        </p:nvSpPr>
        <p:spPr>
          <a:xfrm>
            <a:off x="111904" y="1944127"/>
            <a:ext cx="780554" cy="11017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492749" y="1954213"/>
            <a:ext cx="615016" cy="10890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150928" y="1956827"/>
            <a:ext cx="1328644" cy="10890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92457" y="1944595"/>
            <a:ext cx="1328644" cy="10890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565650" y="1785102"/>
            <a:ext cx="4545012" cy="1350963"/>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5898" y="3116968"/>
            <a:ext cx="9004580" cy="188899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6014" y="1944595"/>
            <a:ext cx="4381780" cy="1101257"/>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7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7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7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7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7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7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7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7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ntr" presetSubtype="0" fill="hold" grpId="2"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9" grpId="0" animBg="1"/>
      <p:bldP spid="31750" grpId="0"/>
      <p:bldP spid="31752" grpId="0"/>
      <p:bldP spid="31754" grpId="0"/>
      <p:bldP spid="31756" grpId="0"/>
      <p:bldP spid="31762" grpId="0"/>
      <p:bldP spid="2" grpId="0" animBg="1"/>
      <p:bldP spid="2" grpId="1" animBg="1"/>
      <p:bldP spid="21" grpId="0" animBg="1"/>
      <p:bldP spid="21" grpId="1" animBg="1"/>
      <p:bldP spid="22" grpId="0" animBg="1"/>
      <p:bldP spid="22" grpId="1" animBg="1"/>
      <p:bldP spid="23" grpId="0" animBg="1"/>
      <p:bldP spid="23" grpId="1" animBg="1"/>
      <p:bldP spid="4" grpId="0" animBg="1"/>
      <p:bldP spid="4" grpId="1" animBg="1"/>
      <p:bldP spid="25" grpId="0" animBg="1"/>
      <p:bldP spid="25" grpId="1" animBg="1"/>
      <p:bldP spid="6" grpId="0" animBg="1"/>
      <p:bldP spid="6" grpId="1" animBg="1"/>
      <p:bldP spid="6"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19100" y="139700"/>
            <a:ext cx="8477250" cy="681038"/>
          </a:xfrm>
        </p:spPr>
        <p:txBody>
          <a:bodyPr/>
          <a:lstStyle/>
          <a:p>
            <a:pPr algn="l" eaLnBrk="1" hangingPunct="1"/>
            <a:r>
              <a:rPr lang="en-US" sz="3600" dirty="0">
                <a:latin typeface="Calibri" charset="0"/>
              </a:rPr>
              <a:t>Crowdsourcing compatibility preferences</a:t>
            </a: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35845" name="Picture 31" descr="dining.png"/>
          <p:cNvPicPr>
            <a:picLocks noChangeAspect="1"/>
          </p:cNvPicPr>
          <p:nvPr/>
        </p:nvPicPr>
        <p:blipFill>
          <a:blip r:embed="rId3">
            <a:extLst>
              <a:ext uri="{28A0092B-C50C-407E-A947-70E740481C1C}">
                <a14:useLocalDpi xmlns:a14="http://schemas.microsoft.com/office/drawing/2010/main" val="0"/>
              </a:ext>
            </a:extLst>
          </a:blip>
          <a:srcRect t="6059" r="8058" b="5807"/>
          <a:stretch>
            <a:fillRect/>
          </a:stretch>
        </p:blipFill>
        <p:spPr bwMode="auto">
          <a:xfrm>
            <a:off x="6049963" y="1120776"/>
            <a:ext cx="2846387"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32"/>
          <p:cNvSpPr txBox="1">
            <a:spLocks noChangeArrowheads="1"/>
          </p:cNvSpPr>
          <p:nvPr/>
        </p:nvSpPr>
        <p:spPr bwMode="auto">
          <a:xfrm>
            <a:off x="1022350" y="3918792"/>
            <a:ext cx="7265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Collected </a:t>
            </a:r>
            <a:r>
              <a:rPr lang="en-US" sz="3600" i="1" dirty="0" smtClean="0">
                <a:latin typeface="+mn-lt"/>
              </a:rPr>
              <a:t>63,800</a:t>
            </a:r>
            <a:r>
              <a:rPr lang="en-US" sz="2800" dirty="0" smtClean="0">
                <a:latin typeface="+mn-lt"/>
              </a:rPr>
              <a:t> </a:t>
            </a:r>
            <a:r>
              <a:rPr lang="en-US" sz="2800" dirty="0">
                <a:latin typeface="+mn-lt"/>
              </a:rPr>
              <a:t>triplets for </a:t>
            </a:r>
            <a:r>
              <a:rPr lang="en-US" sz="2800" dirty="0" smtClean="0">
                <a:latin typeface="+mn-lt"/>
              </a:rPr>
              <a:t>living room </a:t>
            </a:r>
            <a:endParaRPr lang="en-US" sz="2800" dirty="0">
              <a:latin typeface="+mn-lt"/>
            </a:endParaRPr>
          </a:p>
          <a:p>
            <a:pPr algn="ctr" eaLnBrk="1" hangingPunct="1"/>
            <a:r>
              <a:rPr lang="en-US" sz="2800" dirty="0">
                <a:latin typeface="+mn-lt"/>
              </a:rPr>
              <a:t>a</a:t>
            </a:r>
            <a:r>
              <a:rPr lang="en-US" sz="2800" dirty="0" smtClean="0">
                <a:latin typeface="+mn-lt"/>
              </a:rPr>
              <a:t>nd </a:t>
            </a:r>
            <a:r>
              <a:rPr lang="en-US" sz="3600" i="1" dirty="0" smtClean="0">
                <a:latin typeface="+mn-lt"/>
              </a:rPr>
              <a:t>20,200</a:t>
            </a:r>
            <a:r>
              <a:rPr lang="en-US" sz="2800" dirty="0" smtClean="0">
                <a:latin typeface="+mn-lt"/>
              </a:rPr>
              <a:t> </a:t>
            </a:r>
            <a:r>
              <a:rPr lang="en-US" sz="2800" dirty="0">
                <a:latin typeface="+mn-lt"/>
              </a:rPr>
              <a:t>for </a:t>
            </a:r>
            <a:r>
              <a:rPr lang="en-US" sz="2800" dirty="0" smtClean="0">
                <a:latin typeface="+mn-lt"/>
              </a:rPr>
              <a:t>dining room</a:t>
            </a:r>
            <a:endParaRPr lang="en-US" sz="2800" dirty="0">
              <a:latin typeface="+mn-lt"/>
            </a:endParaRPr>
          </a:p>
        </p:txBody>
      </p:sp>
      <p:sp>
        <p:nvSpPr>
          <p:cNvPr id="35847" name="TextBox 1"/>
          <p:cNvSpPr txBox="1">
            <a:spLocks noChangeArrowheads="1"/>
          </p:cNvSpPr>
          <p:nvPr/>
        </p:nvSpPr>
        <p:spPr bwMode="auto">
          <a:xfrm>
            <a:off x="5468471" y="1071563"/>
            <a:ext cx="22324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Dining room</a:t>
            </a:r>
          </a:p>
        </p:txBody>
      </p:sp>
      <p:pic>
        <p:nvPicPr>
          <p:cNvPr id="10" name="Picture 9" descr="living.pdf"/>
          <p:cNvPicPr>
            <a:picLocks noChangeAspect="1"/>
          </p:cNvPicPr>
          <p:nvPr/>
        </p:nvPicPr>
        <p:blipFill rotWithShape="1">
          <a:blip r:embed="rId4">
            <a:extLst>
              <a:ext uri="{28A0092B-C50C-407E-A947-70E740481C1C}">
                <a14:useLocalDpi xmlns:a14="http://schemas.microsoft.com/office/drawing/2010/main" val="0"/>
              </a:ext>
            </a:extLst>
          </a:blip>
          <a:srcRect r="762" b="2480"/>
          <a:stretch/>
        </p:blipFill>
        <p:spPr bwMode="auto">
          <a:xfrm>
            <a:off x="253997" y="1514476"/>
            <a:ext cx="551392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202266" y="1071563"/>
            <a:ext cx="1890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Living room</a:t>
            </a:r>
            <a:endParaRPr lang="en-US" sz="28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Key ideas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dirty="0">
                <a:solidFill>
                  <a:schemeClr val="bg1">
                    <a:lumMod val="75000"/>
                  </a:schemeClr>
                </a:solidFill>
              </a:rPr>
              <a:t>Crowdsourcing compatibility preferences</a:t>
            </a:r>
          </a:p>
          <a:p>
            <a:pPr marL="571500" indent="-571500">
              <a:buFont typeface="Arial"/>
              <a:buChar char="•"/>
              <a:defRPr/>
            </a:pPr>
            <a:r>
              <a:rPr lang="en-US" dirty="0"/>
              <a:t>Part</a:t>
            </a:r>
            <a:r>
              <a:rPr lang="en-US" dirty="0" smtClean="0"/>
              <a:t>-aware </a:t>
            </a:r>
            <a:r>
              <a:rPr lang="en-US" dirty="0"/>
              <a:t>geometric features</a:t>
            </a:r>
          </a:p>
          <a:p>
            <a:pPr marL="571500" indent="-571500">
              <a:buFont typeface="Arial"/>
              <a:buChar char="•"/>
              <a:defRPr/>
            </a:pPr>
            <a:r>
              <a:rPr lang="en-US" dirty="0">
                <a:solidFill>
                  <a:srgbClr val="BFBFBF"/>
                </a:solidFill>
              </a:rPr>
              <a:t>Learning object-class specific </a:t>
            </a:r>
            <a:r>
              <a:rPr lang="en-US" dirty="0" err="1" smtClean="0">
                <a:solidFill>
                  <a:srgbClr val="BFBFBF"/>
                </a:solidFill>
              </a:rPr>
              <a:t>embeddings</a:t>
            </a:r>
            <a:endParaRPr lang="en-US" dirty="0">
              <a:solidFill>
                <a:srgbClr val="BFBFBF"/>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living3.png"/>
          <p:cNvPicPr>
            <a:picLocks noChangeAspect="1"/>
          </p:cNvPicPr>
          <p:nvPr/>
        </p:nvPicPr>
        <p:blipFill rotWithShape="1">
          <a:blip r:embed="rId3">
            <a:extLst>
              <a:ext uri="{28A0092B-C50C-407E-A947-70E740481C1C}">
                <a14:useLocalDpi xmlns:a14="http://schemas.microsoft.com/office/drawing/2010/main" val="0"/>
              </a:ext>
            </a:extLst>
          </a:blip>
          <a:srcRect l="11110" t="4074" r="23388" b="2876"/>
          <a:stretch/>
        </p:blipFill>
        <p:spPr bwMode="auto">
          <a:xfrm>
            <a:off x="3151206" y="912303"/>
            <a:ext cx="2741974" cy="182577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title"/>
          </p:nvPr>
        </p:nvSpPr>
        <p:spPr>
          <a:xfrm>
            <a:off x="419100" y="139700"/>
            <a:ext cx="8477250" cy="681038"/>
          </a:xfrm>
        </p:spPr>
        <p:txBody>
          <a:bodyPr rtlCol="0">
            <a:normAutofit/>
          </a:bodyPr>
          <a:lstStyle/>
          <a:p>
            <a:pPr algn="l" eaLnBrk="1" fontAlgn="auto" hangingPunct="1">
              <a:spcAft>
                <a:spcPts val="0"/>
              </a:spcAft>
              <a:defRPr/>
            </a:pPr>
            <a:r>
              <a:rPr lang="en-US" sz="3600" dirty="0"/>
              <a:t>Part-aware geometric features</a:t>
            </a:r>
            <a:endParaRPr lang="en-US" sz="3600" dirty="0">
              <a:ea typeface="+mj-ea"/>
              <a:cs typeface="+mj-cs"/>
            </a:endParaRPr>
          </a:p>
        </p:txBody>
      </p: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8" name="Picture 2" descr="living4.png"/>
          <p:cNvPicPr>
            <a:picLocks noChangeAspect="1"/>
          </p:cNvPicPr>
          <p:nvPr/>
        </p:nvPicPr>
        <p:blipFill rotWithShape="1">
          <a:blip r:embed="rId4">
            <a:extLst>
              <a:ext uri="{28A0092B-C50C-407E-A947-70E740481C1C}">
                <a14:useLocalDpi xmlns:a14="http://schemas.microsoft.com/office/drawing/2010/main" val="0"/>
              </a:ext>
            </a:extLst>
          </a:blip>
          <a:srcRect l="20253" t="6445" r="31749" b="5341"/>
          <a:stretch/>
        </p:blipFill>
        <p:spPr bwMode="auto">
          <a:xfrm>
            <a:off x="3289201" y="2816399"/>
            <a:ext cx="2572494" cy="2216019"/>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9" name="Picture 5" descr="living3.png"/>
          <p:cNvPicPr>
            <a:picLocks noChangeAspect="1"/>
          </p:cNvPicPr>
          <p:nvPr/>
        </p:nvPicPr>
        <p:blipFill rotWithShape="1">
          <a:blip r:embed="rId3">
            <a:extLst>
              <a:ext uri="{28A0092B-C50C-407E-A947-70E740481C1C}">
                <a14:useLocalDpi xmlns:a14="http://schemas.microsoft.com/office/drawing/2010/main" val="0"/>
              </a:ext>
            </a:extLst>
          </a:blip>
          <a:srcRect l="76002" t="4074" r="9545" b="2876"/>
          <a:stretch/>
        </p:blipFill>
        <p:spPr bwMode="auto">
          <a:xfrm rot="21430108">
            <a:off x="7470245" y="1023132"/>
            <a:ext cx="610441" cy="1842117"/>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11" name="Picture 2" descr="living4.png"/>
          <p:cNvPicPr>
            <a:picLocks noChangeAspect="1"/>
          </p:cNvPicPr>
          <p:nvPr/>
        </p:nvPicPr>
        <p:blipFill rotWithShape="1">
          <a:blip r:embed="rId4">
            <a:extLst>
              <a:ext uri="{28A0092B-C50C-407E-A947-70E740481C1C}">
                <a14:useLocalDpi xmlns:a14="http://schemas.microsoft.com/office/drawing/2010/main" val="0"/>
              </a:ext>
            </a:extLst>
          </a:blip>
          <a:srcRect l="69286" t="6445" r="13860" b="5341"/>
          <a:stretch/>
        </p:blipFill>
        <p:spPr bwMode="auto">
          <a:xfrm rot="21402535">
            <a:off x="7376303" y="2903302"/>
            <a:ext cx="903292" cy="2216019"/>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1746783"/>
            <a:ext cx="2720747" cy="523220"/>
          </a:xfrm>
          <a:prstGeom prst="rect">
            <a:avLst/>
          </a:prstGeom>
          <a:noFill/>
        </p:spPr>
        <p:txBody>
          <a:bodyPr wrap="square" rtlCol="0">
            <a:spAutoFit/>
          </a:bodyPr>
          <a:lstStyle/>
          <a:p>
            <a:pPr algn="ctr"/>
            <a:r>
              <a:rPr lang="en-US" sz="2800" dirty="0" smtClean="0">
                <a:latin typeface="+mn-lt"/>
              </a:rPr>
              <a:t>Contemporary</a:t>
            </a:r>
            <a:endParaRPr lang="en-US" sz="2800" dirty="0">
              <a:latin typeface="+mn-lt"/>
            </a:endParaRPr>
          </a:p>
        </p:txBody>
      </p:sp>
      <p:sp>
        <p:nvSpPr>
          <p:cNvPr id="14" name="TextBox 13"/>
          <p:cNvSpPr txBox="1"/>
          <p:nvPr/>
        </p:nvSpPr>
        <p:spPr>
          <a:xfrm>
            <a:off x="158440" y="3490883"/>
            <a:ext cx="2405530" cy="523220"/>
          </a:xfrm>
          <a:prstGeom prst="rect">
            <a:avLst/>
          </a:prstGeom>
          <a:noFill/>
        </p:spPr>
        <p:txBody>
          <a:bodyPr wrap="square" rtlCol="0">
            <a:spAutoFit/>
          </a:bodyPr>
          <a:lstStyle/>
          <a:p>
            <a:pPr algn="ctr"/>
            <a:r>
              <a:rPr lang="en-US" sz="2800" dirty="0" smtClean="0">
                <a:latin typeface="+mn-lt"/>
              </a:rPr>
              <a:t>Antique</a:t>
            </a:r>
            <a:endParaRPr lang="en-US" sz="2800" dirty="0">
              <a:latin typeface="+mn-lt"/>
            </a:endParaRPr>
          </a:p>
        </p:txBody>
      </p:sp>
      <p:cxnSp>
        <p:nvCxnSpPr>
          <p:cNvPr id="17" name="Straight Arrow Connector 16"/>
          <p:cNvCxnSpPr/>
          <p:nvPr/>
        </p:nvCxnSpPr>
        <p:spPr>
          <a:xfrm flipV="1">
            <a:off x="3019778" y="2199189"/>
            <a:ext cx="409222" cy="1416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358442" y="4157147"/>
            <a:ext cx="409222" cy="1416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220506" y="2057562"/>
            <a:ext cx="409222" cy="1416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7108827" y="4063292"/>
            <a:ext cx="409222" cy="1416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649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title"/>
          </p:nvPr>
        </p:nvSpPr>
        <p:spPr>
          <a:xfrm>
            <a:off x="419100" y="139700"/>
            <a:ext cx="8477250" cy="681038"/>
          </a:xfrm>
        </p:spPr>
        <p:txBody>
          <a:bodyPr rtlCol="0">
            <a:normAutofit/>
          </a:bodyPr>
          <a:lstStyle/>
          <a:p>
            <a:pPr algn="l" eaLnBrk="1" fontAlgn="auto" hangingPunct="1">
              <a:spcAft>
                <a:spcPts val="0"/>
              </a:spcAft>
              <a:defRPr/>
            </a:pPr>
            <a:r>
              <a:rPr lang="en-US" sz="3600" dirty="0"/>
              <a:t>Part-aware geometric features</a:t>
            </a:r>
            <a:endParaRPr lang="en-US" sz="3600" dirty="0">
              <a:ea typeface="+mj-ea"/>
              <a:cs typeface="+mj-cs"/>
            </a:endParaRPr>
          </a:p>
        </p:txBody>
      </p: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45061" name="Content Placeholder 2"/>
          <p:cNvSpPr txBox="1">
            <a:spLocks/>
          </p:cNvSpPr>
          <p:nvPr/>
        </p:nvSpPr>
        <p:spPr bwMode="auto">
          <a:xfrm>
            <a:off x="355600" y="1031875"/>
            <a:ext cx="83391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smtClean="0">
                <a:solidFill>
                  <a:srgbClr val="000000"/>
                </a:solidFill>
                <a:latin typeface="Calibri" charset="0"/>
              </a:rPr>
              <a:t>Consistent </a:t>
            </a:r>
            <a:r>
              <a:rPr lang="en-US" sz="3200" dirty="0">
                <a:solidFill>
                  <a:srgbClr val="000000"/>
                </a:solidFill>
                <a:latin typeface="Calibri" charset="0"/>
              </a:rPr>
              <a:t>segmentation</a:t>
            </a:r>
          </a:p>
          <a:p>
            <a:pPr eaLnBrk="1" hangingPunct="1">
              <a:spcBef>
                <a:spcPct val="20000"/>
              </a:spcBef>
              <a:buFont typeface="Arial" charset="0"/>
              <a:buChar char="•"/>
            </a:pPr>
            <a:r>
              <a:rPr lang="en-US" sz="3200" dirty="0">
                <a:solidFill>
                  <a:srgbClr val="000000"/>
                </a:solidFill>
                <a:latin typeface="Calibri" charset="0"/>
              </a:rPr>
              <a:t>Computing geometry features for each part</a:t>
            </a:r>
          </a:p>
          <a:p>
            <a:pPr eaLnBrk="1" hangingPunct="1">
              <a:spcBef>
                <a:spcPct val="20000"/>
              </a:spcBef>
              <a:buFont typeface="Arial" charset="0"/>
              <a:buChar char="•"/>
            </a:pPr>
            <a:r>
              <a:rPr lang="en-US" sz="3200" dirty="0">
                <a:solidFill>
                  <a:srgbClr val="000000"/>
                </a:solidFill>
                <a:latin typeface="Calibri" charset="0"/>
              </a:rPr>
              <a:t>Concatenating features of all parts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bwMode="auto">
          <a:xfrm>
            <a:off x="355599" y="927288"/>
            <a:ext cx="8331201"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Step 1: Consistent segmentation [Kim et al. 2013]</a:t>
            </a:r>
            <a:endParaRPr lang="en-US" sz="3200" dirty="0">
              <a:solidFill>
                <a:srgbClr val="000000"/>
              </a:solidFill>
              <a:latin typeface="Calibri" charset="0"/>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title"/>
          </p:nvPr>
        </p:nvSpPr>
        <p:spPr>
          <a:xfrm>
            <a:off x="419100" y="139700"/>
            <a:ext cx="8477250" cy="681038"/>
          </a:xfrm>
        </p:spPr>
        <p:txBody>
          <a:bodyPr rtlCol="0">
            <a:normAutofit/>
          </a:bodyPr>
          <a:lstStyle/>
          <a:p>
            <a:pPr algn="l" eaLnBrk="1" fontAlgn="auto" hangingPunct="1">
              <a:spcAft>
                <a:spcPts val="0"/>
              </a:spcAft>
              <a:defRPr/>
            </a:pPr>
            <a:r>
              <a:rPr lang="en-US" sz="3600" dirty="0"/>
              <a:t>Part-aware geometric features</a:t>
            </a:r>
            <a:endParaRPr lang="en-US" sz="3600" dirty="0">
              <a:ea typeface="+mj-ea"/>
              <a:cs typeface="+mj-cs"/>
            </a:endParaRPr>
          </a:p>
        </p:txBody>
      </p: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46086" name="Picture 1" descr="Screen Shot 2015-07-09 at 1.19.12 PM.jpg"/>
          <p:cNvPicPr>
            <a:picLocks noChangeAspect="1"/>
          </p:cNvPicPr>
          <p:nvPr/>
        </p:nvPicPr>
        <p:blipFill>
          <a:blip r:embed="rId3">
            <a:extLst>
              <a:ext uri="{28A0092B-C50C-407E-A947-70E740481C1C}">
                <a14:useLocalDpi xmlns:a14="http://schemas.microsoft.com/office/drawing/2010/main" val="0"/>
              </a:ext>
            </a:extLst>
          </a:blip>
          <a:srcRect b="27293"/>
          <a:stretch>
            <a:fillRect/>
          </a:stretch>
        </p:blipFill>
        <p:spPr bwMode="auto">
          <a:xfrm>
            <a:off x="1685270" y="2010764"/>
            <a:ext cx="865448" cy="313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 descr="Screen Shot 2015-07-09 at 1.19.18 PM.jpg"/>
          <p:cNvPicPr>
            <a:picLocks noChangeAspect="1"/>
          </p:cNvPicPr>
          <p:nvPr/>
        </p:nvPicPr>
        <p:blipFill>
          <a:blip r:embed="rId4">
            <a:extLst>
              <a:ext uri="{28A0092B-C50C-407E-A947-70E740481C1C}">
                <a14:useLocalDpi xmlns:a14="http://schemas.microsoft.com/office/drawing/2010/main" val="0"/>
              </a:ext>
            </a:extLst>
          </a:blip>
          <a:srcRect b="1544"/>
          <a:stretch>
            <a:fillRect/>
          </a:stretch>
        </p:blipFill>
        <p:spPr bwMode="auto">
          <a:xfrm>
            <a:off x="3023531" y="1946558"/>
            <a:ext cx="841372" cy="319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descr="Screen Shot 2015-07-09 at 1.19.22 PM.jpg"/>
          <p:cNvPicPr>
            <a:picLocks noChangeAspect="1"/>
          </p:cNvPicPr>
          <p:nvPr/>
        </p:nvPicPr>
        <p:blipFill>
          <a:blip r:embed="rId5">
            <a:extLst>
              <a:ext uri="{28A0092B-C50C-407E-A947-70E740481C1C}">
                <a14:useLocalDpi xmlns:a14="http://schemas.microsoft.com/office/drawing/2010/main" val="0"/>
              </a:ext>
            </a:extLst>
          </a:blip>
          <a:srcRect b="25729"/>
          <a:stretch>
            <a:fillRect/>
          </a:stretch>
        </p:blipFill>
        <p:spPr bwMode="auto">
          <a:xfrm>
            <a:off x="4306232" y="1934682"/>
            <a:ext cx="758438" cy="321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5" descr="Screen Shot 2015-07-09 at 1.19.27 PM.jpg"/>
          <p:cNvPicPr>
            <a:picLocks noChangeAspect="1"/>
          </p:cNvPicPr>
          <p:nvPr/>
        </p:nvPicPr>
        <p:blipFill>
          <a:blip r:embed="rId6">
            <a:extLst>
              <a:ext uri="{28A0092B-C50C-407E-A947-70E740481C1C}">
                <a14:useLocalDpi xmlns:a14="http://schemas.microsoft.com/office/drawing/2010/main" val="0"/>
              </a:ext>
            </a:extLst>
          </a:blip>
          <a:srcRect b="25922"/>
          <a:stretch>
            <a:fillRect/>
          </a:stretch>
        </p:blipFill>
        <p:spPr bwMode="auto">
          <a:xfrm>
            <a:off x="5515906" y="1933182"/>
            <a:ext cx="785191" cy="321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6" descr="Screen Shot 2015-07-09 at 1.19.31 PM.jpg"/>
          <p:cNvPicPr>
            <a:picLocks noChangeAspect="1"/>
          </p:cNvPicPr>
          <p:nvPr/>
        </p:nvPicPr>
        <p:blipFill>
          <a:blip r:embed="rId7">
            <a:extLst>
              <a:ext uri="{28A0092B-C50C-407E-A947-70E740481C1C}">
                <a14:useLocalDpi xmlns:a14="http://schemas.microsoft.com/office/drawing/2010/main" val="0"/>
              </a:ext>
            </a:extLst>
          </a:blip>
          <a:srcRect b="26308"/>
          <a:stretch>
            <a:fillRect/>
          </a:stretch>
        </p:blipFill>
        <p:spPr bwMode="auto">
          <a:xfrm>
            <a:off x="6900206" y="1912471"/>
            <a:ext cx="782516" cy="319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Box 7"/>
          <p:cNvSpPr txBox="1">
            <a:spLocks noChangeArrowheads="1"/>
          </p:cNvSpPr>
          <p:nvPr/>
        </p:nvSpPr>
        <p:spPr bwMode="auto">
          <a:xfrm>
            <a:off x="2788862" y="1484680"/>
            <a:ext cx="1230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Armrest</a:t>
            </a:r>
          </a:p>
        </p:txBody>
      </p:sp>
      <p:sp>
        <p:nvSpPr>
          <p:cNvPr id="46092" name="TextBox 13"/>
          <p:cNvSpPr txBox="1">
            <a:spLocks noChangeArrowheads="1"/>
          </p:cNvSpPr>
          <p:nvPr/>
        </p:nvSpPr>
        <p:spPr bwMode="auto">
          <a:xfrm>
            <a:off x="4136649" y="1487855"/>
            <a:ext cx="104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Back</a:t>
            </a:r>
          </a:p>
        </p:txBody>
      </p:sp>
      <p:sp>
        <p:nvSpPr>
          <p:cNvPr id="46093" name="TextBox 16"/>
          <p:cNvSpPr txBox="1">
            <a:spLocks noChangeArrowheads="1"/>
          </p:cNvSpPr>
          <p:nvPr/>
        </p:nvSpPr>
        <p:spPr bwMode="auto">
          <a:xfrm>
            <a:off x="5405062" y="1484680"/>
            <a:ext cx="104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mn-lt"/>
              </a:rPr>
              <a:t>Legs</a:t>
            </a:r>
          </a:p>
        </p:txBody>
      </p:sp>
      <p:sp>
        <p:nvSpPr>
          <p:cNvPr id="46094" name="TextBox 17"/>
          <p:cNvSpPr txBox="1">
            <a:spLocks noChangeArrowheads="1"/>
          </p:cNvSpPr>
          <p:nvPr/>
        </p:nvSpPr>
        <p:spPr bwMode="auto">
          <a:xfrm>
            <a:off x="6730624" y="1484680"/>
            <a:ext cx="104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Seat</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48130" name="Title 1"/>
          <p:cNvSpPr>
            <a:spLocks noGrp="1"/>
          </p:cNvSpPr>
          <p:nvPr>
            <p:ph type="title"/>
          </p:nvPr>
        </p:nvSpPr>
        <p:spPr>
          <a:xfrm>
            <a:off x="419100" y="139700"/>
            <a:ext cx="8477250" cy="681038"/>
          </a:xfrm>
        </p:spPr>
        <p:txBody>
          <a:bodyPr/>
          <a:lstStyle/>
          <a:p>
            <a:pPr algn="l" eaLnBrk="1" hangingPunct="1"/>
            <a:r>
              <a:rPr lang="en-US" sz="3600" dirty="0"/>
              <a:t>Part-aware geometric features</a:t>
            </a:r>
            <a:endParaRPr lang="en-US" sz="3600" dirty="0">
              <a:latin typeface="Calibri" charset="0"/>
            </a:endParaRPr>
          </a:p>
        </p:txBody>
      </p: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48133" name="Picture 8" descr="back.png"/>
          <p:cNvPicPr>
            <a:picLocks noChangeAspect="1"/>
          </p:cNvPicPr>
          <p:nvPr/>
        </p:nvPicPr>
        <p:blipFill>
          <a:blip r:embed="rId3">
            <a:extLst>
              <a:ext uri="{28A0092B-C50C-407E-A947-70E740481C1C}">
                <a14:useLocalDpi xmlns:a14="http://schemas.microsoft.com/office/drawing/2010/main" val="0"/>
              </a:ext>
            </a:extLst>
          </a:blip>
          <a:srcRect l="29849" t="6921" r="27649" b="3857"/>
          <a:stretch>
            <a:fillRect/>
          </a:stretch>
        </p:blipFill>
        <p:spPr bwMode="auto">
          <a:xfrm>
            <a:off x="276225" y="2291133"/>
            <a:ext cx="13700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9"/>
          <p:cNvSpPr txBox="1">
            <a:spLocks noChangeArrowheads="1"/>
          </p:cNvSpPr>
          <p:nvPr/>
        </p:nvSpPr>
        <p:spPr bwMode="auto">
          <a:xfrm>
            <a:off x="392113" y="1829170"/>
            <a:ext cx="107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Back</a:t>
            </a:r>
          </a:p>
        </p:txBody>
      </p:sp>
      <p:sp>
        <p:nvSpPr>
          <p:cNvPr id="48136" name="TextBox 11"/>
          <p:cNvSpPr txBox="1">
            <a:spLocks noChangeArrowheads="1"/>
          </p:cNvSpPr>
          <p:nvPr/>
        </p:nvSpPr>
        <p:spPr bwMode="auto">
          <a:xfrm>
            <a:off x="2676525" y="1803770"/>
            <a:ext cx="276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mn-lt"/>
              </a:rPr>
              <a:t>Curvature histogram</a:t>
            </a:r>
          </a:p>
        </p:txBody>
      </p:sp>
      <p:sp>
        <p:nvSpPr>
          <p:cNvPr id="48138" name="TextBox 16"/>
          <p:cNvSpPr txBox="1">
            <a:spLocks noChangeArrowheads="1"/>
          </p:cNvSpPr>
          <p:nvPr/>
        </p:nvSpPr>
        <p:spPr bwMode="auto">
          <a:xfrm>
            <a:off x="2547938" y="3356345"/>
            <a:ext cx="325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Shape diameter histogram</a:t>
            </a:r>
          </a:p>
        </p:txBody>
      </p:sp>
      <p:sp>
        <p:nvSpPr>
          <p:cNvPr id="48139" name="TextBox 17"/>
          <p:cNvSpPr txBox="1">
            <a:spLocks noChangeArrowheads="1"/>
          </p:cNvSpPr>
          <p:nvPr/>
        </p:nvSpPr>
        <p:spPr bwMode="auto">
          <a:xfrm>
            <a:off x="5799138" y="1802183"/>
            <a:ext cx="32242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mn-lt"/>
              </a:rPr>
              <a:t>Bounding box dimensions</a:t>
            </a:r>
          </a:p>
        </p:txBody>
      </p:sp>
      <p:sp>
        <p:nvSpPr>
          <p:cNvPr id="48140" name="TextBox 18"/>
          <p:cNvSpPr txBox="1">
            <a:spLocks noChangeArrowheads="1"/>
          </p:cNvSpPr>
          <p:nvPr/>
        </p:nvSpPr>
        <p:spPr bwMode="auto">
          <a:xfrm>
            <a:off x="5862638" y="3356345"/>
            <a:ext cx="3160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mn-lt"/>
              </a:rPr>
              <a:t>Normalized surface area</a:t>
            </a:r>
          </a:p>
        </p:txBody>
      </p:sp>
      <p:sp>
        <p:nvSpPr>
          <p:cNvPr id="21" name="Left Brace 20"/>
          <p:cNvSpPr/>
          <p:nvPr/>
        </p:nvSpPr>
        <p:spPr>
          <a:xfrm>
            <a:off x="1774825" y="1786308"/>
            <a:ext cx="765175" cy="2878137"/>
          </a:xfrm>
          <a:prstGeom prst="leftBrace">
            <a:avLst>
              <a:gd name="adj1" fmla="val 8333"/>
              <a:gd name="adj2" fmla="val 50382"/>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sp>
        <p:nvSpPr>
          <p:cNvPr id="18" name="Content Placeholder 2"/>
          <p:cNvSpPr txBox="1">
            <a:spLocks/>
          </p:cNvSpPr>
          <p:nvPr/>
        </p:nvSpPr>
        <p:spPr bwMode="auto">
          <a:xfrm>
            <a:off x="251011" y="927288"/>
            <a:ext cx="8788401"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Step 2</a:t>
            </a:r>
            <a:r>
              <a:rPr lang="en-US" sz="3200" dirty="0">
                <a:solidFill>
                  <a:srgbClr val="000000"/>
                </a:solidFill>
                <a:latin typeface="Calibri" charset="0"/>
              </a:rPr>
              <a:t>: Computing geometry features for each part</a:t>
            </a:r>
          </a:p>
          <a:p>
            <a:pPr marL="0" indent="0" eaLnBrk="1" hangingPunct="1">
              <a:spcBef>
                <a:spcPct val="20000"/>
              </a:spcBef>
            </a:pPr>
            <a:endParaRPr lang="en-US" sz="3200" dirty="0">
              <a:solidFill>
                <a:srgbClr val="000000"/>
              </a:solidFill>
              <a:latin typeface="Calibri" charset="0"/>
            </a:endParaRPr>
          </a:p>
        </p:txBody>
      </p:sp>
      <p:graphicFrame>
        <p:nvGraphicFramePr>
          <p:cNvPr id="19" name="Chart 18"/>
          <p:cNvGraphicFramePr/>
          <p:nvPr>
            <p:extLst>
              <p:ext uri="{D42A27DB-BD31-4B8C-83A1-F6EECF244321}">
                <p14:modId xmlns:p14="http://schemas.microsoft.com/office/powerpoint/2010/main" val="1751212379"/>
              </p:ext>
            </p:extLst>
          </p:nvPr>
        </p:nvGraphicFramePr>
        <p:xfrm>
          <a:off x="2816040" y="2374887"/>
          <a:ext cx="3076575" cy="768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2532335456"/>
              </p:ext>
            </p:extLst>
          </p:nvPr>
        </p:nvGraphicFramePr>
        <p:xfrm>
          <a:off x="2816040" y="3842339"/>
          <a:ext cx="3076575" cy="768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p:cNvGraphicFramePr/>
          <p:nvPr>
            <p:extLst>
              <p:ext uri="{D42A27DB-BD31-4B8C-83A1-F6EECF244321}">
                <p14:modId xmlns:p14="http://schemas.microsoft.com/office/powerpoint/2010/main" val="1651821299"/>
              </p:ext>
            </p:extLst>
          </p:nvPr>
        </p:nvGraphicFramePr>
        <p:xfrm>
          <a:off x="6691755" y="2374887"/>
          <a:ext cx="1455937" cy="7683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p:cNvGraphicFramePr/>
          <p:nvPr>
            <p:extLst>
              <p:ext uri="{D42A27DB-BD31-4B8C-83A1-F6EECF244321}">
                <p14:modId xmlns:p14="http://schemas.microsoft.com/office/powerpoint/2010/main" val="2723410524"/>
              </p:ext>
            </p:extLst>
          </p:nvPr>
        </p:nvGraphicFramePr>
        <p:xfrm>
          <a:off x="7074256" y="3842339"/>
          <a:ext cx="684043" cy="76835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50178" name="Title 1"/>
          <p:cNvSpPr>
            <a:spLocks noGrp="1"/>
          </p:cNvSpPr>
          <p:nvPr>
            <p:ph type="title"/>
          </p:nvPr>
        </p:nvSpPr>
        <p:spPr>
          <a:xfrm>
            <a:off x="419100" y="139700"/>
            <a:ext cx="8477250" cy="681038"/>
          </a:xfrm>
        </p:spPr>
        <p:txBody>
          <a:bodyPr/>
          <a:lstStyle/>
          <a:p>
            <a:pPr algn="l" eaLnBrk="1" hangingPunct="1"/>
            <a:r>
              <a:rPr lang="en-US" sz="3600" dirty="0"/>
              <a:t>Part-aware geometric features</a:t>
            </a:r>
            <a:endParaRPr lang="en-US" sz="3600" dirty="0">
              <a:latin typeface="Calibri" charset="0"/>
            </a:endParaRPr>
          </a:p>
        </p:txBody>
      </p: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9" name="Content Placeholder 2"/>
          <p:cNvSpPr txBox="1">
            <a:spLocks/>
          </p:cNvSpPr>
          <p:nvPr/>
        </p:nvSpPr>
        <p:spPr bwMode="auto">
          <a:xfrm>
            <a:off x="355599" y="927288"/>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Step 3: </a:t>
            </a:r>
            <a:r>
              <a:rPr lang="en-US" sz="3200" dirty="0">
                <a:solidFill>
                  <a:srgbClr val="000000"/>
                </a:solidFill>
                <a:latin typeface="Calibri" charset="0"/>
              </a:rPr>
              <a:t>Concatenating features of all </a:t>
            </a:r>
            <a:r>
              <a:rPr lang="en-US" sz="3200" dirty="0" smtClean="0">
                <a:solidFill>
                  <a:srgbClr val="000000"/>
                </a:solidFill>
                <a:latin typeface="Calibri" charset="0"/>
              </a:rPr>
              <a:t>parts</a:t>
            </a:r>
            <a:endParaRPr lang="en-US" sz="3200" dirty="0">
              <a:solidFill>
                <a:srgbClr val="000000"/>
              </a:solidFill>
              <a:latin typeface="Calibri" charset="0"/>
            </a:endParaRPr>
          </a:p>
          <a:p>
            <a:pPr marL="0" indent="0" eaLnBrk="1" hangingPunct="1">
              <a:spcBef>
                <a:spcPct val="20000"/>
              </a:spcBef>
            </a:pPr>
            <a:endParaRPr lang="en-US" sz="3200" dirty="0">
              <a:solidFill>
                <a:srgbClr val="000000"/>
              </a:solidFill>
              <a:latin typeface="Calibri" charset="0"/>
            </a:endParaRPr>
          </a:p>
        </p:txBody>
      </p:sp>
      <p:graphicFrame>
        <p:nvGraphicFramePr>
          <p:cNvPr id="39" name="Chart 38"/>
          <p:cNvGraphicFramePr/>
          <p:nvPr>
            <p:extLst>
              <p:ext uri="{D42A27DB-BD31-4B8C-83A1-F6EECF244321}">
                <p14:modId xmlns:p14="http://schemas.microsoft.com/office/powerpoint/2010/main" val="772724112"/>
              </p:ext>
            </p:extLst>
          </p:nvPr>
        </p:nvGraphicFramePr>
        <p:xfrm>
          <a:off x="4379118" y="1789601"/>
          <a:ext cx="3076575" cy="768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40"/>
          <p:cNvGraphicFramePr/>
          <p:nvPr>
            <p:extLst>
              <p:ext uri="{D42A27DB-BD31-4B8C-83A1-F6EECF244321}">
                <p14:modId xmlns:p14="http://schemas.microsoft.com/office/powerpoint/2010/main" val="1552018890"/>
              </p:ext>
            </p:extLst>
          </p:nvPr>
        </p:nvGraphicFramePr>
        <p:xfrm>
          <a:off x="7134372" y="1789601"/>
          <a:ext cx="1455937" cy="768350"/>
        </p:xfrm>
        <a:graphic>
          <a:graphicData uri="http://schemas.openxmlformats.org/drawingml/2006/chart">
            <c:chart xmlns:c="http://schemas.openxmlformats.org/drawingml/2006/chart" xmlns:r="http://schemas.openxmlformats.org/officeDocument/2006/relationships" r:id="rId5"/>
          </a:graphicData>
        </a:graphic>
      </p:graphicFrame>
      <p:sp>
        <p:nvSpPr>
          <p:cNvPr id="43" name="Rectangle 42"/>
          <p:cNvSpPr/>
          <p:nvPr/>
        </p:nvSpPr>
        <p:spPr>
          <a:xfrm>
            <a:off x="152405" y="1846045"/>
            <a:ext cx="4154710" cy="65162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p:cNvSpPr/>
          <p:nvPr/>
        </p:nvSpPr>
        <p:spPr>
          <a:xfrm>
            <a:off x="4459293" y="1846045"/>
            <a:ext cx="4181475" cy="65162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TextBox 42"/>
          <p:cNvSpPr txBox="1">
            <a:spLocks noChangeArrowheads="1"/>
          </p:cNvSpPr>
          <p:nvPr/>
        </p:nvSpPr>
        <p:spPr bwMode="auto">
          <a:xfrm>
            <a:off x="8519139" y="3715508"/>
            <a:ext cx="379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t>
            </a:r>
          </a:p>
        </p:txBody>
      </p:sp>
      <p:sp>
        <p:nvSpPr>
          <p:cNvPr id="50" name="Rectangle 49"/>
          <p:cNvSpPr/>
          <p:nvPr/>
        </p:nvSpPr>
        <p:spPr>
          <a:xfrm>
            <a:off x="141065" y="3572633"/>
            <a:ext cx="8910193" cy="61436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ight Arrow 50"/>
          <p:cNvSpPr/>
          <p:nvPr/>
        </p:nvSpPr>
        <p:spPr>
          <a:xfrm rot="5400000">
            <a:off x="4173929" y="2742183"/>
            <a:ext cx="506333" cy="697970"/>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3" name="TextBox 29"/>
          <p:cNvSpPr txBox="1">
            <a:spLocks noChangeArrowheads="1"/>
          </p:cNvSpPr>
          <p:nvPr/>
        </p:nvSpPr>
        <p:spPr bwMode="auto">
          <a:xfrm>
            <a:off x="8640939" y="2026340"/>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t>…</a:t>
            </a:r>
          </a:p>
        </p:txBody>
      </p:sp>
      <p:graphicFrame>
        <p:nvGraphicFramePr>
          <p:cNvPr id="44" name="Chart 43"/>
          <p:cNvGraphicFramePr/>
          <p:nvPr>
            <p:extLst>
              <p:ext uri="{D42A27DB-BD31-4B8C-83A1-F6EECF244321}">
                <p14:modId xmlns:p14="http://schemas.microsoft.com/office/powerpoint/2010/main" val="436860327"/>
              </p:ext>
            </p:extLst>
          </p:nvPr>
        </p:nvGraphicFramePr>
        <p:xfrm>
          <a:off x="45864" y="1793881"/>
          <a:ext cx="3076575" cy="7683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6" name="Chart 45"/>
          <p:cNvGraphicFramePr/>
          <p:nvPr>
            <p:extLst>
              <p:ext uri="{D42A27DB-BD31-4B8C-83A1-F6EECF244321}">
                <p14:modId xmlns:p14="http://schemas.microsoft.com/office/powerpoint/2010/main" val="2766715250"/>
              </p:ext>
            </p:extLst>
          </p:nvPr>
        </p:nvGraphicFramePr>
        <p:xfrm>
          <a:off x="2798619" y="1793881"/>
          <a:ext cx="1455937" cy="768350"/>
        </p:xfrm>
        <a:graphic>
          <a:graphicData uri="http://schemas.openxmlformats.org/drawingml/2006/chart">
            <c:chart xmlns:c="http://schemas.openxmlformats.org/drawingml/2006/chart" xmlns:r="http://schemas.openxmlformats.org/officeDocument/2006/relationships" r:id="rId7"/>
          </a:graphicData>
        </a:graphic>
      </p:graphicFrame>
      <p:sp>
        <p:nvSpPr>
          <p:cNvPr id="54" name="TextBox 29"/>
          <p:cNvSpPr txBox="1">
            <a:spLocks noChangeArrowheads="1"/>
          </p:cNvSpPr>
          <p:nvPr/>
        </p:nvSpPr>
        <p:spPr bwMode="auto">
          <a:xfrm>
            <a:off x="3876056" y="1855953"/>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t>…</a:t>
            </a:r>
          </a:p>
        </p:txBody>
      </p:sp>
      <p:sp>
        <p:nvSpPr>
          <p:cNvPr id="55" name="TextBox 29"/>
          <p:cNvSpPr txBox="1">
            <a:spLocks noChangeArrowheads="1"/>
          </p:cNvSpPr>
          <p:nvPr/>
        </p:nvSpPr>
        <p:spPr bwMode="auto">
          <a:xfrm>
            <a:off x="8186025" y="1860528"/>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t>…</a:t>
            </a:r>
          </a:p>
        </p:txBody>
      </p:sp>
      <p:graphicFrame>
        <p:nvGraphicFramePr>
          <p:cNvPr id="56" name="Chart 55"/>
          <p:cNvGraphicFramePr/>
          <p:nvPr>
            <p:extLst>
              <p:ext uri="{D42A27DB-BD31-4B8C-83A1-F6EECF244321}">
                <p14:modId xmlns:p14="http://schemas.microsoft.com/office/powerpoint/2010/main" val="3338045196"/>
              </p:ext>
            </p:extLst>
          </p:nvPr>
        </p:nvGraphicFramePr>
        <p:xfrm>
          <a:off x="4459293" y="3510856"/>
          <a:ext cx="3076575" cy="7683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7" name="Chart 56"/>
          <p:cNvGraphicFramePr/>
          <p:nvPr>
            <p:extLst>
              <p:ext uri="{D42A27DB-BD31-4B8C-83A1-F6EECF244321}">
                <p14:modId xmlns:p14="http://schemas.microsoft.com/office/powerpoint/2010/main" val="3455421463"/>
              </p:ext>
            </p:extLst>
          </p:nvPr>
        </p:nvGraphicFramePr>
        <p:xfrm>
          <a:off x="7214547" y="3510856"/>
          <a:ext cx="1455937" cy="76835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8" name="Chart 57"/>
          <p:cNvGraphicFramePr/>
          <p:nvPr>
            <p:extLst>
              <p:ext uri="{D42A27DB-BD31-4B8C-83A1-F6EECF244321}">
                <p14:modId xmlns:p14="http://schemas.microsoft.com/office/powerpoint/2010/main" val="2782477667"/>
              </p:ext>
            </p:extLst>
          </p:nvPr>
        </p:nvGraphicFramePr>
        <p:xfrm>
          <a:off x="126039" y="3515136"/>
          <a:ext cx="3076575" cy="76835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9" name="Chart 58"/>
          <p:cNvGraphicFramePr/>
          <p:nvPr>
            <p:extLst>
              <p:ext uri="{D42A27DB-BD31-4B8C-83A1-F6EECF244321}">
                <p14:modId xmlns:p14="http://schemas.microsoft.com/office/powerpoint/2010/main" val="1600146076"/>
              </p:ext>
            </p:extLst>
          </p:nvPr>
        </p:nvGraphicFramePr>
        <p:xfrm>
          <a:off x="2878794" y="3515136"/>
          <a:ext cx="1455937" cy="76835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0" name="Object 7"/>
          <p:cNvGraphicFramePr>
            <a:graphicFrameLocks noChangeAspect="1"/>
          </p:cNvGraphicFramePr>
          <p:nvPr>
            <p:extLst>
              <p:ext uri="{D42A27DB-BD31-4B8C-83A1-F6EECF244321}">
                <p14:modId xmlns:p14="http://schemas.microsoft.com/office/powerpoint/2010/main" val="1353135953"/>
              </p:ext>
            </p:extLst>
          </p:nvPr>
        </p:nvGraphicFramePr>
        <p:xfrm>
          <a:off x="1838677" y="2471200"/>
          <a:ext cx="838200" cy="620713"/>
        </p:xfrm>
        <a:graphic>
          <a:graphicData uri="http://schemas.openxmlformats.org/presentationml/2006/ole">
            <mc:AlternateContent xmlns:mc="http://schemas.openxmlformats.org/markup-compatibility/2006">
              <mc:Choice xmlns:v="urn:schemas-microsoft-com:vml" Requires="v">
                <p:oleObj spid="_x0000_s1496" name="Equation" r:id="rId12" imgW="292100" imgH="215900" progId="Equation.3">
                  <p:embed/>
                </p:oleObj>
              </mc:Choice>
              <mc:Fallback>
                <p:oleObj name="Equation" r:id="rId12" imgW="292100" imgH="215900" progId="Equation.3">
                  <p:embed/>
                  <p:pic>
                    <p:nvPicPr>
                      <p:cNvPr id="0" name=""/>
                      <p:cNvPicPr>
                        <a:picLocks noChangeAspect="1" noChangeArrowheads="1"/>
                      </p:cNvPicPr>
                      <p:nvPr/>
                    </p:nvPicPr>
                    <p:blipFill>
                      <a:blip r:embed="rId13"/>
                      <a:srcRect/>
                      <a:stretch>
                        <a:fillRect/>
                      </a:stretch>
                    </p:blipFill>
                    <p:spPr bwMode="auto">
                      <a:xfrm>
                        <a:off x="1838677" y="2471200"/>
                        <a:ext cx="8382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Object 7"/>
          <p:cNvGraphicFramePr>
            <a:graphicFrameLocks noChangeAspect="1"/>
          </p:cNvGraphicFramePr>
          <p:nvPr>
            <p:extLst>
              <p:ext uri="{D42A27DB-BD31-4B8C-83A1-F6EECF244321}">
                <p14:modId xmlns:p14="http://schemas.microsoft.com/office/powerpoint/2010/main" val="4052464484"/>
              </p:ext>
            </p:extLst>
          </p:nvPr>
        </p:nvGraphicFramePr>
        <p:xfrm>
          <a:off x="6062663" y="2454275"/>
          <a:ext cx="765175" cy="657225"/>
        </p:xfrm>
        <a:graphic>
          <a:graphicData uri="http://schemas.openxmlformats.org/presentationml/2006/ole">
            <mc:AlternateContent xmlns:mc="http://schemas.openxmlformats.org/markup-compatibility/2006">
              <mc:Choice xmlns:v="urn:schemas-microsoft-com:vml" Requires="v">
                <p:oleObj spid="_x0000_s1497" name="Equation" r:id="rId14" imgW="266700" imgH="228600" progId="Equation.3">
                  <p:embed/>
                </p:oleObj>
              </mc:Choice>
              <mc:Fallback>
                <p:oleObj name="Equation" r:id="rId14" imgW="266700" imgH="228600" progId="Equation.3">
                  <p:embed/>
                  <p:pic>
                    <p:nvPicPr>
                      <p:cNvPr id="0" name=""/>
                      <p:cNvPicPr>
                        <a:picLocks noChangeAspect="1" noChangeArrowheads="1"/>
                      </p:cNvPicPr>
                      <p:nvPr/>
                    </p:nvPicPr>
                    <p:blipFill>
                      <a:blip r:embed="rId15"/>
                      <a:srcRect/>
                      <a:stretch>
                        <a:fillRect/>
                      </a:stretch>
                    </p:blipFill>
                    <p:spPr bwMode="auto">
                      <a:xfrm>
                        <a:off x="6062663" y="2454275"/>
                        <a:ext cx="7651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 name="Object 7"/>
          <p:cNvGraphicFramePr>
            <a:graphicFrameLocks noChangeAspect="1"/>
          </p:cNvGraphicFramePr>
          <p:nvPr>
            <p:extLst>
              <p:ext uri="{D42A27DB-BD31-4B8C-83A1-F6EECF244321}">
                <p14:modId xmlns:p14="http://schemas.microsoft.com/office/powerpoint/2010/main" val="1997238185"/>
              </p:ext>
            </p:extLst>
          </p:nvPr>
        </p:nvGraphicFramePr>
        <p:xfrm>
          <a:off x="2976210" y="4311297"/>
          <a:ext cx="3024187" cy="657225"/>
        </p:xfrm>
        <a:graphic>
          <a:graphicData uri="http://schemas.openxmlformats.org/presentationml/2006/ole">
            <mc:AlternateContent xmlns:mc="http://schemas.openxmlformats.org/markup-compatibility/2006">
              <mc:Choice xmlns:v="urn:schemas-microsoft-com:vml" Requires="v">
                <p:oleObj spid="_x0000_s1498" name="Equation" r:id="rId16" imgW="1054100" imgH="228600" progId="Equation.3">
                  <p:embed/>
                </p:oleObj>
              </mc:Choice>
              <mc:Fallback>
                <p:oleObj name="Equation" r:id="rId16" imgW="1054100" imgH="228600" progId="Equation.3">
                  <p:embed/>
                  <p:pic>
                    <p:nvPicPr>
                      <p:cNvPr id="0" name=""/>
                      <p:cNvPicPr>
                        <a:picLocks noChangeAspect="1" noChangeArrowheads="1"/>
                      </p:cNvPicPr>
                      <p:nvPr/>
                    </p:nvPicPr>
                    <p:blipFill>
                      <a:blip r:embed="rId17"/>
                      <a:srcRect/>
                      <a:stretch>
                        <a:fillRect/>
                      </a:stretch>
                    </p:blipFill>
                    <p:spPr bwMode="auto">
                      <a:xfrm>
                        <a:off x="2976210" y="4311297"/>
                        <a:ext cx="30241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 name="TextBox 42"/>
          <p:cNvSpPr txBox="1">
            <a:spLocks noChangeArrowheads="1"/>
          </p:cNvSpPr>
          <p:nvPr/>
        </p:nvSpPr>
        <p:spPr bwMode="auto">
          <a:xfrm>
            <a:off x="4147078" y="3725033"/>
            <a:ext cx="379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Key ideas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dirty="0">
                <a:solidFill>
                  <a:schemeClr val="bg1">
                    <a:lumMod val="75000"/>
                  </a:schemeClr>
                </a:solidFill>
              </a:rPr>
              <a:t>Crowdsourcing compatibility preferences</a:t>
            </a:r>
          </a:p>
          <a:p>
            <a:pPr marL="571500" indent="-571500">
              <a:buFont typeface="Arial"/>
              <a:buChar char="•"/>
              <a:defRPr/>
            </a:pPr>
            <a:r>
              <a:rPr lang="en-US" dirty="0">
                <a:solidFill>
                  <a:schemeClr val="bg1">
                    <a:lumMod val="75000"/>
                  </a:schemeClr>
                </a:solidFill>
              </a:rPr>
              <a:t>Part</a:t>
            </a:r>
            <a:r>
              <a:rPr lang="en-US" dirty="0" smtClean="0">
                <a:solidFill>
                  <a:schemeClr val="bg1">
                    <a:lumMod val="75000"/>
                  </a:schemeClr>
                </a:solidFill>
              </a:rPr>
              <a:t>-aware </a:t>
            </a:r>
            <a:r>
              <a:rPr lang="en-US" dirty="0">
                <a:solidFill>
                  <a:schemeClr val="bg1">
                    <a:lumMod val="75000"/>
                  </a:schemeClr>
                </a:solidFill>
              </a:rPr>
              <a:t>geometric features</a:t>
            </a:r>
          </a:p>
          <a:p>
            <a:pPr marL="571500" indent="-571500">
              <a:buFont typeface="Arial"/>
              <a:buChar char="•"/>
              <a:defRPr/>
            </a:pPr>
            <a:r>
              <a:rPr lang="en-US" dirty="0"/>
              <a:t>Learning object-class specific </a:t>
            </a:r>
            <a:r>
              <a:rPr lang="en-US" dirty="0" err="1" smtClean="0"/>
              <a:t>embeddings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title"/>
          </p:nvPr>
        </p:nvSpPr>
        <p:spPr>
          <a:xfrm>
            <a:off x="419100" y="139700"/>
            <a:ext cx="8477250" cy="681038"/>
          </a:xfrm>
        </p:spPr>
        <p:txBody>
          <a:bodyPr rtlCol="0">
            <a:normAutofit/>
          </a:bodyPr>
          <a:lstStyle/>
          <a:p>
            <a:pPr marL="571500" indent="-571500" algn="l">
              <a:defRPr/>
            </a:pPr>
            <a:r>
              <a:rPr lang="en-US" sz="3600" dirty="0"/>
              <a:t>Learning object-class specific </a:t>
            </a:r>
            <a:r>
              <a:rPr lang="en-US" sz="3600" dirty="0" err="1" smtClean="0"/>
              <a:t>embeddings</a:t>
            </a:r>
            <a:endParaRPr lang="en-US" sz="3600" dirty="0"/>
          </a:p>
        </p:txBody>
      </p: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53253" name="Object 7"/>
          <p:cNvGraphicFramePr>
            <a:graphicFrameLocks noChangeAspect="1"/>
          </p:cNvGraphicFramePr>
          <p:nvPr>
            <p:extLst>
              <p:ext uri="{D42A27DB-BD31-4B8C-83A1-F6EECF244321}">
                <p14:modId xmlns:p14="http://schemas.microsoft.com/office/powerpoint/2010/main" val="1078332191"/>
              </p:ext>
            </p:extLst>
          </p:nvPr>
        </p:nvGraphicFramePr>
        <p:xfrm>
          <a:off x="2139950" y="1836078"/>
          <a:ext cx="4738688" cy="766763"/>
        </p:xfrm>
        <a:graphic>
          <a:graphicData uri="http://schemas.openxmlformats.org/presentationml/2006/ole">
            <mc:AlternateContent xmlns:mc="http://schemas.openxmlformats.org/markup-compatibility/2006">
              <mc:Choice xmlns:v="urn:schemas-microsoft-com:vml" Requires="v">
                <p:oleObj spid="_x0000_s126382" name="Equation" r:id="rId4" imgW="1651000" imgH="266700" progId="Equation.3">
                  <p:embed/>
                </p:oleObj>
              </mc:Choice>
              <mc:Fallback>
                <p:oleObj name="Equation" r:id="rId4" imgW="1651000" imgH="2667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9950" y="1836078"/>
                        <a:ext cx="47386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4" name="Object 8"/>
          <p:cNvGraphicFramePr>
            <a:graphicFrameLocks noChangeAspect="1"/>
          </p:cNvGraphicFramePr>
          <p:nvPr>
            <p:extLst>
              <p:ext uri="{D42A27DB-BD31-4B8C-83A1-F6EECF244321}">
                <p14:modId xmlns:p14="http://schemas.microsoft.com/office/powerpoint/2010/main" val="469976349"/>
              </p:ext>
            </p:extLst>
          </p:nvPr>
        </p:nvGraphicFramePr>
        <p:xfrm>
          <a:off x="1801813" y="3028291"/>
          <a:ext cx="949325" cy="655637"/>
        </p:xfrm>
        <a:graphic>
          <a:graphicData uri="http://schemas.openxmlformats.org/presentationml/2006/ole">
            <mc:AlternateContent xmlns:mc="http://schemas.openxmlformats.org/markup-compatibility/2006">
              <mc:Choice xmlns:v="urn:schemas-microsoft-com:vml" Requires="v">
                <p:oleObj spid="_x0000_s126383" name="Equation" r:id="rId6" imgW="330200" imgH="228600" progId="Equation.3">
                  <p:embed/>
                </p:oleObj>
              </mc:Choice>
              <mc:Fallback>
                <p:oleObj name="Equation" r:id="rId6" imgW="330200" imgH="2286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1813" y="3028291"/>
                        <a:ext cx="9493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5" name="TextBox 9"/>
          <p:cNvSpPr txBox="1">
            <a:spLocks noChangeArrowheads="1"/>
          </p:cNvSpPr>
          <p:nvPr/>
        </p:nvSpPr>
        <p:spPr bwMode="auto">
          <a:xfrm>
            <a:off x="2751138" y="3028291"/>
            <a:ext cx="593233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mn-lt"/>
              </a:rPr>
              <a:t>is the compatibility distance </a:t>
            </a:r>
          </a:p>
        </p:txBody>
      </p:sp>
      <p:sp>
        <p:nvSpPr>
          <p:cNvPr id="53256" name="TextBox 10"/>
          <p:cNvSpPr txBox="1">
            <a:spLocks noChangeArrowheads="1"/>
          </p:cNvSpPr>
          <p:nvPr/>
        </p:nvSpPr>
        <p:spPr bwMode="auto">
          <a:xfrm>
            <a:off x="2751138" y="3968091"/>
            <a:ext cx="593566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mn-lt"/>
              </a:rPr>
              <a:t>are feature vectors of two shapes</a:t>
            </a:r>
          </a:p>
        </p:txBody>
      </p:sp>
      <p:graphicFrame>
        <p:nvGraphicFramePr>
          <p:cNvPr id="53257" name="Object 11"/>
          <p:cNvGraphicFramePr>
            <a:graphicFrameLocks noChangeAspect="1"/>
          </p:cNvGraphicFramePr>
          <p:nvPr>
            <p:extLst>
              <p:ext uri="{D42A27DB-BD31-4B8C-83A1-F6EECF244321}">
                <p14:modId xmlns:p14="http://schemas.microsoft.com/office/powerpoint/2010/main" val="2573876366"/>
              </p:ext>
            </p:extLst>
          </p:nvPr>
        </p:nvGraphicFramePr>
        <p:xfrm>
          <a:off x="1801813" y="3950628"/>
          <a:ext cx="949325" cy="658813"/>
        </p:xfrm>
        <a:graphic>
          <a:graphicData uri="http://schemas.openxmlformats.org/presentationml/2006/ole">
            <mc:AlternateContent xmlns:mc="http://schemas.openxmlformats.org/markup-compatibility/2006">
              <mc:Choice xmlns:v="urn:schemas-microsoft-com:vml" Requires="v">
                <p:oleObj spid="_x0000_s126384" name="Equation" r:id="rId8" imgW="330200" imgH="228600" progId="Equation.3">
                  <p:embed/>
                </p:oleObj>
              </mc:Choice>
              <mc:Fallback>
                <p:oleObj name="Equation" r:id="rId8" imgW="330200" imgH="22860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1813" y="3950628"/>
                        <a:ext cx="9493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2"/>
          <p:cNvSpPr txBox="1">
            <a:spLocks/>
          </p:cNvSpPr>
          <p:nvPr/>
        </p:nvSpPr>
        <p:spPr bwMode="auto">
          <a:xfrm>
            <a:off x="-39509" y="987052"/>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Previous approach [</a:t>
            </a:r>
            <a:r>
              <a:rPr lang="en-US" sz="3200" dirty="0" err="1" smtClean="0">
                <a:solidFill>
                  <a:srgbClr val="000000"/>
                </a:solidFill>
                <a:latin typeface="Calibri" charset="0"/>
              </a:rPr>
              <a:t>Kulis</a:t>
            </a:r>
            <a:r>
              <a:rPr lang="en-US" sz="3200" dirty="0" smtClean="0">
                <a:solidFill>
                  <a:srgbClr val="000000"/>
                </a:solidFill>
                <a:latin typeface="Calibri" charset="0"/>
              </a:rPr>
              <a:t> 2012]:</a:t>
            </a:r>
            <a:endParaRPr lang="en-US" sz="3200" dirty="0">
              <a:solidFill>
                <a:srgbClr val="000000"/>
              </a:solidFill>
              <a:latin typeface="Calibri" charset="0"/>
            </a:endParaRPr>
          </a:p>
        </p:txBody>
      </p:sp>
      <p:sp>
        <p:nvSpPr>
          <p:cNvPr id="14" name="TextBox 13"/>
          <p:cNvSpPr txBox="1"/>
          <p:nvPr/>
        </p:nvSpPr>
        <p:spPr>
          <a:xfrm>
            <a:off x="5150556" y="984260"/>
            <a:ext cx="4162778" cy="584776"/>
          </a:xfrm>
          <a:prstGeom prst="rect">
            <a:avLst/>
          </a:prstGeom>
          <a:noFill/>
        </p:spPr>
        <p:txBody>
          <a:bodyPr wrap="square" rtlCol="0">
            <a:spAutoFit/>
          </a:bodyPr>
          <a:lstStyle/>
          <a:p>
            <a:pPr algn="ctr"/>
            <a:r>
              <a:rPr lang="en-US" sz="3200" b="1" dirty="0" smtClean="0">
                <a:solidFill>
                  <a:srgbClr val="0000FF"/>
                </a:solidFill>
                <a:latin typeface="+mn-lt"/>
              </a:rPr>
              <a:t>Symmetric </a:t>
            </a:r>
            <a:r>
              <a:rPr lang="en-US" sz="3200" b="1" dirty="0" smtClean="0">
                <a:solidFill>
                  <a:srgbClr val="0000FF"/>
                </a:solidFill>
                <a:latin typeface="+mn-lt"/>
              </a:rPr>
              <a:t>embedding</a:t>
            </a:r>
            <a:endParaRPr lang="en-US" sz="3200" b="1" dirty="0">
              <a:solidFill>
                <a:srgbClr val="0000FF"/>
              </a:solidFill>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267700" cy="681038"/>
          </a:xfrm>
        </p:spPr>
        <p:txBody>
          <a:bodyPr rtlCol="0">
            <a:normAutofit fontScale="90000"/>
          </a:bodyPr>
          <a:lstStyle/>
          <a:p>
            <a:pPr algn="l" eaLnBrk="1" fontAlgn="auto" hangingPunct="1">
              <a:spcAft>
                <a:spcPts val="0"/>
              </a:spcAft>
              <a:defRPr/>
            </a:pPr>
            <a:r>
              <a:rPr lang="en-US" dirty="0" smtClean="0">
                <a:ea typeface="+mj-ea"/>
                <a:cs typeface="+mj-cs"/>
              </a:rPr>
              <a:t>Motivation</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17416" name="Picture 12" descr="initial.png"/>
          <p:cNvPicPr>
            <a:picLocks noChangeAspect="1"/>
          </p:cNvPicPr>
          <p:nvPr/>
        </p:nvPicPr>
        <p:blipFill rotWithShape="1">
          <a:blip r:embed="rId3">
            <a:extLst>
              <a:ext uri="{28A0092B-C50C-407E-A947-70E740481C1C}">
                <a14:useLocalDpi xmlns:a14="http://schemas.microsoft.com/office/drawing/2010/main" val="0"/>
              </a:ext>
            </a:extLst>
          </a:blip>
          <a:srcRect b="8614"/>
          <a:stretch/>
        </p:blipFill>
        <p:spPr bwMode="auto">
          <a:xfrm>
            <a:off x="329454" y="1022630"/>
            <a:ext cx="8498095" cy="364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0878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54276" name="Picture 13" descr="Screen Shot 2015-02-04 at 2.20.04 PM.jpg"/>
          <p:cNvPicPr>
            <a:picLocks noChangeAspect="1"/>
          </p:cNvPicPr>
          <p:nvPr/>
        </p:nvPicPr>
        <p:blipFill>
          <a:blip r:embed="rId3">
            <a:extLst>
              <a:ext uri="{28A0092B-C50C-407E-A947-70E740481C1C}">
                <a14:useLocalDpi xmlns:a14="http://schemas.microsoft.com/office/drawing/2010/main" val="0"/>
              </a:ext>
            </a:extLst>
          </a:blip>
          <a:srcRect r="49905"/>
          <a:stretch>
            <a:fillRect/>
          </a:stretch>
        </p:blipFill>
        <p:spPr bwMode="auto">
          <a:xfrm>
            <a:off x="775225" y="1641472"/>
            <a:ext cx="2560637"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6" descr="Screen Shot 2015-02-04 at 2.20.04 PM.jpg"/>
          <p:cNvPicPr>
            <a:picLocks noChangeAspect="1"/>
          </p:cNvPicPr>
          <p:nvPr/>
        </p:nvPicPr>
        <p:blipFill>
          <a:blip r:embed="rId3">
            <a:extLst>
              <a:ext uri="{28A0092B-C50C-407E-A947-70E740481C1C}">
                <a14:useLocalDpi xmlns:a14="http://schemas.microsoft.com/office/drawing/2010/main" val="0"/>
              </a:ext>
            </a:extLst>
          </a:blip>
          <a:srcRect l="50095" r="-191"/>
          <a:stretch>
            <a:fillRect/>
          </a:stretch>
        </p:blipFill>
        <p:spPr bwMode="auto">
          <a:xfrm>
            <a:off x="775225" y="2823807"/>
            <a:ext cx="2593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7" descr="Screen Shot 2015-02-04 at 2.21.55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1518208"/>
            <a:ext cx="21558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8" descr="Screen Shot 2015-02-04 at 2.22.02 P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8600" y="1641472"/>
            <a:ext cx="2132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Box 2"/>
          <p:cNvSpPr txBox="1">
            <a:spLocks noChangeArrowheads="1"/>
          </p:cNvSpPr>
          <p:nvPr/>
        </p:nvSpPr>
        <p:spPr bwMode="auto">
          <a:xfrm>
            <a:off x="138769" y="4113210"/>
            <a:ext cx="3898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Fonts </a:t>
            </a:r>
          </a:p>
          <a:p>
            <a:pPr algn="ctr" eaLnBrk="1" hangingPunct="1"/>
            <a:r>
              <a:rPr lang="en-US" sz="2800" dirty="0">
                <a:latin typeface="+mn-lt"/>
              </a:rPr>
              <a:t>[O’Donovan et al. 2014]</a:t>
            </a:r>
          </a:p>
        </p:txBody>
      </p:sp>
      <p:sp>
        <p:nvSpPr>
          <p:cNvPr id="54282" name="TextBox 22"/>
          <p:cNvSpPr txBox="1">
            <a:spLocks noChangeArrowheads="1"/>
          </p:cNvSpPr>
          <p:nvPr/>
        </p:nvSpPr>
        <p:spPr bwMode="auto">
          <a:xfrm>
            <a:off x="4037669" y="4113210"/>
            <a:ext cx="51905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Illustration styles </a:t>
            </a:r>
          </a:p>
          <a:p>
            <a:pPr algn="ctr" eaLnBrk="1" hangingPunct="1"/>
            <a:r>
              <a:rPr lang="en-US" sz="2800">
                <a:latin typeface="+mn-lt"/>
              </a:rPr>
              <a:t>[Garces et al. 2014]</a:t>
            </a:r>
          </a:p>
        </p:txBody>
      </p:sp>
      <p:sp>
        <p:nvSpPr>
          <p:cNvPr id="14" name="Title 1"/>
          <p:cNvSpPr>
            <a:spLocks noGrp="1"/>
          </p:cNvSpPr>
          <p:nvPr>
            <p:ph type="title"/>
          </p:nvPr>
        </p:nvSpPr>
        <p:spPr>
          <a:xfrm>
            <a:off x="419100" y="139700"/>
            <a:ext cx="8477250" cy="681038"/>
          </a:xfrm>
        </p:spPr>
        <p:txBody>
          <a:bodyPr rtlCol="0">
            <a:normAutofit/>
          </a:bodyPr>
          <a:lstStyle/>
          <a:p>
            <a:pPr marL="571500" indent="-571500" algn="l">
              <a:defRPr/>
            </a:pPr>
            <a:r>
              <a:rPr lang="en-US" sz="3600" dirty="0"/>
              <a:t>Learning object-class specific </a:t>
            </a:r>
            <a:r>
              <a:rPr lang="en-US" sz="3600" dirty="0" err="1" smtClean="0"/>
              <a:t>embeddings</a:t>
            </a:r>
            <a:endParaRPr lang="en-US" sz="3600" dirty="0"/>
          </a:p>
        </p:txBody>
      </p:sp>
      <p:sp>
        <p:nvSpPr>
          <p:cNvPr id="15" name="Content Placeholder 2"/>
          <p:cNvSpPr txBox="1">
            <a:spLocks/>
          </p:cNvSpPr>
          <p:nvPr/>
        </p:nvSpPr>
        <p:spPr bwMode="auto">
          <a:xfrm>
            <a:off x="-39509" y="987052"/>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Previous approach [</a:t>
            </a:r>
            <a:r>
              <a:rPr lang="en-US" sz="3200" dirty="0" err="1" smtClean="0">
                <a:solidFill>
                  <a:srgbClr val="000000"/>
                </a:solidFill>
                <a:latin typeface="Calibri" charset="0"/>
              </a:rPr>
              <a:t>Kulis</a:t>
            </a:r>
            <a:r>
              <a:rPr lang="en-US" sz="3200" dirty="0" smtClean="0">
                <a:solidFill>
                  <a:srgbClr val="000000"/>
                </a:solidFill>
                <a:latin typeface="Calibri" charset="0"/>
              </a:rPr>
              <a:t> 2012]:</a:t>
            </a:r>
            <a:endParaRPr lang="en-US" sz="3200" dirty="0">
              <a:solidFill>
                <a:srgbClr val="00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VP417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402" y="3758644"/>
            <a:ext cx="1651474" cy="1321179"/>
          </a:xfrm>
          <a:prstGeom prst="rect">
            <a:avLst/>
          </a:prstGeom>
        </p:spPr>
      </p:pic>
      <p:pic>
        <p:nvPicPr>
          <p:cNvPr id="19" name="Picture 18" descr="VP41537.png"/>
          <p:cNvPicPr>
            <a:picLocks noChangeAspect="1"/>
          </p:cNvPicPr>
          <p:nvPr/>
        </p:nvPicPr>
        <p:blipFill rotWithShape="1">
          <a:blip r:embed="rId4">
            <a:extLst>
              <a:ext uri="{28A0092B-C50C-407E-A947-70E740481C1C}">
                <a14:useLocalDpi xmlns:a14="http://schemas.microsoft.com/office/drawing/2010/main" val="0"/>
              </a:ext>
            </a:extLst>
          </a:blip>
          <a:srcRect l="16531" t="11111" r="21618"/>
          <a:stretch/>
        </p:blipFill>
        <p:spPr>
          <a:xfrm>
            <a:off x="5273918" y="3680408"/>
            <a:ext cx="1217199" cy="1399415"/>
          </a:xfrm>
          <a:prstGeom prst="rect">
            <a:avLst/>
          </a:prstGeom>
        </p:spPr>
      </p:pic>
      <p:pic>
        <p:nvPicPr>
          <p:cNvPr id="20" name="Picture 19" descr="co14.png"/>
          <p:cNvPicPr>
            <a:picLocks noChangeAspect="1"/>
          </p:cNvPicPr>
          <p:nvPr/>
        </p:nvPicPr>
        <p:blipFill rotWithShape="1">
          <a:blip r:embed="rId5">
            <a:extLst>
              <a:ext uri="{28A0092B-C50C-407E-A947-70E740481C1C}">
                <a14:useLocalDpi xmlns:a14="http://schemas.microsoft.com/office/drawing/2010/main" val="0"/>
              </a:ext>
            </a:extLst>
          </a:blip>
          <a:srcRect l="7407" t="21759" r="17037" b="9259"/>
          <a:stretch/>
        </p:blipFill>
        <p:spPr>
          <a:xfrm>
            <a:off x="5142845" y="2754255"/>
            <a:ext cx="1348272" cy="984768"/>
          </a:xfrm>
          <a:prstGeom prst="rect">
            <a:avLst/>
          </a:prstGeom>
        </p:spPr>
      </p:pic>
      <p:pic>
        <p:nvPicPr>
          <p:cNvPr id="21" name="Picture 20" descr="VP23612.png"/>
          <p:cNvPicPr>
            <a:picLocks noChangeAspect="1"/>
          </p:cNvPicPr>
          <p:nvPr/>
        </p:nvPicPr>
        <p:blipFill rotWithShape="1">
          <a:blip r:embed="rId6">
            <a:extLst>
              <a:ext uri="{28A0092B-C50C-407E-A947-70E740481C1C}">
                <a14:useLocalDpi xmlns:a14="http://schemas.microsoft.com/office/drawing/2010/main" val="0"/>
              </a:ext>
            </a:extLst>
          </a:blip>
          <a:srcRect l="33454"/>
          <a:stretch/>
        </p:blipFill>
        <p:spPr>
          <a:xfrm>
            <a:off x="6665503" y="2754255"/>
            <a:ext cx="850704" cy="1022691"/>
          </a:xfrm>
          <a:prstGeom prst="rect">
            <a:avLst/>
          </a:prstGeom>
        </p:spPr>
      </p:pic>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44488" y="996579"/>
            <a:ext cx="8799512" cy="584776"/>
          </a:xfrm>
          <a:prstGeom prst="rect">
            <a:avLst/>
          </a:prstGeom>
          <a:noFill/>
        </p:spPr>
        <p:txBody>
          <a:bodyPr wrap="square">
            <a:spAutoFit/>
          </a:bodyPr>
          <a:lstStyle/>
          <a:p>
            <a:pPr>
              <a:defRPr/>
            </a:pPr>
            <a:r>
              <a:rPr lang="en-US" sz="3200" dirty="0" smtClean="0">
                <a:solidFill>
                  <a:srgbClr val="000000"/>
                </a:solidFill>
                <a:latin typeface="+mn-lt"/>
              </a:rPr>
              <a:t>Assumptions of the previous approach</a:t>
            </a:r>
            <a:endParaRPr lang="en-US" sz="2400" dirty="0">
              <a:solidFill>
                <a:srgbClr val="000000"/>
              </a:solidFill>
              <a:latin typeface="+mn-lt"/>
            </a:endParaRPr>
          </a:p>
        </p:txBody>
      </p:sp>
      <p:sp>
        <p:nvSpPr>
          <p:cNvPr id="7" name="TextBox 6"/>
          <p:cNvSpPr txBox="1"/>
          <p:nvPr/>
        </p:nvSpPr>
        <p:spPr>
          <a:xfrm>
            <a:off x="344488" y="1611361"/>
            <a:ext cx="8799512" cy="523220"/>
          </a:xfrm>
          <a:prstGeom prst="rect">
            <a:avLst/>
          </a:prstGeom>
          <a:noFill/>
        </p:spPr>
        <p:txBody>
          <a:bodyPr wrap="square">
            <a:spAutoFit/>
          </a:bodyPr>
          <a:lstStyle/>
          <a:p>
            <a:pPr marL="457200" indent="-457200">
              <a:buFont typeface="Arial"/>
              <a:buChar char="•"/>
              <a:defRPr/>
            </a:pPr>
            <a:r>
              <a:rPr lang="en-US" sz="2800" dirty="0">
                <a:solidFill>
                  <a:srgbClr val="000000"/>
                </a:solidFill>
                <a:latin typeface="+mn-lt"/>
              </a:rPr>
              <a:t>F</a:t>
            </a:r>
            <a:r>
              <a:rPr lang="en-US" sz="2800" dirty="0" smtClean="0">
                <a:solidFill>
                  <a:srgbClr val="000000"/>
                </a:solidFill>
                <a:latin typeface="+mn-lt"/>
              </a:rPr>
              <a:t>eature </a:t>
            </a:r>
            <a:r>
              <a:rPr lang="en-US" sz="2800" dirty="0">
                <a:solidFill>
                  <a:srgbClr val="000000"/>
                </a:solidFill>
                <a:latin typeface="+mn-lt"/>
              </a:rPr>
              <a:t>vectors </a:t>
            </a:r>
            <a:r>
              <a:rPr lang="en-US" sz="2800" dirty="0" smtClean="0">
                <a:solidFill>
                  <a:srgbClr val="000000"/>
                </a:solidFill>
                <a:latin typeface="+mn-lt"/>
              </a:rPr>
              <a:t>have same dimensionality.</a:t>
            </a:r>
            <a:endParaRPr lang="en-US" sz="2400" dirty="0">
              <a:solidFill>
                <a:srgbClr val="000000"/>
              </a:solidFill>
              <a:latin typeface="+mn-lt"/>
            </a:endParaRPr>
          </a:p>
        </p:txBody>
      </p:sp>
      <p:sp>
        <p:nvSpPr>
          <p:cNvPr id="8" name="TextBox 7"/>
          <p:cNvSpPr txBox="1"/>
          <p:nvPr/>
        </p:nvSpPr>
        <p:spPr>
          <a:xfrm>
            <a:off x="344488" y="2100083"/>
            <a:ext cx="8799512" cy="523220"/>
          </a:xfrm>
          <a:prstGeom prst="rect">
            <a:avLst/>
          </a:prstGeom>
          <a:noFill/>
        </p:spPr>
        <p:txBody>
          <a:bodyPr wrap="square">
            <a:spAutoFit/>
          </a:bodyPr>
          <a:lstStyle/>
          <a:p>
            <a:pPr marL="457200" indent="-457200">
              <a:buFont typeface="Arial"/>
              <a:buChar char="•"/>
              <a:defRPr/>
            </a:pPr>
            <a:r>
              <a:rPr lang="en-US" sz="2800" dirty="0">
                <a:solidFill>
                  <a:srgbClr val="000000"/>
                </a:solidFill>
                <a:latin typeface="+mn-lt"/>
              </a:rPr>
              <a:t>C</a:t>
            </a:r>
            <a:r>
              <a:rPr lang="en-US" sz="2800" dirty="0" smtClean="0">
                <a:solidFill>
                  <a:srgbClr val="000000"/>
                </a:solidFill>
                <a:latin typeface="+mn-lt"/>
              </a:rPr>
              <a:t>orresponding </a:t>
            </a:r>
            <a:r>
              <a:rPr lang="en-US" sz="2800" dirty="0">
                <a:solidFill>
                  <a:srgbClr val="000000"/>
                </a:solidFill>
                <a:latin typeface="+mn-lt"/>
              </a:rPr>
              <a:t>dimensions </a:t>
            </a:r>
            <a:r>
              <a:rPr lang="en-US" sz="2800" dirty="0" smtClean="0">
                <a:solidFill>
                  <a:srgbClr val="000000"/>
                </a:solidFill>
                <a:latin typeface="+mn-lt"/>
              </a:rPr>
              <a:t>are </a:t>
            </a:r>
            <a:r>
              <a:rPr lang="en-US" sz="2800" dirty="0">
                <a:solidFill>
                  <a:srgbClr val="000000"/>
                </a:solidFill>
                <a:latin typeface="+mn-lt"/>
              </a:rPr>
              <a:t>comparable.</a:t>
            </a:r>
            <a:endParaRPr lang="en-US" sz="2400" dirty="0">
              <a:solidFill>
                <a:srgbClr val="000000"/>
              </a:solidFill>
              <a:latin typeface="+mn-lt"/>
            </a:endParaRPr>
          </a:p>
        </p:txBody>
      </p:sp>
      <p:pic>
        <p:nvPicPr>
          <p:cNvPr id="11" name="Picture 13" descr="Screen Shot 2015-02-04 at 2.20.04 PM.jpg"/>
          <p:cNvPicPr>
            <a:picLocks noChangeAspect="1"/>
          </p:cNvPicPr>
          <p:nvPr/>
        </p:nvPicPr>
        <p:blipFill>
          <a:blip r:embed="rId7">
            <a:extLst>
              <a:ext uri="{28A0092B-C50C-407E-A947-70E740481C1C}">
                <a14:useLocalDpi xmlns:a14="http://schemas.microsoft.com/office/drawing/2010/main" val="0"/>
              </a:ext>
            </a:extLst>
          </a:blip>
          <a:srcRect r="49905"/>
          <a:stretch>
            <a:fillRect/>
          </a:stretch>
        </p:blipFill>
        <p:spPr bwMode="auto">
          <a:xfrm>
            <a:off x="1300199" y="2798003"/>
            <a:ext cx="2303249" cy="103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Screen Shot 2015-02-04 at 2.20.04 PM.jpg"/>
          <p:cNvPicPr>
            <a:picLocks noChangeAspect="1"/>
          </p:cNvPicPr>
          <p:nvPr/>
        </p:nvPicPr>
        <p:blipFill>
          <a:blip r:embed="rId7">
            <a:extLst>
              <a:ext uri="{28A0092B-C50C-407E-A947-70E740481C1C}">
                <a14:useLocalDpi xmlns:a14="http://schemas.microsoft.com/office/drawing/2010/main" val="0"/>
              </a:ext>
            </a:extLst>
          </a:blip>
          <a:srcRect l="50095" r="-191"/>
          <a:stretch>
            <a:fillRect/>
          </a:stretch>
        </p:blipFill>
        <p:spPr bwMode="auto">
          <a:xfrm>
            <a:off x="1297682" y="3888241"/>
            <a:ext cx="2333236" cy="105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title"/>
          </p:nvPr>
        </p:nvSpPr>
        <p:spPr>
          <a:xfrm>
            <a:off x="419100" y="139700"/>
            <a:ext cx="8477250" cy="681038"/>
          </a:xfrm>
        </p:spPr>
        <p:txBody>
          <a:bodyPr rtlCol="0">
            <a:normAutofit/>
          </a:bodyPr>
          <a:lstStyle/>
          <a:p>
            <a:pPr marL="571500" indent="-571500" algn="l">
              <a:defRPr/>
            </a:pPr>
            <a:r>
              <a:rPr lang="en-US" sz="3600" dirty="0"/>
              <a:t>Learning object-class specific </a:t>
            </a:r>
            <a:r>
              <a:rPr lang="en-US" sz="3600" dirty="0" err="1" smtClean="0"/>
              <a:t>embeddings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56325" name="Object 6"/>
          <p:cNvGraphicFramePr>
            <a:graphicFrameLocks noChangeAspect="1"/>
          </p:cNvGraphicFramePr>
          <p:nvPr>
            <p:extLst>
              <p:ext uri="{D42A27DB-BD31-4B8C-83A1-F6EECF244321}">
                <p14:modId xmlns:p14="http://schemas.microsoft.com/office/powerpoint/2010/main" val="3851658000"/>
              </p:ext>
            </p:extLst>
          </p:nvPr>
        </p:nvGraphicFramePr>
        <p:xfrm>
          <a:off x="1716088" y="1915080"/>
          <a:ext cx="5400675" cy="727075"/>
        </p:xfrm>
        <a:graphic>
          <a:graphicData uri="http://schemas.openxmlformats.org/presentationml/2006/ole">
            <mc:AlternateContent xmlns:mc="http://schemas.openxmlformats.org/markup-compatibility/2006">
              <mc:Choice xmlns:v="urn:schemas-microsoft-com:vml" Requires="v">
                <p:oleObj spid="_x0000_s127350" name="Equation" r:id="rId4" imgW="1981200" imgH="266700" progId="Equation.3">
                  <p:embed/>
                </p:oleObj>
              </mc:Choice>
              <mc:Fallback>
                <p:oleObj name="Equation" r:id="rId4" imgW="1981200" imgH="2667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1915080"/>
                        <a:ext cx="54006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26" name="Object 7"/>
          <p:cNvGraphicFramePr>
            <a:graphicFrameLocks noChangeAspect="1"/>
          </p:cNvGraphicFramePr>
          <p:nvPr>
            <p:extLst>
              <p:ext uri="{D42A27DB-BD31-4B8C-83A1-F6EECF244321}">
                <p14:modId xmlns:p14="http://schemas.microsoft.com/office/powerpoint/2010/main" val="998479154"/>
              </p:ext>
            </p:extLst>
          </p:nvPr>
        </p:nvGraphicFramePr>
        <p:xfrm>
          <a:off x="2085975" y="3254401"/>
          <a:ext cx="681038" cy="517525"/>
        </p:xfrm>
        <a:graphic>
          <a:graphicData uri="http://schemas.openxmlformats.org/presentationml/2006/ole">
            <mc:AlternateContent xmlns:mc="http://schemas.openxmlformats.org/markup-compatibility/2006">
              <mc:Choice xmlns:v="urn:schemas-microsoft-com:vml" Requires="v">
                <p:oleObj spid="_x0000_s127351" name="Equation" r:id="rId6" imgW="266700" imgH="203200" progId="Equation.3">
                  <p:embed/>
                </p:oleObj>
              </mc:Choice>
              <mc:Fallback>
                <p:oleObj name="Equation" r:id="rId6" imgW="266700" imgH="2032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975" y="3254401"/>
                        <a:ext cx="681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7" name="TextBox 8"/>
          <p:cNvSpPr txBox="1">
            <a:spLocks noChangeArrowheads="1"/>
          </p:cNvSpPr>
          <p:nvPr/>
        </p:nvSpPr>
        <p:spPr bwMode="auto">
          <a:xfrm>
            <a:off x="2725738" y="3175555"/>
            <a:ext cx="359438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mn-lt"/>
              </a:rPr>
              <a:t>is the object class of </a:t>
            </a:r>
          </a:p>
        </p:txBody>
      </p:sp>
      <p:graphicFrame>
        <p:nvGraphicFramePr>
          <p:cNvPr id="56328" name="Object 9"/>
          <p:cNvGraphicFramePr>
            <a:graphicFrameLocks noChangeAspect="1"/>
          </p:cNvGraphicFramePr>
          <p:nvPr>
            <p:extLst>
              <p:ext uri="{D42A27DB-BD31-4B8C-83A1-F6EECF244321}">
                <p14:modId xmlns:p14="http://schemas.microsoft.com/office/powerpoint/2010/main" val="8672470"/>
              </p:ext>
            </p:extLst>
          </p:nvPr>
        </p:nvGraphicFramePr>
        <p:xfrm>
          <a:off x="6229816" y="3176209"/>
          <a:ext cx="452437" cy="640075"/>
        </p:xfrm>
        <a:graphic>
          <a:graphicData uri="http://schemas.openxmlformats.org/presentationml/2006/ole">
            <mc:AlternateContent xmlns:mc="http://schemas.openxmlformats.org/markup-compatibility/2006">
              <mc:Choice xmlns:v="urn:schemas-microsoft-com:vml" Requires="v">
                <p:oleObj spid="_x0000_s127352" name="Equation" r:id="rId8" imgW="152400" imgH="215900" progId="Equation.3">
                  <p:embed/>
                </p:oleObj>
              </mc:Choice>
              <mc:Fallback>
                <p:oleObj name="Equation" r:id="rId8" imgW="152400" imgH="2159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9816" y="3176209"/>
                        <a:ext cx="452437" cy="640075"/>
                      </a:xfrm>
                      <a:prstGeom prst="rect">
                        <a:avLst/>
                      </a:prstGeom>
                      <a:noFill/>
                      <a:ln>
                        <a:noFill/>
                      </a:ln>
                      <a:extLst/>
                    </p:spPr>
                  </p:pic>
                </p:oleObj>
              </mc:Fallback>
            </mc:AlternateContent>
          </a:graphicData>
        </a:graphic>
      </p:graphicFrame>
      <p:sp>
        <p:nvSpPr>
          <p:cNvPr id="56329" name="TextBox 11"/>
          <p:cNvSpPr txBox="1">
            <a:spLocks noChangeArrowheads="1"/>
          </p:cNvSpPr>
          <p:nvPr/>
        </p:nvSpPr>
        <p:spPr bwMode="auto">
          <a:xfrm>
            <a:off x="2725738" y="4134405"/>
            <a:ext cx="35827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mn-lt"/>
              </a:rPr>
              <a:t>is the object class of </a:t>
            </a:r>
          </a:p>
        </p:txBody>
      </p:sp>
      <p:graphicFrame>
        <p:nvGraphicFramePr>
          <p:cNvPr id="56330" name="Object 13"/>
          <p:cNvGraphicFramePr>
            <a:graphicFrameLocks noChangeAspect="1"/>
          </p:cNvGraphicFramePr>
          <p:nvPr>
            <p:extLst>
              <p:ext uri="{D42A27DB-BD31-4B8C-83A1-F6EECF244321}">
                <p14:modId xmlns:p14="http://schemas.microsoft.com/office/powerpoint/2010/main" val="3260522232"/>
              </p:ext>
            </p:extLst>
          </p:nvPr>
        </p:nvGraphicFramePr>
        <p:xfrm>
          <a:off x="6215528" y="4174217"/>
          <a:ext cx="466725" cy="647700"/>
        </p:xfrm>
        <a:graphic>
          <a:graphicData uri="http://schemas.openxmlformats.org/presentationml/2006/ole">
            <mc:AlternateContent xmlns:mc="http://schemas.openxmlformats.org/markup-compatibility/2006">
              <mc:Choice xmlns:v="urn:schemas-microsoft-com:vml" Requires="v">
                <p:oleObj spid="_x0000_s127353" name="Equation" r:id="rId10" imgW="165100" imgH="228600" progId="Equation.3">
                  <p:embed/>
                </p:oleObj>
              </mc:Choice>
              <mc:Fallback>
                <p:oleObj name="Equation" r:id="rId10" imgW="165100" imgH="2286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5528" y="4174217"/>
                        <a:ext cx="466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31" name="Object 14"/>
          <p:cNvGraphicFramePr>
            <a:graphicFrameLocks noChangeAspect="1"/>
          </p:cNvGraphicFramePr>
          <p:nvPr>
            <p:extLst>
              <p:ext uri="{D42A27DB-BD31-4B8C-83A1-F6EECF244321}">
                <p14:modId xmlns:p14="http://schemas.microsoft.com/office/powerpoint/2010/main" val="1903272765"/>
              </p:ext>
            </p:extLst>
          </p:nvPr>
        </p:nvGraphicFramePr>
        <p:xfrm>
          <a:off x="2047699" y="4202138"/>
          <a:ext cx="746125" cy="517525"/>
        </p:xfrm>
        <a:graphic>
          <a:graphicData uri="http://schemas.openxmlformats.org/presentationml/2006/ole">
            <mc:AlternateContent xmlns:mc="http://schemas.openxmlformats.org/markup-compatibility/2006">
              <mc:Choice xmlns:v="urn:schemas-microsoft-com:vml" Requires="v">
                <p:oleObj spid="_x0000_s127354" name="Equation" r:id="rId12" imgW="292100" imgH="203200" progId="Equation.3">
                  <p:embed/>
                </p:oleObj>
              </mc:Choice>
              <mc:Fallback>
                <p:oleObj name="Equation" r:id="rId12" imgW="292100" imgH="203200" progId="Equation.3">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7699" y="4202138"/>
                        <a:ext cx="746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itle 1"/>
          <p:cNvSpPr>
            <a:spLocks noGrp="1"/>
          </p:cNvSpPr>
          <p:nvPr>
            <p:ph type="title"/>
          </p:nvPr>
        </p:nvSpPr>
        <p:spPr>
          <a:xfrm>
            <a:off x="419100" y="139700"/>
            <a:ext cx="8477250" cy="681038"/>
          </a:xfrm>
        </p:spPr>
        <p:txBody>
          <a:bodyPr rtlCol="0">
            <a:normAutofit/>
          </a:bodyPr>
          <a:lstStyle/>
          <a:p>
            <a:pPr marL="571500" indent="-571500" algn="l">
              <a:defRPr/>
            </a:pPr>
            <a:r>
              <a:rPr lang="en-US" sz="3600" dirty="0"/>
              <a:t>Learning object-class specific </a:t>
            </a:r>
            <a:r>
              <a:rPr lang="en-US" sz="3600" dirty="0" err="1" smtClean="0"/>
              <a:t>embeddings</a:t>
            </a:r>
            <a:endParaRPr lang="en-US" sz="3600" dirty="0"/>
          </a:p>
        </p:txBody>
      </p:sp>
      <p:sp>
        <p:nvSpPr>
          <p:cNvPr id="17" name="Content Placeholder 2"/>
          <p:cNvSpPr txBox="1">
            <a:spLocks/>
          </p:cNvSpPr>
          <p:nvPr/>
        </p:nvSpPr>
        <p:spPr bwMode="auto">
          <a:xfrm>
            <a:off x="355599" y="987052"/>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Our approach:</a:t>
            </a:r>
            <a:endParaRPr lang="en-US" sz="3200" dirty="0">
              <a:solidFill>
                <a:srgbClr val="000000"/>
              </a:solidFill>
              <a:latin typeface="Calibri" charset="0"/>
            </a:endParaRPr>
          </a:p>
        </p:txBody>
      </p:sp>
      <p:sp>
        <p:nvSpPr>
          <p:cNvPr id="18" name="TextBox 17"/>
          <p:cNvSpPr txBox="1"/>
          <p:nvPr/>
        </p:nvSpPr>
        <p:spPr>
          <a:xfrm>
            <a:off x="3125611" y="987052"/>
            <a:ext cx="5115278" cy="584776"/>
          </a:xfrm>
          <a:prstGeom prst="rect">
            <a:avLst/>
          </a:prstGeom>
          <a:noFill/>
        </p:spPr>
        <p:txBody>
          <a:bodyPr wrap="square" rtlCol="0">
            <a:spAutoFit/>
          </a:bodyPr>
          <a:lstStyle/>
          <a:p>
            <a:pPr algn="ctr"/>
            <a:r>
              <a:rPr lang="en-US" sz="3200" b="1" dirty="0" smtClean="0">
                <a:solidFill>
                  <a:srgbClr val="0000FF"/>
                </a:solidFill>
                <a:latin typeface="+mn-lt"/>
              </a:rPr>
              <a:t>Asymmetric embedding</a:t>
            </a:r>
            <a:endParaRPr lang="en-US" sz="3200" b="1" dirty="0">
              <a:solidFill>
                <a:srgbClr val="0000FF"/>
              </a:solidFill>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57349"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24289" t="12779" r="19792" b="4660"/>
          <a:stretch/>
        </p:blipFill>
        <p:spPr bwMode="auto">
          <a:xfrm>
            <a:off x="2988236" y="1479176"/>
            <a:ext cx="3451412" cy="36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19100" y="139700"/>
            <a:ext cx="8477250" cy="681038"/>
          </a:xfrm>
        </p:spPr>
        <p:txBody>
          <a:bodyPr rtlCol="0">
            <a:normAutofit/>
          </a:bodyPr>
          <a:lstStyle/>
          <a:p>
            <a:pPr marL="571500" indent="-571500" algn="l">
              <a:defRPr/>
            </a:pPr>
            <a:r>
              <a:rPr lang="en-US" sz="3600" dirty="0"/>
              <a:t>Learning object-class specific </a:t>
            </a:r>
            <a:r>
              <a:rPr lang="en-US" sz="3600" dirty="0" err="1" smtClean="0"/>
              <a:t>embeddings</a:t>
            </a:r>
            <a:endParaRPr lang="en-US" sz="3600" dirty="0"/>
          </a:p>
        </p:txBody>
      </p:sp>
      <p:pic>
        <p:nvPicPr>
          <p:cNvPr id="10"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t="2365" r="80553" b="4659"/>
          <a:stretch/>
        </p:blipFill>
        <p:spPr bwMode="auto">
          <a:xfrm>
            <a:off x="1489075" y="1020763"/>
            <a:ext cx="12003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85533" t="2365" b="4659"/>
          <a:stretch/>
        </p:blipFill>
        <p:spPr bwMode="auto">
          <a:xfrm>
            <a:off x="6768353" y="1020763"/>
            <a:ext cx="892922"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19447" t="2365" r="75711" b="4659"/>
          <a:stretch/>
        </p:blipFill>
        <p:spPr bwMode="auto">
          <a:xfrm>
            <a:off x="2689412" y="1020763"/>
            <a:ext cx="298824"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80208" t="2365" r="14467" b="4659"/>
          <a:stretch/>
        </p:blipFill>
        <p:spPr bwMode="auto">
          <a:xfrm>
            <a:off x="6439647" y="1020763"/>
            <a:ext cx="328706"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24289" t="2365" r="21729" b="90615"/>
          <a:stretch/>
        </p:blipFill>
        <p:spPr bwMode="auto">
          <a:xfrm>
            <a:off x="2988236" y="1020764"/>
            <a:ext cx="3331882" cy="3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p:nvPr>
        </p:nvSpPr>
        <p:spPr>
          <a:xfrm>
            <a:off x="419100" y="139700"/>
            <a:ext cx="8477250" cy="681038"/>
          </a:xfrm>
        </p:spPr>
        <p:txBody>
          <a:bodyPr rtlCol="0">
            <a:normAutofit/>
          </a:bodyPr>
          <a:lstStyle/>
          <a:p>
            <a:pPr marL="571500" indent="-571500" algn="l">
              <a:defRPr/>
            </a:pPr>
            <a:r>
              <a:rPr lang="en-US" sz="3600" dirty="0"/>
              <a:t>Learning object-class specific </a:t>
            </a:r>
            <a:r>
              <a:rPr lang="en-US" sz="3600" dirty="0" err="1" smtClean="0"/>
              <a:t>embeddings</a:t>
            </a:r>
            <a:endParaRPr lang="en-US" sz="3600" dirty="0"/>
          </a:p>
        </p:txBody>
      </p:sp>
      <p:sp>
        <p:nvSpPr>
          <p:cNvPr id="10" name="Content Placeholder 2"/>
          <p:cNvSpPr txBox="1">
            <a:spLocks/>
          </p:cNvSpPr>
          <p:nvPr/>
        </p:nvSpPr>
        <p:spPr bwMode="auto">
          <a:xfrm>
            <a:off x="355598" y="987052"/>
            <a:ext cx="8540751" cy="20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2800" dirty="0" smtClean="0">
                <a:solidFill>
                  <a:srgbClr val="000000"/>
                </a:solidFill>
                <a:latin typeface="Calibri" charset="0"/>
              </a:rPr>
              <a:t>Learning procedure [O’Donovan et al. 2014]</a:t>
            </a:r>
          </a:p>
          <a:p>
            <a:pPr marL="457200" indent="-457200" eaLnBrk="1" hangingPunct="1">
              <a:spcBef>
                <a:spcPct val="20000"/>
              </a:spcBef>
              <a:buFont typeface="Arial"/>
              <a:buChar char="•"/>
            </a:pPr>
            <a:r>
              <a:rPr lang="en-US" sz="2800" dirty="0" smtClean="0">
                <a:solidFill>
                  <a:srgbClr val="000000"/>
                </a:solidFill>
                <a:latin typeface="Calibri" charset="0"/>
              </a:rPr>
              <a:t>Using a logistic function to model rater’s preferences</a:t>
            </a:r>
          </a:p>
          <a:p>
            <a:pPr marL="457200" indent="-457200" eaLnBrk="1" hangingPunct="1">
              <a:spcBef>
                <a:spcPct val="20000"/>
              </a:spcBef>
              <a:buFont typeface="Arial"/>
              <a:buChar char="•"/>
            </a:pPr>
            <a:r>
              <a:rPr lang="en-US" sz="2800" dirty="0" smtClean="0">
                <a:solidFill>
                  <a:srgbClr val="000000"/>
                </a:solidFill>
                <a:latin typeface="Calibri" charset="0"/>
              </a:rPr>
              <a:t>Learning by maximizing the likelihood of the training triplets with regularization</a:t>
            </a:r>
            <a:endParaRPr lang="en-US" sz="2800" dirty="0">
              <a:solidFill>
                <a:srgbClr val="000000"/>
              </a:solidFill>
              <a:latin typeface="Calibri" charset="0"/>
            </a:endParaRPr>
          </a:p>
        </p:txBody>
      </p:sp>
    </p:spTree>
    <p:extLst>
      <p:ext uri="{BB962C8B-B14F-4D97-AF65-F5344CB8AC3E}">
        <p14:creationId xmlns:p14="http://schemas.microsoft.com/office/powerpoint/2010/main" val="7466911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Outline</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143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sz="3600" dirty="0" smtClean="0">
                <a:solidFill>
                  <a:srgbClr val="BFBFBF"/>
                </a:solidFill>
              </a:rPr>
              <a:t>Key ideas</a:t>
            </a:r>
          </a:p>
          <a:p>
            <a:pPr marL="571500" indent="-571500">
              <a:buFont typeface="Arial"/>
              <a:buChar char="•"/>
              <a:defRPr/>
            </a:pPr>
            <a:r>
              <a:rPr lang="en-US" sz="3600" dirty="0" smtClean="0"/>
              <a:t>Results of triplet prediction</a:t>
            </a:r>
          </a:p>
          <a:p>
            <a:pPr marL="571500" indent="-571500">
              <a:buFont typeface="Arial"/>
              <a:buChar char="•"/>
              <a:defRPr/>
            </a:pPr>
            <a:r>
              <a:rPr lang="en-US" sz="3600" dirty="0" smtClean="0">
                <a:solidFill>
                  <a:schemeClr val="bg1">
                    <a:lumMod val="75000"/>
                  </a:schemeClr>
                </a:solidFill>
              </a:rPr>
              <a:t>Applications</a:t>
            </a:r>
            <a:endParaRPr lang="en-US" sz="3600" dirty="0">
              <a:solidFill>
                <a:schemeClr val="bg1">
                  <a:lumMod val="75000"/>
                </a:schemeClr>
              </a:solidFill>
            </a:endParaRPr>
          </a:p>
        </p:txBody>
      </p:sp>
    </p:spTree>
    <p:extLst>
      <p:ext uri="{BB962C8B-B14F-4D97-AF65-F5344CB8AC3E}">
        <p14:creationId xmlns:p14="http://schemas.microsoft.com/office/powerpoint/2010/main" val="29932799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Results of triplet prediction</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76238" y="971550"/>
            <a:ext cx="8980487" cy="1384995"/>
          </a:xfrm>
          <a:prstGeom prst="rect">
            <a:avLst/>
          </a:prstGeom>
          <a:noFill/>
        </p:spPr>
        <p:txBody>
          <a:bodyPr>
            <a:spAutoFit/>
          </a:bodyPr>
          <a:lstStyle/>
          <a:p>
            <a:pPr>
              <a:defRPr/>
            </a:pPr>
            <a:r>
              <a:rPr lang="en-US" sz="2800" dirty="0">
                <a:solidFill>
                  <a:srgbClr val="000000"/>
                </a:solidFill>
                <a:latin typeface="+mn-lt"/>
              </a:rPr>
              <a:t>Test set: triplets that human agree upon</a:t>
            </a:r>
          </a:p>
          <a:p>
            <a:pPr marL="457200" indent="-457200">
              <a:buFont typeface="Arial"/>
              <a:buChar char="•"/>
              <a:defRPr/>
            </a:pPr>
            <a:r>
              <a:rPr lang="en-US" sz="2800" dirty="0">
                <a:solidFill>
                  <a:srgbClr val="000000"/>
                </a:solidFill>
                <a:latin typeface="+mn-lt"/>
              </a:rPr>
              <a:t>264 triplets from dining room</a:t>
            </a:r>
          </a:p>
          <a:p>
            <a:pPr marL="457200" indent="-457200">
              <a:buFont typeface="Arial"/>
              <a:buChar char="•"/>
              <a:defRPr/>
            </a:pPr>
            <a:r>
              <a:rPr lang="en-US" sz="2800" dirty="0">
                <a:solidFill>
                  <a:srgbClr val="000000"/>
                </a:solidFill>
                <a:latin typeface="+mn-lt"/>
              </a:rPr>
              <a:t>229 triplets from living room</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Results of triplet prediction</a:t>
            </a:r>
            <a:endParaRPr lang="en-US" dirty="0">
              <a:ea typeface="+mj-ea"/>
              <a:cs typeface="+mj-cs"/>
            </a:endParaRPr>
          </a:p>
        </p:txBody>
      </p:sp>
      <p:graphicFrame>
        <p:nvGraphicFramePr>
          <p:cNvPr id="6" name="Table 5"/>
          <p:cNvGraphicFramePr>
            <a:graphicFrameLocks noGrp="1"/>
          </p:cNvGraphicFramePr>
          <p:nvPr>
            <p:extLst>
              <p:ext uri="{D42A27DB-BD31-4B8C-83A1-F6EECF244321}">
                <p14:modId xmlns:p14="http://schemas.microsoft.com/office/powerpoint/2010/main" val="1562682781"/>
              </p:ext>
            </p:extLst>
          </p:nvPr>
        </p:nvGraphicFramePr>
        <p:xfrm>
          <a:off x="461080" y="1075641"/>
          <a:ext cx="8149775" cy="3627119"/>
        </p:xfrm>
        <a:graphic>
          <a:graphicData uri="http://schemas.openxmlformats.org/drawingml/2006/table">
            <a:tbl>
              <a:tblPr firstRow="1" bandRow="1">
                <a:tableStyleId>{073A0DAA-6AF3-43AB-8588-CEC1D06C72B9}</a:tableStyleId>
              </a:tblPr>
              <a:tblGrid>
                <a:gridCol w="4026337"/>
                <a:gridCol w="2066684"/>
                <a:gridCol w="2056754"/>
              </a:tblGrid>
              <a:tr h="370840">
                <a:tc>
                  <a:txBody>
                    <a:bodyPr/>
                    <a:lstStyle/>
                    <a:p>
                      <a:pPr algn="ctr"/>
                      <a:r>
                        <a:rPr lang="en-US" sz="2800" dirty="0" smtClean="0"/>
                        <a:t>Method</a:t>
                      </a:r>
                      <a:endParaRPr lang="en-US" sz="2800" dirty="0"/>
                    </a:p>
                  </a:txBody>
                  <a:tcPr/>
                </a:tc>
                <a:tc>
                  <a:txBody>
                    <a:bodyPr/>
                    <a:lstStyle/>
                    <a:p>
                      <a:pPr algn="ctr"/>
                      <a:r>
                        <a:rPr lang="en-US" sz="2800" dirty="0" smtClean="0"/>
                        <a:t>Dining room</a:t>
                      </a:r>
                      <a:endParaRPr lang="en-US" sz="2800" dirty="0"/>
                    </a:p>
                  </a:txBody>
                  <a:tcPr/>
                </a:tc>
                <a:tc>
                  <a:txBody>
                    <a:bodyPr/>
                    <a:lstStyle/>
                    <a:p>
                      <a:pPr algn="ctr"/>
                      <a:r>
                        <a:rPr lang="en-US" sz="2800" dirty="0" smtClean="0"/>
                        <a:t>Living room</a:t>
                      </a:r>
                      <a:endParaRPr lang="en-US" sz="2800" dirty="0"/>
                    </a:p>
                  </a:txBody>
                  <a:tcPr/>
                </a:tc>
              </a:tr>
              <a:tr h="370840">
                <a:tc>
                  <a:txBody>
                    <a:bodyPr/>
                    <a:lstStyle/>
                    <a:p>
                      <a:pPr algn="ctr"/>
                      <a:r>
                        <a:rPr lang="en-US" sz="2400" dirty="0" smtClean="0"/>
                        <a:t>Chance</a:t>
                      </a:r>
                      <a:endParaRPr lang="en-US" sz="2400" dirty="0"/>
                    </a:p>
                  </a:txBody>
                  <a:tcPr/>
                </a:tc>
                <a:tc>
                  <a:txBody>
                    <a:bodyPr/>
                    <a:lstStyle/>
                    <a:p>
                      <a:pPr algn="ctr"/>
                      <a:r>
                        <a:rPr lang="en-US" sz="2800" dirty="0" smtClean="0"/>
                        <a:t>50%</a:t>
                      </a:r>
                      <a:endParaRPr lang="en-US" sz="2800" dirty="0"/>
                    </a:p>
                  </a:txBody>
                  <a:tcPr/>
                </a:tc>
                <a:tc>
                  <a:txBody>
                    <a:bodyPr/>
                    <a:lstStyle/>
                    <a:p>
                      <a:pPr algn="ctr"/>
                      <a:r>
                        <a:rPr lang="en-US" sz="2800" dirty="0" smtClean="0"/>
                        <a:t>50%</a:t>
                      </a:r>
                      <a:endParaRPr lang="en-US" sz="2800" dirty="0"/>
                    </a:p>
                  </a:txBody>
                  <a:tcPr/>
                </a:tc>
              </a:tr>
              <a:tr h="370840">
                <a:tc>
                  <a:txBody>
                    <a:bodyPr/>
                    <a:lstStyle/>
                    <a:p>
                      <a:pPr algn="ctr"/>
                      <a:r>
                        <a:rPr lang="en-US" sz="2400" dirty="0" smtClean="0"/>
                        <a:t>No 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55%</a:t>
                      </a:r>
                      <a:endParaRPr lang="en-US" sz="2800" dirty="0"/>
                    </a:p>
                  </a:txBody>
                  <a:tcPr/>
                </a:tc>
              </a:tr>
              <a:tr h="370840">
                <a:tc>
                  <a:txBody>
                    <a:bodyPr/>
                    <a:lstStyle/>
                    <a:p>
                      <a:pPr algn="ctr"/>
                      <a:r>
                        <a:rPr lang="en-US" sz="2400" dirty="0" smtClean="0"/>
                        <a:t>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65%</a:t>
                      </a:r>
                      <a:endParaRPr lang="en-US" sz="2800" dirty="0"/>
                    </a:p>
                  </a:txBody>
                  <a:tcPr/>
                </a:tc>
              </a:tr>
              <a:tr h="370840">
                <a:tc>
                  <a:txBody>
                    <a:bodyPr/>
                    <a:lstStyle/>
                    <a:p>
                      <a:pPr algn="ctr"/>
                      <a:r>
                        <a:rPr lang="en-US" sz="2400" dirty="0" smtClean="0"/>
                        <a:t>No</a:t>
                      </a:r>
                      <a:r>
                        <a:rPr lang="en-US" sz="2400" baseline="0" dirty="0" smtClean="0"/>
                        <a:t> part-aware, Asymmetric</a:t>
                      </a:r>
                      <a:endParaRPr lang="en-US" sz="2400" dirty="0"/>
                    </a:p>
                  </a:txBody>
                  <a:tcPr/>
                </a:tc>
                <a:tc>
                  <a:txBody>
                    <a:bodyPr/>
                    <a:lstStyle/>
                    <a:p>
                      <a:pPr algn="ctr"/>
                      <a:r>
                        <a:rPr lang="en-US" sz="2800" dirty="0" smtClean="0"/>
                        <a:t>68%</a:t>
                      </a:r>
                      <a:endParaRPr lang="en-US" sz="2800" dirty="0"/>
                    </a:p>
                  </a:txBody>
                  <a:tcPr/>
                </a:tc>
                <a:tc>
                  <a:txBody>
                    <a:bodyPr/>
                    <a:lstStyle/>
                    <a:p>
                      <a:pPr algn="ctr"/>
                      <a:r>
                        <a:rPr lang="en-US" sz="2800" dirty="0" smtClean="0"/>
                        <a:t>65%</a:t>
                      </a:r>
                      <a:endParaRPr lang="en-US" sz="2800" dirty="0"/>
                    </a:p>
                  </a:txBody>
                  <a:tcPr/>
                </a:tc>
              </a:tr>
              <a:tr h="370840">
                <a:tc>
                  <a:txBody>
                    <a:bodyPr/>
                    <a:lstStyle/>
                    <a:p>
                      <a:pPr algn="ctr"/>
                      <a:r>
                        <a:rPr lang="en-US" sz="2400" dirty="0" smtClean="0">
                          <a:solidFill>
                            <a:srgbClr val="FF0000"/>
                          </a:solidFill>
                        </a:rPr>
                        <a:t>Part-aware,</a:t>
                      </a:r>
                      <a:r>
                        <a:rPr lang="en-US" sz="2400" baseline="0" dirty="0" smtClean="0">
                          <a:solidFill>
                            <a:srgbClr val="FF0000"/>
                          </a:solidFill>
                        </a:rPr>
                        <a:t> Asymmetric (Ours)</a:t>
                      </a:r>
                      <a:endParaRPr lang="en-US" sz="2400" dirty="0">
                        <a:solidFill>
                          <a:srgbClr val="FF0000"/>
                        </a:solidFill>
                      </a:endParaRPr>
                    </a:p>
                  </a:txBody>
                  <a:tcPr/>
                </a:tc>
                <a:tc>
                  <a:txBody>
                    <a:bodyPr/>
                    <a:lstStyle/>
                    <a:p>
                      <a:pPr algn="ctr"/>
                      <a:r>
                        <a:rPr lang="en-US" sz="2800" dirty="0" smtClean="0">
                          <a:solidFill>
                            <a:srgbClr val="FF0000"/>
                          </a:solidFill>
                        </a:rPr>
                        <a:t>73%</a:t>
                      </a:r>
                      <a:endParaRPr lang="en-US" sz="2800" dirty="0">
                        <a:solidFill>
                          <a:srgbClr val="FF0000"/>
                        </a:solidFill>
                      </a:endParaRPr>
                    </a:p>
                  </a:txBody>
                  <a:tcPr/>
                </a:tc>
                <a:tc>
                  <a:txBody>
                    <a:bodyPr/>
                    <a:lstStyle/>
                    <a:p>
                      <a:pPr algn="ctr"/>
                      <a:r>
                        <a:rPr lang="en-US" sz="2800" dirty="0" smtClean="0">
                          <a:solidFill>
                            <a:srgbClr val="FF0000"/>
                          </a:solidFill>
                        </a:rPr>
                        <a:t>72%</a:t>
                      </a:r>
                      <a:endParaRPr lang="en-US" sz="2800" dirty="0">
                        <a:solidFill>
                          <a:srgbClr val="FF0000"/>
                        </a:solidFill>
                      </a:endParaRPr>
                    </a:p>
                  </a:txBody>
                  <a:tcPr/>
                </a:tc>
              </a:tr>
              <a:tr h="370840">
                <a:tc>
                  <a:txBody>
                    <a:bodyPr/>
                    <a:lstStyle/>
                    <a:p>
                      <a:pPr algn="ctr"/>
                      <a:r>
                        <a:rPr lang="en-US" sz="2400" dirty="0" smtClean="0"/>
                        <a:t>People</a:t>
                      </a:r>
                      <a:endParaRPr lang="en-US" sz="2400" dirty="0"/>
                    </a:p>
                  </a:txBody>
                  <a:tcPr/>
                </a:tc>
                <a:tc>
                  <a:txBody>
                    <a:bodyPr/>
                    <a:lstStyle/>
                    <a:p>
                      <a:pPr algn="ctr"/>
                      <a:r>
                        <a:rPr lang="en-US" sz="2800" dirty="0" smtClean="0"/>
                        <a:t>93%</a:t>
                      </a:r>
                      <a:endParaRPr lang="en-US" sz="2800" dirty="0"/>
                    </a:p>
                  </a:txBody>
                  <a:tcPr/>
                </a:tc>
                <a:tc>
                  <a:txBody>
                    <a:bodyPr/>
                    <a:lstStyle/>
                    <a:p>
                      <a:pPr algn="ctr"/>
                      <a:r>
                        <a:rPr lang="en-US" sz="2800" dirty="0" smtClean="0"/>
                        <a:t>99%</a:t>
                      </a:r>
                      <a:endParaRPr lang="en-US" sz="2800"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Results of triplet prediction</a:t>
            </a:r>
            <a:endParaRPr lang="en-US" dirty="0">
              <a:ea typeface="+mj-ea"/>
              <a:cs typeface="+mj-cs"/>
            </a:endParaRPr>
          </a:p>
        </p:txBody>
      </p:sp>
      <p:graphicFrame>
        <p:nvGraphicFramePr>
          <p:cNvPr id="6" name="Table 5"/>
          <p:cNvGraphicFramePr>
            <a:graphicFrameLocks noGrp="1"/>
          </p:cNvGraphicFramePr>
          <p:nvPr>
            <p:extLst>
              <p:ext uri="{D42A27DB-BD31-4B8C-83A1-F6EECF244321}">
                <p14:modId xmlns:p14="http://schemas.microsoft.com/office/powerpoint/2010/main" val="550163624"/>
              </p:ext>
            </p:extLst>
          </p:nvPr>
        </p:nvGraphicFramePr>
        <p:xfrm>
          <a:off x="461080" y="1075641"/>
          <a:ext cx="8149775" cy="3627119"/>
        </p:xfrm>
        <a:graphic>
          <a:graphicData uri="http://schemas.openxmlformats.org/drawingml/2006/table">
            <a:tbl>
              <a:tblPr firstRow="1" bandRow="1">
                <a:tableStyleId>{073A0DAA-6AF3-43AB-8588-CEC1D06C72B9}</a:tableStyleId>
              </a:tblPr>
              <a:tblGrid>
                <a:gridCol w="4026337"/>
                <a:gridCol w="2066684"/>
                <a:gridCol w="2056754"/>
              </a:tblGrid>
              <a:tr h="370840">
                <a:tc>
                  <a:txBody>
                    <a:bodyPr/>
                    <a:lstStyle/>
                    <a:p>
                      <a:pPr algn="ctr"/>
                      <a:r>
                        <a:rPr lang="en-US" sz="2800" dirty="0" smtClean="0"/>
                        <a:t>Method</a:t>
                      </a:r>
                      <a:endParaRPr lang="en-US" sz="2800" dirty="0"/>
                    </a:p>
                  </a:txBody>
                  <a:tcPr/>
                </a:tc>
                <a:tc>
                  <a:txBody>
                    <a:bodyPr/>
                    <a:lstStyle/>
                    <a:p>
                      <a:pPr algn="ctr"/>
                      <a:r>
                        <a:rPr lang="en-US" sz="2800" dirty="0" smtClean="0"/>
                        <a:t>Dining room</a:t>
                      </a:r>
                      <a:endParaRPr lang="en-US" sz="2800" dirty="0"/>
                    </a:p>
                  </a:txBody>
                  <a:tcPr/>
                </a:tc>
                <a:tc>
                  <a:txBody>
                    <a:bodyPr/>
                    <a:lstStyle/>
                    <a:p>
                      <a:pPr algn="ctr"/>
                      <a:r>
                        <a:rPr lang="en-US" sz="2800" dirty="0" smtClean="0"/>
                        <a:t>Living room</a:t>
                      </a:r>
                      <a:endParaRPr lang="en-US" sz="2800" dirty="0"/>
                    </a:p>
                  </a:txBody>
                  <a:tcPr/>
                </a:tc>
              </a:tr>
              <a:tr h="370840">
                <a:tc>
                  <a:txBody>
                    <a:bodyPr/>
                    <a:lstStyle/>
                    <a:p>
                      <a:pPr algn="ctr"/>
                      <a:r>
                        <a:rPr lang="en-US" sz="2400" dirty="0" smtClean="0"/>
                        <a:t>Chance</a:t>
                      </a:r>
                      <a:endParaRPr lang="en-US" sz="2400" dirty="0"/>
                    </a:p>
                  </a:txBody>
                  <a:tcPr/>
                </a:tc>
                <a:tc>
                  <a:txBody>
                    <a:bodyPr/>
                    <a:lstStyle/>
                    <a:p>
                      <a:pPr algn="ctr"/>
                      <a:r>
                        <a:rPr lang="en-US" sz="2800" dirty="0" smtClean="0"/>
                        <a:t>50%</a:t>
                      </a:r>
                      <a:endParaRPr lang="en-US" sz="2800" dirty="0"/>
                    </a:p>
                  </a:txBody>
                  <a:tcPr/>
                </a:tc>
                <a:tc>
                  <a:txBody>
                    <a:bodyPr/>
                    <a:lstStyle/>
                    <a:p>
                      <a:pPr algn="ctr"/>
                      <a:r>
                        <a:rPr lang="en-US" sz="2800" dirty="0" smtClean="0"/>
                        <a:t>50%</a:t>
                      </a:r>
                      <a:endParaRPr lang="en-US" sz="2800" dirty="0"/>
                    </a:p>
                  </a:txBody>
                  <a:tcPr/>
                </a:tc>
              </a:tr>
              <a:tr h="370840">
                <a:tc>
                  <a:txBody>
                    <a:bodyPr/>
                    <a:lstStyle/>
                    <a:p>
                      <a:pPr algn="ctr"/>
                      <a:r>
                        <a:rPr lang="en-US" sz="2400" dirty="0" smtClean="0"/>
                        <a:t>No 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55%</a:t>
                      </a:r>
                      <a:endParaRPr lang="en-US" sz="2800" dirty="0"/>
                    </a:p>
                  </a:txBody>
                  <a:tcPr/>
                </a:tc>
              </a:tr>
              <a:tr h="370840">
                <a:tc>
                  <a:txBody>
                    <a:bodyPr/>
                    <a:lstStyle/>
                    <a:p>
                      <a:pPr algn="ctr"/>
                      <a:r>
                        <a:rPr lang="en-US" sz="2400" dirty="0" smtClean="0">
                          <a:solidFill>
                            <a:srgbClr val="0000FF"/>
                          </a:solidFill>
                        </a:rPr>
                        <a:t>Part-aware</a:t>
                      </a:r>
                      <a:r>
                        <a:rPr lang="en-US" sz="2400" baseline="0" dirty="0" smtClean="0">
                          <a:solidFill>
                            <a:srgbClr val="0000FF"/>
                          </a:solidFill>
                        </a:rPr>
                        <a:t>, Symmetric</a:t>
                      </a:r>
                      <a:endParaRPr lang="en-US" sz="2400" dirty="0">
                        <a:solidFill>
                          <a:srgbClr val="0000FF"/>
                        </a:solidFill>
                      </a:endParaRPr>
                    </a:p>
                  </a:txBody>
                  <a:tcPr/>
                </a:tc>
                <a:tc>
                  <a:txBody>
                    <a:bodyPr/>
                    <a:lstStyle/>
                    <a:p>
                      <a:pPr algn="ctr"/>
                      <a:r>
                        <a:rPr lang="en-US" sz="2800" dirty="0" smtClean="0">
                          <a:solidFill>
                            <a:srgbClr val="0000FF"/>
                          </a:solidFill>
                        </a:rPr>
                        <a:t>63%</a:t>
                      </a:r>
                      <a:endParaRPr lang="en-US" sz="2800" dirty="0">
                        <a:solidFill>
                          <a:srgbClr val="0000FF"/>
                        </a:solidFill>
                      </a:endParaRPr>
                    </a:p>
                  </a:txBody>
                  <a:tcPr/>
                </a:tc>
                <a:tc>
                  <a:txBody>
                    <a:bodyPr/>
                    <a:lstStyle/>
                    <a:p>
                      <a:pPr algn="ctr"/>
                      <a:r>
                        <a:rPr lang="en-US" sz="2800" dirty="0" smtClean="0">
                          <a:solidFill>
                            <a:srgbClr val="0000FF"/>
                          </a:solidFill>
                        </a:rPr>
                        <a:t>65%</a:t>
                      </a:r>
                      <a:endParaRPr lang="en-US" sz="2800" dirty="0">
                        <a:solidFill>
                          <a:srgbClr val="0000FF"/>
                        </a:solidFill>
                      </a:endParaRPr>
                    </a:p>
                  </a:txBody>
                  <a:tcPr/>
                </a:tc>
              </a:tr>
              <a:tr h="370840">
                <a:tc>
                  <a:txBody>
                    <a:bodyPr/>
                    <a:lstStyle/>
                    <a:p>
                      <a:pPr algn="ctr"/>
                      <a:r>
                        <a:rPr lang="en-US" sz="2400" dirty="0" smtClean="0"/>
                        <a:t>No</a:t>
                      </a:r>
                      <a:r>
                        <a:rPr lang="en-US" sz="2400" baseline="0" dirty="0" smtClean="0"/>
                        <a:t> part-aware, Asymmetric</a:t>
                      </a:r>
                      <a:endParaRPr lang="en-US" sz="2400" dirty="0"/>
                    </a:p>
                  </a:txBody>
                  <a:tcPr/>
                </a:tc>
                <a:tc>
                  <a:txBody>
                    <a:bodyPr/>
                    <a:lstStyle/>
                    <a:p>
                      <a:pPr algn="ctr"/>
                      <a:r>
                        <a:rPr lang="en-US" sz="2800" dirty="0" smtClean="0"/>
                        <a:t>68%</a:t>
                      </a:r>
                      <a:endParaRPr lang="en-US" sz="2800" dirty="0"/>
                    </a:p>
                  </a:txBody>
                  <a:tcPr/>
                </a:tc>
                <a:tc>
                  <a:txBody>
                    <a:bodyPr/>
                    <a:lstStyle/>
                    <a:p>
                      <a:pPr algn="ctr"/>
                      <a:r>
                        <a:rPr lang="en-US" sz="2800" dirty="0" smtClean="0"/>
                        <a:t>65%</a:t>
                      </a:r>
                      <a:endParaRPr lang="en-US" sz="2800" dirty="0"/>
                    </a:p>
                  </a:txBody>
                  <a:tcPr/>
                </a:tc>
              </a:tr>
              <a:tr h="370840">
                <a:tc>
                  <a:txBody>
                    <a:bodyPr/>
                    <a:lstStyle/>
                    <a:p>
                      <a:pPr algn="ctr"/>
                      <a:r>
                        <a:rPr lang="en-US" sz="2400" dirty="0" smtClean="0">
                          <a:solidFill>
                            <a:srgbClr val="FF0000"/>
                          </a:solidFill>
                        </a:rPr>
                        <a:t>Part-aware,</a:t>
                      </a:r>
                      <a:r>
                        <a:rPr lang="en-US" sz="2400" baseline="0" dirty="0" smtClean="0">
                          <a:solidFill>
                            <a:srgbClr val="FF0000"/>
                          </a:solidFill>
                        </a:rPr>
                        <a:t> Asymmetric (Ours)</a:t>
                      </a:r>
                      <a:endParaRPr lang="en-US" sz="2400" dirty="0">
                        <a:solidFill>
                          <a:srgbClr val="FF0000"/>
                        </a:solidFill>
                      </a:endParaRPr>
                    </a:p>
                  </a:txBody>
                  <a:tcPr/>
                </a:tc>
                <a:tc>
                  <a:txBody>
                    <a:bodyPr/>
                    <a:lstStyle/>
                    <a:p>
                      <a:pPr algn="ctr"/>
                      <a:r>
                        <a:rPr lang="en-US" sz="2800" dirty="0" smtClean="0">
                          <a:solidFill>
                            <a:srgbClr val="FF0000"/>
                          </a:solidFill>
                        </a:rPr>
                        <a:t>73%</a:t>
                      </a:r>
                      <a:endParaRPr lang="en-US" sz="2800" dirty="0">
                        <a:solidFill>
                          <a:srgbClr val="FF0000"/>
                        </a:solidFill>
                      </a:endParaRPr>
                    </a:p>
                  </a:txBody>
                  <a:tcPr/>
                </a:tc>
                <a:tc>
                  <a:txBody>
                    <a:bodyPr/>
                    <a:lstStyle/>
                    <a:p>
                      <a:pPr algn="ctr"/>
                      <a:r>
                        <a:rPr lang="en-US" sz="2800" dirty="0" smtClean="0">
                          <a:solidFill>
                            <a:srgbClr val="FF0000"/>
                          </a:solidFill>
                        </a:rPr>
                        <a:t>72%</a:t>
                      </a:r>
                      <a:endParaRPr lang="en-US" sz="2800" dirty="0">
                        <a:solidFill>
                          <a:srgbClr val="FF0000"/>
                        </a:solidFill>
                      </a:endParaRPr>
                    </a:p>
                  </a:txBody>
                  <a:tcPr/>
                </a:tc>
              </a:tr>
              <a:tr h="370840">
                <a:tc>
                  <a:txBody>
                    <a:bodyPr/>
                    <a:lstStyle/>
                    <a:p>
                      <a:pPr algn="ctr"/>
                      <a:r>
                        <a:rPr lang="en-US" sz="2400" dirty="0" smtClean="0"/>
                        <a:t>People</a:t>
                      </a:r>
                      <a:endParaRPr lang="en-US" sz="2400" dirty="0"/>
                    </a:p>
                  </a:txBody>
                  <a:tcPr/>
                </a:tc>
                <a:tc>
                  <a:txBody>
                    <a:bodyPr/>
                    <a:lstStyle/>
                    <a:p>
                      <a:pPr algn="ctr"/>
                      <a:r>
                        <a:rPr lang="en-US" sz="2800" dirty="0" smtClean="0"/>
                        <a:t>93%</a:t>
                      </a:r>
                      <a:endParaRPr lang="en-US" sz="2800" dirty="0"/>
                    </a:p>
                  </a:txBody>
                  <a:tcPr/>
                </a:tc>
                <a:tc>
                  <a:txBody>
                    <a:bodyPr/>
                    <a:lstStyle/>
                    <a:p>
                      <a:pPr algn="ctr"/>
                      <a:r>
                        <a:rPr lang="en-US" sz="2800" dirty="0" smtClean="0"/>
                        <a:t>99%</a:t>
                      </a:r>
                      <a:endParaRPr lang="en-US" sz="2800" dirty="0"/>
                    </a:p>
                  </a:txBody>
                  <a:tcPr/>
                </a:tc>
              </a:tr>
            </a:tbl>
          </a:graphicData>
        </a:graphic>
      </p:graphicFrame>
    </p:spTree>
    <p:extLst>
      <p:ext uri="{BB962C8B-B14F-4D97-AF65-F5344CB8AC3E}">
        <p14:creationId xmlns:p14="http://schemas.microsoft.com/office/powerpoint/2010/main" val="23081462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Results of triplet prediction</a:t>
            </a:r>
            <a:endParaRPr lang="en-US" dirty="0">
              <a:ea typeface="+mj-ea"/>
              <a:cs typeface="+mj-cs"/>
            </a:endParaRPr>
          </a:p>
        </p:txBody>
      </p:sp>
      <p:graphicFrame>
        <p:nvGraphicFramePr>
          <p:cNvPr id="6" name="Table 5"/>
          <p:cNvGraphicFramePr>
            <a:graphicFrameLocks noGrp="1"/>
          </p:cNvGraphicFramePr>
          <p:nvPr>
            <p:extLst>
              <p:ext uri="{D42A27DB-BD31-4B8C-83A1-F6EECF244321}">
                <p14:modId xmlns:p14="http://schemas.microsoft.com/office/powerpoint/2010/main" val="3269228338"/>
              </p:ext>
            </p:extLst>
          </p:nvPr>
        </p:nvGraphicFramePr>
        <p:xfrm>
          <a:off x="461080" y="1075641"/>
          <a:ext cx="8149775" cy="3627119"/>
        </p:xfrm>
        <a:graphic>
          <a:graphicData uri="http://schemas.openxmlformats.org/drawingml/2006/table">
            <a:tbl>
              <a:tblPr firstRow="1" bandRow="1">
                <a:tableStyleId>{073A0DAA-6AF3-43AB-8588-CEC1D06C72B9}</a:tableStyleId>
              </a:tblPr>
              <a:tblGrid>
                <a:gridCol w="4026337"/>
                <a:gridCol w="2066684"/>
                <a:gridCol w="2056754"/>
              </a:tblGrid>
              <a:tr h="370840">
                <a:tc>
                  <a:txBody>
                    <a:bodyPr/>
                    <a:lstStyle/>
                    <a:p>
                      <a:pPr algn="ctr"/>
                      <a:r>
                        <a:rPr lang="en-US" sz="2800" dirty="0" smtClean="0"/>
                        <a:t>Method</a:t>
                      </a:r>
                      <a:endParaRPr lang="en-US" sz="2800" dirty="0"/>
                    </a:p>
                  </a:txBody>
                  <a:tcPr/>
                </a:tc>
                <a:tc>
                  <a:txBody>
                    <a:bodyPr/>
                    <a:lstStyle/>
                    <a:p>
                      <a:pPr algn="ctr"/>
                      <a:r>
                        <a:rPr lang="en-US" sz="2800" dirty="0" smtClean="0"/>
                        <a:t>Dining room</a:t>
                      </a:r>
                      <a:endParaRPr lang="en-US" sz="2800" dirty="0"/>
                    </a:p>
                  </a:txBody>
                  <a:tcPr/>
                </a:tc>
                <a:tc>
                  <a:txBody>
                    <a:bodyPr/>
                    <a:lstStyle/>
                    <a:p>
                      <a:pPr algn="ctr"/>
                      <a:r>
                        <a:rPr lang="en-US" sz="2800" dirty="0" smtClean="0"/>
                        <a:t>Living room</a:t>
                      </a:r>
                      <a:endParaRPr lang="en-US" sz="2800" dirty="0"/>
                    </a:p>
                  </a:txBody>
                  <a:tcPr/>
                </a:tc>
              </a:tr>
              <a:tr h="370840">
                <a:tc>
                  <a:txBody>
                    <a:bodyPr/>
                    <a:lstStyle/>
                    <a:p>
                      <a:pPr algn="ctr"/>
                      <a:r>
                        <a:rPr lang="en-US" sz="2400" dirty="0" smtClean="0"/>
                        <a:t>Chance</a:t>
                      </a:r>
                      <a:endParaRPr lang="en-US" sz="2400" dirty="0"/>
                    </a:p>
                  </a:txBody>
                  <a:tcPr/>
                </a:tc>
                <a:tc>
                  <a:txBody>
                    <a:bodyPr/>
                    <a:lstStyle/>
                    <a:p>
                      <a:pPr algn="ctr"/>
                      <a:r>
                        <a:rPr lang="en-US" sz="2800" dirty="0" smtClean="0"/>
                        <a:t>50%</a:t>
                      </a:r>
                      <a:endParaRPr lang="en-US" sz="2800" dirty="0"/>
                    </a:p>
                  </a:txBody>
                  <a:tcPr/>
                </a:tc>
                <a:tc>
                  <a:txBody>
                    <a:bodyPr/>
                    <a:lstStyle/>
                    <a:p>
                      <a:pPr algn="ctr"/>
                      <a:r>
                        <a:rPr lang="en-US" sz="2800" dirty="0" smtClean="0"/>
                        <a:t>50%</a:t>
                      </a:r>
                      <a:endParaRPr lang="en-US" sz="2800" dirty="0"/>
                    </a:p>
                  </a:txBody>
                  <a:tcPr/>
                </a:tc>
              </a:tr>
              <a:tr h="370840">
                <a:tc>
                  <a:txBody>
                    <a:bodyPr/>
                    <a:lstStyle/>
                    <a:p>
                      <a:pPr algn="ctr"/>
                      <a:r>
                        <a:rPr lang="en-US" sz="2400" dirty="0" smtClean="0"/>
                        <a:t>No 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55%</a:t>
                      </a:r>
                      <a:endParaRPr lang="en-US" sz="2800" dirty="0"/>
                    </a:p>
                  </a:txBody>
                  <a:tcPr/>
                </a:tc>
              </a:tr>
              <a:tr h="370840">
                <a:tc>
                  <a:txBody>
                    <a:bodyPr/>
                    <a:lstStyle/>
                    <a:p>
                      <a:pPr algn="ctr"/>
                      <a:r>
                        <a:rPr lang="en-US" sz="2400" dirty="0" smtClean="0"/>
                        <a:t>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65%</a:t>
                      </a:r>
                      <a:endParaRPr lang="en-US" sz="2800" dirty="0"/>
                    </a:p>
                  </a:txBody>
                  <a:tcPr/>
                </a:tc>
              </a:tr>
              <a:tr h="370840">
                <a:tc>
                  <a:txBody>
                    <a:bodyPr/>
                    <a:lstStyle/>
                    <a:p>
                      <a:pPr algn="ctr"/>
                      <a:r>
                        <a:rPr lang="en-US" sz="2400" dirty="0" smtClean="0">
                          <a:solidFill>
                            <a:srgbClr val="0000FF"/>
                          </a:solidFill>
                        </a:rPr>
                        <a:t>No</a:t>
                      </a:r>
                      <a:r>
                        <a:rPr lang="en-US" sz="2400" baseline="0" dirty="0" smtClean="0">
                          <a:solidFill>
                            <a:srgbClr val="0000FF"/>
                          </a:solidFill>
                        </a:rPr>
                        <a:t> part-aware, Asymmetric</a:t>
                      </a:r>
                      <a:endParaRPr lang="en-US" sz="2400" dirty="0">
                        <a:solidFill>
                          <a:srgbClr val="0000FF"/>
                        </a:solidFill>
                      </a:endParaRPr>
                    </a:p>
                  </a:txBody>
                  <a:tcPr/>
                </a:tc>
                <a:tc>
                  <a:txBody>
                    <a:bodyPr/>
                    <a:lstStyle/>
                    <a:p>
                      <a:pPr algn="ctr"/>
                      <a:r>
                        <a:rPr lang="en-US" sz="2800" dirty="0" smtClean="0">
                          <a:solidFill>
                            <a:srgbClr val="0000FF"/>
                          </a:solidFill>
                        </a:rPr>
                        <a:t>68%</a:t>
                      </a:r>
                      <a:endParaRPr lang="en-US" sz="2800" dirty="0">
                        <a:solidFill>
                          <a:srgbClr val="0000FF"/>
                        </a:solidFill>
                      </a:endParaRPr>
                    </a:p>
                  </a:txBody>
                  <a:tcPr/>
                </a:tc>
                <a:tc>
                  <a:txBody>
                    <a:bodyPr/>
                    <a:lstStyle/>
                    <a:p>
                      <a:pPr algn="ctr"/>
                      <a:r>
                        <a:rPr lang="en-US" sz="2800" dirty="0" smtClean="0">
                          <a:solidFill>
                            <a:srgbClr val="0000FF"/>
                          </a:solidFill>
                        </a:rPr>
                        <a:t>65%</a:t>
                      </a:r>
                      <a:endParaRPr lang="en-US" sz="2800" dirty="0">
                        <a:solidFill>
                          <a:srgbClr val="0000FF"/>
                        </a:solidFill>
                      </a:endParaRPr>
                    </a:p>
                  </a:txBody>
                  <a:tcPr/>
                </a:tc>
              </a:tr>
              <a:tr h="370840">
                <a:tc>
                  <a:txBody>
                    <a:bodyPr/>
                    <a:lstStyle/>
                    <a:p>
                      <a:pPr algn="ctr"/>
                      <a:r>
                        <a:rPr lang="en-US" sz="2400" dirty="0" smtClean="0">
                          <a:solidFill>
                            <a:srgbClr val="FF0000"/>
                          </a:solidFill>
                        </a:rPr>
                        <a:t>Part-aware,</a:t>
                      </a:r>
                      <a:r>
                        <a:rPr lang="en-US" sz="2400" baseline="0" dirty="0" smtClean="0">
                          <a:solidFill>
                            <a:srgbClr val="FF0000"/>
                          </a:solidFill>
                        </a:rPr>
                        <a:t> Asymmetric (Ours)</a:t>
                      </a:r>
                      <a:endParaRPr lang="en-US" sz="2400" dirty="0">
                        <a:solidFill>
                          <a:srgbClr val="FF0000"/>
                        </a:solidFill>
                      </a:endParaRPr>
                    </a:p>
                  </a:txBody>
                  <a:tcPr/>
                </a:tc>
                <a:tc>
                  <a:txBody>
                    <a:bodyPr/>
                    <a:lstStyle/>
                    <a:p>
                      <a:pPr algn="ctr"/>
                      <a:r>
                        <a:rPr lang="en-US" sz="2800" dirty="0" smtClean="0">
                          <a:solidFill>
                            <a:srgbClr val="FF0000"/>
                          </a:solidFill>
                        </a:rPr>
                        <a:t>73%</a:t>
                      </a:r>
                      <a:endParaRPr lang="en-US" sz="2800" dirty="0">
                        <a:solidFill>
                          <a:srgbClr val="FF0000"/>
                        </a:solidFill>
                      </a:endParaRPr>
                    </a:p>
                  </a:txBody>
                  <a:tcPr/>
                </a:tc>
                <a:tc>
                  <a:txBody>
                    <a:bodyPr/>
                    <a:lstStyle/>
                    <a:p>
                      <a:pPr algn="ctr"/>
                      <a:r>
                        <a:rPr lang="en-US" sz="2800" dirty="0" smtClean="0">
                          <a:solidFill>
                            <a:srgbClr val="FF0000"/>
                          </a:solidFill>
                        </a:rPr>
                        <a:t>72%</a:t>
                      </a:r>
                      <a:endParaRPr lang="en-US" sz="2800" dirty="0">
                        <a:solidFill>
                          <a:srgbClr val="FF0000"/>
                        </a:solidFill>
                      </a:endParaRPr>
                    </a:p>
                  </a:txBody>
                  <a:tcPr/>
                </a:tc>
              </a:tr>
              <a:tr h="370840">
                <a:tc>
                  <a:txBody>
                    <a:bodyPr/>
                    <a:lstStyle/>
                    <a:p>
                      <a:pPr algn="ctr"/>
                      <a:r>
                        <a:rPr lang="en-US" sz="2400" dirty="0" smtClean="0"/>
                        <a:t>People</a:t>
                      </a:r>
                      <a:endParaRPr lang="en-US" sz="2400" dirty="0"/>
                    </a:p>
                  </a:txBody>
                  <a:tcPr/>
                </a:tc>
                <a:tc>
                  <a:txBody>
                    <a:bodyPr/>
                    <a:lstStyle/>
                    <a:p>
                      <a:pPr algn="ctr"/>
                      <a:r>
                        <a:rPr lang="en-US" sz="2800" dirty="0" smtClean="0"/>
                        <a:t>93%</a:t>
                      </a:r>
                      <a:endParaRPr lang="en-US" sz="2800" dirty="0"/>
                    </a:p>
                  </a:txBody>
                  <a:tcPr/>
                </a:tc>
                <a:tc>
                  <a:txBody>
                    <a:bodyPr/>
                    <a:lstStyle/>
                    <a:p>
                      <a:pPr algn="ctr"/>
                      <a:r>
                        <a:rPr lang="en-US" sz="2800" dirty="0" smtClean="0"/>
                        <a:t>99%</a:t>
                      </a:r>
                      <a:endParaRPr lang="en-US" sz="2800" dirty="0"/>
                    </a:p>
                  </a:txBody>
                  <a:tcPr/>
                </a:tc>
              </a:tr>
            </a:tbl>
          </a:graphicData>
        </a:graphic>
      </p:graphicFrame>
    </p:spTree>
    <p:extLst>
      <p:ext uri="{BB962C8B-B14F-4D97-AF65-F5344CB8AC3E}">
        <p14:creationId xmlns:p14="http://schemas.microsoft.com/office/powerpoint/2010/main" val="9342439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267700" cy="681038"/>
          </a:xfrm>
        </p:spPr>
        <p:txBody>
          <a:bodyPr rtlCol="0">
            <a:normAutofit fontScale="90000"/>
          </a:bodyPr>
          <a:lstStyle/>
          <a:p>
            <a:pPr algn="l" eaLnBrk="1" fontAlgn="auto" hangingPunct="1">
              <a:spcAft>
                <a:spcPts val="0"/>
              </a:spcAft>
              <a:defRPr/>
            </a:pPr>
            <a:r>
              <a:rPr lang="en-US" dirty="0" smtClean="0">
                <a:ea typeface="+mj-ea"/>
                <a:cs typeface="+mj-cs"/>
              </a:rPr>
              <a:t>Motivation</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17416" name="Picture 12" descr="initial.png"/>
          <p:cNvPicPr>
            <a:picLocks noChangeAspect="1"/>
          </p:cNvPicPr>
          <p:nvPr/>
        </p:nvPicPr>
        <p:blipFill rotWithShape="1">
          <a:blip r:embed="rId3">
            <a:extLst>
              <a:ext uri="{28A0092B-C50C-407E-A947-70E740481C1C}">
                <a14:useLocalDpi xmlns:a14="http://schemas.microsoft.com/office/drawing/2010/main" val="0"/>
              </a:ext>
            </a:extLst>
          </a:blip>
          <a:srcRect b="8614"/>
          <a:stretch/>
        </p:blipFill>
        <p:spPr bwMode="auto">
          <a:xfrm>
            <a:off x="329454" y="1022630"/>
            <a:ext cx="8498095" cy="364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97101" y="4498960"/>
            <a:ext cx="4855136" cy="584776"/>
          </a:xfrm>
          <a:prstGeom prst="rect">
            <a:avLst/>
          </a:prstGeom>
          <a:noFill/>
        </p:spPr>
        <p:txBody>
          <a:bodyPr wrap="square" rtlCol="0">
            <a:spAutoFit/>
          </a:bodyPr>
          <a:lstStyle/>
          <a:p>
            <a:pPr algn="ctr"/>
            <a:r>
              <a:rPr lang="en-US" sz="3200" dirty="0" smtClean="0">
                <a:latin typeface="+mn-lt"/>
              </a:rPr>
              <a:t>Stylistically </a:t>
            </a:r>
            <a:r>
              <a:rPr lang="en-US" sz="3200" dirty="0" smtClean="0">
                <a:solidFill>
                  <a:srgbClr val="FF0000"/>
                </a:solidFill>
                <a:latin typeface="+mn-lt"/>
              </a:rPr>
              <a:t>incompatible</a:t>
            </a:r>
            <a:endParaRPr lang="en-US" sz="3200" dirty="0">
              <a:solidFill>
                <a:srgbClr val="FF0000"/>
              </a:solidFill>
              <a:latin typeface="+mn-lt"/>
            </a:endParaRPr>
          </a:p>
        </p:txBody>
      </p:sp>
    </p:spTree>
    <p:extLst>
      <p:ext uri="{BB962C8B-B14F-4D97-AF65-F5344CB8AC3E}">
        <p14:creationId xmlns:p14="http://schemas.microsoft.com/office/powerpoint/2010/main" val="7311485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Outline</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Content Placeholder 2"/>
          <p:cNvSpPr txBox="1">
            <a:spLocks/>
          </p:cNvSpPr>
          <p:nvPr/>
        </p:nvSpPr>
        <p:spPr bwMode="auto">
          <a:xfrm>
            <a:off x="355600" y="1031875"/>
            <a:ext cx="8339138" cy="29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defRPr/>
            </a:pPr>
            <a:r>
              <a:rPr lang="en-US" sz="3600" dirty="0" smtClean="0">
                <a:solidFill>
                  <a:schemeClr val="bg1">
                    <a:lumMod val="75000"/>
                  </a:schemeClr>
                </a:solidFill>
              </a:rPr>
              <a:t>Key ideas</a:t>
            </a:r>
          </a:p>
          <a:p>
            <a:pPr marL="571500" indent="-571500">
              <a:buFont typeface="Arial"/>
              <a:buChar char="•"/>
              <a:defRPr/>
            </a:pPr>
            <a:r>
              <a:rPr lang="en-US" sz="3600" dirty="0" smtClean="0">
                <a:solidFill>
                  <a:srgbClr val="BFBFBF"/>
                </a:solidFill>
              </a:rPr>
              <a:t>Results of triplet prediction</a:t>
            </a:r>
          </a:p>
          <a:p>
            <a:pPr marL="571500" indent="-571500">
              <a:buFont typeface="Arial"/>
              <a:buChar char="•"/>
              <a:defRPr/>
            </a:pPr>
            <a:r>
              <a:rPr lang="en-US" sz="3600" dirty="0" smtClean="0"/>
              <a:t>Applications</a:t>
            </a:r>
            <a:endParaRPr lang="en-US" sz="3600" dirty="0"/>
          </a:p>
        </p:txBody>
      </p:sp>
    </p:spTree>
    <p:extLst>
      <p:ext uri="{BB962C8B-B14F-4D97-AF65-F5344CB8AC3E}">
        <p14:creationId xmlns:p14="http://schemas.microsoft.com/office/powerpoint/2010/main" val="4295695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Applications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2467" name="Content Placeholder 2"/>
          <p:cNvSpPr txBox="1">
            <a:spLocks/>
          </p:cNvSpPr>
          <p:nvPr/>
        </p:nvSpPr>
        <p:spPr bwMode="auto">
          <a:xfrm>
            <a:off x="355600" y="1031875"/>
            <a:ext cx="83391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a:solidFill>
                  <a:srgbClr val="000000"/>
                </a:solidFill>
                <a:latin typeface="Calibri" charset="0"/>
              </a:rPr>
              <a:t>Style-aware shape </a:t>
            </a:r>
            <a:r>
              <a:rPr lang="en-US" sz="3200" dirty="0" smtClean="0">
                <a:solidFill>
                  <a:srgbClr val="000000"/>
                </a:solidFill>
                <a:latin typeface="Calibri" charset="0"/>
              </a:rPr>
              <a:t>retrieval</a:t>
            </a:r>
          </a:p>
          <a:p>
            <a:pPr eaLnBrk="1" hangingPunct="1">
              <a:spcBef>
                <a:spcPct val="20000"/>
              </a:spcBef>
              <a:buFont typeface="Arial" charset="0"/>
              <a:buChar char="•"/>
            </a:pPr>
            <a:r>
              <a:rPr lang="en-US" sz="3200" dirty="0" smtClean="0">
                <a:solidFill>
                  <a:srgbClr val="000000"/>
                </a:solidFill>
                <a:latin typeface="Calibri" charset="0"/>
              </a:rPr>
              <a:t>Style-aware furniture suggestion</a:t>
            </a:r>
            <a:endParaRPr lang="en-US" sz="3200" dirty="0">
              <a:solidFill>
                <a:srgbClr val="000000"/>
              </a:solidFill>
              <a:latin typeface="Calibri" charset="0"/>
            </a:endParaRPr>
          </a:p>
          <a:p>
            <a:pPr eaLnBrk="1" hangingPunct="1">
              <a:spcBef>
                <a:spcPct val="20000"/>
              </a:spcBef>
              <a:buFont typeface="Arial" charset="0"/>
              <a:buChar char="•"/>
            </a:pPr>
            <a:r>
              <a:rPr lang="en-US" sz="3200" dirty="0">
                <a:solidFill>
                  <a:srgbClr val="000000"/>
                </a:solidFill>
                <a:latin typeface="Calibri" charset="0"/>
              </a:rPr>
              <a:t>Style-aware scene building</a:t>
            </a:r>
          </a:p>
        </p:txBody>
      </p:sp>
    </p:spTree>
    <p:extLst>
      <p:ext uri="{BB962C8B-B14F-4D97-AF65-F5344CB8AC3E}">
        <p14:creationId xmlns:p14="http://schemas.microsoft.com/office/powerpoint/2010/main" val="35191161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Applications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2467" name="Content Placeholder 2"/>
          <p:cNvSpPr txBox="1">
            <a:spLocks/>
          </p:cNvSpPr>
          <p:nvPr/>
        </p:nvSpPr>
        <p:spPr bwMode="auto">
          <a:xfrm>
            <a:off x="355600" y="1031875"/>
            <a:ext cx="83391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a:solidFill>
                  <a:srgbClr val="000000"/>
                </a:solidFill>
                <a:latin typeface="Calibri" charset="0"/>
              </a:rPr>
              <a:t>Style-aware shape </a:t>
            </a:r>
            <a:r>
              <a:rPr lang="en-US" sz="3200" dirty="0" smtClean="0">
                <a:solidFill>
                  <a:srgbClr val="000000"/>
                </a:solidFill>
                <a:latin typeface="Calibri" charset="0"/>
              </a:rPr>
              <a:t>retrieval</a:t>
            </a:r>
          </a:p>
          <a:p>
            <a:pPr eaLnBrk="1" hangingPunct="1">
              <a:spcBef>
                <a:spcPct val="20000"/>
              </a:spcBef>
              <a:buFont typeface="Arial" charset="0"/>
              <a:buChar char="•"/>
            </a:pPr>
            <a:r>
              <a:rPr lang="en-US" sz="3200" dirty="0" smtClean="0">
                <a:solidFill>
                  <a:schemeClr val="bg1">
                    <a:lumMod val="75000"/>
                  </a:schemeClr>
                </a:solidFill>
                <a:latin typeface="Calibri" charset="0"/>
              </a:rPr>
              <a:t>Style-aware furniture suggestion</a:t>
            </a:r>
            <a:endParaRPr lang="en-US" sz="3200" dirty="0">
              <a:solidFill>
                <a:schemeClr val="bg1">
                  <a:lumMod val="75000"/>
                </a:schemeClr>
              </a:solidFill>
              <a:latin typeface="Calibri" charset="0"/>
            </a:endParaRPr>
          </a:p>
          <a:p>
            <a:pPr eaLnBrk="1" hangingPunct="1">
              <a:spcBef>
                <a:spcPct val="20000"/>
              </a:spcBef>
              <a:buFont typeface="Arial" charset="0"/>
              <a:buChar char="•"/>
            </a:pPr>
            <a:r>
              <a:rPr lang="en-US" sz="3200" dirty="0">
                <a:solidFill>
                  <a:srgbClr val="000000"/>
                </a:solidFill>
                <a:latin typeface="Calibri" charset="0"/>
              </a:rPr>
              <a:t>Style-aware scene building</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shape </a:t>
            </a:r>
            <a:r>
              <a:rPr lang="en-US" dirty="0">
                <a:ea typeface="+mj-ea"/>
                <a:cs typeface="+mj-cs"/>
              </a:rPr>
              <a:t>r</a:t>
            </a:r>
            <a:r>
              <a:rPr lang="en-US" dirty="0" smtClean="0">
                <a:ea typeface="+mj-ea"/>
                <a:cs typeface="+mj-cs"/>
              </a:rPr>
              <a:t>etrieval</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63491" name="Picture 6" descr="Screen Shot 2015-02-04 at 6.56.51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352550"/>
            <a:ext cx="16637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7"/>
          <p:cNvSpPr txBox="1">
            <a:spLocks noChangeArrowheads="1"/>
          </p:cNvSpPr>
          <p:nvPr/>
        </p:nvSpPr>
        <p:spPr bwMode="auto">
          <a:xfrm>
            <a:off x="4581525" y="892175"/>
            <a:ext cx="2786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Dining chair</a:t>
            </a:r>
          </a:p>
        </p:txBody>
      </p:sp>
      <p:sp>
        <p:nvSpPr>
          <p:cNvPr id="63493" name="TextBox 8"/>
          <p:cNvSpPr txBox="1">
            <a:spLocks noChangeArrowheads="1"/>
          </p:cNvSpPr>
          <p:nvPr/>
        </p:nvSpPr>
        <p:spPr bwMode="auto">
          <a:xfrm>
            <a:off x="74613" y="892175"/>
            <a:ext cx="2787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Query model</a:t>
            </a:r>
          </a:p>
        </p:txBody>
      </p:sp>
      <p:sp>
        <p:nvSpPr>
          <p:cNvPr id="63494" name="TextBox 9"/>
          <p:cNvSpPr txBox="1">
            <a:spLocks noChangeArrowheads="1"/>
          </p:cNvSpPr>
          <p:nvPr/>
        </p:nvSpPr>
        <p:spPr bwMode="auto">
          <a:xfrm>
            <a:off x="3302000" y="1152994"/>
            <a:ext cx="5253038"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500" b="1">
                <a:latin typeface="+mn-lt"/>
              </a:rPr>
              <a:t>?</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 descr="Screen Shot 2015-02-04 at 6.56.59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6900" y="1333500"/>
            <a:ext cx="54832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shape </a:t>
            </a:r>
            <a:r>
              <a:rPr lang="en-US" dirty="0">
                <a:ea typeface="+mj-ea"/>
                <a:cs typeface="+mj-cs"/>
              </a:rPr>
              <a:t>r</a:t>
            </a:r>
            <a:r>
              <a:rPr lang="en-US" dirty="0" smtClean="0">
                <a:ea typeface="+mj-ea"/>
                <a:cs typeface="+mj-cs"/>
              </a:rPr>
              <a:t>etrieval</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64516" name="Picture 6" descr="Screen Shot 2015-02-04 at 6.56.51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 y="1352550"/>
            <a:ext cx="16637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7"/>
          <p:cNvSpPr txBox="1">
            <a:spLocks noChangeArrowheads="1"/>
          </p:cNvSpPr>
          <p:nvPr/>
        </p:nvSpPr>
        <p:spPr bwMode="auto">
          <a:xfrm>
            <a:off x="4581525" y="892175"/>
            <a:ext cx="2786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Dining chair</a:t>
            </a:r>
          </a:p>
        </p:txBody>
      </p:sp>
      <p:sp>
        <p:nvSpPr>
          <p:cNvPr id="64518" name="TextBox 8"/>
          <p:cNvSpPr txBox="1">
            <a:spLocks noChangeArrowheads="1"/>
          </p:cNvSpPr>
          <p:nvPr/>
        </p:nvSpPr>
        <p:spPr bwMode="auto">
          <a:xfrm>
            <a:off x="74613" y="892175"/>
            <a:ext cx="2787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Query model</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 descr="Screen Shot 2015-02-04 at 6.56.59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6900" y="1333500"/>
            <a:ext cx="54832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shape </a:t>
            </a:r>
            <a:r>
              <a:rPr lang="en-US" dirty="0">
                <a:ea typeface="+mj-ea"/>
                <a:cs typeface="+mj-cs"/>
              </a:rPr>
              <a:t>r</a:t>
            </a:r>
            <a:r>
              <a:rPr lang="en-US" dirty="0" smtClean="0">
                <a:ea typeface="+mj-ea"/>
                <a:cs typeface="+mj-cs"/>
              </a:rPr>
              <a:t>etrieval</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65540" name="Picture 6" descr="Screen Shot 2015-02-04 at 6.56.51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 y="1352550"/>
            <a:ext cx="16637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7"/>
          <p:cNvSpPr txBox="1">
            <a:spLocks noChangeArrowheads="1"/>
          </p:cNvSpPr>
          <p:nvPr/>
        </p:nvSpPr>
        <p:spPr bwMode="auto">
          <a:xfrm>
            <a:off x="4581525" y="892175"/>
            <a:ext cx="2786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Dining chair</a:t>
            </a:r>
          </a:p>
        </p:txBody>
      </p:sp>
      <p:sp>
        <p:nvSpPr>
          <p:cNvPr id="65542" name="TextBox 8"/>
          <p:cNvSpPr txBox="1">
            <a:spLocks noChangeArrowheads="1"/>
          </p:cNvSpPr>
          <p:nvPr/>
        </p:nvSpPr>
        <p:spPr bwMode="auto">
          <a:xfrm>
            <a:off x="74613" y="892175"/>
            <a:ext cx="2787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Query model</a:t>
            </a:r>
          </a:p>
        </p:txBody>
      </p:sp>
      <p:pic>
        <p:nvPicPr>
          <p:cNvPr id="65543" name="Picture 11" descr="Screen Shot 2015-02-04 at 6.57.10 P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5463" y="3427413"/>
            <a:ext cx="551973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Box 12"/>
          <p:cNvSpPr txBox="1">
            <a:spLocks noChangeArrowheads="1"/>
          </p:cNvSpPr>
          <p:nvPr/>
        </p:nvSpPr>
        <p:spPr bwMode="auto">
          <a:xfrm>
            <a:off x="3911881" y="3041650"/>
            <a:ext cx="4380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latin typeface="+mn-lt"/>
              </a:rPr>
              <a:t>(Most incompatible chairs)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scene modeling</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948782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ersion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1206" y="31207"/>
            <a:ext cx="7563172" cy="5147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scene </a:t>
            </a:r>
            <a:r>
              <a:rPr lang="en-US" dirty="0">
                <a:ea typeface="+mj-ea"/>
                <a:cs typeface="+mj-cs"/>
              </a:rPr>
              <a:t>b</a:t>
            </a:r>
            <a:r>
              <a:rPr lang="en-US" dirty="0" smtClean="0">
                <a:ea typeface="+mj-ea"/>
                <a:cs typeface="+mj-cs"/>
              </a:rPr>
              <a:t>uilding</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344488" y="1093788"/>
            <a:ext cx="8393112" cy="2738437"/>
          </a:xfrm>
          <a:prstGeom prst="rect">
            <a:avLst/>
          </a:prstGeom>
          <a:noFill/>
        </p:spPr>
        <p:txBody>
          <a:bodyPr>
            <a:spAutoFit/>
          </a:bodyPr>
          <a:lstStyle/>
          <a:p>
            <a:pPr>
              <a:defRPr/>
            </a:pPr>
            <a:r>
              <a:rPr lang="en-US" sz="3200" dirty="0">
                <a:latin typeface="+mn-lt"/>
              </a:rPr>
              <a:t>User study</a:t>
            </a:r>
          </a:p>
          <a:p>
            <a:pPr marL="457200" indent="-457200">
              <a:buFont typeface="Arial"/>
              <a:buChar char="•"/>
              <a:defRPr/>
            </a:pPr>
            <a:r>
              <a:rPr lang="en-US" sz="2800" dirty="0">
                <a:latin typeface="+mn-lt"/>
              </a:rPr>
              <a:t>12 participants, each works on 14 tasks.</a:t>
            </a:r>
          </a:p>
          <a:p>
            <a:pPr marL="457200" indent="-457200">
              <a:buFont typeface="Arial"/>
              <a:buChar char="•"/>
              <a:defRPr/>
            </a:pPr>
            <a:r>
              <a:rPr lang="en-US" sz="2800" dirty="0">
                <a:latin typeface="+mn-lt"/>
              </a:rPr>
              <a:t>Half of the tasks are assisted by our metric, and the other half are not.</a:t>
            </a:r>
          </a:p>
          <a:p>
            <a:pPr marL="457200" indent="-457200">
              <a:buFont typeface="Arial"/>
              <a:buChar char="•"/>
              <a:defRPr/>
            </a:pPr>
            <a:r>
              <a:rPr lang="en-US" sz="2800" dirty="0">
                <a:latin typeface="+mn-lt"/>
              </a:rPr>
              <a:t>Results from both </a:t>
            </a:r>
            <a:r>
              <a:rPr lang="en-US" sz="2800" dirty="0" smtClean="0">
                <a:latin typeface="+mn-lt"/>
              </a:rPr>
              <a:t>conditions are </a:t>
            </a:r>
            <a:r>
              <a:rPr lang="en-US" sz="2800" dirty="0">
                <a:latin typeface="+mn-lt"/>
              </a:rPr>
              <a:t>compared on Amazon Mechanical Turk</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25"/>
            <a:ext cx="9144000" cy="3426984"/>
          </a:xfrm>
          <a:prstGeom prst="rect">
            <a:avLst/>
          </a:prstGeom>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scene </a:t>
            </a:r>
            <a:r>
              <a:rPr lang="en-US" dirty="0">
                <a:ea typeface="+mj-ea"/>
                <a:cs typeface="+mj-cs"/>
              </a:rPr>
              <a:t>b</a:t>
            </a:r>
            <a:r>
              <a:rPr lang="en-US" dirty="0" smtClean="0">
                <a:ea typeface="+mj-ea"/>
                <a:cs typeface="+mj-cs"/>
              </a:rPr>
              <a:t>uilding</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2667000" y="4348163"/>
            <a:ext cx="4614333" cy="400110"/>
          </a:xfrm>
          <a:prstGeom prst="rect">
            <a:avLst/>
          </a:prstGeom>
          <a:noFill/>
        </p:spPr>
        <p:txBody>
          <a:bodyPr wrap="square" rtlCol="0">
            <a:spAutoFit/>
          </a:bodyPr>
          <a:lstStyle/>
          <a:p>
            <a:pPr algn="ctr"/>
            <a:r>
              <a:rPr lang="en-US" sz="2000" b="1" dirty="0" smtClean="0">
                <a:latin typeface="+mn-lt"/>
              </a:rPr>
              <a:t>Test scenes</a:t>
            </a:r>
            <a:endParaRPr lang="en-US" sz="2000" b="1"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4" descr="result.png"/>
          <p:cNvPicPr>
            <a:picLocks noChangeAspect="1"/>
          </p:cNvPicPr>
          <p:nvPr/>
        </p:nvPicPr>
        <p:blipFill>
          <a:blip r:embed="rId3">
            <a:extLst>
              <a:ext uri="{28A0092B-C50C-407E-A947-70E740481C1C}">
                <a14:useLocalDpi xmlns:a14="http://schemas.microsoft.com/office/drawing/2010/main" val="0"/>
              </a:ext>
            </a:extLst>
          </a:blip>
          <a:srcRect b="10541"/>
          <a:stretch>
            <a:fillRect/>
          </a:stretch>
        </p:blipFill>
        <p:spPr bwMode="auto">
          <a:xfrm>
            <a:off x="180136" y="953155"/>
            <a:ext cx="8881927" cy="37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19100" y="139700"/>
            <a:ext cx="8267700" cy="681038"/>
          </a:xfrm>
        </p:spPr>
        <p:txBody>
          <a:bodyPr rtlCol="0">
            <a:normAutofit fontScale="90000"/>
          </a:bodyPr>
          <a:lstStyle/>
          <a:p>
            <a:pPr algn="l" eaLnBrk="1" fontAlgn="auto" hangingPunct="1">
              <a:spcAft>
                <a:spcPts val="0"/>
              </a:spcAft>
              <a:defRPr/>
            </a:pPr>
            <a:r>
              <a:rPr lang="en-US" dirty="0" smtClean="0">
                <a:ea typeface="+mj-ea"/>
                <a:cs typeface="+mj-cs"/>
              </a:rPr>
              <a:t>Motivation</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2197101" y="4498960"/>
            <a:ext cx="4855136" cy="584776"/>
          </a:xfrm>
          <a:prstGeom prst="rect">
            <a:avLst/>
          </a:prstGeom>
          <a:noFill/>
        </p:spPr>
        <p:txBody>
          <a:bodyPr wrap="square" rtlCol="0">
            <a:spAutoFit/>
          </a:bodyPr>
          <a:lstStyle/>
          <a:p>
            <a:pPr algn="ctr"/>
            <a:r>
              <a:rPr lang="en-US" sz="3200" dirty="0" smtClean="0">
                <a:latin typeface="+mn-lt"/>
              </a:rPr>
              <a:t>Stylistically </a:t>
            </a:r>
            <a:r>
              <a:rPr lang="en-US" sz="3200" dirty="0" smtClean="0">
                <a:solidFill>
                  <a:srgbClr val="0000FF"/>
                </a:solidFill>
                <a:latin typeface="+mn-lt"/>
              </a:rPr>
              <a:t>compatible</a:t>
            </a:r>
            <a:endParaRPr lang="en-US" sz="3200" dirty="0">
              <a:solidFill>
                <a:srgbClr val="0000FF"/>
              </a:solidFill>
              <a:latin typeface="+mn-lt"/>
            </a:endParaRPr>
          </a:p>
        </p:txBody>
      </p:sp>
    </p:spTree>
    <p:extLst>
      <p:ext uri="{BB962C8B-B14F-4D97-AF65-F5344CB8AC3E}">
        <p14:creationId xmlns:p14="http://schemas.microsoft.com/office/powerpoint/2010/main" val="36214983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25"/>
            <a:ext cx="9144000" cy="3426984"/>
          </a:xfrm>
          <a:prstGeom prst="rect">
            <a:avLst/>
          </a:prstGeom>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scene </a:t>
            </a:r>
            <a:r>
              <a:rPr lang="en-US" dirty="0">
                <a:ea typeface="+mj-ea"/>
                <a:cs typeface="+mj-cs"/>
              </a:rPr>
              <a:t>b</a:t>
            </a:r>
            <a:r>
              <a:rPr lang="en-US" dirty="0" smtClean="0">
                <a:ea typeface="+mj-ea"/>
                <a:cs typeface="+mj-cs"/>
              </a:rPr>
              <a:t>uilding</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2667000" y="4348163"/>
            <a:ext cx="4614333" cy="400110"/>
          </a:xfrm>
          <a:prstGeom prst="rect">
            <a:avLst/>
          </a:prstGeom>
          <a:noFill/>
        </p:spPr>
        <p:txBody>
          <a:bodyPr wrap="square" rtlCol="0">
            <a:spAutoFit/>
          </a:bodyPr>
          <a:lstStyle/>
          <a:p>
            <a:pPr algn="ctr"/>
            <a:r>
              <a:rPr lang="en-US" sz="2000" b="1" dirty="0" smtClean="0">
                <a:latin typeface="+mn-lt"/>
              </a:rPr>
              <a:t>Test scenes</a:t>
            </a:r>
            <a:endParaRPr lang="en-US" sz="2000" b="1" dirty="0">
              <a:latin typeface="+mn-lt"/>
            </a:endParaRPr>
          </a:p>
        </p:txBody>
      </p:sp>
      <p:sp>
        <p:nvSpPr>
          <p:cNvPr id="6" name="Rectangle 5"/>
          <p:cNvSpPr/>
          <p:nvPr/>
        </p:nvSpPr>
        <p:spPr>
          <a:xfrm>
            <a:off x="903111" y="1792111"/>
            <a:ext cx="7620000" cy="208844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298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25"/>
            <a:ext cx="9144000" cy="3426984"/>
          </a:xfrm>
          <a:prstGeom prst="rect">
            <a:avLst/>
          </a:prstGeom>
        </p:spPr>
      </p:pic>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Style-aware scene </a:t>
            </a:r>
            <a:r>
              <a:rPr lang="en-US" dirty="0">
                <a:ea typeface="+mj-ea"/>
                <a:cs typeface="+mj-cs"/>
              </a:rPr>
              <a:t>b</a:t>
            </a:r>
            <a:r>
              <a:rPr lang="en-US" dirty="0" smtClean="0">
                <a:ea typeface="+mj-ea"/>
                <a:cs typeface="+mj-cs"/>
              </a:rPr>
              <a:t>uilding</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2667000" y="4348163"/>
            <a:ext cx="4614333" cy="400110"/>
          </a:xfrm>
          <a:prstGeom prst="rect">
            <a:avLst/>
          </a:prstGeom>
          <a:noFill/>
        </p:spPr>
        <p:txBody>
          <a:bodyPr wrap="square" rtlCol="0">
            <a:spAutoFit/>
          </a:bodyPr>
          <a:lstStyle/>
          <a:p>
            <a:pPr algn="ctr"/>
            <a:r>
              <a:rPr lang="en-US" sz="2000" b="1" dirty="0" smtClean="0">
                <a:latin typeface="+mn-lt"/>
              </a:rPr>
              <a:t>Test scenes</a:t>
            </a:r>
            <a:endParaRPr lang="en-US" sz="2000" b="1" dirty="0">
              <a:latin typeface="+mn-lt"/>
            </a:endParaRPr>
          </a:p>
        </p:txBody>
      </p:sp>
      <p:sp>
        <p:nvSpPr>
          <p:cNvPr id="8" name="Rectangle 7"/>
          <p:cNvSpPr/>
          <p:nvPr/>
        </p:nvSpPr>
        <p:spPr>
          <a:xfrm>
            <a:off x="903111" y="1792111"/>
            <a:ext cx="4684889" cy="208844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298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Take-away messages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Content Placeholder 2"/>
          <p:cNvSpPr txBox="1">
            <a:spLocks/>
          </p:cNvSpPr>
          <p:nvPr/>
        </p:nvSpPr>
        <p:spPr bwMode="auto">
          <a:xfrm>
            <a:off x="355600" y="918987"/>
            <a:ext cx="8339138" cy="421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2800" dirty="0" smtClean="0">
                <a:solidFill>
                  <a:srgbClr val="000000"/>
                </a:solidFill>
                <a:latin typeface="Calibri" charset="0"/>
              </a:rPr>
              <a:t>It is possible to learn a compatibility metric for furniture of different classes.</a:t>
            </a:r>
            <a:endParaRPr lang="en-US" dirty="0" smtClean="0">
              <a:solidFill>
                <a:srgbClr val="000000"/>
              </a:solidFill>
              <a:latin typeface="Calibri" charset="0"/>
            </a:endParaRPr>
          </a:p>
          <a:p>
            <a:pPr lvl="1" eaLnBrk="1" hangingPunct="1">
              <a:spcBef>
                <a:spcPct val="20000"/>
              </a:spcBef>
              <a:buFont typeface="Arial" charset="0"/>
              <a:buChar char="•"/>
            </a:pPr>
            <a:r>
              <a:rPr lang="en-US" dirty="0" smtClean="0">
                <a:solidFill>
                  <a:srgbClr val="41464C"/>
                </a:solidFill>
                <a:latin typeface="Calibri" charset="0"/>
              </a:rPr>
              <a:t>Part-aware geometric features</a:t>
            </a:r>
          </a:p>
          <a:p>
            <a:pPr lvl="1" eaLnBrk="1" hangingPunct="1">
              <a:spcBef>
                <a:spcPct val="20000"/>
              </a:spcBef>
              <a:buFont typeface="Arial" charset="0"/>
              <a:buChar char="•"/>
            </a:pPr>
            <a:r>
              <a:rPr lang="en-US" altLang="zh-CN" dirty="0" smtClean="0">
                <a:solidFill>
                  <a:srgbClr val="41464C"/>
                </a:solidFill>
                <a:latin typeface="Calibri" charset="0"/>
              </a:rPr>
              <a:t>Asymmetric</a:t>
            </a:r>
            <a:r>
              <a:rPr lang="en-US" altLang="zh-CN" dirty="0" smtClean="0">
                <a:solidFill>
                  <a:srgbClr val="41464C"/>
                </a:solidFill>
                <a:latin typeface="Calibri" charset="0"/>
              </a:rPr>
              <a:t> e</a:t>
            </a:r>
            <a:r>
              <a:rPr lang="en-US" dirty="0" smtClean="0">
                <a:solidFill>
                  <a:srgbClr val="41464C"/>
                </a:solidFill>
                <a:latin typeface="Calibri" charset="0"/>
              </a:rPr>
              <a:t>mbedding </a:t>
            </a:r>
            <a:r>
              <a:rPr lang="en-US" dirty="0" smtClean="0">
                <a:solidFill>
                  <a:srgbClr val="41464C"/>
                </a:solidFill>
                <a:latin typeface="Calibri" charset="0"/>
              </a:rPr>
              <a:t>of individual object </a:t>
            </a:r>
            <a:r>
              <a:rPr lang="en-US" dirty="0" smtClean="0">
                <a:solidFill>
                  <a:srgbClr val="41464C"/>
                </a:solidFill>
                <a:latin typeface="Calibri" charset="0"/>
              </a:rPr>
              <a:t>classes</a:t>
            </a:r>
          </a:p>
          <a:p>
            <a:pPr marL="457200" lvl="1" indent="0" eaLnBrk="1" hangingPunct="1">
              <a:spcBef>
                <a:spcPct val="20000"/>
              </a:spcBef>
            </a:pPr>
            <a:endParaRPr lang="en-US" sz="2800" dirty="0" smtClean="0">
              <a:latin typeface="Calibri" charset="0"/>
            </a:endParaRPr>
          </a:p>
          <a:p>
            <a:pPr marL="0" indent="0" eaLnBrk="1" hangingPunct="1">
              <a:spcBef>
                <a:spcPct val="20000"/>
              </a:spcBef>
            </a:pPr>
            <a:r>
              <a:rPr lang="en-US" sz="2800" dirty="0" smtClean="0">
                <a:latin typeface="Calibri" charset="0"/>
              </a:rPr>
              <a:t>The learned compatibility metric is effective in style-aware scene modeling</a:t>
            </a:r>
            <a:r>
              <a:rPr lang="en-US" sz="2800" dirty="0" smtClean="0">
                <a:latin typeface="Calibri" charset="0"/>
              </a:rPr>
              <a:t>.</a:t>
            </a:r>
            <a:endParaRPr lang="en-US" sz="2800" dirty="0">
              <a:latin typeface="Calibri" charset="0"/>
            </a:endParaRPr>
          </a:p>
          <a:p>
            <a:pPr lvl="1" eaLnBrk="1" hangingPunct="1">
              <a:spcBef>
                <a:spcPct val="20000"/>
              </a:spcBef>
              <a:buFont typeface="Arial" charset="0"/>
              <a:buChar char="•"/>
            </a:pPr>
            <a:r>
              <a:rPr lang="en-US" dirty="0">
                <a:solidFill>
                  <a:srgbClr val="41464C"/>
                </a:solidFill>
                <a:latin typeface="Calibri" charset="0"/>
              </a:rPr>
              <a:t>Shape retrieval</a:t>
            </a:r>
          </a:p>
          <a:p>
            <a:pPr lvl="1" eaLnBrk="1" hangingPunct="1">
              <a:spcBef>
                <a:spcPct val="20000"/>
              </a:spcBef>
              <a:buFont typeface="Arial" charset="0"/>
              <a:buChar char="•"/>
            </a:pPr>
            <a:r>
              <a:rPr lang="en-US" dirty="0">
                <a:solidFill>
                  <a:srgbClr val="41464C"/>
                </a:solidFill>
                <a:latin typeface="Calibri" charset="0"/>
              </a:rPr>
              <a:t>Interactive scene building</a:t>
            </a:r>
          </a:p>
          <a:p>
            <a:pPr eaLnBrk="1" hangingPunct="1">
              <a:spcBef>
                <a:spcPct val="20000"/>
              </a:spcBef>
              <a:buFont typeface="Arial" charset="0"/>
              <a:buChar char="•"/>
            </a:pPr>
            <a:endParaRPr lang="en-US" sz="2800" dirty="0">
              <a:solidFill>
                <a:schemeClr val="bg1">
                  <a:lumMod val="75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Take-away messages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9635" name="Content Placeholder 2"/>
          <p:cNvSpPr txBox="1">
            <a:spLocks/>
          </p:cNvSpPr>
          <p:nvPr/>
        </p:nvSpPr>
        <p:spPr bwMode="auto">
          <a:xfrm>
            <a:off x="355600" y="918987"/>
            <a:ext cx="8339138" cy="421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2800" dirty="0" smtClean="0">
                <a:solidFill>
                  <a:srgbClr val="000000"/>
                </a:solidFill>
                <a:latin typeface="Calibri" charset="0"/>
              </a:rPr>
              <a:t>It is possible to learn a compatibility metric for furniture of different classes.</a:t>
            </a:r>
            <a:endParaRPr lang="en-US" dirty="0" smtClean="0">
              <a:solidFill>
                <a:srgbClr val="000000"/>
              </a:solidFill>
              <a:latin typeface="Calibri" charset="0"/>
            </a:endParaRPr>
          </a:p>
          <a:p>
            <a:pPr lvl="1" eaLnBrk="1" hangingPunct="1">
              <a:spcBef>
                <a:spcPct val="20000"/>
              </a:spcBef>
              <a:buFont typeface="Arial" charset="0"/>
              <a:buChar char="•"/>
            </a:pPr>
            <a:r>
              <a:rPr lang="en-US" dirty="0" smtClean="0">
                <a:solidFill>
                  <a:srgbClr val="41464C"/>
                </a:solidFill>
                <a:latin typeface="Calibri" charset="0"/>
              </a:rPr>
              <a:t>Part-aware geometric features</a:t>
            </a:r>
          </a:p>
          <a:p>
            <a:pPr lvl="1" eaLnBrk="1" hangingPunct="1">
              <a:spcBef>
                <a:spcPct val="20000"/>
              </a:spcBef>
              <a:buFont typeface="Arial" charset="0"/>
              <a:buChar char="•"/>
            </a:pPr>
            <a:r>
              <a:rPr lang="en-US" altLang="zh-CN" dirty="0" smtClean="0">
                <a:solidFill>
                  <a:srgbClr val="41464C"/>
                </a:solidFill>
                <a:latin typeface="Calibri" charset="0"/>
              </a:rPr>
              <a:t>Asymmetric e</a:t>
            </a:r>
            <a:r>
              <a:rPr lang="en-US" dirty="0" smtClean="0">
                <a:solidFill>
                  <a:srgbClr val="41464C"/>
                </a:solidFill>
                <a:latin typeface="Calibri" charset="0"/>
              </a:rPr>
              <a:t>mbedding </a:t>
            </a:r>
            <a:r>
              <a:rPr lang="en-US" dirty="0" smtClean="0">
                <a:solidFill>
                  <a:srgbClr val="41464C"/>
                </a:solidFill>
                <a:latin typeface="Calibri" charset="0"/>
              </a:rPr>
              <a:t>of individual object </a:t>
            </a:r>
            <a:r>
              <a:rPr lang="en-US" dirty="0" smtClean="0">
                <a:solidFill>
                  <a:srgbClr val="41464C"/>
                </a:solidFill>
                <a:latin typeface="Calibri" charset="0"/>
              </a:rPr>
              <a:t>classes</a:t>
            </a:r>
          </a:p>
          <a:p>
            <a:pPr marL="457200" lvl="1" indent="0" eaLnBrk="1" hangingPunct="1">
              <a:spcBef>
                <a:spcPct val="20000"/>
              </a:spcBef>
            </a:pPr>
            <a:endParaRPr lang="en-US" sz="2800" dirty="0" smtClean="0">
              <a:solidFill>
                <a:srgbClr val="000000"/>
              </a:solidFill>
              <a:latin typeface="Calibri" charset="0"/>
            </a:endParaRPr>
          </a:p>
          <a:p>
            <a:pPr marL="0" indent="0" eaLnBrk="1" hangingPunct="1">
              <a:spcBef>
                <a:spcPct val="20000"/>
              </a:spcBef>
            </a:pPr>
            <a:r>
              <a:rPr lang="en-US" sz="2800" dirty="0" smtClean="0">
                <a:solidFill>
                  <a:schemeClr val="bg1">
                    <a:lumMod val="75000"/>
                  </a:schemeClr>
                </a:solidFill>
                <a:latin typeface="Calibri" charset="0"/>
              </a:rPr>
              <a:t>The learned compatibility metric is effective in style-aware scene modeling</a:t>
            </a:r>
            <a:r>
              <a:rPr lang="en-US" sz="2800" dirty="0" smtClean="0">
                <a:solidFill>
                  <a:schemeClr val="bg1">
                    <a:lumMod val="75000"/>
                  </a:schemeClr>
                </a:solidFill>
                <a:latin typeface="Calibri" charset="0"/>
              </a:rPr>
              <a:t>.</a:t>
            </a:r>
            <a:endParaRPr lang="en-US" sz="2800" dirty="0">
              <a:solidFill>
                <a:schemeClr val="bg1">
                  <a:lumMod val="75000"/>
                </a:schemeClr>
              </a:solidFill>
              <a:latin typeface="Calibri" charset="0"/>
            </a:endParaRPr>
          </a:p>
          <a:p>
            <a:pPr lvl="1" eaLnBrk="1" hangingPunct="1">
              <a:spcBef>
                <a:spcPct val="20000"/>
              </a:spcBef>
              <a:buFont typeface="Arial" charset="0"/>
              <a:buChar char="•"/>
            </a:pPr>
            <a:r>
              <a:rPr lang="en-US" dirty="0">
                <a:solidFill>
                  <a:schemeClr val="bg1">
                    <a:lumMod val="75000"/>
                  </a:schemeClr>
                </a:solidFill>
                <a:latin typeface="Calibri" charset="0"/>
              </a:rPr>
              <a:t>Shape retrieval</a:t>
            </a:r>
          </a:p>
          <a:p>
            <a:pPr lvl="1" eaLnBrk="1" hangingPunct="1">
              <a:spcBef>
                <a:spcPct val="20000"/>
              </a:spcBef>
              <a:buFont typeface="Arial" charset="0"/>
              <a:buChar char="•"/>
            </a:pPr>
            <a:r>
              <a:rPr lang="en-US" dirty="0">
                <a:solidFill>
                  <a:schemeClr val="bg1">
                    <a:lumMod val="75000"/>
                  </a:schemeClr>
                </a:solidFill>
                <a:latin typeface="Calibri" charset="0"/>
              </a:rPr>
              <a:t>Interactive scene building</a:t>
            </a:r>
          </a:p>
          <a:p>
            <a:pPr eaLnBrk="1" hangingPunct="1">
              <a:spcBef>
                <a:spcPct val="20000"/>
              </a:spcBef>
              <a:buFont typeface="Arial" charset="0"/>
              <a:buChar char="•"/>
            </a:pPr>
            <a:endParaRPr lang="en-US" sz="2800" dirty="0">
              <a:solidFill>
                <a:schemeClr val="bg1">
                  <a:lumMod val="75000"/>
                </a:schemeClr>
              </a:solidFill>
              <a:latin typeface="Calibri" charset="0"/>
            </a:endParaRPr>
          </a:p>
        </p:txBody>
      </p:sp>
    </p:spTree>
    <p:extLst>
      <p:ext uri="{BB962C8B-B14F-4D97-AF65-F5344CB8AC3E}">
        <p14:creationId xmlns:p14="http://schemas.microsoft.com/office/powerpoint/2010/main" val="11423889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Take-away messages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Content Placeholder 2"/>
          <p:cNvSpPr txBox="1">
            <a:spLocks/>
          </p:cNvSpPr>
          <p:nvPr/>
        </p:nvSpPr>
        <p:spPr bwMode="auto">
          <a:xfrm>
            <a:off x="355600" y="918987"/>
            <a:ext cx="8339138" cy="421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2800" dirty="0" smtClean="0">
                <a:solidFill>
                  <a:schemeClr val="bg1">
                    <a:lumMod val="75000"/>
                  </a:schemeClr>
                </a:solidFill>
                <a:latin typeface="Calibri" charset="0"/>
              </a:rPr>
              <a:t>It is possible to learn a compatibility metric for furniture of different classes.</a:t>
            </a:r>
            <a:endParaRPr lang="en-US" dirty="0" smtClean="0">
              <a:solidFill>
                <a:schemeClr val="bg1">
                  <a:lumMod val="75000"/>
                </a:schemeClr>
              </a:solidFill>
              <a:latin typeface="Calibri" charset="0"/>
            </a:endParaRPr>
          </a:p>
          <a:p>
            <a:pPr lvl="1" eaLnBrk="1" hangingPunct="1">
              <a:spcBef>
                <a:spcPct val="20000"/>
              </a:spcBef>
              <a:buFont typeface="Arial" charset="0"/>
              <a:buChar char="•"/>
            </a:pPr>
            <a:r>
              <a:rPr lang="en-US" dirty="0" smtClean="0">
                <a:solidFill>
                  <a:schemeClr val="bg1">
                    <a:lumMod val="75000"/>
                  </a:schemeClr>
                </a:solidFill>
                <a:latin typeface="Calibri" charset="0"/>
              </a:rPr>
              <a:t>Part-aware geometric features</a:t>
            </a:r>
          </a:p>
          <a:p>
            <a:pPr lvl="1" eaLnBrk="1" hangingPunct="1">
              <a:spcBef>
                <a:spcPct val="20000"/>
              </a:spcBef>
              <a:buFont typeface="Arial" charset="0"/>
              <a:buChar char="•"/>
            </a:pPr>
            <a:r>
              <a:rPr lang="en-US" altLang="zh-CN" dirty="0" smtClean="0">
                <a:solidFill>
                  <a:schemeClr val="bg1">
                    <a:lumMod val="75000"/>
                  </a:schemeClr>
                </a:solidFill>
                <a:latin typeface="Calibri" charset="0"/>
              </a:rPr>
              <a:t>Asymmetric e</a:t>
            </a:r>
            <a:r>
              <a:rPr lang="en-US" dirty="0" smtClean="0">
                <a:solidFill>
                  <a:schemeClr val="bg1">
                    <a:lumMod val="75000"/>
                  </a:schemeClr>
                </a:solidFill>
                <a:latin typeface="Calibri" charset="0"/>
              </a:rPr>
              <a:t>mbedding </a:t>
            </a:r>
            <a:r>
              <a:rPr lang="en-US" dirty="0" smtClean="0">
                <a:solidFill>
                  <a:schemeClr val="bg1">
                    <a:lumMod val="75000"/>
                  </a:schemeClr>
                </a:solidFill>
                <a:latin typeface="Calibri" charset="0"/>
              </a:rPr>
              <a:t>of individual object </a:t>
            </a:r>
            <a:r>
              <a:rPr lang="en-US" dirty="0" smtClean="0">
                <a:solidFill>
                  <a:schemeClr val="bg1">
                    <a:lumMod val="75000"/>
                  </a:schemeClr>
                </a:solidFill>
                <a:latin typeface="Calibri" charset="0"/>
              </a:rPr>
              <a:t>classes</a:t>
            </a:r>
          </a:p>
          <a:p>
            <a:pPr marL="457200" lvl="1" indent="0" eaLnBrk="1" hangingPunct="1">
              <a:spcBef>
                <a:spcPct val="20000"/>
              </a:spcBef>
            </a:pPr>
            <a:endParaRPr lang="en-US" sz="2800" dirty="0" smtClean="0">
              <a:latin typeface="Calibri" charset="0"/>
            </a:endParaRPr>
          </a:p>
          <a:p>
            <a:pPr marL="0" indent="0" eaLnBrk="1" hangingPunct="1">
              <a:spcBef>
                <a:spcPct val="20000"/>
              </a:spcBef>
            </a:pPr>
            <a:r>
              <a:rPr lang="en-US" sz="2800" dirty="0" smtClean="0">
                <a:latin typeface="Calibri" charset="0"/>
              </a:rPr>
              <a:t>The learned compatibility metric is effective in style-aware scene modeling</a:t>
            </a:r>
            <a:r>
              <a:rPr lang="en-US" sz="2800" dirty="0" smtClean="0">
                <a:latin typeface="Calibri" charset="0"/>
              </a:rPr>
              <a:t>.</a:t>
            </a:r>
            <a:endParaRPr lang="en-US" sz="2800" dirty="0">
              <a:latin typeface="Calibri" charset="0"/>
            </a:endParaRPr>
          </a:p>
          <a:p>
            <a:pPr lvl="1" eaLnBrk="1" hangingPunct="1">
              <a:spcBef>
                <a:spcPct val="20000"/>
              </a:spcBef>
              <a:buFont typeface="Arial" charset="0"/>
              <a:buChar char="•"/>
            </a:pPr>
            <a:r>
              <a:rPr lang="en-US" dirty="0">
                <a:solidFill>
                  <a:srgbClr val="41464C"/>
                </a:solidFill>
                <a:latin typeface="Calibri" charset="0"/>
              </a:rPr>
              <a:t>Shape retrieval</a:t>
            </a:r>
          </a:p>
          <a:p>
            <a:pPr lvl="1" eaLnBrk="1" hangingPunct="1">
              <a:spcBef>
                <a:spcPct val="20000"/>
              </a:spcBef>
              <a:buFont typeface="Arial" charset="0"/>
              <a:buChar char="•"/>
            </a:pPr>
            <a:r>
              <a:rPr lang="en-US" dirty="0">
                <a:solidFill>
                  <a:srgbClr val="41464C"/>
                </a:solidFill>
                <a:latin typeface="Calibri" charset="0"/>
              </a:rPr>
              <a:t>Interactive scene building</a:t>
            </a:r>
          </a:p>
          <a:p>
            <a:pPr eaLnBrk="1" hangingPunct="1">
              <a:spcBef>
                <a:spcPct val="20000"/>
              </a:spcBef>
              <a:buFont typeface="Arial" charset="0"/>
              <a:buChar char="•"/>
            </a:pPr>
            <a:endParaRPr lang="en-US" sz="2800" dirty="0">
              <a:solidFill>
                <a:schemeClr val="bg1">
                  <a:lumMod val="75000"/>
                </a:schemeClr>
              </a:solidFill>
              <a:latin typeface="Calibri" charset="0"/>
            </a:endParaRPr>
          </a:p>
        </p:txBody>
      </p:sp>
    </p:spTree>
    <p:extLst>
      <p:ext uri="{BB962C8B-B14F-4D97-AF65-F5344CB8AC3E}">
        <p14:creationId xmlns:p14="http://schemas.microsoft.com/office/powerpoint/2010/main" val="42937188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Limitations and future </a:t>
            </a:r>
            <a:r>
              <a:rPr lang="en-US" dirty="0">
                <a:ea typeface="+mj-ea"/>
                <a:cs typeface="+mj-cs"/>
              </a:rPr>
              <a:t>w</a:t>
            </a:r>
            <a:r>
              <a:rPr lang="en-US" dirty="0" smtClean="0">
                <a:ea typeface="+mj-ea"/>
                <a:cs typeface="+mj-cs"/>
              </a:rPr>
              <a:t>ork</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70659" name="Content Placeholder 2"/>
          <p:cNvSpPr txBox="1">
            <a:spLocks/>
          </p:cNvSpPr>
          <p:nvPr/>
        </p:nvSpPr>
        <p:spPr bwMode="auto">
          <a:xfrm>
            <a:off x="355600" y="1031875"/>
            <a:ext cx="833913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dirty="0">
                <a:solidFill>
                  <a:srgbClr val="000000"/>
                </a:solidFill>
                <a:latin typeface="Calibri" charset="0"/>
              </a:rPr>
              <a:t>Modeling fine-grained style variations</a:t>
            </a:r>
          </a:p>
        </p:txBody>
      </p:sp>
      <p:pic>
        <p:nvPicPr>
          <p:cNvPr id="70660" name="Picture 1" descr="carswell-eagle-splat-side-chai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1658938"/>
            <a:ext cx="30432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 descr="lyre back Regenc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1658938"/>
            <a:ext cx="2235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5"/>
          <p:cNvSpPr txBox="1">
            <a:spLocks noChangeArrowheads="1"/>
          </p:cNvSpPr>
          <p:nvPr/>
        </p:nvSpPr>
        <p:spPr bwMode="auto">
          <a:xfrm>
            <a:off x="89646" y="4175125"/>
            <a:ext cx="48434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Duncan Phyfe style with eagle motif </a:t>
            </a:r>
          </a:p>
          <a:p>
            <a:pPr algn="ctr" eaLnBrk="1" hangingPunct="1"/>
            <a:r>
              <a:rPr lang="en-US" sz="1600" dirty="0">
                <a:latin typeface="+mn-lt"/>
              </a:rPr>
              <a:t>(Courtesy: </a:t>
            </a:r>
            <a:r>
              <a:rPr lang="en-US" sz="1600" dirty="0" err="1">
                <a:latin typeface="+mn-lt"/>
              </a:rPr>
              <a:t>Carswell</a:t>
            </a:r>
            <a:r>
              <a:rPr lang="en-US" sz="1600" dirty="0">
                <a:latin typeface="+mn-lt"/>
              </a:rPr>
              <a:t> Rush Berlin)</a:t>
            </a:r>
          </a:p>
        </p:txBody>
      </p:sp>
      <p:sp>
        <p:nvSpPr>
          <p:cNvPr id="70663" name="TextBox 7"/>
          <p:cNvSpPr txBox="1">
            <a:spLocks noChangeArrowheads="1"/>
          </p:cNvSpPr>
          <p:nvPr/>
        </p:nvSpPr>
        <p:spPr bwMode="auto">
          <a:xfrm>
            <a:off x="4843463" y="4175125"/>
            <a:ext cx="4392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Sheraton style with lyre motif</a:t>
            </a:r>
          </a:p>
        </p:txBody>
      </p:sp>
      <p:sp>
        <p:nvSpPr>
          <p:cNvPr id="2" name="Rectangle 1"/>
          <p:cNvSpPr/>
          <p:nvPr/>
        </p:nvSpPr>
        <p:spPr>
          <a:xfrm>
            <a:off x="3018118" y="2136588"/>
            <a:ext cx="567765" cy="3585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875929" y="1867647"/>
            <a:ext cx="445247" cy="67235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Limitations and future </a:t>
            </a:r>
            <a:r>
              <a:rPr lang="en-US" dirty="0">
                <a:ea typeface="+mj-ea"/>
                <a:cs typeface="+mj-cs"/>
              </a:rPr>
              <a:t>w</a:t>
            </a:r>
            <a:r>
              <a:rPr lang="en-US" dirty="0" smtClean="0">
                <a:ea typeface="+mj-ea"/>
                <a:cs typeface="+mj-cs"/>
              </a:rPr>
              <a:t>ork</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355600" y="1031875"/>
            <a:ext cx="8339138"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defRPr/>
            </a:pPr>
            <a:r>
              <a:rPr lang="en-US" sz="2800" dirty="0" smtClean="0">
                <a:solidFill>
                  <a:schemeClr val="bg1">
                    <a:lumMod val="75000"/>
                  </a:schemeClr>
                </a:solidFill>
                <a:latin typeface="Calibri" charset="0"/>
              </a:rPr>
              <a:t>Modeling fine-grained style variations</a:t>
            </a:r>
          </a:p>
          <a:p>
            <a:pPr eaLnBrk="1" hangingPunct="1">
              <a:spcBef>
                <a:spcPct val="20000"/>
              </a:spcBef>
              <a:buFont typeface="Arial" charset="0"/>
              <a:buChar char="•"/>
              <a:defRPr/>
            </a:pPr>
            <a:r>
              <a:rPr lang="en-US" sz="2800" dirty="0" smtClean="0">
                <a:solidFill>
                  <a:srgbClr val="000000"/>
                </a:solidFill>
                <a:latin typeface="Calibri" charset="0"/>
              </a:rPr>
              <a:t>Investigating how other properties determine style</a:t>
            </a:r>
          </a:p>
        </p:txBody>
      </p:sp>
      <p:pic>
        <p:nvPicPr>
          <p:cNvPr id="71684" name="Picture 2"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241550"/>
            <a:ext cx="42100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2241550"/>
            <a:ext cx="34734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Limitations and future </a:t>
            </a:r>
            <a:r>
              <a:rPr lang="en-US" dirty="0">
                <a:ea typeface="+mj-ea"/>
                <a:cs typeface="+mj-cs"/>
              </a:rPr>
              <a:t>w</a:t>
            </a:r>
            <a:r>
              <a:rPr lang="en-US" dirty="0" smtClean="0">
                <a:ea typeface="+mj-ea"/>
                <a:cs typeface="+mj-cs"/>
              </a:rPr>
              <a:t>ork</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72707" name="Content Placeholder 2"/>
          <p:cNvSpPr txBox="1">
            <a:spLocks/>
          </p:cNvSpPr>
          <p:nvPr/>
        </p:nvSpPr>
        <p:spPr bwMode="auto">
          <a:xfrm>
            <a:off x="355600" y="1031875"/>
            <a:ext cx="8339138"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dirty="0">
                <a:solidFill>
                  <a:srgbClr val="BFBFBF"/>
                </a:solidFill>
                <a:latin typeface="Calibri" charset="0"/>
              </a:rPr>
              <a:t>Modeling fine-grained style variations</a:t>
            </a:r>
          </a:p>
          <a:p>
            <a:pPr eaLnBrk="1" hangingPunct="1">
              <a:spcBef>
                <a:spcPct val="20000"/>
              </a:spcBef>
              <a:buFont typeface="Arial" charset="0"/>
              <a:buChar char="•"/>
            </a:pPr>
            <a:r>
              <a:rPr lang="en-US" sz="2800" dirty="0">
                <a:solidFill>
                  <a:srgbClr val="BFBFBF"/>
                </a:solidFill>
                <a:latin typeface="Calibri" charset="0"/>
              </a:rPr>
              <a:t>Investigating how other properties determine style</a:t>
            </a:r>
          </a:p>
          <a:p>
            <a:pPr eaLnBrk="1" hangingPunct="1">
              <a:spcBef>
                <a:spcPct val="20000"/>
              </a:spcBef>
              <a:buFont typeface="Arial" charset="0"/>
              <a:buChar char="•"/>
            </a:pPr>
            <a:r>
              <a:rPr lang="en-US" sz="2800" dirty="0">
                <a:solidFill>
                  <a:srgbClr val="000000"/>
                </a:solidFill>
                <a:latin typeface="Calibri" charset="0"/>
              </a:rPr>
              <a:t>Investigating style compatibility in other domains</a:t>
            </a:r>
          </a:p>
        </p:txBody>
      </p:sp>
      <p:pic>
        <p:nvPicPr>
          <p:cNvPr id="72708" name="Picture 1" descr="img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8" y="2763838"/>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descr="images.jpg"/>
          <p:cNvPicPr>
            <a:picLocks noChangeAspect="1"/>
          </p:cNvPicPr>
          <p:nvPr/>
        </p:nvPicPr>
        <p:blipFill>
          <a:blip r:embed="rId4">
            <a:extLst>
              <a:ext uri="{28A0092B-C50C-407E-A947-70E740481C1C}">
                <a14:useLocalDpi xmlns:a14="http://schemas.microsoft.com/office/drawing/2010/main" val="0"/>
              </a:ext>
            </a:extLst>
          </a:blip>
          <a:srcRect l="26408" r="24107"/>
          <a:stretch>
            <a:fillRect/>
          </a:stretch>
        </p:blipFill>
        <p:spPr bwMode="auto">
          <a:xfrm>
            <a:off x="2614613" y="2759075"/>
            <a:ext cx="1165225"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8" descr="imgres.jpg"/>
          <p:cNvPicPr>
            <a:picLocks noChangeAspect="1"/>
          </p:cNvPicPr>
          <p:nvPr/>
        </p:nvPicPr>
        <p:blipFill>
          <a:blip r:embed="rId5">
            <a:extLst>
              <a:ext uri="{28A0092B-C50C-407E-A947-70E740481C1C}">
                <a14:useLocalDpi xmlns:a14="http://schemas.microsoft.com/office/drawing/2010/main" val="0"/>
              </a:ext>
            </a:extLst>
          </a:blip>
          <a:srcRect l="23291" r="15388"/>
          <a:stretch>
            <a:fillRect/>
          </a:stretch>
        </p:blipFill>
        <p:spPr bwMode="auto">
          <a:xfrm>
            <a:off x="7291388" y="2763838"/>
            <a:ext cx="1439862"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9" descr="img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9038" y="2763838"/>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us 10"/>
          <p:cNvSpPr/>
          <p:nvPr/>
        </p:nvSpPr>
        <p:spPr>
          <a:xfrm>
            <a:off x="2120900" y="3444875"/>
            <a:ext cx="523875" cy="522288"/>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Plus 11"/>
          <p:cNvSpPr/>
          <p:nvPr/>
        </p:nvSpPr>
        <p:spPr>
          <a:xfrm>
            <a:off x="6769100" y="3444875"/>
            <a:ext cx="522288" cy="522288"/>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714" name="TextBox 12"/>
          <p:cNvSpPr txBox="1">
            <a:spLocks noChangeArrowheads="1"/>
          </p:cNvSpPr>
          <p:nvPr/>
        </p:nvSpPr>
        <p:spPr bwMode="auto">
          <a:xfrm>
            <a:off x="4095750" y="3321611"/>
            <a:ext cx="971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latin typeface="+mn-lt"/>
              </a:rPr>
              <a:t>OR</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Acknowledgements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Content Placeholder 2"/>
          <p:cNvSpPr txBox="1">
            <a:spLocks/>
          </p:cNvSpPr>
          <p:nvPr/>
        </p:nvSpPr>
        <p:spPr bwMode="auto">
          <a:xfrm>
            <a:off x="355600" y="1031875"/>
            <a:ext cx="83391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defRPr/>
            </a:pPr>
            <a:r>
              <a:rPr lang="en-US" sz="2800" dirty="0" smtClean="0">
                <a:solidFill>
                  <a:srgbClr val="000000"/>
                </a:solidFill>
                <a:latin typeface="Calibri" charset="0"/>
              </a:rPr>
              <a:t>Data and code</a:t>
            </a:r>
          </a:p>
          <a:p>
            <a:pPr marL="457200" indent="-457200" eaLnBrk="1" hangingPunct="1">
              <a:spcBef>
                <a:spcPct val="20000"/>
              </a:spcBef>
              <a:buFont typeface="Arial"/>
              <a:buChar char="•"/>
              <a:defRPr/>
            </a:pPr>
            <a:r>
              <a:rPr lang="en-US" sz="2800" dirty="0" smtClean="0">
                <a:solidFill>
                  <a:srgbClr val="000000"/>
                </a:solidFill>
                <a:latin typeface="Calibri" charset="0"/>
              </a:rPr>
              <a:t>Trimble and </a:t>
            </a:r>
            <a:r>
              <a:rPr lang="en-US" sz="2800" dirty="0" err="1" smtClean="0">
                <a:solidFill>
                  <a:srgbClr val="000000"/>
                </a:solidFill>
                <a:latin typeface="Calibri" charset="0"/>
              </a:rPr>
              <a:t>Digimation</a:t>
            </a:r>
            <a:endParaRPr lang="en-US" sz="2800" dirty="0" smtClean="0">
              <a:solidFill>
                <a:srgbClr val="000000"/>
              </a:solidFill>
              <a:latin typeface="Calibri" charset="0"/>
            </a:endParaRPr>
          </a:p>
          <a:p>
            <a:pPr marL="457200" indent="-457200" eaLnBrk="1" hangingPunct="1">
              <a:spcBef>
                <a:spcPct val="20000"/>
              </a:spcBef>
              <a:buFont typeface="Arial"/>
              <a:buChar char="•"/>
              <a:defRPr/>
            </a:pPr>
            <a:r>
              <a:rPr lang="en-US" sz="2800" dirty="0" smtClean="0">
                <a:solidFill>
                  <a:srgbClr val="000000"/>
                </a:solidFill>
                <a:latin typeface="Calibri" charset="0"/>
              </a:rPr>
              <a:t>Vladimir Kim and </a:t>
            </a:r>
            <a:r>
              <a:rPr lang="en-US" sz="2800" dirty="0" err="1" smtClean="0">
                <a:solidFill>
                  <a:srgbClr val="000000"/>
                </a:solidFill>
                <a:latin typeface="Calibri" charset="0"/>
              </a:rPr>
              <a:t>Evangelos</a:t>
            </a:r>
            <a:r>
              <a:rPr lang="en-US" sz="2800" dirty="0" smtClean="0">
                <a:solidFill>
                  <a:srgbClr val="000000"/>
                </a:solidFill>
                <a:latin typeface="Calibri" charset="0"/>
              </a:rPr>
              <a:t> </a:t>
            </a:r>
            <a:r>
              <a:rPr lang="en-US" sz="2800" dirty="0" err="1" smtClean="0">
                <a:solidFill>
                  <a:srgbClr val="000000"/>
                </a:solidFill>
                <a:latin typeface="Calibri" charset="0"/>
              </a:rPr>
              <a:t>Kalogerakis</a:t>
            </a:r>
            <a:endParaRPr lang="en-US" sz="2800" dirty="0" smtClean="0">
              <a:solidFill>
                <a:srgbClr val="000000"/>
              </a:solidFill>
              <a:latin typeface="Calibri" charset="0"/>
            </a:endParaRPr>
          </a:p>
          <a:p>
            <a:pPr marL="0" indent="0" eaLnBrk="1" hangingPunct="1">
              <a:spcBef>
                <a:spcPct val="20000"/>
              </a:spcBef>
              <a:defRPr/>
            </a:pPr>
            <a:r>
              <a:rPr lang="en-US" sz="2800" dirty="0" smtClean="0">
                <a:solidFill>
                  <a:srgbClr val="000000"/>
                </a:solidFill>
                <a:latin typeface="Calibri" charset="0"/>
              </a:rPr>
              <a:t>Discussion</a:t>
            </a:r>
          </a:p>
          <a:p>
            <a:pPr marL="457200" indent="-457200" eaLnBrk="1" hangingPunct="1">
              <a:spcBef>
                <a:spcPct val="20000"/>
              </a:spcBef>
              <a:buFont typeface="Arial"/>
              <a:buChar char="•"/>
              <a:defRPr/>
            </a:pPr>
            <a:r>
              <a:rPr lang="en-US" sz="2800" dirty="0" smtClean="0">
                <a:solidFill>
                  <a:srgbClr val="000000"/>
                </a:solidFill>
                <a:latin typeface="Calibri" charset="0"/>
              </a:rPr>
              <a:t>Adam Finkelstein and Peter O’Donovan</a:t>
            </a:r>
          </a:p>
          <a:p>
            <a:pPr marL="0" indent="0" eaLnBrk="1" hangingPunct="1">
              <a:spcBef>
                <a:spcPct val="20000"/>
              </a:spcBef>
              <a:defRPr/>
            </a:pPr>
            <a:r>
              <a:rPr lang="en-US" sz="2800" dirty="0" smtClean="0">
                <a:solidFill>
                  <a:srgbClr val="000000"/>
                </a:solidFill>
                <a:latin typeface="Calibri" charset="0"/>
              </a:rPr>
              <a:t>Funding</a:t>
            </a:r>
          </a:p>
          <a:p>
            <a:pPr marL="457200" indent="-457200" eaLnBrk="1" hangingPunct="1">
              <a:spcBef>
                <a:spcPct val="20000"/>
              </a:spcBef>
              <a:buFont typeface="Arial"/>
              <a:buChar char="•"/>
              <a:defRPr/>
            </a:pPr>
            <a:r>
              <a:rPr lang="en-US" sz="2800" dirty="0" smtClean="0">
                <a:solidFill>
                  <a:srgbClr val="000000"/>
                </a:solidFill>
                <a:latin typeface="Calibri" charset="0"/>
              </a:rPr>
              <a:t>Adobe, Google, Intel, NSF</a:t>
            </a:r>
          </a:p>
          <a:p>
            <a:pPr marL="0" indent="0" eaLnBrk="1" hangingPunct="1">
              <a:spcBef>
                <a:spcPct val="20000"/>
              </a:spcBef>
              <a:defRPr/>
            </a:pPr>
            <a:endParaRPr lang="en-US" sz="2800" dirty="0" smtClean="0">
              <a:solidFill>
                <a:srgbClr val="00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descr="static_qr_code_without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 y="595313"/>
            <a:ext cx="2198688"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itle 1"/>
          <p:cNvSpPr>
            <a:spLocks noGrp="1"/>
          </p:cNvSpPr>
          <p:nvPr>
            <p:ph type="title"/>
          </p:nvPr>
        </p:nvSpPr>
        <p:spPr>
          <a:xfrm>
            <a:off x="457200" y="23813"/>
            <a:ext cx="8229600" cy="857250"/>
          </a:xfrm>
        </p:spPr>
        <p:txBody>
          <a:bodyPr/>
          <a:lstStyle/>
          <a:p>
            <a:pPr eaLnBrk="1" hangingPunct="1"/>
            <a:r>
              <a:rPr lang="en-US" sz="3200" smtClean="0">
                <a:latin typeface="Calibri" charset="0"/>
              </a:rPr>
              <a:t>Project webpage</a:t>
            </a:r>
            <a:endParaRPr lang="en-US" sz="3200" dirty="0">
              <a:latin typeface="Calibri" charset="0"/>
            </a:endParaRPr>
          </a:p>
        </p:txBody>
      </p:sp>
      <p:sp>
        <p:nvSpPr>
          <p:cNvPr id="74755" name="TextBox 2"/>
          <p:cNvSpPr txBox="1">
            <a:spLocks noChangeArrowheads="1"/>
          </p:cNvSpPr>
          <p:nvPr/>
        </p:nvSpPr>
        <p:spPr bwMode="auto">
          <a:xfrm>
            <a:off x="2519363" y="1385888"/>
            <a:ext cx="6624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http://</a:t>
            </a:r>
            <a:r>
              <a:rPr lang="en-US" dirty="0" err="1">
                <a:latin typeface="+mn-lt"/>
              </a:rPr>
              <a:t>gfx.cs.princeton.edu</a:t>
            </a:r>
            <a:r>
              <a:rPr lang="en-US" dirty="0">
                <a:latin typeface="+mn-lt"/>
              </a:rPr>
              <a:t>/pubs/Liu_2015_SCF</a:t>
            </a:r>
          </a:p>
        </p:txBody>
      </p:sp>
      <p:pic>
        <p:nvPicPr>
          <p:cNvPr id="74756" name="Picture 7" descr="Screen Shot 2015-02-03 at 8.20.54 PM.jpg"/>
          <p:cNvPicPr>
            <a:picLocks noChangeAspect="1"/>
          </p:cNvPicPr>
          <p:nvPr/>
        </p:nvPicPr>
        <p:blipFill>
          <a:blip r:embed="rId4">
            <a:extLst>
              <a:ext uri="{28A0092B-C50C-407E-A947-70E740481C1C}">
                <a14:useLocalDpi xmlns:a14="http://schemas.microsoft.com/office/drawing/2010/main" val="0"/>
              </a:ext>
            </a:extLst>
          </a:blip>
          <a:srcRect t="2365" b="4659"/>
          <a:stretch>
            <a:fillRect/>
          </a:stretch>
        </p:blipFill>
        <p:spPr bwMode="auto">
          <a:xfrm>
            <a:off x="350838" y="2733675"/>
            <a:ext cx="3427412"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14" descr="result.png"/>
          <p:cNvPicPr>
            <a:picLocks noChangeAspect="1"/>
          </p:cNvPicPr>
          <p:nvPr/>
        </p:nvPicPr>
        <p:blipFill>
          <a:blip r:embed="rId5">
            <a:extLst>
              <a:ext uri="{28A0092B-C50C-407E-A947-70E740481C1C}">
                <a14:useLocalDpi xmlns:a14="http://schemas.microsoft.com/office/drawing/2010/main" val="0"/>
              </a:ext>
            </a:extLst>
          </a:blip>
          <a:srcRect b="10541"/>
          <a:stretch>
            <a:fillRect/>
          </a:stretch>
        </p:blipFill>
        <p:spPr bwMode="auto">
          <a:xfrm>
            <a:off x="3968750" y="2763838"/>
            <a:ext cx="5113338"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267700" cy="681038"/>
          </a:xfrm>
        </p:spPr>
        <p:txBody>
          <a:bodyPr rtlCol="0">
            <a:normAutofit fontScale="90000"/>
          </a:bodyPr>
          <a:lstStyle/>
          <a:p>
            <a:pPr algn="l" eaLnBrk="1" fontAlgn="auto" hangingPunct="1">
              <a:spcAft>
                <a:spcPts val="0"/>
              </a:spcAft>
              <a:defRPr/>
            </a:pPr>
            <a:r>
              <a:rPr lang="en-US" dirty="0" smtClean="0">
                <a:ea typeface="+mj-ea"/>
                <a:cs typeface="+mj-cs"/>
              </a:rPr>
              <a:t>Goal</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396875" y="1023938"/>
            <a:ext cx="8229600" cy="589709"/>
          </a:xfrm>
        </p:spPr>
        <p:txBody>
          <a:bodyPr/>
          <a:lstStyle/>
          <a:p>
            <a:pPr marL="0" indent="0" eaLnBrk="1" hangingPunct="1">
              <a:buFont typeface="Arial" charset="0"/>
              <a:buNone/>
            </a:pPr>
            <a:r>
              <a:rPr lang="en-US" dirty="0" smtClean="0">
                <a:latin typeface="Calibri" charset="0"/>
              </a:rPr>
              <a:t>Modeling pairwise style </a:t>
            </a:r>
            <a:r>
              <a:rPr lang="en-US" dirty="0">
                <a:latin typeface="Calibri" charset="0"/>
              </a:rPr>
              <a:t>compatibility</a:t>
            </a:r>
          </a:p>
          <a:p>
            <a:pPr marL="0" indent="0" eaLnBrk="1" hangingPunct="1">
              <a:buFont typeface="Arial" charset="0"/>
              <a:buNone/>
            </a:pPr>
            <a:endParaRPr lang="en-US" sz="2800" dirty="0">
              <a:latin typeface="Calibri" charset="0"/>
            </a:endParaRPr>
          </a:p>
        </p:txBody>
      </p:sp>
      <p:pic>
        <p:nvPicPr>
          <p:cNvPr id="7" name="Picture 6"/>
          <p:cNvPicPr>
            <a:picLocks noChangeAspect="1"/>
          </p:cNvPicPr>
          <p:nvPr/>
        </p:nvPicPr>
        <p:blipFill rotWithShape="1">
          <a:blip r:embed="rId3"/>
          <a:srcRect l="4655" t="21993" r="4080" b="12063"/>
          <a:stretch/>
        </p:blipFill>
        <p:spPr>
          <a:xfrm>
            <a:off x="1985078" y="1852805"/>
            <a:ext cx="1935761" cy="1514202"/>
          </a:xfrm>
          <a:prstGeom prst="rect">
            <a:avLst/>
          </a:prstGeom>
        </p:spPr>
      </p:pic>
      <p:pic>
        <p:nvPicPr>
          <p:cNvPr id="9" name="Picture 8"/>
          <p:cNvPicPr>
            <a:picLocks noChangeAspect="1"/>
          </p:cNvPicPr>
          <p:nvPr/>
        </p:nvPicPr>
        <p:blipFill>
          <a:blip r:embed="rId4"/>
          <a:stretch>
            <a:fillRect/>
          </a:stretch>
        </p:blipFill>
        <p:spPr>
          <a:xfrm>
            <a:off x="5012011" y="1791150"/>
            <a:ext cx="1541189" cy="1541189"/>
          </a:xfrm>
          <a:prstGeom prst="rect">
            <a:avLst/>
          </a:prstGeom>
        </p:spPr>
      </p:pic>
      <p:sp>
        <p:nvSpPr>
          <p:cNvPr id="10" name="TextBox 9"/>
          <p:cNvSpPr txBox="1"/>
          <p:nvPr/>
        </p:nvSpPr>
        <p:spPr>
          <a:xfrm>
            <a:off x="324554" y="3682698"/>
            <a:ext cx="8769350" cy="954107"/>
          </a:xfrm>
          <a:prstGeom prst="rect">
            <a:avLst/>
          </a:prstGeom>
          <a:noFill/>
        </p:spPr>
        <p:txBody>
          <a:bodyPr wrap="square" rtlCol="0">
            <a:spAutoFit/>
          </a:bodyPr>
          <a:lstStyle/>
          <a:p>
            <a:r>
              <a:rPr lang="en-US" sz="2800" dirty="0" smtClean="0">
                <a:latin typeface="+mn-lt"/>
              </a:rPr>
              <a:t>How </a:t>
            </a:r>
            <a:r>
              <a:rPr lang="en-US" sz="2800" dirty="0" smtClean="0">
                <a:latin typeface="+mn-lt"/>
              </a:rPr>
              <a:t>likely is it that a </a:t>
            </a:r>
            <a:r>
              <a:rPr lang="en-US" sz="2800" dirty="0">
                <a:latin typeface="+mn-lt"/>
              </a:rPr>
              <a:t>person would </a:t>
            </a:r>
            <a:r>
              <a:rPr lang="en-US" sz="2800" dirty="0" smtClean="0">
                <a:latin typeface="+mn-lt"/>
              </a:rPr>
              <a:t>put </a:t>
            </a:r>
            <a:r>
              <a:rPr lang="en-US" sz="2800" dirty="0" smtClean="0">
                <a:latin typeface="+mn-lt"/>
              </a:rPr>
              <a:t>these </a:t>
            </a:r>
            <a:r>
              <a:rPr lang="en-US" sz="2800" dirty="0" smtClean="0">
                <a:latin typeface="+mn-lt"/>
              </a:rPr>
              <a:t>two </a:t>
            </a:r>
            <a:endParaRPr lang="en-US" sz="2800" dirty="0" smtClean="0">
              <a:latin typeface="+mn-lt"/>
            </a:endParaRPr>
          </a:p>
          <a:p>
            <a:r>
              <a:rPr lang="en-US" sz="2800" dirty="0" smtClean="0">
                <a:latin typeface="+mn-lt"/>
              </a:rPr>
              <a:t>furniture </a:t>
            </a:r>
            <a:r>
              <a:rPr lang="en-US" sz="2800" dirty="0" smtClean="0">
                <a:latin typeface="+mn-lt"/>
              </a:rPr>
              <a:t>pieces </a:t>
            </a:r>
            <a:r>
              <a:rPr lang="en-US" sz="2800" dirty="0" smtClean="0">
                <a:latin typeface="+mn-lt"/>
              </a:rPr>
              <a:t>together, </a:t>
            </a:r>
            <a:r>
              <a:rPr lang="en-US" sz="2800" dirty="0" smtClean="0">
                <a:latin typeface="+mn-lt"/>
              </a:rPr>
              <a:t>when</a:t>
            </a:r>
            <a:r>
              <a:rPr lang="en-US" sz="2800" dirty="0" smtClean="0">
                <a:latin typeface="+mn-lt"/>
              </a:rPr>
              <a:t> furnishing </a:t>
            </a:r>
            <a:r>
              <a:rPr lang="en-US" sz="2800" dirty="0" smtClean="0">
                <a:latin typeface="+mn-lt"/>
              </a:rPr>
              <a:t>an apartment?</a:t>
            </a:r>
            <a:endParaRPr lang="en-US" sz="2800" dirty="0">
              <a:latin typeface="+mn-lt"/>
            </a:endParaRPr>
          </a:p>
        </p:txBody>
      </p:sp>
    </p:spTree>
    <p:extLst>
      <p:ext uri="{BB962C8B-B14F-4D97-AF65-F5344CB8AC3E}">
        <p14:creationId xmlns:p14="http://schemas.microsoft.com/office/powerpoint/2010/main" val="2312607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267700" cy="681038"/>
          </a:xfrm>
        </p:spPr>
        <p:txBody>
          <a:bodyPr rtlCol="0">
            <a:normAutofit fontScale="90000"/>
          </a:bodyPr>
          <a:lstStyle/>
          <a:p>
            <a:pPr algn="l" eaLnBrk="1" fontAlgn="auto" hangingPunct="1">
              <a:spcAft>
                <a:spcPts val="0"/>
              </a:spcAft>
              <a:defRPr/>
            </a:pPr>
            <a:r>
              <a:rPr lang="en-US" dirty="0" smtClean="0">
                <a:ea typeface="+mj-ea"/>
                <a:cs typeface="+mj-cs"/>
              </a:rPr>
              <a:t>Goal</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rotWithShape="1">
          <a:blip r:embed="rId4"/>
          <a:srcRect l="4655" t="21993" r="4080" b="12063"/>
          <a:stretch/>
        </p:blipFill>
        <p:spPr>
          <a:xfrm>
            <a:off x="1011035" y="1169690"/>
            <a:ext cx="1639849" cy="1282732"/>
          </a:xfrm>
          <a:prstGeom prst="rect">
            <a:avLst/>
          </a:prstGeom>
        </p:spPr>
      </p:pic>
      <p:pic>
        <p:nvPicPr>
          <p:cNvPr id="14" name="Picture 13"/>
          <p:cNvPicPr>
            <a:picLocks noChangeAspect="1"/>
          </p:cNvPicPr>
          <p:nvPr/>
        </p:nvPicPr>
        <p:blipFill>
          <a:blip r:embed="rId5"/>
          <a:stretch>
            <a:fillRect/>
          </a:stretch>
        </p:blipFill>
        <p:spPr>
          <a:xfrm>
            <a:off x="2757006" y="1108036"/>
            <a:ext cx="1305594" cy="1305594"/>
          </a:xfrm>
          <a:prstGeom prst="rect">
            <a:avLst/>
          </a:prstGeom>
        </p:spPr>
      </p:pic>
      <p:sp>
        <p:nvSpPr>
          <p:cNvPr id="15" name="Down Arrow 14"/>
          <p:cNvSpPr/>
          <p:nvPr/>
        </p:nvSpPr>
        <p:spPr>
          <a:xfrm>
            <a:off x="1635533" y="2551923"/>
            <a:ext cx="338667" cy="813027"/>
          </a:xfrm>
          <a:prstGeom prst="downArrow">
            <a:avLst/>
          </a:prstGeom>
          <a:ln w="571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Down Arrow 15"/>
          <p:cNvSpPr/>
          <p:nvPr/>
        </p:nvSpPr>
        <p:spPr>
          <a:xfrm>
            <a:off x="3294538" y="2551923"/>
            <a:ext cx="338667" cy="813027"/>
          </a:xfrm>
          <a:prstGeom prst="downArrow">
            <a:avLst/>
          </a:prstGeom>
          <a:ln w="571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p:cNvSpPr txBox="1"/>
          <p:nvPr/>
        </p:nvSpPr>
        <p:spPr>
          <a:xfrm>
            <a:off x="4169909" y="2600655"/>
            <a:ext cx="4064000" cy="584776"/>
          </a:xfrm>
          <a:prstGeom prst="rect">
            <a:avLst/>
          </a:prstGeom>
          <a:noFill/>
        </p:spPr>
        <p:txBody>
          <a:bodyPr wrap="square" rtlCol="0">
            <a:spAutoFit/>
          </a:bodyPr>
          <a:lstStyle/>
          <a:p>
            <a:r>
              <a:rPr lang="en-US" sz="3200" dirty="0" smtClean="0">
                <a:latin typeface="+mn-lt"/>
              </a:rPr>
              <a:t>Extract feature vectors</a:t>
            </a:r>
            <a:endParaRPr lang="en-US" sz="3200" dirty="0">
              <a:latin typeface="+mn-lt"/>
            </a:endParaRPr>
          </a:p>
        </p:txBody>
      </p:sp>
      <p:sp>
        <p:nvSpPr>
          <p:cNvPr id="18" name="TextBox 17"/>
          <p:cNvSpPr txBox="1"/>
          <p:nvPr/>
        </p:nvSpPr>
        <p:spPr>
          <a:xfrm>
            <a:off x="604659" y="3201967"/>
            <a:ext cx="7953533" cy="1200329"/>
          </a:xfrm>
          <a:prstGeom prst="rect">
            <a:avLst/>
          </a:prstGeom>
          <a:noFill/>
        </p:spPr>
        <p:txBody>
          <a:bodyPr wrap="square" rtlCol="0">
            <a:spAutoFit/>
          </a:bodyPr>
          <a:lstStyle/>
          <a:p>
            <a:r>
              <a:rPr lang="en-US" sz="7200" i="1" dirty="0">
                <a:latin typeface="+mn-lt"/>
              </a:rPr>
              <a:t>d</a:t>
            </a:r>
            <a:r>
              <a:rPr lang="en-US" sz="7200" i="1" dirty="0" smtClean="0">
                <a:latin typeface="+mn-lt"/>
              </a:rPr>
              <a:t>(      ,      ) = Scalar</a:t>
            </a:r>
            <a:endParaRPr lang="en-US" sz="7200" i="1" dirty="0">
              <a:latin typeface="+mn-lt"/>
            </a:endParaRPr>
          </a:p>
        </p:txBody>
      </p:sp>
      <p:graphicFrame>
        <p:nvGraphicFramePr>
          <p:cNvPr id="19" name="Object 6"/>
          <p:cNvGraphicFramePr>
            <a:graphicFrameLocks noChangeAspect="1"/>
          </p:cNvGraphicFramePr>
          <p:nvPr>
            <p:extLst>
              <p:ext uri="{D42A27DB-BD31-4B8C-83A1-F6EECF244321}">
                <p14:modId xmlns:p14="http://schemas.microsoft.com/office/powerpoint/2010/main" val="566893522"/>
              </p:ext>
            </p:extLst>
          </p:nvPr>
        </p:nvGraphicFramePr>
        <p:xfrm>
          <a:off x="1212873" y="2944655"/>
          <a:ext cx="1339375" cy="1896594"/>
        </p:xfrm>
        <a:graphic>
          <a:graphicData uri="http://schemas.openxmlformats.org/presentationml/2006/ole">
            <mc:AlternateContent xmlns:mc="http://schemas.openxmlformats.org/markup-compatibility/2006">
              <mc:Choice xmlns:v="urn:schemas-microsoft-com:vml" Requires="v">
                <p:oleObj spid="_x0000_s120771" name="Equation" r:id="rId6" imgW="152400" imgH="215900" progId="Equation.3">
                  <p:embed/>
                </p:oleObj>
              </mc:Choice>
              <mc:Fallback>
                <p:oleObj name="Equation" r:id="rId6" imgW="152400" imgH="215900" progId="Equation.3">
                  <p:embed/>
                  <p:pic>
                    <p:nvPicPr>
                      <p:cNvPr id="0" name=""/>
                      <p:cNvPicPr>
                        <a:picLocks noChangeAspect="1" noChangeArrowheads="1"/>
                      </p:cNvPicPr>
                      <p:nvPr/>
                    </p:nvPicPr>
                    <p:blipFill>
                      <a:blip r:embed="rId7"/>
                      <a:srcRect/>
                      <a:stretch>
                        <a:fillRect/>
                      </a:stretch>
                    </p:blipFill>
                    <p:spPr bwMode="auto">
                      <a:xfrm>
                        <a:off x="1212873" y="2944655"/>
                        <a:ext cx="1339375" cy="1896594"/>
                      </a:xfrm>
                      <a:prstGeom prst="rect">
                        <a:avLst/>
                      </a:prstGeom>
                      <a:noFill/>
                      <a:ln>
                        <a:noFill/>
                      </a:ln>
                    </p:spPr>
                  </p:pic>
                </p:oleObj>
              </mc:Fallback>
            </mc:AlternateContent>
          </a:graphicData>
        </a:graphic>
      </p:graphicFrame>
      <p:graphicFrame>
        <p:nvGraphicFramePr>
          <p:cNvPr id="20" name="Object 6"/>
          <p:cNvGraphicFramePr>
            <a:graphicFrameLocks noChangeAspect="1"/>
          </p:cNvGraphicFramePr>
          <p:nvPr>
            <p:extLst>
              <p:ext uri="{D42A27DB-BD31-4B8C-83A1-F6EECF244321}">
                <p14:modId xmlns:p14="http://schemas.microsoft.com/office/powerpoint/2010/main" val="4222400047"/>
              </p:ext>
            </p:extLst>
          </p:nvPr>
        </p:nvGraphicFramePr>
        <p:xfrm>
          <a:off x="2906924" y="2944655"/>
          <a:ext cx="1452562" cy="2008187"/>
        </p:xfrm>
        <a:graphic>
          <a:graphicData uri="http://schemas.openxmlformats.org/presentationml/2006/ole">
            <mc:AlternateContent xmlns:mc="http://schemas.openxmlformats.org/markup-compatibility/2006">
              <mc:Choice xmlns:v="urn:schemas-microsoft-com:vml" Requires="v">
                <p:oleObj spid="_x0000_s120772" name="Equation" r:id="rId8" imgW="165100" imgH="228600" progId="Equation.3">
                  <p:embed/>
                </p:oleObj>
              </mc:Choice>
              <mc:Fallback>
                <p:oleObj name="Equation" r:id="rId8" imgW="165100" imgH="228600" progId="Equation.3">
                  <p:embed/>
                  <p:pic>
                    <p:nvPicPr>
                      <p:cNvPr id="0" name=""/>
                      <p:cNvPicPr>
                        <a:picLocks noChangeAspect="1" noChangeArrowheads="1"/>
                      </p:cNvPicPr>
                      <p:nvPr/>
                    </p:nvPicPr>
                    <p:blipFill>
                      <a:blip r:embed="rId9"/>
                      <a:srcRect/>
                      <a:stretch>
                        <a:fillRect/>
                      </a:stretch>
                    </p:blipFill>
                    <p:spPr bwMode="auto">
                      <a:xfrm>
                        <a:off x="2906924" y="2944655"/>
                        <a:ext cx="1452562" cy="20081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57963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267700" cy="681038"/>
          </a:xfrm>
        </p:spPr>
        <p:txBody>
          <a:bodyPr rtlCol="0">
            <a:normAutofit fontScale="90000"/>
          </a:bodyPr>
          <a:lstStyle/>
          <a:p>
            <a:pPr algn="l" eaLnBrk="1" fontAlgn="auto" hangingPunct="1">
              <a:spcAft>
                <a:spcPts val="0"/>
              </a:spcAft>
              <a:defRPr/>
            </a:pPr>
            <a:r>
              <a:rPr lang="en-US" dirty="0" smtClean="0">
                <a:ea typeface="+mj-ea"/>
                <a:cs typeface="+mj-cs"/>
              </a:rPr>
              <a:t>Previous work – shape style</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21507" name="Picture 8" descr="Screen Shot 2015-02-04 at 10.45.52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1335088"/>
            <a:ext cx="3286125"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9"/>
          <p:cNvSpPr txBox="1">
            <a:spLocks noChangeArrowheads="1"/>
          </p:cNvSpPr>
          <p:nvPr/>
        </p:nvSpPr>
        <p:spPr bwMode="auto">
          <a:xfrm>
            <a:off x="1109755" y="4127500"/>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a:t>
            </a:r>
            <a:r>
              <a:rPr lang="en-US" sz="2800" dirty="0" err="1">
                <a:latin typeface="+mn-lt"/>
              </a:rPr>
              <a:t>Xu</a:t>
            </a:r>
            <a:r>
              <a:rPr lang="en-US" sz="2800" dirty="0">
                <a:latin typeface="+mn-lt"/>
              </a:rPr>
              <a:t> et al. 2010]</a:t>
            </a:r>
          </a:p>
        </p:txBody>
      </p:sp>
      <p:pic>
        <p:nvPicPr>
          <p:cNvPr id="21509" name="Picture 10" descr="Screen Shot 2015-02-04 at 10.47.06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1335088"/>
            <a:ext cx="25828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1"/>
          <p:cNvSpPr txBox="1">
            <a:spLocks noChangeArrowheads="1"/>
          </p:cNvSpPr>
          <p:nvPr/>
        </p:nvSpPr>
        <p:spPr bwMode="auto">
          <a:xfrm>
            <a:off x="5341938" y="4127500"/>
            <a:ext cx="2973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[Li et al. 2013]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139700"/>
            <a:ext cx="8477250" cy="681038"/>
          </a:xfrm>
        </p:spPr>
        <p:txBody>
          <a:bodyPr rtlCol="0">
            <a:normAutofit fontScale="90000"/>
          </a:bodyPr>
          <a:lstStyle/>
          <a:p>
            <a:pPr algn="l" eaLnBrk="1" fontAlgn="auto" hangingPunct="1">
              <a:spcAft>
                <a:spcPts val="0"/>
              </a:spcAft>
              <a:defRPr/>
            </a:pPr>
            <a:r>
              <a:rPr lang="en-US" dirty="0" smtClean="0">
                <a:ea typeface="+mj-ea"/>
                <a:cs typeface="+mj-cs"/>
              </a:rPr>
              <a:t>Previous work – virtual world synthesis</a:t>
            </a:r>
            <a:endParaRPr lang="en-US" dirty="0">
              <a:ea typeface="+mj-ea"/>
              <a:cs typeface="+mj-cs"/>
            </a:endParaRPr>
          </a:p>
        </p:txBody>
      </p:sp>
      <p:cxnSp>
        <p:nvCxnSpPr>
          <p:cNvPr id="5" name="Straight Connector 4"/>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13" name="Picture 12" descr="Screen Shot 2014-06-14 at 9.45.55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75" y="1379538"/>
            <a:ext cx="2673350"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creen Shot 2014-06-14 at 9.46.51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1662113"/>
            <a:ext cx="2917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252788" y="4173538"/>
            <a:ext cx="3148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[Fisher et al. 2012]</a:t>
            </a:r>
          </a:p>
        </p:txBody>
      </p:sp>
      <p:sp>
        <p:nvSpPr>
          <p:cNvPr id="16" name="TextBox 15"/>
          <p:cNvSpPr txBox="1">
            <a:spLocks noChangeArrowheads="1"/>
          </p:cNvSpPr>
          <p:nvPr/>
        </p:nvSpPr>
        <p:spPr bwMode="auto">
          <a:xfrm>
            <a:off x="6315075" y="4168775"/>
            <a:ext cx="2874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[Xu et al. 2013]</a:t>
            </a:r>
          </a:p>
        </p:txBody>
      </p:sp>
      <p:sp>
        <p:nvSpPr>
          <p:cNvPr id="17" name="TextBox 16"/>
          <p:cNvSpPr txBox="1">
            <a:spLocks noChangeArrowheads="1"/>
          </p:cNvSpPr>
          <p:nvPr/>
        </p:nvSpPr>
        <p:spPr bwMode="auto">
          <a:xfrm>
            <a:off x="-9525" y="4168775"/>
            <a:ext cx="32623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[Merrell et al. 2011]</a:t>
            </a:r>
          </a:p>
        </p:txBody>
      </p:sp>
      <p:pic>
        <p:nvPicPr>
          <p:cNvPr id="18" name="Picture 17" descr="Screen Shot 2015-02-05 at 9.28.08 AM.jpg"/>
          <p:cNvPicPr>
            <a:picLocks noChangeAspect="1"/>
          </p:cNvPicPr>
          <p:nvPr/>
        </p:nvPicPr>
        <p:blipFill>
          <a:blip r:embed="rId5">
            <a:extLst>
              <a:ext uri="{28A0092B-C50C-407E-A947-70E740481C1C}">
                <a14:useLocalDpi xmlns:a14="http://schemas.microsoft.com/office/drawing/2010/main" val="0"/>
              </a:ext>
            </a:extLst>
          </a:blip>
          <a:srcRect r="35857"/>
          <a:stretch>
            <a:fillRect/>
          </a:stretch>
        </p:blipFill>
        <p:spPr bwMode="auto">
          <a:xfrm>
            <a:off x="327025" y="1608138"/>
            <a:ext cx="24415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2768600" y="1922463"/>
            <a:ext cx="35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
            </a:r>
          </a:p>
        </p:txBody>
      </p:sp>
      <p:pic>
        <p:nvPicPr>
          <p:cNvPr id="20" name="Picture 19" descr="Screen Shot 2015-02-05 at 9.34.31 A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025" y="2652713"/>
            <a:ext cx="28733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17168</TotalTime>
  <Words>3758</Words>
  <Application>Microsoft Macintosh PowerPoint</Application>
  <PresentationFormat>On-screen Show (16:9)</PresentationFormat>
  <Paragraphs>493</Paragraphs>
  <Slides>59</Slides>
  <Notes>59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2" baseType="lpstr">
      <vt:lpstr>Office Theme</vt:lpstr>
      <vt:lpstr>Equation</vt:lpstr>
      <vt:lpstr>Microsoft Equation</vt:lpstr>
      <vt:lpstr>Style Compatibility For 3D Furniture Models</vt:lpstr>
      <vt:lpstr>Motivation</vt:lpstr>
      <vt:lpstr>Motivation</vt:lpstr>
      <vt:lpstr>Motivation</vt:lpstr>
      <vt:lpstr>Motivation</vt:lpstr>
      <vt:lpstr>Goal</vt:lpstr>
      <vt:lpstr>Goal</vt:lpstr>
      <vt:lpstr>Previous work – shape style</vt:lpstr>
      <vt:lpstr>Previous work – virtual world synthesis</vt:lpstr>
      <vt:lpstr>Concurrent work – style similarity</vt:lpstr>
      <vt:lpstr>Challenges</vt:lpstr>
      <vt:lpstr>Challenges</vt:lpstr>
      <vt:lpstr>Challenges</vt:lpstr>
      <vt:lpstr>Challenges</vt:lpstr>
      <vt:lpstr>Key ideas</vt:lpstr>
      <vt:lpstr>Key ideas</vt:lpstr>
      <vt:lpstr>Crowdsourcing compatibility preferences</vt:lpstr>
      <vt:lpstr>Crowdsourcing compatibility preferences</vt:lpstr>
      <vt:lpstr>Crowdsourcing compatibility preferences</vt:lpstr>
      <vt:lpstr>PowerPoint Presentation</vt:lpstr>
      <vt:lpstr>Crowdsourcing compatibility preferences</vt:lpstr>
      <vt:lpstr>Key ideas</vt:lpstr>
      <vt:lpstr>Part-aware geometric features</vt:lpstr>
      <vt:lpstr>Part-aware geometric features</vt:lpstr>
      <vt:lpstr>Part-aware geometric features</vt:lpstr>
      <vt:lpstr>Part-aware geometric features</vt:lpstr>
      <vt:lpstr>Part-aware geometric features</vt:lpstr>
      <vt:lpstr>Key ideas</vt:lpstr>
      <vt:lpstr>Learning object-class specific embeddings</vt:lpstr>
      <vt:lpstr>Learning object-class specific embeddings</vt:lpstr>
      <vt:lpstr>Learning object-class specific embeddings</vt:lpstr>
      <vt:lpstr>Learning object-class specific embeddings</vt:lpstr>
      <vt:lpstr>Learning object-class specific embeddings</vt:lpstr>
      <vt:lpstr>Learning object-class specific embeddings</vt:lpstr>
      <vt:lpstr>Outline</vt:lpstr>
      <vt:lpstr>Results of triplet prediction</vt:lpstr>
      <vt:lpstr>Results of triplet prediction</vt:lpstr>
      <vt:lpstr>Results of triplet prediction</vt:lpstr>
      <vt:lpstr>Results of triplet prediction</vt:lpstr>
      <vt:lpstr>Outline</vt:lpstr>
      <vt:lpstr>Applications</vt:lpstr>
      <vt:lpstr>Applications</vt:lpstr>
      <vt:lpstr>Style-aware shape retrieval</vt:lpstr>
      <vt:lpstr>Style-aware shape retrieval</vt:lpstr>
      <vt:lpstr>Style-aware shape retrieval</vt:lpstr>
      <vt:lpstr>Style-aware scene modeling</vt:lpstr>
      <vt:lpstr>PowerPoint Presentation</vt:lpstr>
      <vt:lpstr>Style-aware scene building</vt:lpstr>
      <vt:lpstr>Style-aware scene building</vt:lpstr>
      <vt:lpstr>Style-aware scene building</vt:lpstr>
      <vt:lpstr>Style-aware scene building</vt:lpstr>
      <vt:lpstr>Take-away messages</vt:lpstr>
      <vt:lpstr>Take-away messages</vt:lpstr>
      <vt:lpstr>Take-away messages</vt:lpstr>
      <vt:lpstr>Limitations and future work</vt:lpstr>
      <vt:lpstr>Limitations and future work</vt:lpstr>
      <vt:lpstr>Limitations and future work</vt:lpstr>
      <vt:lpstr>Acknowledgements</vt:lpstr>
      <vt:lpstr>Project webpage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Compatibility For 3D Furniture Models</dc:title>
  <dc:subject/>
  <dc:creator>Tianqiang Liu</dc:creator>
  <cp:keywords/>
  <dc:description/>
  <cp:lastModifiedBy>Tianqiang Liu</cp:lastModifiedBy>
  <cp:revision>725</cp:revision>
  <dcterms:created xsi:type="dcterms:W3CDTF">2015-04-06T16:08:20Z</dcterms:created>
  <dcterms:modified xsi:type="dcterms:W3CDTF">2015-08-11T22:28:56Z</dcterms:modified>
  <cp:category/>
</cp:coreProperties>
</file>