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jpeg" ContentType="image/jpeg"/>
  <Default Extension="xml" ContentType="application/xml"/>
  <Default Extension="mp4" ContentType="video/unknown"/>
  <Default Extension="vml" ContentType="application/vnd.openxmlformats-officedocument.vmlDrawing"/>
  <Default Extension="wdp" ContentType="image/vnd.ms-photo"/>
  <Default Extension="bin" ContentType="application/vnd.openxmlformats-officedocument.presentationml.printerSettings"/>
  <Default Extension="png" ContentType="image/png"/>
  <Default Extension="rels" ContentType="application/vnd.openxmlformats-package.relationships+xml"/>
  <Default Extension="gif" ContentType="image/gif"/>
  <Default Extension="mo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37.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38.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notesSlides/notesSlide39.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notesSlides/notesSlide52.xml" ContentType="application/vnd.openxmlformats-officedocument.presentationml.notesSlide+xml"/>
  <Override PartName="/ppt/embeddings/oleObject24.bin" ContentType="application/vnd.openxmlformats-officedocument.oleObject"/>
  <Override PartName="/ppt/notesSlides/notesSlide53.xml" ContentType="application/vnd.openxmlformats-officedocument.presentationml.notesSlide+xml"/>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notesSlides/notesSlide54.xml" ContentType="application/vnd.openxmlformats-officedocument.presentationml.notesSlide+xml"/>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notesSlides/notesSlide55.xml" ContentType="application/vnd.openxmlformats-officedocument.presentationml.notesSlide+xml"/>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notesSlides/notesSlide56.xml" ContentType="application/vnd.openxmlformats-officedocument.presentationml.notesSlide+xml"/>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notesSlides/notesSlide57.xml" ContentType="application/vnd.openxmlformats-officedocument.presentationml.notesSlide+xml"/>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notesSlides/notesSlide58.xml" ContentType="application/vnd.openxmlformats-officedocument.presentationml.notesSlide+xml"/>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notesSlides/notesSlide59.xml" ContentType="application/vnd.openxmlformats-officedocument.presentationml.notesSlide+xml"/>
  <Override PartName="/ppt/embeddings/oleObject54.bin" ContentType="application/vnd.openxmlformats-officedocument.oleObject"/>
  <Override PartName="/ppt/embeddings/oleObject55.bin" ContentType="application/vnd.openxmlformats-officedocument.oleObject"/>
  <Override PartName="/ppt/notesSlides/notesSlide60.xml" ContentType="application/vnd.openxmlformats-officedocument.presentationml.notesSlide+xml"/>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embeddings/oleObject62.bin" ContentType="application/vnd.openxmlformats-officedocument.oleObject"/>
  <Override PartName="/ppt/notesSlides/notesSlide65.xml" ContentType="application/vnd.openxmlformats-officedocument.presentationml.notesSlide+xml"/>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ppt/embeddings/oleObject66.bin" ContentType="application/vnd.openxmlformats-officedocument.oleObject"/>
  <Override PartName="/ppt/embeddings/oleObject67.bin" ContentType="application/vnd.openxmlformats-officedocument.oleObject"/>
  <Override PartName="/ppt/embeddings/oleObject68.bin" ContentType="application/vnd.openxmlformats-officedocument.oleObject"/>
  <Override PartName="/ppt/embeddings/oleObject69.bin" ContentType="application/vnd.openxmlformats-officedocument.oleObject"/>
  <Override PartName="/ppt/embeddings/oleObject70.bin" ContentType="application/vnd.openxmlformats-officedocument.oleObject"/>
  <Override PartName="/ppt/embeddings/oleObject71.bin" ContentType="application/vnd.openxmlformats-officedocument.oleObject"/>
  <Override PartName="/ppt/embeddings/oleObject72.bin" ContentType="application/vnd.openxmlformats-officedocument.oleObject"/>
  <Override PartName="/ppt/embeddings/oleObject73.bin" ContentType="application/vnd.openxmlformats-officedocument.oleObject"/>
  <Override PartName="/ppt/embeddings/oleObject74.bin" ContentType="application/vnd.openxmlformats-officedocument.oleObject"/>
  <Override PartName="/ppt/embeddings/oleObject75.bin" ContentType="application/vnd.openxmlformats-officedocument.oleObject"/>
  <Override PartName="/ppt/embeddings/oleObject76.bin" ContentType="application/vnd.openxmlformats-officedocument.oleObject"/>
  <Override PartName="/ppt/embeddings/oleObject77.bin" ContentType="application/vnd.openxmlformats-officedocument.oleObject"/>
  <Override PartName="/ppt/embeddings/oleObject78.bin" ContentType="application/vnd.openxmlformats-officedocument.oleObject"/>
  <Override PartName="/ppt/embeddings/oleObject79.bin" ContentType="application/vnd.openxmlformats-officedocument.oleObject"/>
  <Override PartName="/ppt/notesSlides/notesSlide66.xml" ContentType="application/vnd.openxmlformats-officedocument.presentationml.notesSlide+xml"/>
  <Override PartName="/ppt/embeddings/oleObject80.bin" ContentType="application/vnd.openxmlformats-officedocument.oleObject"/>
  <Override PartName="/ppt/embeddings/oleObject81.bin" ContentType="application/vnd.openxmlformats-officedocument.oleObject"/>
  <Override PartName="/ppt/embeddings/oleObject82.bin" ContentType="application/vnd.openxmlformats-officedocument.oleObject"/>
  <Override PartName="/ppt/embeddings/oleObject83.bin" ContentType="application/vnd.openxmlformats-officedocument.oleObject"/>
  <Override PartName="/ppt/embeddings/oleObject84.bin" ContentType="application/vnd.openxmlformats-officedocument.oleObject"/>
  <Override PartName="/ppt/embeddings/oleObject85.bin" ContentType="application/vnd.openxmlformats-officedocument.oleObject"/>
  <Override PartName="/ppt/embeddings/oleObject86.bin" ContentType="application/vnd.openxmlformats-officedocument.oleObject"/>
  <Override PartName="/ppt/embeddings/oleObject87.bin" ContentType="application/vnd.openxmlformats-officedocument.oleObject"/>
  <Override PartName="/ppt/embeddings/oleObject88.bin" ContentType="application/vnd.openxmlformats-officedocument.oleObject"/>
  <Override PartName="/ppt/embeddings/oleObject89.bin" ContentType="application/vnd.openxmlformats-officedocument.oleObject"/>
  <Override PartName="/ppt/embeddings/oleObject90.bin" ContentType="application/vnd.openxmlformats-officedocument.oleObject"/>
  <Override PartName="/ppt/embeddings/oleObject91.bin" ContentType="application/vnd.openxmlformats-officedocument.oleObject"/>
  <Override PartName="/ppt/embeddings/oleObject92.bin" ContentType="application/vnd.openxmlformats-officedocument.oleObject"/>
  <Override PartName="/ppt/embeddings/oleObject93.bin" ContentType="application/vnd.openxmlformats-officedocument.oleObject"/>
  <Override PartName="/ppt/embeddings/oleObject94.bin" ContentType="application/vnd.openxmlformats-officedocument.oleObject"/>
  <Override PartName="/ppt/embeddings/oleObject95.bin" ContentType="application/vnd.openxmlformats-officedocument.oleObject"/>
  <Override PartName="/ppt/embeddings/oleObject96.bin" ContentType="application/vnd.openxmlformats-officedocument.oleObject"/>
  <Override PartName="/ppt/notesSlides/notesSlide67.xml" ContentType="application/vnd.openxmlformats-officedocument.presentationml.notesSlide+xml"/>
  <Override PartName="/ppt/embeddings/oleObject97.bin" ContentType="application/vnd.openxmlformats-officedocument.oleObject"/>
  <Override PartName="/ppt/embeddings/oleObject98.bin" ContentType="application/vnd.openxmlformats-officedocument.oleObject"/>
  <Override PartName="/ppt/embeddings/oleObject99.bin" ContentType="application/vnd.openxmlformats-officedocument.oleObject"/>
  <Override PartName="/ppt/embeddings/oleObject100.bin" ContentType="application/vnd.openxmlformats-officedocument.oleObject"/>
  <Override PartName="/ppt/embeddings/oleObject101.bin" ContentType="application/vnd.openxmlformats-officedocument.oleObject"/>
  <Override PartName="/ppt/embeddings/oleObject102.bin" ContentType="application/vnd.openxmlformats-officedocument.oleObject"/>
  <Override PartName="/ppt/embeddings/oleObject103.bin" ContentType="application/vnd.openxmlformats-officedocument.oleObject"/>
  <Override PartName="/ppt/embeddings/oleObject104.bin" ContentType="application/vnd.openxmlformats-officedocument.oleObject"/>
  <Override PartName="/ppt/embeddings/oleObject105.bin" ContentType="application/vnd.openxmlformats-officedocument.oleObject"/>
  <Override PartName="/ppt/embeddings/oleObject106.bin" ContentType="application/vnd.openxmlformats-officedocument.oleObject"/>
  <Override PartName="/ppt/embeddings/oleObject107.bin" ContentType="application/vnd.openxmlformats-officedocument.oleObject"/>
  <Override PartName="/ppt/embeddings/oleObject108.bin" ContentType="application/vnd.openxmlformats-officedocument.oleObject"/>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embeddings/oleObject109.bin" ContentType="application/vnd.openxmlformats-officedocument.oleObject"/>
  <Override PartName="/ppt/embeddings/oleObject110.bin" ContentType="application/vnd.openxmlformats-officedocument.oleObject"/>
  <Override PartName="/ppt/notesSlides/notesSlide97.xml" ContentType="application/vnd.openxmlformats-officedocument.presentationml.notesSlide+xml"/>
  <Override PartName="/ppt/embeddings/oleObject111.bin" ContentType="application/vnd.openxmlformats-officedocument.oleObject"/>
  <Override PartName="/ppt/embeddings/oleObject112.bin" ContentType="application/vnd.openxmlformats-officedocument.oleObject"/>
  <Override PartName="/ppt/embeddings/oleObject113.bin" ContentType="application/vnd.openxmlformats-officedocument.oleObject"/>
  <Override PartName="/ppt/notesSlides/notesSlide98.xml" ContentType="application/vnd.openxmlformats-officedocument.presentationml.notesSlide+xml"/>
  <Override PartName="/ppt/embeddings/oleObject114.bin" ContentType="application/vnd.openxmlformats-officedocument.oleObject"/>
  <Override PartName="/ppt/embeddings/oleObject115.bin" ContentType="application/vnd.openxmlformats-officedocument.oleObject"/>
  <Override PartName="/ppt/embeddings/oleObject116.bin" ContentType="application/vnd.openxmlformats-officedocument.oleObject"/>
  <Override PartName="/ppt/embeddings/oleObject117.bin" ContentType="application/vnd.openxmlformats-officedocument.oleObject"/>
  <Override PartName="/ppt/notesSlides/notesSlide99.xml" ContentType="application/vnd.openxmlformats-officedocument.presentationml.notesSlide+xml"/>
  <Override PartName="/ppt/embeddings/oleObject118.bin" ContentType="application/vnd.openxmlformats-officedocument.oleObject"/>
  <Override PartName="/ppt/embeddings/oleObject119.bin" ContentType="application/vnd.openxmlformats-officedocument.oleObject"/>
  <Override PartName="/ppt/embeddings/oleObject120.bin" ContentType="application/vnd.openxmlformats-officedocument.oleObject"/>
  <Override PartName="/ppt/embeddings/oleObject121.bin" ContentType="application/vnd.openxmlformats-officedocument.oleObject"/>
  <Override PartName="/ppt/embeddings/oleObject122.bin" ContentType="application/vnd.openxmlformats-officedocument.oleObject"/>
  <Override PartName="/ppt/notesSlides/notesSlide100.xml" ContentType="application/vnd.openxmlformats-officedocument.presentationml.notesSlide+xml"/>
  <Override PartName="/ppt/embeddings/oleObject123.bin" ContentType="application/vnd.openxmlformats-officedocument.oleObject"/>
  <Override PartName="/ppt/embeddings/oleObject124.bin" ContentType="application/vnd.openxmlformats-officedocument.oleObject"/>
  <Override PartName="/ppt/embeddings/oleObject125.bin" ContentType="application/vnd.openxmlformats-officedocument.oleObject"/>
  <Override PartName="/ppt/embeddings/oleObject126.bin" ContentType="application/vnd.openxmlformats-officedocument.oleObject"/>
  <Override PartName="/ppt/embeddings/oleObject127.bin" ContentType="application/vnd.openxmlformats-officedocument.oleObject"/>
  <Override PartName="/ppt/embeddings/oleObject128.bin" ContentType="application/vnd.openxmlformats-officedocument.oleObject"/>
  <Override PartName="/ppt/notesSlides/notesSlide101.xml" ContentType="application/vnd.openxmlformats-officedocument.presentationml.notesSlide+xml"/>
  <Override PartName="/ppt/embeddings/oleObject129.bin" ContentType="application/vnd.openxmlformats-officedocument.oleObject"/>
  <Override PartName="/ppt/embeddings/oleObject130.bin" ContentType="application/vnd.openxmlformats-officedocument.oleObject"/>
  <Override PartName="/ppt/embeddings/oleObject131.bin" ContentType="application/vnd.openxmlformats-officedocument.oleObject"/>
  <Override PartName="/ppt/embeddings/oleObject132.bin" ContentType="application/vnd.openxmlformats-officedocument.oleObject"/>
  <Override PartName="/ppt/embeddings/oleObject133.bin" ContentType="application/vnd.openxmlformats-officedocument.oleObject"/>
  <Override PartName="/ppt/embeddings/oleObject134.bin" ContentType="application/vnd.openxmlformats-officedocument.oleObject"/>
  <Override PartName="/ppt/notesSlides/notesSlide102.xml" ContentType="application/vnd.openxmlformats-officedocument.presentationml.notesSlide+xml"/>
  <Override PartName="/ppt/notesSlides/notesSlide103.xml" ContentType="application/vnd.openxmlformats-officedocument.presentationml.notesSlide+xml"/>
  <Override PartName="/ppt/embeddings/oleObject135.bin" ContentType="application/vnd.openxmlformats-officedocument.oleObject"/>
  <Override PartName="/ppt/embeddings/oleObject136.bin" ContentType="application/vnd.openxmlformats-officedocument.oleObject"/>
  <Override PartName="/ppt/embeddings/oleObject137.bin" ContentType="application/vnd.openxmlformats-officedocument.oleObject"/>
  <Override PartName="/ppt/embeddings/oleObject138.bin" ContentType="application/vnd.openxmlformats-officedocument.oleObject"/>
  <Override PartName="/ppt/embeddings/oleObject139.bin" ContentType="application/vnd.openxmlformats-officedocument.oleObject"/>
  <Override PartName="/ppt/embeddings/oleObject140.bin" ContentType="application/vnd.openxmlformats-officedocument.oleObject"/>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embeddings/oleObject141.bin" ContentType="application/vnd.openxmlformats-officedocument.oleObject"/>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embeddings/oleObject142.bin" ContentType="application/vnd.openxmlformats-officedocument.oleObject"/>
  <Override PartName="/ppt/embeddings/oleObject143.bin" ContentType="application/vnd.openxmlformats-officedocument.oleObject"/>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183.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embeddings/oleObject144.bin" ContentType="application/vnd.openxmlformats-officedocument.oleObject"/>
  <Override PartName="/ppt/embeddings/oleObject145.bin" ContentType="application/vnd.openxmlformats-officedocument.oleObject"/>
  <Override PartName="/ppt/embeddings/oleObject146.bin" ContentType="application/vnd.openxmlformats-officedocument.oleObject"/>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embeddings/oleObject147.bin" ContentType="application/vnd.openxmlformats-officedocument.oleObject"/>
  <Override PartName="/ppt/embeddings/oleObject148.bin" ContentType="application/vnd.openxmlformats-officedocument.oleObject"/>
  <Override PartName="/ppt/embeddings/oleObject149.bin" ContentType="application/vnd.openxmlformats-officedocument.oleObject"/>
  <Override PartName="/ppt/embeddings/oleObject150.bin" ContentType="application/vnd.openxmlformats-officedocument.oleObject"/>
  <Override PartName="/ppt/embeddings/oleObject151.bin" ContentType="application/vnd.openxmlformats-officedocument.oleObject"/>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9"/>
  </p:notesMasterIdLst>
  <p:sldIdLst>
    <p:sldId id="256" r:id="rId2"/>
    <p:sldId id="538" r:id="rId3"/>
    <p:sldId id="539" r:id="rId4"/>
    <p:sldId id="550" r:id="rId5"/>
    <p:sldId id="551" r:id="rId6"/>
    <p:sldId id="552" r:id="rId7"/>
    <p:sldId id="556" r:id="rId8"/>
    <p:sldId id="586" r:id="rId9"/>
    <p:sldId id="546" r:id="rId10"/>
    <p:sldId id="549" r:id="rId11"/>
    <p:sldId id="562" r:id="rId12"/>
    <p:sldId id="563" r:id="rId13"/>
    <p:sldId id="564" r:id="rId14"/>
    <p:sldId id="462"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5" r:id="rId75"/>
    <p:sldId id="326" r:id="rId76"/>
    <p:sldId id="328" r:id="rId77"/>
    <p:sldId id="531" r:id="rId78"/>
    <p:sldId id="532" r:id="rId79"/>
    <p:sldId id="533" r:id="rId80"/>
    <p:sldId id="587" r:id="rId81"/>
    <p:sldId id="348" r:id="rId82"/>
    <p:sldId id="350" r:id="rId83"/>
    <p:sldId id="491" r:id="rId84"/>
    <p:sldId id="493" r:id="rId85"/>
    <p:sldId id="494" r:id="rId86"/>
    <p:sldId id="495" r:id="rId87"/>
    <p:sldId id="496" r:id="rId88"/>
    <p:sldId id="468" r:id="rId89"/>
    <p:sldId id="497" r:id="rId90"/>
    <p:sldId id="498" r:id="rId91"/>
    <p:sldId id="470" r:id="rId92"/>
    <p:sldId id="443" r:id="rId93"/>
    <p:sldId id="331" r:id="rId94"/>
    <p:sldId id="444" r:id="rId95"/>
    <p:sldId id="478" r:id="rId96"/>
    <p:sldId id="438" r:id="rId97"/>
    <p:sldId id="332" r:id="rId98"/>
    <p:sldId id="500" r:id="rId99"/>
    <p:sldId id="501" r:id="rId100"/>
    <p:sldId id="502" r:id="rId101"/>
    <p:sldId id="503" r:id="rId102"/>
    <p:sldId id="504" r:id="rId103"/>
    <p:sldId id="487" r:id="rId104"/>
    <p:sldId id="479" r:id="rId105"/>
    <p:sldId id="341" r:id="rId106"/>
    <p:sldId id="333" r:id="rId107"/>
    <p:sldId id="342" r:id="rId108"/>
    <p:sldId id="336" r:id="rId109"/>
    <p:sldId id="343" r:id="rId110"/>
    <p:sldId id="339" r:id="rId111"/>
    <p:sldId id="347" r:id="rId112"/>
    <p:sldId id="346" r:id="rId113"/>
    <p:sldId id="338" r:id="rId114"/>
    <p:sldId id="344" r:id="rId115"/>
    <p:sldId id="345" r:id="rId116"/>
    <p:sldId id="337" r:id="rId117"/>
    <p:sldId id="340" r:id="rId118"/>
    <p:sldId id="488" r:id="rId119"/>
    <p:sldId id="505" r:id="rId120"/>
    <p:sldId id="471" r:id="rId121"/>
    <p:sldId id="506" r:id="rId122"/>
    <p:sldId id="489" r:id="rId123"/>
    <p:sldId id="335" r:id="rId124"/>
    <p:sldId id="467" r:id="rId125"/>
    <p:sldId id="354" r:id="rId126"/>
    <p:sldId id="492" r:id="rId127"/>
    <p:sldId id="507" r:id="rId128"/>
    <p:sldId id="508" r:id="rId129"/>
    <p:sldId id="360" r:id="rId130"/>
    <p:sldId id="509" r:id="rId131"/>
    <p:sldId id="437" r:id="rId132"/>
    <p:sldId id="359" r:id="rId133"/>
    <p:sldId id="369" r:id="rId134"/>
    <p:sldId id="510" r:id="rId135"/>
    <p:sldId id="511" r:id="rId136"/>
    <p:sldId id="512" r:id="rId137"/>
    <p:sldId id="513" r:id="rId138"/>
    <p:sldId id="514" r:id="rId139"/>
    <p:sldId id="519" r:id="rId140"/>
    <p:sldId id="518" r:id="rId141"/>
    <p:sldId id="517" r:id="rId142"/>
    <p:sldId id="516" r:id="rId143"/>
    <p:sldId id="515" r:id="rId144"/>
    <p:sldId id="465" r:id="rId145"/>
    <p:sldId id="520" r:id="rId146"/>
    <p:sldId id="521" r:id="rId147"/>
    <p:sldId id="523" r:id="rId148"/>
    <p:sldId id="522" r:id="rId149"/>
    <p:sldId id="466" r:id="rId150"/>
    <p:sldId id="375" r:id="rId151"/>
    <p:sldId id="374" r:id="rId152"/>
    <p:sldId id="526" r:id="rId153"/>
    <p:sldId id="525" r:id="rId154"/>
    <p:sldId id="524" r:id="rId155"/>
    <p:sldId id="376" r:id="rId156"/>
    <p:sldId id="377" r:id="rId157"/>
    <p:sldId id="527" r:id="rId158"/>
    <p:sldId id="528" r:id="rId159"/>
    <p:sldId id="529" r:id="rId160"/>
    <p:sldId id="530" r:id="rId161"/>
    <p:sldId id="588" r:id="rId162"/>
    <p:sldId id="383" r:id="rId163"/>
    <p:sldId id="589" r:id="rId164"/>
    <p:sldId id="590" r:id="rId165"/>
    <p:sldId id="381" r:id="rId166"/>
    <p:sldId id="404" r:id="rId167"/>
    <p:sldId id="591" r:id="rId168"/>
    <p:sldId id="380" r:id="rId169"/>
    <p:sldId id="384" r:id="rId170"/>
    <p:sldId id="385" r:id="rId171"/>
    <p:sldId id="386" r:id="rId172"/>
    <p:sldId id="382" r:id="rId173"/>
    <p:sldId id="411" r:id="rId174"/>
    <p:sldId id="392" r:id="rId175"/>
    <p:sldId id="394" r:id="rId176"/>
    <p:sldId id="396" r:id="rId177"/>
    <p:sldId id="397" r:id="rId178"/>
    <p:sldId id="608" r:id="rId179"/>
    <p:sldId id="412" r:id="rId180"/>
    <p:sldId id="592" r:id="rId181"/>
    <p:sldId id="405" r:id="rId182"/>
    <p:sldId id="593" r:id="rId183"/>
    <p:sldId id="594" r:id="rId184"/>
    <p:sldId id="595" r:id="rId185"/>
    <p:sldId id="413" r:id="rId186"/>
    <p:sldId id="415" r:id="rId187"/>
    <p:sldId id="416" r:id="rId188"/>
    <p:sldId id="414" r:id="rId189"/>
    <p:sldId id="418" r:id="rId190"/>
    <p:sldId id="417" r:id="rId191"/>
    <p:sldId id="420" r:id="rId192"/>
    <p:sldId id="596" r:id="rId193"/>
    <p:sldId id="422" r:id="rId194"/>
    <p:sldId id="597" r:id="rId195"/>
    <p:sldId id="424" r:id="rId196"/>
    <p:sldId id="425" r:id="rId197"/>
    <p:sldId id="423" r:id="rId198"/>
    <p:sldId id="431" r:id="rId199"/>
    <p:sldId id="440" r:id="rId200"/>
    <p:sldId id="432" r:id="rId201"/>
    <p:sldId id="433" r:id="rId202"/>
    <p:sldId id="605" r:id="rId203"/>
    <p:sldId id="606" r:id="rId204"/>
    <p:sldId id="607" r:id="rId205"/>
    <p:sldId id="601" r:id="rId206"/>
    <p:sldId id="445" r:id="rId207"/>
    <p:sldId id="570" r:id="rId208"/>
    <p:sldId id="602" r:id="rId209"/>
    <p:sldId id="571" r:id="rId210"/>
    <p:sldId id="572" r:id="rId211"/>
    <p:sldId id="573" r:id="rId212"/>
    <p:sldId id="534" r:id="rId213"/>
    <p:sldId id="535" r:id="rId214"/>
    <p:sldId id="536" r:id="rId215"/>
    <p:sldId id="537" r:id="rId216"/>
    <p:sldId id="447" r:id="rId217"/>
    <p:sldId id="565" r:id="rId2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808000"/>
    <a:srgbClr val="FF80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8" autoAdjust="0"/>
    <p:restoredTop sz="76748" autoAdjust="0"/>
  </p:normalViewPr>
  <p:slideViewPr>
    <p:cSldViewPr snapToGrid="0" snapToObjects="1">
      <p:cViewPr>
        <p:scale>
          <a:sx n="85" d="100"/>
          <a:sy n="85" d="100"/>
        </p:scale>
        <p:origin x="-776" y="-80"/>
      </p:cViewPr>
      <p:guideLst>
        <p:guide orient="horz" pos="2160"/>
        <p:guide pos="2880"/>
      </p:guideLst>
    </p:cSldViewPr>
  </p:slideViewPr>
  <p:notesTextViewPr>
    <p:cViewPr>
      <p:scale>
        <a:sx n="100" d="100"/>
        <a:sy n="100" d="100"/>
      </p:scale>
      <p:origin x="0" y="0"/>
    </p:cViewPr>
  </p:notesTextViewPr>
  <p:sorterViewPr>
    <p:cViewPr>
      <p:scale>
        <a:sx n="124" d="100"/>
        <a:sy n="124" d="100"/>
      </p:scale>
      <p:origin x="0" y="74152"/>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20" Type="http://schemas.openxmlformats.org/officeDocument/2006/relationships/printerSettings" Target="printerSettings/printerSettings1.bin"/><Relationship Id="rId221" Type="http://schemas.openxmlformats.org/officeDocument/2006/relationships/presProps" Target="presProps.xml"/><Relationship Id="rId222" Type="http://schemas.openxmlformats.org/officeDocument/2006/relationships/viewProps" Target="viewProps.xml"/><Relationship Id="rId223" Type="http://schemas.openxmlformats.org/officeDocument/2006/relationships/theme" Target="theme/theme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224" Type="http://schemas.openxmlformats.org/officeDocument/2006/relationships/tableStyles" Target="tableStyles.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Sheet8.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Sheet9.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Sheet10.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Sheet11.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Sheet12.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Sheet13.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Sheet14.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Sheet15.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Sheet16.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Sheet17.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Sheet18.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Sheet19.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Sheet20.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Sheet21.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Sheet22.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Sheet23.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s>
</file>

<file path=ppt/charts/_rels/chart7.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Study chair </a:t>
            </a:r>
            <a:r>
              <a:rPr lang="en-US" dirty="0" err="1"/>
              <a:t>vs</a:t>
            </a:r>
            <a:r>
              <a:rPr lang="en-US" dirty="0"/>
              <a:t> </a:t>
            </a:r>
            <a:r>
              <a:rPr lang="en-US" dirty="0" smtClean="0"/>
              <a:t>Study</a:t>
            </a:r>
            <a:r>
              <a:rPr lang="en-US" baseline="0" dirty="0" smtClean="0"/>
              <a:t> chair</a:t>
            </a:r>
            <a:endParaRPr lang="en-US" dirty="0"/>
          </a:p>
        </c:rich>
      </c:tx>
      <c:layout/>
      <c:overlay val="0"/>
    </c:title>
    <c:autoTitleDeleted val="0"/>
    <c:plotArea>
      <c:layout/>
      <c:scatterChart>
        <c:scatterStyle val="smoothMarker"/>
        <c:varyColors val="0"/>
        <c:ser>
          <c:idx val="0"/>
          <c:order val="0"/>
          <c:tx>
            <c:strRef>
              <c:f>Sheet1!$B$1</c:f>
              <c:strCache>
                <c:ptCount val="1"/>
                <c:pt idx="0">
                  <c:v>Study chair vs Study desk</c:v>
                </c:pt>
              </c:strCache>
            </c:strRef>
          </c:tx>
          <c:marker>
            <c:symbol val="none"/>
          </c:marker>
          <c:xVal>
            <c:numRef>
              <c:f>Sheet1!$A$2:$A$5</c:f>
              <c:numCache>
                <c:formatCode>General</c:formatCode>
                <c:ptCount val="4"/>
                <c:pt idx="0">
                  <c:v>0.5</c:v>
                </c:pt>
                <c:pt idx="1">
                  <c:v>1.0</c:v>
                </c:pt>
                <c:pt idx="2">
                  <c:v>3.0</c:v>
                </c:pt>
                <c:pt idx="3">
                  <c:v>5.0</c:v>
                </c:pt>
              </c:numCache>
            </c:numRef>
          </c:xVal>
          <c:yVal>
            <c:numRef>
              <c:f>Sheet1!$B$2:$B$5</c:f>
              <c:numCache>
                <c:formatCode>General</c:formatCode>
                <c:ptCount val="4"/>
                <c:pt idx="0">
                  <c:v>0.0</c:v>
                </c:pt>
                <c:pt idx="1">
                  <c:v>2.0</c:v>
                </c:pt>
                <c:pt idx="2">
                  <c:v>5.0</c:v>
                </c:pt>
                <c:pt idx="3">
                  <c:v>5.0</c:v>
                </c:pt>
              </c:numCache>
            </c:numRef>
          </c:yVal>
          <c:smooth val="1"/>
        </c:ser>
        <c:dLbls>
          <c:showLegendKey val="0"/>
          <c:showVal val="0"/>
          <c:showCatName val="0"/>
          <c:showSerName val="0"/>
          <c:showPercent val="0"/>
          <c:showBubbleSize val="0"/>
        </c:dLbls>
        <c:axId val="1887175208"/>
        <c:axId val="1879636264"/>
      </c:scatterChart>
      <c:valAx>
        <c:axId val="1887175208"/>
        <c:scaling>
          <c:orientation val="minMax"/>
        </c:scaling>
        <c:delete val="0"/>
        <c:axPos val="b"/>
        <c:numFmt formatCode="General" sourceLinked="1"/>
        <c:majorTickMark val="out"/>
        <c:minorTickMark val="none"/>
        <c:tickLblPos val="nextTo"/>
        <c:crossAx val="1879636264"/>
        <c:crosses val="autoZero"/>
        <c:crossBetween val="midCat"/>
      </c:valAx>
      <c:valAx>
        <c:axId val="1879636264"/>
        <c:scaling>
          <c:orientation val="minMax"/>
        </c:scaling>
        <c:delete val="0"/>
        <c:axPos val="l"/>
        <c:majorGridlines/>
        <c:numFmt formatCode="General" sourceLinked="1"/>
        <c:majorTickMark val="out"/>
        <c:minorTickMark val="none"/>
        <c:tickLblPos val="nextTo"/>
        <c:crossAx val="1887175208"/>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rgbClr val="0000FF"/>
            </a:solidFill>
          </c:spPr>
          <c:invertIfNegative val="0"/>
          <c:cat>
            <c:strRef>
              <c:f>Sheet1!$A$2</c:f>
              <c:strCache>
                <c:ptCount val="1"/>
                <c:pt idx="0">
                  <c:v>Category 1</c:v>
                </c:pt>
              </c:strCache>
            </c:strRef>
          </c:cat>
          <c:val>
            <c:numRef>
              <c:f>Sheet1!$B$2</c:f>
              <c:numCache>
                <c:formatCode>General</c:formatCode>
                <c:ptCount val="1"/>
                <c:pt idx="0">
                  <c:v>2.5</c:v>
                </c:pt>
              </c:numCache>
            </c:numRef>
          </c:val>
        </c:ser>
        <c:ser>
          <c:idx val="1"/>
          <c:order val="1"/>
          <c:tx>
            <c:strRef>
              <c:f>Sheet1!$C$1</c:f>
              <c:strCache>
                <c:ptCount val="1"/>
                <c:pt idx="0">
                  <c:v>Series 2</c:v>
                </c:pt>
              </c:strCache>
            </c:strRef>
          </c:tx>
          <c:spPr>
            <a:solidFill>
              <a:srgbClr val="0000FF"/>
            </a:solidFill>
          </c:spPr>
          <c:invertIfNegative val="0"/>
          <c:cat>
            <c:strRef>
              <c:f>Sheet1!$A$2</c:f>
              <c:strCache>
                <c:ptCount val="1"/>
                <c:pt idx="0">
                  <c:v>Category 1</c:v>
                </c:pt>
              </c:strCache>
            </c:strRef>
          </c:cat>
          <c:val>
            <c:numRef>
              <c:f>Sheet1!$C$2</c:f>
              <c:numCache>
                <c:formatCode>General</c:formatCode>
                <c:ptCount val="1"/>
                <c:pt idx="0">
                  <c:v>1.2</c:v>
                </c:pt>
              </c:numCache>
            </c:numRef>
          </c:val>
        </c:ser>
        <c:ser>
          <c:idx val="2"/>
          <c:order val="2"/>
          <c:tx>
            <c:strRef>
              <c:f>Sheet1!$D$1</c:f>
              <c:strCache>
                <c:ptCount val="1"/>
                <c:pt idx="0">
                  <c:v>Series 3</c:v>
                </c:pt>
              </c:strCache>
            </c:strRef>
          </c:tx>
          <c:spPr>
            <a:solidFill>
              <a:srgbClr val="0000FF"/>
            </a:solidFill>
          </c:spPr>
          <c:invertIfNegative val="0"/>
          <c:cat>
            <c:strRef>
              <c:f>Sheet1!$A$2</c:f>
              <c:strCache>
                <c:ptCount val="1"/>
                <c:pt idx="0">
                  <c:v>Category 1</c:v>
                </c:pt>
              </c:strCache>
            </c:strRef>
          </c:cat>
          <c:val>
            <c:numRef>
              <c:f>Sheet1!$D$2</c:f>
              <c:numCache>
                <c:formatCode>General</c:formatCode>
                <c:ptCount val="1"/>
                <c:pt idx="0">
                  <c:v>0.9</c:v>
                </c:pt>
              </c:numCache>
            </c:numRef>
          </c:val>
        </c:ser>
        <c:ser>
          <c:idx val="3"/>
          <c:order val="3"/>
          <c:tx>
            <c:strRef>
              <c:f>Sheet1!$E$1</c:f>
              <c:strCache>
                <c:ptCount val="1"/>
                <c:pt idx="0">
                  <c:v>Series 4</c:v>
                </c:pt>
              </c:strCache>
            </c:strRef>
          </c:tx>
          <c:spPr>
            <a:solidFill>
              <a:srgbClr val="0000FF"/>
            </a:solidFill>
          </c:spPr>
          <c:invertIfNegative val="0"/>
          <c:cat>
            <c:strRef>
              <c:f>Sheet1!$A$2</c:f>
              <c:strCache>
                <c:ptCount val="1"/>
                <c:pt idx="0">
                  <c:v>Category 1</c:v>
                </c:pt>
              </c:strCache>
            </c:strRef>
          </c:cat>
          <c:val>
            <c:numRef>
              <c:f>Sheet1!$E$2</c:f>
              <c:numCache>
                <c:formatCode>General</c:formatCode>
                <c:ptCount val="1"/>
                <c:pt idx="0">
                  <c:v>0.4</c:v>
                </c:pt>
              </c:numCache>
            </c:numRef>
          </c:val>
        </c:ser>
        <c:ser>
          <c:idx val="4"/>
          <c:order val="4"/>
          <c:tx>
            <c:strRef>
              <c:f>Sheet1!$F$1</c:f>
              <c:strCache>
                <c:ptCount val="1"/>
                <c:pt idx="0">
                  <c:v>Series 12</c:v>
                </c:pt>
              </c:strCache>
            </c:strRef>
          </c:tx>
          <c:spPr>
            <a:solidFill>
              <a:srgbClr val="0000FF"/>
            </a:solidFill>
          </c:spPr>
          <c:invertIfNegative val="0"/>
          <c:cat>
            <c:strRef>
              <c:f>Sheet1!$A$2</c:f>
              <c:strCache>
                <c:ptCount val="1"/>
                <c:pt idx="0">
                  <c:v>Category 1</c:v>
                </c:pt>
              </c:strCache>
            </c:strRef>
          </c:cat>
          <c:val>
            <c:numRef>
              <c:f>Sheet1!$F$2</c:f>
              <c:numCache>
                <c:formatCode>General</c:formatCode>
                <c:ptCount val="1"/>
                <c:pt idx="0">
                  <c:v>2.5</c:v>
                </c:pt>
              </c:numCache>
            </c:numRef>
          </c:val>
        </c:ser>
        <c:ser>
          <c:idx val="5"/>
          <c:order val="5"/>
          <c:tx>
            <c:strRef>
              <c:f>Sheet1!$G$1</c:f>
              <c:strCache>
                <c:ptCount val="1"/>
                <c:pt idx="0">
                  <c:v>Series 23</c:v>
                </c:pt>
              </c:strCache>
            </c:strRef>
          </c:tx>
          <c:spPr>
            <a:solidFill>
              <a:srgbClr val="0000FF"/>
            </a:solidFill>
          </c:spPr>
          <c:invertIfNegative val="0"/>
          <c:cat>
            <c:strRef>
              <c:f>Sheet1!$A$2</c:f>
              <c:strCache>
                <c:ptCount val="1"/>
                <c:pt idx="0">
                  <c:v>Category 1</c:v>
                </c:pt>
              </c:strCache>
            </c:strRef>
          </c:cat>
          <c:val>
            <c:numRef>
              <c:f>Sheet1!$G$2</c:f>
              <c:numCache>
                <c:formatCode>General</c:formatCode>
                <c:ptCount val="1"/>
                <c:pt idx="0">
                  <c:v>3.7</c:v>
                </c:pt>
              </c:numCache>
            </c:numRef>
          </c:val>
        </c:ser>
        <c:ser>
          <c:idx val="6"/>
          <c:order val="6"/>
          <c:tx>
            <c:strRef>
              <c:f>Sheet1!$H$1</c:f>
              <c:strCache>
                <c:ptCount val="1"/>
                <c:pt idx="0">
                  <c:v>Series 34</c:v>
                </c:pt>
              </c:strCache>
            </c:strRef>
          </c:tx>
          <c:spPr>
            <a:solidFill>
              <a:srgbClr val="0000FF"/>
            </a:solidFill>
          </c:spPr>
          <c:invertIfNegative val="0"/>
          <c:cat>
            <c:strRef>
              <c:f>Sheet1!$A$2</c:f>
              <c:strCache>
                <c:ptCount val="1"/>
                <c:pt idx="0">
                  <c:v>Category 1</c:v>
                </c:pt>
              </c:strCache>
            </c:strRef>
          </c:cat>
          <c:val>
            <c:numRef>
              <c:f>Sheet1!$H$2</c:f>
              <c:numCache>
                <c:formatCode>General</c:formatCode>
                <c:ptCount val="1"/>
                <c:pt idx="0">
                  <c:v>4.6</c:v>
                </c:pt>
              </c:numCache>
            </c:numRef>
          </c:val>
        </c:ser>
        <c:dLbls>
          <c:showLegendKey val="0"/>
          <c:showVal val="0"/>
          <c:showCatName val="0"/>
          <c:showSerName val="0"/>
          <c:showPercent val="0"/>
          <c:showBubbleSize val="0"/>
        </c:dLbls>
        <c:gapWidth val="30"/>
        <c:overlap val="-30"/>
        <c:axId val="1850474696"/>
        <c:axId val="1850458632"/>
      </c:barChart>
      <c:catAx>
        <c:axId val="1850474696"/>
        <c:scaling>
          <c:orientation val="minMax"/>
        </c:scaling>
        <c:delete val="1"/>
        <c:axPos val="b"/>
        <c:majorTickMark val="out"/>
        <c:minorTickMark val="none"/>
        <c:tickLblPos val="nextTo"/>
        <c:crossAx val="1850458632"/>
        <c:crosses val="autoZero"/>
        <c:auto val="1"/>
        <c:lblAlgn val="ctr"/>
        <c:lblOffset val="100"/>
        <c:noMultiLvlLbl val="0"/>
      </c:catAx>
      <c:valAx>
        <c:axId val="1850458632"/>
        <c:scaling>
          <c:orientation val="minMax"/>
        </c:scaling>
        <c:delete val="1"/>
        <c:axPos val="l"/>
        <c:numFmt formatCode="General" sourceLinked="1"/>
        <c:majorTickMark val="out"/>
        <c:minorTickMark val="none"/>
        <c:tickLblPos val="nextTo"/>
        <c:crossAx val="1850474696"/>
        <c:crosses val="autoZero"/>
        <c:crossBetween val="between"/>
      </c:valAx>
      <c:spPr>
        <a:solidFill>
          <a:schemeClr val="bg1"/>
        </a:solidFill>
      </c:spPr>
    </c:plotArea>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rgbClr val="008000"/>
            </a:solidFill>
          </c:spPr>
          <c:invertIfNegative val="0"/>
          <c:cat>
            <c:strRef>
              <c:f>Sheet1!$A$2</c:f>
              <c:strCache>
                <c:ptCount val="1"/>
                <c:pt idx="0">
                  <c:v>Category 1</c:v>
                </c:pt>
              </c:strCache>
            </c:strRef>
          </c:cat>
          <c:val>
            <c:numRef>
              <c:f>Sheet1!$B$2</c:f>
              <c:numCache>
                <c:formatCode>General</c:formatCode>
                <c:ptCount val="1"/>
                <c:pt idx="0">
                  <c:v>1.8</c:v>
                </c:pt>
              </c:numCache>
            </c:numRef>
          </c:val>
        </c:ser>
        <c:ser>
          <c:idx val="1"/>
          <c:order val="1"/>
          <c:tx>
            <c:strRef>
              <c:f>Sheet1!$C$1</c:f>
              <c:strCache>
                <c:ptCount val="1"/>
                <c:pt idx="0">
                  <c:v>Series 2</c:v>
                </c:pt>
              </c:strCache>
            </c:strRef>
          </c:tx>
          <c:spPr>
            <a:solidFill>
              <a:srgbClr val="008000"/>
            </a:solidFill>
          </c:spPr>
          <c:invertIfNegative val="0"/>
          <c:cat>
            <c:strRef>
              <c:f>Sheet1!$A$2</c:f>
              <c:strCache>
                <c:ptCount val="1"/>
                <c:pt idx="0">
                  <c:v>Category 1</c:v>
                </c:pt>
              </c:strCache>
            </c:strRef>
          </c:cat>
          <c:val>
            <c:numRef>
              <c:f>Sheet1!$C$2</c:f>
              <c:numCache>
                <c:formatCode>General</c:formatCode>
                <c:ptCount val="1"/>
                <c:pt idx="0">
                  <c:v>2.6</c:v>
                </c:pt>
              </c:numCache>
            </c:numRef>
          </c:val>
        </c:ser>
        <c:ser>
          <c:idx val="2"/>
          <c:order val="2"/>
          <c:tx>
            <c:strRef>
              <c:f>Sheet1!$D$1</c:f>
              <c:strCache>
                <c:ptCount val="1"/>
                <c:pt idx="0">
                  <c:v>Series 3</c:v>
                </c:pt>
              </c:strCache>
            </c:strRef>
          </c:tx>
          <c:spPr>
            <a:solidFill>
              <a:srgbClr val="008000"/>
            </a:solidFill>
          </c:spPr>
          <c:invertIfNegative val="0"/>
          <c:cat>
            <c:strRef>
              <c:f>Sheet1!$A$2</c:f>
              <c:strCache>
                <c:ptCount val="1"/>
                <c:pt idx="0">
                  <c:v>Category 1</c:v>
                </c:pt>
              </c:strCache>
            </c:strRef>
          </c:cat>
          <c:val>
            <c:numRef>
              <c:f>Sheet1!$D$2</c:f>
              <c:numCache>
                <c:formatCode>General</c:formatCode>
                <c:ptCount val="1"/>
                <c:pt idx="0">
                  <c:v>0.2</c:v>
                </c:pt>
              </c:numCache>
            </c:numRef>
          </c:val>
        </c:ser>
        <c:ser>
          <c:idx val="3"/>
          <c:order val="3"/>
          <c:tx>
            <c:strRef>
              <c:f>Sheet1!$E$1</c:f>
              <c:strCache>
                <c:ptCount val="1"/>
                <c:pt idx="0">
                  <c:v>Series 4</c:v>
                </c:pt>
              </c:strCache>
            </c:strRef>
          </c:tx>
          <c:spPr>
            <a:solidFill>
              <a:srgbClr val="008000"/>
            </a:solidFill>
          </c:spPr>
          <c:invertIfNegative val="0"/>
          <c:cat>
            <c:strRef>
              <c:f>Sheet1!$A$2</c:f>
              <c:strCache>
                <c:ptCount val="1"/>
                <c:pt idx="0">
                  <c:v>Category 1</c:v>
                </c:pt>
              </c:strCache>
            </c:strRef>
          </c:cat>
          <c:val>
            <c:numRef>
              <c:f>Sheet1!$E$2</c:f>
              <c:numCache>
                <c:formatCode>General</c:formatCode>
                <c:ptCount val="1"/>
                <c:pt idx="0">
                  <c:v>0.4</c:v>
                </c:pt>
              </c:numCache>
            </c:numRef>
          </c:val>
        </c:ser>
        <c:ser>
          <c:idx val="4"/>
          <c:order val="4"/>
          <c:tx>
            <c:strRef>
              <c:f>Sheet1!$F$1</c:f>
              <c:strCache>
                <c:ptCount val="1"/>
                <c:pt idx="0">
                  <c:v>Series 12</c:v>
                </c:pt>
              </c:strCache>
            </c:strRef>
          </c:tx>
          <c:spPr>
            <a:solidFill>
              <a:srgbClr val="008000"/>
            </a:solidFill>
          </c:spPr>
          <c:invertIfNegative val="0"/>
          <c:cat>
            <c:strRef>
              <c:f>Sheet1!$A$2</c:f>
              <c:strCache>
                <c:ptCount val="1"/>
                <c:pt idx="0">
                  <c:v>Category 1</c:v>
                </c:pt>
              </c:strCache>
            </c:strRef>
          </c:cat>
          <c:val>
            <c:numRef>
              <c:f>Sheet1!$F$2</c:f>
              <c:numCache>
                <c:formatCode>General</c:formatCode>
                <c:ptCount val="1"/>
                <c:pt idx="0">
                  <c:v>2.6</c:v>
                </c:pt>
              </c:numCache>
            </c:numRef>
          </c:val>
        </c:ser>
        <c:ser>
          <c:idx val="5"/>
          <c:order val="5"/>
          <c:tx>
            <c:strRef>
              <c:f>Sheet1!$G$1</c:f>
              <c:strCache>
                <c:ptCount val="1"/>
                <c:pt idx="0">
                  <c:v>Series 23</c:v>
                </c:pt>
              </c:strCache>
            </c:strRef>
          </c:tx>
          <c:spPr>
            <a:solidFill>
              <a:srgbClr val="008000"/>
            </a:solidFill>
          </c:spPr>
          <c:invertIfNegative val="0"/>
          <c:cat>
            <c:strRef>
              <c:f>Sheet1!$A$2</c:f>
              <c:strCache>
                <c:ptCount val="1"/>
                <c:pt idx="0">
                  <c:v>Category 1</c:v>
                </c:pt>
              </c:strCache>
            </c:strRef>
          </c:cat>
          <c:val>
            <c:numRef>
              <c:f>Sheet1!$G$2</c:f>
              <c:numCache>
                <c:formatCode>General</c:formatCode>
                <c:ptCount val="1"/>
                <c:pt idx="0">
                  <c:v>4.4</c:v>
                </c:pt>
              </c:numCache>
            </c:numRef>
          </c:val>
        </c:ser>
        <c:ser>
          <c:idx val="6"/>
          <c:order val="6"/>
          <c:tx>
            <c:strRef>
              <c:f>Sheet1!$H$1</c:f>
              <c:strCache>
                <c:ptCount val="1"/>
                <c:pt idx="0">
                  <c:v>Series 34</c:v>
                </c:pt>
              </c:strCache>
            </c:strRef>
          </c:tx>
          <c:spPr>
            <a:solidFill>
              <a:srgbClr val="008000"/>
            </a:solidFill>
          </c:spPr>
          <c:invertIfNegative val="0"/>
          <c:cat>
            <c:strRef>
              <c:f>Sheet1!$A$2</c:f>
              <c:strCache>
                <c:ptCount val="1"/>
                <c:pt idx="0">
                  <c:v>Category 1</c:v>
                </c:pt>
              </c:strCache>
            </c:strRef>
          </c:cat>
          <c:val>
            <c:numRef>
              <c:f>Sheet1!$H$2</c:f>
              <c:numCache>
                <c:formatCode>General</c:formatCode>
                <c:ptCount val="1"/>
                <c:pt idx="0">
                  <c:v>4.6</c:v>
                </c:pt>
              </c:numCache>
            </c:numRef>
          </c:val>
        </c:ser>
        <c:dLbls>
          <c:showLegendKey val="0"/>
          <c:showVal val="0"/>
          <c:showCatName val="0"/>
          <c:showSerName val="0"/>
          <c:showPercent val="0"/>
          <c:showBubbleSize val="0"/>
        </c:dLbls>
        <c:gapWidth val="30"/>
        <c:overlap val="-30"/>
        <c:axId val="1850372328"/>
        <c:axId val="1850360584"/>
      </c:barChart>
      <c:catAx>
        <c:axId val="1850372328"/>
        <c:scaling>
          <c:orientation val="minMax"/>
        </c:scaling>
        <c:delete val="1"/>
        <c:axPos val="b"/>
        <c:majorTickMark val="out"/>
        <c:minorTickMark val="none"/>
        <c:tickLblPos val="nextTo"/>
        <c:crossAx val="1850360584"/>
        <c:crosses val="autoZero"/>
        <c:auto val="1"/>
        <c:lblAlgn val="ctr"/>
        <c:lblOffset val="100"/>
        <c:noMultiLvlLbl val="0"/>
      </c:catAx>
      <c:valAx>
        <c:axId val="1850360584"/>
        <c:scaling>
          <c:orientation val="minMax"/>
        </c:scaling>
        <c:delete val="1"/>
        <c:axPos val="l"/>
        <c:numFmt formatCode="General" sourceLinked="1"/>
        <c:majorTickMark val="out"/>
        <c:minorTickMark val="none"/>
        <c:tickLblPos val="nextTo"/>
        <c:crossAx val="1850372328"/>
        <c:crosses val="autoZero"/>
        <c:crossBetween val="between"/>
      </c:valAx>
      <c:spPr>
        <a:solidFill>
          <a:schemeClr val="bg1"/>
        </a:solidFill>
      </c:spPr>
    </c:plotArea>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tx1"/>
            </a:solidFill>
          </c:spPr>
          <c:invertIfNegative val="0"/>
          <c:cat>
            <c:strRef>
              <c:f>Sheet1!$A$2</c:f>
              <c:strCache>
                <c:ptCount val="1"/>
                <c:pt idx="0">
                  <c:v>Category 1</c:v>
                </c:pt>
              </c:strCache>
            </c:strRef>
          </c:cat>
          <c:val>
            <c:numRef>
              <c:f>Sheet1!$B$2</c:f>
              <c:numCache>
                <c:formatCode>General</c:formatCode>
                <c:ptCount val="1"/>
                <c:pt idx="0">
                  <c:v>6.0</c:v>
                </c:pt>
              </c:numCache>
            </c:numRef>
          </c:val>
        </c:ser>
        <c:dLbls>
          <c:showLegendKey val="0"/>
          <c:showVal val="0"/>
          <c:showCatName val="0"/>
          <c:showSerName val="0"/>
          <c:showPercent val="0"/>
          <c:showBubbleSize val="0"/>
        </c:dLbls>
        <c:gapWidth val="30"/>
        <c:overlap val="-30"/>
        <c:axId val="1850336552"/>
        <c:axId val="1850323032"/>
      </c:barChart>
      <c:catAx>
        <c:axId val="1850336552"/>
        <c:scaling>
          <c:orientation val="minMax"/>
        </c:scaling>
        <c:delete val="1"/>
        <c:axPos val="b"/>
        <c:majorTickMark val="out"/>
        <c:minorTickMark val="none"/>
        <c:tickLblPos val="nextTo"/>
        <c:crossAx val="1850323032"/>
        <c:crosses val="autoZero"/>
        <c:auto val="1"/>
        <c:lblAlgn val="ctr"/>
        <c:lblOffset val="100"/>
        <c:noMultiLvlLbl val="0"/>
      </c:catAx>
      <c:valAx>
        <c:axId val="1850323032"/>
        <c:scaling>
          <c:orientation val="minMax"/>
        </c:scaling>
        <c:delete val="1"/>
        <c:axPos val="l"/>
        <c:numFmt formatCode="General" sourceLinked="1"/>
        <c:majorTickMark val="out"/>
        <c:minorTickMark val="none"/>
        <c:tickLblPos val="nextTo"/>
        <c:crossAx val="1850336552"/>
        <c:crosses val="autoZero"/>
        <c:crossBetween val="between"/>
      </c:valAx>
      <c:spPr>
        <a:solidFill>
          <a:schemeClr val="bg1"/>
        </a:solidFill>
      </c:spPr>
    </c:plotArea>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rgbClr val="0000FF"/>
            </a:solidFill>
          </c:spPr>
          <c:invertIfNegative val="0"/>
          <c:cat>
            <c:strRef>
              <c:f>Sheet1!$A$2</c:f>
              <c:strCache>
                <c:ptCount val="1"/>
                <c:pt idx="0">
                  <c:v>Category 1</c:v>
                </c:pt>
              </c:strCache>
            </c:strRef>
          </c:cat>
          <c:val>
            <c:numRef>
              <c:f>Sheet1!$B$2</c:f>
              <c:numCache>
                <c:formatCode>General</c:formatCode>
                <c:ptCount val="1"/>
                <c:pt idx="0">
                  <c:v>2.5</c:v>
                </c:pt>
              </c:numCache>
            </c:numRef>
          </c:val>
        </c:ser>
        <c:ser>
          <c:idx val="1"/>
          <c:order val="1"/>
          <c:tx>
            <c:strRef>
              <c:f>Sheet1!$C$1</c:f>
              <c:strCache>
                <c:ptCount val="1"/>
                <c:pt idx="0">
                  <c:v>Series 2</c:v>
                </c:pt>
              </c:strCache>
            </c:strRef>
          </c:tx>
          <c:spPr>
            <a:solidFill>
              <a:srgbClr val="0000FF"/>
            </a:solidFill>
          </c:spPr>
          <c:invertIfNegative val="0"/>
          <c:cat>
            <c:strRef>
              <c:f>Sheet1!$A$2</c:f>
              <c:strCache>
                <c:ptCount val="1"/>
                <c:pt idx="0">
                  <c:v>Category 1</c:v>
                </c:pt>
              </c:strCache>
            </c:strRef>
          </c:cat>
          <c:val>
            <c:numRef>
              <c:f>Sheet1!$C$2</c:f>
              <c:numCache>
                <c:formatCode>General</c:formatCode>
                <c:ptCount val="1"/>
                <c:pt idx="0">
                  <c:v>1.2</c:v>
                </c:pt>
              </c:numCache>
            </c:numRef>
          </c:val>
        </c:ser>
        <c:ser>
          <c:idx val="2"/>
          <c:order val="2"/>
          <c:tx>
            <c:strRef>
              <c:f>Sheet1!$D$1</c:f>
              <c:strCache>
                <c:ptCount val="1"/>
                <c:pt idx="0">
                  <c:v>Series 3</c:v>
                </c:pt>
              </c:strCache>
            </c:strRef>
          </c:tx>
          <c:spPr>
            <a:solidFill>
              <a:srgbClr val="0000FF"/>
            </a:solidFill>
          </c:spPr>
          <c:invertIfNegative val="0"/>
          <c:cat>
            <c:strRef>
              <c:f>Sheet1!$A$2</c:f>
              <c:strCache>
                <c:ptCount val="1"/>
                <c:pt idx="0">
                  <c:v>Category 1</c:v>
                </c:pt>
              </c:strCache>
            </c:strRef>
          </c:cat>
          <c:val>
            <c:numRef>
              <c:f>Sheet1!$D$2</c:f>
              <c:numCache>
                <c:formatCode>General</c:formatCode>
                <c:ptCount val="1"/>
                <c:pt idx="0">
                  <c:v>0.9</c:v>
                </c:pt>
              </c:numCache>
            </c:numRef>
          </c:val>
        </c:ser>
        <c:ser>
          <c:idx val="3"/>
          <c:order val="3"/>
          <c:tx>
            <c:strRef>
              <c:f>Sheet1!$E$1</c:f>
              <c:strCache>
                <c:ptCount val="1"/>
                <c:pt idx="0">
                  <c:v>Series 4</c:v>
                </c:pt>
              </c:strCache>
            </c:strRef>
          </c:tx>
          <c:spPr>
            <a:solidFill>
              <a:srgbClr val="0000FF"/>
            </a:solidFill>
          </c:spPr>
          <c:invertIfNegative val="0"/>
          <c:cat>
            <c:strRef>
              <c:f>Sheet1!$A$2</c:f>
              <c:strCache>
                <c:ptCount val="1"/>
                <c:pt idx="0">
                  <c:v>Category 1</c:v>
                </c:pt>
              </c:strCache>
            </c:strRef>
          </c:cat>
          <c:val>
            <c:numRef>
              <c:f>Sheet1!$E$2</c:f>
              <c:numCache>
                <c:formatCode>General</c:formatCode>
                <c:ptCount val="1"/>
                <c:pt idx="0">
                  <c:v>0.4</c:v>
                </c:pt>
              </c:numCache>
            </c:numRef>
          </c:val>
        </c:ser>
        <c:ser>
          <c:idx val="4"/>
          <c:order val="4"/>
          <c:tx>
            <c:strRef>
              <c:f>Sheet1!$F$1</c:f>
              <c:strCache>
                <c:ptCount val="1"/>
                <c:pt idx="0">
                  <c:v>Series 12</c:v>
                </c:pt>
              </c:strCache>
            </c:strRef>
          </c:tx>
          <c:spPr>
            <a:solidFill>
              <a:srgbClr val="0000FF"/>
            </a:solidFill>
          </c:spPr>
          <c:invertIfNegative val="0"/>
          <c:cat>
            <c:strRef>
              <c:f>Sheet1!$A$2</c:f>
              <c:strCache>
                <c:ptCount val="1"/>
                <c:pt idx="0">
                  <c:v>Category 1</c:v>
                </c:pt>
              </c:strCache>
            </c:strRef>
          </c:cat>
          <c:val>
            <c:numRef>
              <c:f>Sheet1!$F$2</c:f>
              <c:numCache>
                <c:formatCode>General</c:formatCode>
                <c:ptCount val="1"/>
                <c:pt idx="0">
                  <c:v>2.5</c:v>
                </c:pt>
              </c:numCache>
            </c:numRef>
          </c:val>
        </c:ser>
        <c:ser>
          <c:idx val="5"/>
          <c:order val="5"/>
          <c:tx>
            <c:strRef>
              <c:f>Sheet1!$G$1</c:f>
              <c:strCache>
                <c:ptCount val="1"/>
                <c:pt idx="0">
                  <c:v>Series 23</c:v>
                </c:pt>
              </c:strCache>
            </c:strRef>
          </c:tx>
          <c:spPr>
            <a:solidFill>
              <a:srgbClr val="0000FF"/>
            </a:solidFill>
          </c:spPr>
          <c:invertIfNegative val="0"/>
          <c:cat>
            <c:strRef>
              <c:f>Sheet1!$A$2</c:f>
              <c:strCache>
                <c:ptCount val="1"/>
                <c:pt idx="0">
                  <c:v>Category 1</c:v>
                </c:pt>
              </c:strCache>
            </c:strRef>
          </c:cat>
          <c:val>
            <c:numRef>
              <c:f>Sheet1!$G$2</c:f>
              <c:numCache>
                <c:formatCode>General</c:formatCode>
                <c:ptCount val="1"/>
                <c:pt idx="0">
                  <c:v>3.7</c:v>
                </c:pt>
              </c:numCache>
            </c:numRef>
          </c:val>
        </c:ser>
        <c:ser>
          <c:idx val="6"/>
          <c:order val="6"/>
          <c:tx>
            <c:strRef>
              <c:f>Sheet1!$H$1</c:f>
              <c:strCache>
                <c:ptCount val="1"/>
                <c:pt idx="0">
                  <c:v>Series 34</c:v>
                </c:pt>
              </c:strCache>
            </c:strRef>
          </c:tx>
          <c:spPr>
            <a:solidFill>
              <a:srgbClr val="0000FF"/>
            </a:solidFill>
          </c:spPr>
          <c:invertIfNegative val="0"/>
          <c:cat>
            <c:strRef>
              <c:f>Sheet1!$A$2</c:f>
              <c:strCache>
                <c:ptCount val="1"/>
                <c:pt idx="0">
                  <c:v>Category 1</c:v>
                </c:pt>
              </c:strCache>
            </c:strRef>
          </c:cat>
          <c:val>
            <c:numRef>
              <c:f>Sheet1!$H$2</c:f>
              <c:numCache>
                <c:formatCode>General</c:formatCode>
                <c:ptCount val="1"/>
                <c:pt idx="0">
                  <c:v>4.6</c:v>
                </c:pt>
              </c:numCache>
            </c:numRef>
          </c:val>
        </c:ser>
        <c:dLbls>
          <c:showLegendKey val="0"/>
          <c:showVal val="0"/>
          <c:showCatName val="0"/>
          <c:showSerName val="0"/>
          <c:showPercent val="0"/>
          <c:showBubbleSize val="0"/>
        </c:dLbls>
        <c:gapWidth val="30"/>
        <c:overlap val="-30"/>
        <c:axId val="2133891896"/>
        <c:axId val="2134658952"/>
      </c:barChart>
      <c:catAx>
        <c:axId val="2133891896"/>
        <c:scaling>
          <c:orientation val="minMax"/>
        </c:scaling>
        <c:delete val="1"/>
        <c:axPos val="b"/>
        <c:majorTickMark val="out"/>
        <c:minorTickMark val="none"/>
        <c:tickLblPos val="nextTo"/>
        <c:crossAx val="2134658952"/>
        <c:crosses val="autoZero"/>
        <c:auto val="1"/>
        <c:lblAlgn val="ctr"/>
        <c:lblOffset val="100"/>
        <c:noMultiLvlLbl val="0"/>
      </c:catAx>
      <c:valAx>
        <c:axId val="2134658952"/>
        <c:scaling>
          <c:orientation val="minMax"/>
        </c:scaling>
        <c:delete val="1"/>
        <c:axPos val="l"/>
        <c:numFmt formatCode="General" sourceLinked="1"/>
        <c:majorTickMark val="out"/>
        <c:minorTickMark val="none"/>
        <c:tickLblPos val="nextTo"/>
        <c:crossAx val="2133891896"/>
        <c:crosses val="autoZero"/>
        <c:crossBetween val="between"/>
      </c:valAx>
      <c:spPr>
        <a:solidFill>
          <a:schemeClr val="bg1"/>
        </a:solidFill>
      </c:spPr>
    </c:plotArea>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rgbClr val="660066"/>
            </a:solidFill>
          </c:spPr>
          <c:invertIfNegative val="0"/>
          <c:cat>
            <c:strRef>
              <c:f>Sheet1!$A$2</c:f>
              <c:strCache>
                <c:ptCount val="1"/>
                <c:pt idx="0">
                  <c:v>Category 1</c:v>
                </c:pt>
              </c:strCache>
            </c:strRef>
          </c:cat>
          <c:val>
            <c:numRef>
              <c:f>Sheet1!$B$2</c:f>
              <c:numCache>
                <c:formatCode>General</c:formatCode>
                <c:ptCount val="1"/>
                <c:pt idx="0">
                  <c:v>3.2</c:v>
                </c:pt>
              </c:numCache>
            </c:numRef>
          </c:val>
        </c:ser>
        <c:ser>
          <c:idx val="1"/>
          <c:order val="1"/>
          <c:tx>
            <c:strRef>
              <c:f>Sheet1!$C$1</c:f>
              <c:strCache>
                <c:ptCount val="1"/>
                <c:pt idx="0">
                  <c:v>Series 2</c:v>
                </c:pt>
              </c:strCache>
            </c:strRef>
          </c:tx>
          <c:spPr>
            <a:solidFill>
              <a:srgbClr val="660066"/>
            </a:solidFill>
          </c:spPr>
          <c:invertIfNegative val="0"/>
          <c:cat>
            <c:strRef>
              <c:f>Sheet1!$A$2</c:f>
              <c:strCache>
                <c:ptCount val="1"/>
                <c:pt idx="0">
                  <c:v>Category 1</c:v>
                </c:pt>
              </c:strCache>
            </c:strRef>
          </c:cat>
          <c:val>
            <c:numRef>
              <c:f>Sheet1!$C$2</c:f>
              <c:numCache>
                <c:formatCode>General</c:formatCode>
                <c:ptCount val="1"/>
                <c:pt idx="0">
                  <c:v>2.6</c:v>
                </c:pt>
              </c:numCache>
            </c:numRef>
          </c:val>
        </c:ser>
        <c:ser>
          <c:idx val="2"/>
          <c:order val="2"/>
          <c:tx>
            <c:strRef>
              <c:f>Sheet1!$D$1</c:f>
              <c:strCache>
                <c:ptCount val="1"/>
                <c:pt idx="0">
                  <c:v>Series 3</c:v>
                </c:pt>
              </c:strCache>
            </c:strRef>
          </c:tx>
          <c:spPr>
            <a:solidFill>
              <a:srgbClr val="660066"/>
            </a:solidFill>
          </c:spPr>
          <c:invertIfNegative val="0"/>
          <c:cat>
            <c:strRef>
              <c:f>Sheet1!$A$2</c:f>
              <c:strCache>
                <c:ptCount val="1"/>
                <c:pt idx="0">
                  <c:v>Category 1</c:v>
                </c:pt>
              </c:strCache>
            </c:strRef>
          </c:cat>
          <c:val>
            <c:numRef>
              <c:f>Sheet1!$D$2</c:f>
              <c:numCache>
                <c:formatCode>General</c:formatCode>
                <c:ptCount val="1"/>
                <c:pt idx="0">
                  <c:v>0.8</c:v>
                </c:pt>
              </c:numCache>
            </c:numRef>
          </c:val>
        </c:ser>
        <c:dLbls>
          <c:showLegendKey val="0"/>
          <c:showVal val="0"/>
          <c:showCatName val="0"/>
          <c:showSerName val="0"/>
          <c:showPercent val="0"/>
          <c:showBubbleSize val="0"/>
        </c:dLbls>
        <c:gapWidth val="30"/>
        <c:overlap val="-30"/>
        <c:axId val="-2094160504"/>
        <c:axId val="-2094151528"/>
      </c:barChart>
      <c:catAx>
        <c:axId val="-2094160504"/>
        <c:scaling>
          <c:orientation val="minMax"/>
        </c:scaling>
        <c:delete val="1"/>
        <c:axPos val="b"/>
        <c:majorTickMark val="out"/>
        <c:minorTickMark val="none"/>
        <c:tickLblPos val="nextTo"/>
        <c:crossAx val="-2094151528"/>
        <c:crosses val="autoZero"/>
        <c:auto val="1"/>
        <c:lblAlgn val="ctr"/>
        <c:lblOffset val="100"/>
        <c:noMultiLvlLbl val="0"/>
      </c:catAx>
      <c:valAx>
        <c:axId val="-2094151528"/>
        <c:scaling>
          <c:orientation val="minMax"/>
        </c:scaling>
        <c:delete val="1"/>
        <c:axPos val="l"/>
        <c:numFmt formatCode="General" sourceLinked="1"/>
        <c:majorTickMark val="out"/>
        <c:minorTickMark val="none"/>
        <c:tickLblPos val="nextTo"/>
        <c:crossAx val="-2094160504"/>
        <c:crosses val="autoZero"/>
        <c:crossBetween val="between"/>
      </c:valAx>
      <c:spPr>
        <a:solidFill>
          <a:schemeClr val="bg1"/>
        </a:solidFill>
      </c:spPr>
    </c:plotArea>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rgbClr val="008000"/>
            </a:solidFill>
          </c:spPr>
          <c:invertIfNegative val="0"/>
          <c:cat>
            <c:strRef>
              <c:f>Sheet1!$A$2</c:f>
              <c:strCache>
                <c:ptCount val="1"/>
                <c:pt idx="0">
                  <c:v>Category 1</c:v>
                </c:pt>
              </c:strCache>
            </c:strRef>
          </c:cat>
          <c:val>
            <c:numRef>
              <c:f>Sheet1!$B$2</c:f>
              <c:numCache>
                <c:formatCode>General</c:formatCode>
                <c:ptCount val="1"/>
                <c:pt idx="0">
                  <c:v>1.8</c:v>
                </c:pt>
              </c:numCache>
            </c:numRef>
          </c:val>
        </c:ser>
        <c:ser>
          <c:idx val="1"/>
          <c:order val="1"/>
          <c:tx>
            <c:strRef>
              <c:f>Sheet1!$C$1</c:f>
              <c:strCache>
                <c:ptCount val="1"/>
                <c:pt idx="0">
                  <c:v>Series 2</c:v>
                </c:pt>
              </c:strCache>
            </c:strRef>
          </c:tx>
          <c:spPr>
            <a:solidFill>
              <a:srgbClr val="008000"/>
            </a:solidFill>
          </c:spPr>
          <c:invertIfNegative val="0"/>
          <c:cat>
            <c:strRef>
              <c:f>Sheet1!$A$2</c:f>
              <c:strCache>
                <c:ptCount val="1"/>
                <c:pt idx="0">
                  <c:v>Category 1</c:v>
                </c:pt>
              </c:strCache>
            </c:strRef>
          </c:cat>
          <c:val>
            <c:numRef>
              <c:f>Sheet1!$C$2</c:f>
              <c:numCache>
                <c:formatCode>General</c:formatCode>
                <c:ptCount val="1"/>
                <c:pt idx="0">
                  <c:v>2.6</c:v>
                </c:pt>
              </c:numCache>
            </c:numRef>
          </c:val>
        </c:ser>
        <c:ser>
          <c:idx val="2"/>
          <c:order val="2"/>
          <c:tx>
            <c:strRef>
              <c:f>Sheet1!$D$1</c:f>
              <c:strCache>
                <c:ptCount val="1"/>
                <c:pt idx="0">
                  <c:v>Series 3</c:v>
                </c:pt>
              </c:strCache>
            </c:strRef>
          </c:tx>
          <c:spPr>
            <a:solidFill>
              <a:srgbClr val="008000"/>
            </a:solidFill>
          </c:spPr>
          <c:invertIfNegative val="0"/>
          <c:cat>
            <c:strRef>
              <c:f>Sheet1!$A$2</c:f>
              <c:strCache>
                <c:ptCount val="1"/>
                <c:pt idx="0">
                  <c:v>Category 1</c:v>
                </c:pt>
              </c:strCache>
            </c:strRef>
          </c:cat>
          <c:val>
            <c:numRef>
              <c:f>Sheet1!$D$2</c:f>
              <c:numCache>
                <c:formatCode>General</c:formatCode>
                <c:ptCount val="1"/>
                <c:pt idx="0">
                  <c:v>0.2</c:v>
                </c:pt>
              </c:numCache>
            </c:numRef>
          </c:val>
        </c:ser>
        <c:ser>
          <c:idx val="3"/>
          <c:order val="3"/>
          <c:tx>
            <c:strRef>
              <c:f>Sheet1!$E$1</c:f>
              <c:strCache>
                <c:ptCount val="1"/>
                <c:pt idx="0">
                  <c:v>Series 4</c:v>
                </c:pt>
              </c:strCache>
            </c:strRef>
          </c:tx>
          <c:spPr>
            <a:solidFill>
              <a:srgbClr val="008000"/>
            </a:solidFill>
          </c:spPr>
          <c:invertIfNegative val="0"/>
          <c:cat>
            <c:strRef>
              <c:f>Sheet1!$A$2</c:f>
              <c:strCache>
                <c:ptCount val="1"/>
                <c:pt idx="0">
                  <c:v>Category 1</c:v>
                </c:pt>
              </c:strCache>
            </c:strRef>
          </c:cat>
          <c:val>
            <c:numRef>
              <c:f>Sheet1!$E$2</c:f>
              <c:numCache>
                <c:formatCode>General</c:formatCode>
                <c:ptCount val="1"/>
                <c:pt idx="0">
                  <c:v>0.4</c:v>
                </c:pt>
              </c:numCache>
            </c:numRef>
          </c:val>
        </c:ser>
        <c:ser>
          <c:idx val="4"/>
          <c:order val="4"/>
          <c:tx>
            <c:strRef>
              <c:f>Sheet1!$F$1</c:f>
              <c:strCache>
                <c:ptCount val="1"/>
                <c:pt idx="0">
                  <c:v>Series 12</c:v>
                </c:pt>
              </c:strCache>
            </c:strRef>
          </c:tx>
          <c:spPr>
            <a:solidFill>
              <a:srgbClr val="008000"/>
            </a:solidFill>
          </c:spPr>
          <c:invertIfNegative val="0"/>
          <c:cat>
            <c:strRef>
              <c:f>Sheet1!$A$2</c:f>
              <c:strCache>
                <c:ptCount val="1"/>
                <c:pt idx="0">
                  <c:v>Category 1</c:v>
                </c:pt>
              </c:strCache>
            </c:strRef>
          </c:cat>
          <c:val>
            <c:numRef>
              <c:f>Sheet1!$F$2</c:f>
              <c:numCache>
                <c:formatCode>General</c:formatCode>
                <c:ptCount val="1"/>
                <c:pt idx="0">
                  <c:v>2.6</c:v>
                </c:pt>
              </c:numCache>
            </c:numRef>
          </c:val>
        </c:ser>
        <c:ser>
          <c:idx val="5"/>
          <c:order val="5"/>
          <c:tx>
            <c:strRef>
              <c:f>Sheet1!$G$1</c:f>
              <c:strCache>
                <c:ptCount val="1"/>
                <c:pt idx="0">
                  <c:v>Series 23</c:v>
                </c:pt>
              </c:strCache>
            </c:strRef>
          </c:tx>
          <c:spPr>
            <a:solidFill>
              <a:srgbClr val="008000"/>
            </a:solidFill>
          </c:spPr>
          <c:invertIfNegative val="0"/>
          <c:cat>
            <c:strRef>
              <c:f>Sheet1!$A$2</c:f>
              <c:strCache>
                <c:ptCount val="1"/>
                <c:pt idx="0">
                  <c:v>Category 1</c:v>
                </c:pt>
              </c:strCache>
            </c:strRef>
          </c:cat>
          <c:val>
            <c:numRef>
              <c:f>Sheet1!$G$2</c:f>
              <c:numCache>
                <c:formatCode>General</c:formatCode>
                <c:ptCount val="1"/>
                <c:pt idx="0">
                  <c:v>4.4</c:v>
                </c:pt>
              </c:numCache>
            </c:numRef>
          </c:val>
        </c:ser>
        <c:ser>
          <c:idx val="6"/>
          <c:order val="6"/>
          <c:tx>
            <c:strRef>
              <c:f>Sheet1!$H$1</c:f>
              <c:strCache>
                <c:ptCount val="1"/>
                <c:pt idx="0">
                  <c:v>Series 34</c:v>
                </c:pt>
              </c:strCache>
            </c:strRef>
          </c:tx>
          <c:spPr>
            <a:solidFill>
              <a:srgbClr val="008000"/>
            </a:solidFill>
          </c:spPr>
          <c:invertIfNegative val="0"/>
          <c:cat>
            <c:strRef>
              <c:f>Sheet1!$A$2</c:f>
              <c:strCache>
                <c:ptCount val="1"/>
                <c:pt idx="0">
                  <c:v>Category 1</c:v>
                </c:pt>
              </c:strCache>
            </c:strRef>
          </c:cat>
          <c:val>
            <c:numRef>
              <c:f>Sheet1!$H$2</c:f>
              <c:numCache>
                <c:formatCode>General</c:formatCode>
                <c:ptCount val="1"/>
                <c:pt idx="0">
                  <c:v>4.6</c:v>
                </c:pt>
              </c:numCache>
            </c:numRef>
          </c:val>
        </c:ser>
        <c:dLbls>
          <c:showLegendKey val="0"/>
          <c:showVal val="0"/>
          <c:showCatName val="0"/>
          <c:showSerName val="0"/>
          <c:showPercent val="0"/>
          <c:showBubbleSize val="0"/>
        </c:dLbls>
        <c:gapWidth val="30"/>
        <c:overlap val="-30"/>
        <c:axId val="1850277784"/>
        <c:axId val="1850274168"/>
      </c:barChart>
      <c:catAx>
        <c:axId val="1850277784"/>
        <c:scaling>
          <c:orientation val="minMax"/>
        </c:scaling>
        <c:delete val="1"/>
        <c:axPos val="b"/>
        <c:majorTickMark val="out"/>
        <c:minorTickMark val="none"/>
        <c:tickLblPos val="nextTo"/>
        <c:crossAx val="1850274168"/>
        <c:crosses val="autoZero"/>
        <c:auto val="1"/>
        <c:lblAlgn val="ctr"/>
        <c:lblOffset val="100"/>
        <c:noMultiLvlLbl val="0"/>
      </c:catAx>
      <c:valAx>
        <c:axId val="1850274168"/>
        <c:scaling>
          <c:orientation val="minMax"/>
        </c:scaling>
        <c:delete val="1"/>
        <c:axPos val="l"/>
        <c:numFmt formatCode="General" sourceLinked="1"/>
        <c:majorTickMark val="out"/>
        <c:minorTickMark val="none"/>
        <c:tickLblPos val="nextTo"/>
        <c:crossAx val="1850277784"/>
        <c:crosses val="autoZero"/>
        <c:crossBetween val="between"/>
      </c:valAx>
      <c:spPr>
        <a:solidFill>
          <a:schemeClr val="bg1"/>
        </a:solidFill>
      </c:spPr>
    </c:plotArea>
    <c:plotVisOnly val="1"/>
    <c:dispBlanksAs val="gap"/>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tx1"/>
            </a:solidFill>
          </c:spPr>
          <c:invertIfNegative val="0"/>
          <c:cat>
            <c:strRef>
              <c:f>Sheet1!$A$2</c:f>
              <c:strCache>
                <c:ptCount val="1"/>
                <c:pt idx="0">
                  <c:v>Category 1</c:v>
                </c:pt>
              </c:strCache>
            </c:strRef>
          </c:cat>
          <c:val>
            <c:numRef>
              <c:f>Sheet1!$B$2</c:f>
              <c:numCache>
                <c:formatCode>General</c:formatCode>
                <c:ptCount val="1"/>
                <c:pt idx="0">
                  <c:v>6.0</c:v>
                </c:pt>
              </c:numCache>
            </c:numRef>
          </c:val>
        </c:ser>
        <c:dLbls>
          <c:showLegendKey val="0"/>
          <c:showVal val="0"/>
          <c:showCatName val="0"/>
          <c:showSerName val="0"/>
          <c:showPercent val="0"/>
          <c:showBubbleSize val="0"/>
        </c:dLbls>
        <c:gapWidth val="30"/>
        <c:overlap val="-30"/>
        <c:axId val="1850248712"/>
        <c:axId val="1850243784"/>
      </c:barChart>
      <c:catAx>
        <c:axId val="1850248712"/>
        <c:scaling>
          <c:orientation val="minMax"/>
        </c:scaling>
        <c:delete val="1"/>
        <c:axPos val="b"/>
        <c:majorTickMark val="out"/>
        <c:minorTickMark val="none"/>
        <c:tickLblPos val="nextTo"/>
        <c:crossAx val="1850243784"/>
        <c:crosses val="autoZero"/>
        <c:auto val="1"/>
        <c:lblAlgn val="ctr"/>
        <c:lblOffset val="100"/>
        <c:noMultiLvlLbl val="0"/>
      </c:catAx>
      <c:valAx>
        <c:axId val="1850243784"/>
        <c:scaling>
          <c:orientation val="minMax"/>
        </c:scaling>
        <c:delete val="1"/>
        <c:axPos val="l"/>
        <c:numFmt formatCode="General" sourceLinked="1"/>
        <c:majorTickMark val="out"/>
        <c:minorTickMark val="none"/>
        <c:tickLblPos val="nextTo"/>
        <c:crossAx val="1850248712"/>
        <c:crosses val="autoZero"/>
        <c:crossBetween val="between"/>
      </c:valAx>
      <c:spPr>
        <a:solidFill>
          <a:schemeClr val="bg1"/>
        </a:solidFill>
      </c:spPr>
    </c:plotArea>
    <c:plotVisOnly val="1"/>
    <c:dispBlanksAs val="gap"/>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rgbClr val="FF0000"/>
            </a:solidFill>
          </c:spPr>
          <c:invertIfNegative val="0"/>
          <c:cat>
            <c:strRef>
              <c:f>Sheet1!$A$2</c:f>
              <c:strCache>
                <c:ptCount val="1"/>
                <c:pt idx="0">
                  <c:v>Category 1</c:v>
                </c:pt>
              </c:strCache>
            </c:strRef>
          </c:cat>
          <c:val>
            <c:numRef>
              <c:f>Sheet1!$B$2</c:f>
              <c:numCache>
                <c:formatCode>General</c:formatCode>
                <c:ptCount val="1"/>
                <c:pt idx="0">
                  <c:v>2.7</c:v>
                </c:pt>
              </c:numCache>
            </c:numRef>
          </c:val>
        </c:ser>
        <c:ser>
          <c:idx val="1"/>
          <c:order val="1"/>
          <c:tx>
            <c:strRef>
              <c:f>Sheet1!$C$1</c:f>
              <c:strCache>
                <c:ptCount val="1"/>
                <c:pt idx="0">
                  <c:v>Series 2</c:v>
                </c:pt>
              </c:strCache>
            </c:strRef>
          </c:tx>
          <c:spPr>
            <a:solidFill>
              <a:srgbClr val="0000FF"/>
            </a:solidFill>
          </c:spPr>
          <c:invertIfNegative val="0"/>
          <c:dPt>
            <c:idx val="0"/>
            <c:invertIfNegative val="0"/>
            <c:bubble3D val="0"/>
            <c:spPr>
              <a:solidFill>
                <a:srgbClr val="FF0000"/>
              </a:solidFill>
            </c:spPr>
          </c:dPt>
          <c:cat>
            <c:strRef>
              <c:f>Sheet1!$A$2</c:f>
              <c:strCache>
                <c:ptCount val="1"/>
                <c:pt idx="0">
                  <c:v>Category 1</c:v>
                </c:pt>
              </c:strCache>
            </c:strRef>
          </c:cat>
          <c:val>
            <c:numRef>
              <c:f>Sheet1!$C$2</c:f>
              <c:numCache>
                <c:formatCode>General</c:formatCode>
                <c:ptCount val="1"/>
                <c:pt idx="0">
                  <c:v>1.3</c:v>
                </c:pt>
              </c:numCache>
            </c:numRef>
          </c:val>
        </c:ser>
        <c:ser>
          <c:idx val="2"/>
          <c:order val="2"/>
          <c:tx>
            <c:strRef>
              <c:f>Sheet1!$D$1</c:f>
              <c:strCache>
                <c:ptCount val="1"/>
                <c:pt idx="0">
                  <c:v>Series 3</c:v>
                </c:pt>
              </c:strCache>
            </c:strRef>
          </c:tx>
          <c:spPr>
            <a:solidFill>
              <a:srgbClr val="FF0000"/>
            </a:solidFill>
          </c:spPr>
          <c:invertIfNegative val="0"/>
          <c:cat>
            <c:strRef>
              <c:f>Sheet1!$A$2</c:f>
              <c:strCache>
                <c:ptCount val="1"/>
                <c:pt idx="0">
                  <c:v>Category 1</c:v>
                </c:pt>
              </c:strCache>
            </c:strRef>
          </c:cat>
          <c:val>
            <c:numRef>
              <c:f>Sheet1!$D$2</c:f>
              <c:numCache>
                <c:formatCode>General</c:formatCode>
                <c:ptCount val="1"/>
                <c:pt idx="0">
                  <c:v>0.6</c:v>
                </c:pt>
              </c:numCache>
            </c:numRef>
          </c:val>
        </c:ser>
        <c:ser>
          <c:idx val="3"/>
          <c:order val="3"/>
          <c:tx>
            <c:strRef>
              <c:f>Sheet1!$E$1</c:f>
              <c:strCache>
                <c:ptCount val="1"/>
                <c:pt idx="0">
                  <c:v>Series 4</c:v>
                </c:pt>
              </c:strCache>
            </c:strRef>
          </c:tx>
          <c:spPr>
            <a:solidFill>
              <a:srgbClr val="FF0000"/>
            </a:solidFill>
          </c:spPr>
          <c:invertIfNegative val="0"/>
          <c:cat>
            <c:strRef>
              <c:f>Sheet1!$A$2</c:f>
              <c:strCache>
                <c:ptCount val="1"/>
                <c:pt idx="0">
                  <c:v>Category 1</c:v>
                </c:pt>
              </c:strCache>
            </c:strRef>
          </c:cat>
          <c:val>
            <c:numRef>
              <c:f>Sheet1!$E$2</c:f>
              <c:numCache>
                <c:formatCode>General</c:formatCode>
                <c:ptCount val="1"/>
                <c:pt idx="0">
                  <c:v>0.4</c:v>
                </c:pt>
              </c:numCache>
            </c:numRef>
          </c:val>
        </c:ser>
        <c:dLbls>
          <c:showLegendKey val="0"/>
          <c:showVal val="0"/>
          <c:showCatName val="0"/>
          <c:showSerName val="0"/>
          <c:showPercent val="0"/>
          <c:showBubbleSize val="0"/>
        </c:dLbls>
        <c:gapWidth val="30"/>
        <c:overlap val="-30"/>
        <c:axId val="1850159944"/>
        <c:axId val="1850163896"/>
      </c:barChart>
      <c:catAx>
        <c:axId val="1850159944"/>
        <c:scaling>
          <c:orientation val="minMax"/>
        </c:scaling>
        <c:delete val="1"/>
        <c:axPos val="b"/>
        <c:majorTickMark val="out"/>
        <c:minorTickMark val="none"/>
        <c:tickLblPos val="nextTo"/>
        <c:crossAx val="1850163896"/>
        <c:crosses val="autoZero"/>
        <c:auto val="1"/>
        <c:lblAlgn val="ctr"/>
        <c:lblOffset val="100"/>
        <c:noMultiLvlLbl val="0"/>
      </c:catAx>
      <c:valAx>
        <c:axId val="1850163896"/>
        <c:scaling>
          <c:orientation val="minMax"/>
        </c:scaling>
        <c:delete val="1"/>
        <c:axPos val="l"/>
        <c:numFmt formatCode="General" sourceLinked="1"/>
        <c:majorTickMark val="out"/>
        <c:minorTickMark val="none"/>
        <c:tickLblPos val="nextTo"/>
        <c:crossAx val="1850159944"/>
        <c:crosses val="autoZero"/>
        <c:crossBetween val="between"/>
      </c:valAx>
      <c:spPr>
        <a:solidFill>
          <a:schemeClr val="bg1"/>
        </a:solidFill>
      </c:spPr>
    </c:plotArea>
    <c:plotVisOnly val="1"/>
    <c:dispBlanksAs val="gap"/>
    <c:showDLblsOverMax val="0"/>
  </c:chart>
  <c:txPr>
    <a:bodyPr/>
    <a:lstStyle/>
    <a:p>
      <a:pPr>
        <a:defRPr sz="1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rgbClr val="0000FF"/>
            </a:solidFill>
          </c:spPr>
          <c:invertIfNegative val="0"/>
          <c:cat>
            <c:strRef>
              <c:f>Sheet1!$A$2</c:f>
              <c:strCache>
                <c:ptCount val="1"/>
                <c:pt idx="0">
                  <c:v>Category 1</c:v>
                </c:pt>
              </c:strCache>
            </c:strRef>
          </c:cat>
          <c:val>
            <c:numRef>
              <c:f>Sheet1!$B$2</c:f>
              <c:numCache>
                <c:formatCode>General</c:formatCode>
                <c:ptCount val="1"/>
                <c:pt idx="0">
                  <c:v>2.5</c:v>
                </c:pt>
              </c:numCache>
            </c:numRef>
          </c:val>
        </c:ser>
        <c:ser>
          <c:idx val="1"/>
          <c:order val="1"/>
          <c:tx>
            <c:strRef>
              <c:f>Sheet1!$C$1</c:f>
              <c:strCache>
                <c:ptCount val="1"/>
                <c:pt idx="0">
                  <c:v>Series 2</c:v>
                </c:pt>
              </c:strCache>
            </c:strRef>
          </c:tx>
          <c:spPr>
            <a:solidFill>
              <a:srgbClr val="0000FF"/>
            </a:solidFill>
          </c:spPr>
          <c:invertIfNegative val="0"/>
          <c:cat>
            <c:strRef>
              <c:f>Sheet1!$A$2</c:f>
              <c:strCache>
                <c:ptCount val="1"/>
                <c:pt idx="0">
                  <c:v>Category 1</c:v>
                </c:pt>
              </c:strCache>
            </c:strRef>
          </c:cat>
          <c:val>
            <c:numRef>
              <c:f>Sheet1!$C$2</c:f>
              <c:numCache>
                <c:formatCode>General</c:formatCode>
                <c:ptCount val="1"/>
                <c:pt idx="0">
                  <c:v>1.2</c:v>
                </c:pt>
              </c:numCache>
            </c:numRef>
          </c:val>
        </c:ser>
        <c:ser>
          <c:idx val="2"/>
          <c:order val="2"/>
          <c:tx>
            <c:strRef>
              <c:f>Sheet1!$D$1</c:f>
              <c:strCache>
                <c:ptCount val="1"/>
                <c:pt idx="0">
                  <c:v>Series 3</c:v>
                </c:pt>
              </c:strCache>
            </c:strRef>
          </c:tx>
          <c:spPr>
            <a:solidFill>
              <a:srgbClr val="0000FF"/>
            </a:solidFill>
          </c:spPr>
          <c:invertIfNegative val="0"/>
          <c:cat>
            <c:strRef>
              <c:f>Sheet1!$A$2</c:f>
              <c:strCache>
                <c:ptCount val="1"/>
                <c:pt idx="0">
                  <c:v>Category 1</c:v>
                </c:pt>
              </c:strCache>
            </c:strRef>
          </c:cat>
          <c:val>
            <c:numRef>
              <c:f>Sheet1!$D$2</c:f>
              <c:numCache>
                <c:formatCode>General</c:formatCode>
                <c:ptCount val="1"/>
                <c:pt idx="0">
                  <c:v>0.9</c:v>
                </c:pt>
              </c:numCache>
            </c:numRef>
          </c:val>
        </c:ser>
        <c:ser>
          <c:idx val="3"/>
          <c:order val="3"/>
          <c:tx>
            <c:strRef>
              <c:f>Sheet1!$E$1</c:f>
              <c:strCache>
                <c:ptCount val="1"/>
                <c:pt idx="0">
                  <c:v>Series 4</c:v>
                </c:pt>
              </c:strCache>
            </c:strRef>
          </c:tx>
          <c:spPr>
            <a:solidFill>
              <a:srgbClr val="0000FF"/>
            </a:solidFill>
          </c:spPr>
          <c:invertIfNegative val="0"/>
          <c:cat>
            <c:strRef>
              <c:f>Sheet1!$A$2</c:f>
              <c:strCache>
                <c:ptCount val="1"/>
                <c:pt idx="0">
                  <c:v>Category 1</c:v>
                </c:pt>
              </c:strCache>
            </c:strRef>
          </c:cat>
          <c:val>
            <c:numRef>
              <c:f>Sheet1!$E$2</c:f>
              <c:numCache>
                <c:formatCode>General</c:formatCode>
                <c:ptCount val="1"/>
                <c:pt idx="0">
                  <c:v>0.4</c:v>
                </c:pt>
              </c:numCache>
            </c:numRef>
          </c:val>
        </c:ser>
        <c:ser>
          <c:idx val="4"/>
          <c:order val="4"/>
          <c:tx>
            <c:strRef>
              <c:f>Sheet1!$F$1</c:f>
              <c:strCache>
                <c:ptCount val="1"/>
                <c:pt idx="0">
                  <c:v>Series 12</c:v>
                </c:pt>
              </c:strCache>
            </c:strRef>
          </c:tx>
          <c:spPr>
            <a:solidFill>
              <a:srgbClr val="0000FF"/>
            </a:solidFill>
          </c:spPr>
          <c:invertIfNegative val="0"/>
          <c:cat>
            <c:strRef>
              <c:f>Sheet1!$A$2</c:f>
              <c:strCache>
                <c:ptCount val="1"/>
                <c:pt idx="0">
                  <c:v>Category 1</c:v>
                </c:pt>
              </c:strCache>
            </c:strRef>
          </c:cat>
          <c:val>
            <c:numRef>
              <c:f>Sheet1!$F$2</c:f>
              <c:numCache>
                <c:formatCode>General</c:formatCode>
                <c:ptCount val="1"/>
                <c:pt idx="0">
                  <c:v>2.5</c:v>
                </c:pt>
              </c:numCache>
            </c:numRef>
          </c:val>
        </c:ser>
        <c:ser>
          <c:idx val="5"/>
          <c:order val="5"/>
          <c:tx>
            <c:strRef>
              <c:f>Sheet1!$G$1</c:f>
              <c:strCache>
                <c:ptCount val="1"/>
                <c:pt idx="0">
                  <c:v>Series 23</c:v>
                </c:pt>
              </c:strCache>
            </c:strRef>
          </c:tx>
          <c:spPr>
            <a:solidFill>
              <a:srgbClr val="0000FF"/>
            </a:solidFill>
          </c:spPr>
          <c:invertIfNegative val="0"/>
          <c:cat>
            <c:strRef>
              <c:f>Sheet1!$A$2</c:f>
              <c:strCache>
                <c:ptCount val="1"/>
                <c:pt idx="0">
                  <c:v>Category 1</c:v>
                </c:pt>
              </c:strCache>
            </c:strRef>
          </c:cat>
          <c:val>
            <c:numRef>
              <c:f>Sheet1!$G$2</c:f>
              <c:numCache>
                <c:formatCode>General</c:formatCode>
                <c:ptCount val="1"/>
                <c:pt idx="0">
                  <c:v>3.7</c:v>
                </c:pt>
              </c:numCache>
            </c:numRef>
          </c:val>
        </c:ser>
        <c:ser>
          <c:idx val="6"/>
          <c:order val="6"/>
          <c:tx>
            <c:strRef>
              <c:f>Sheet1!$H$1</c:f>
              <c:strCache>
                <c:ptCount val="1"/>
                <c:pt idx="0">
                  <c:v>Series 34</c:v>
                </c:pt>
              </c:strCache>
            </c:strRef>
          </c:tx>
          <c:spPr>
            <a:solidFill>
              <a:srgbClr val="0000FF"/>
            </a:solidFill>
          </c:spPr>
          <c:invertIfNegative val="0"/>
          <c:cat>
            <c:strRef>
              <c:f>Sheet1!$A$2</c:f>
              <c:strCache>
                <c:ptCount val="1"/>
                <c:pt idx="0">
                  <c:v>Category 1</c:v>
                </c:pt>
              </c:strCache>
            </c:strRef>
          </c:cat>
          <c:val>
            <c:numRef>
              <c:f>Sheet1!$H$2</c:f>
              <c:numCache>
                <c:formatCode>General</c:formatCode>
                <c:ptCount val="1"/>
                <c:pt idx="0">
                  <c:v>4.6</c:v>
                </c:pt>
              </c:numCache>
            </c:numRef>
          </c:val>
        </c:ser>
        <c:dLbls>
          <c:showLegendKey val="0"/>
          <c:showVal val="0"/>
          <c:showCatName val="0"/>
          <c:showSerName val="0"/>
          <c:showPercent val="0"/>
          <c:showBubbleSize val="0"/>
        </c:dLbls>
        <c:gapWidth val="30"/>
        <c:overlap val="-30"/>
        <c:axId val="1850040248"/>
        <c:axId val="1850037160"/>
      </c:barChart>
      <c:catAx>
        <c:axId val="1850040248"/>
        <c:scaling>
          <c:orientation val="minMax"/>
        </c:scaling>
        <c:delete val="1"/>
        <c:axPos val="b"/>
        <c:majorTickMark val="out"/>
        <c:minorTickMark val="none"/>
        <c:tickLblPos val="nextTo"/>
        <c:crossAx val="1850037160"/>
        <c:crosses val="autoZero"/>
        <c:auto val="1"/>
        <c:lblAlgn val="ctr"/>
        <c:lblOffset val="100"/>
        <c:noMultiLvlLbl val="0"/>
      </c:catAx>
      <c:valAx>
        <c:axId val="1850037160"/>
        <c:scaling>
          <c:orientation val="minMax"/>
        </c:scaling>
        <c:delete val="1"/>
        <c:axPos val="l"/>
        <c:numFmt formatCode="General" sourceLinked="1"/>
        <c:majorTickMark val="out"/>
        <c:minorTickMark val="none"/>
        <c:tickLblPos val="nextTo"/>
        <c:crossAx val="1850040248"/>
        <c:crosses val="autoZero"/>
        <c:crossBetween val="between"/>
      </c:valAx>
      <c:spPr>
        <a:solidFill>
          <a:schemeClr val="bg1"/>
        </a:solidFill>
      </c:spPr>
    </c:plotArea>
    <c:plotVisOnly val="1"/>
    <c:dispBlanksAs val="gap"/>
    <c:showDLblsOverMax val="0"/>
  </c:chart>
  <c:txPr>
    <a:bodyPr/>
    <a:lstStyle/>
    <a:p>
      <a:pPr>
        <a:defRPr sz="1800"/>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rgbClr val="008000"/>
            </a:solidFill>
          </c:spPr>
          <c:invertIfNegative val="0"/>
          <c:cat>
            <c:strRef>
              <c:f>Sheet1!$A$2</c:f>
              <c:strCache>
                <c:ptCount val="1"/>
                <c:pt idx="0">
                  <c:v>Category 1</c:v>
                </c:pt>
              </c:strCache>
            </c:strRef>
          </c:cat>
          <c:val>
            <c:numRef>
              <c:f>Sheet1!$B$2</c:f>
              <c:numCache>
                <c:formatCode>General</c:formatCode>
                <c:ptCount val="1"/>
                <c:pt idx="0">
                  <c:v>1.8</c:v>
                </c:pt>
              </c:numCache>
            </c:numRef>
          </c:val>
        </c:ser>
        <c:ser>
          <c:idx val="1"/>
          <c:order val="1"/>
          <c:tx>
            <c:strRef>
              <c:f>Sheet1!$C$1</c:f>
              <c:strCache>
                <c:ptCount val="1"/>
                <c:pt idx="0">
                  <c:v>Series 2</c:v>
                </c:pt>
              </c:strCache>
            </c:strRef>
          </c:tx>
          <c:spPr>
            <a:solidFill>
              <a:srgbClr val="008000"/>
            </a:solidFill>
          </c:spPr>
          <c:invertIfNegative val="0"/>
          <c:cat>
            <c:strRef>
              <c:f>Sheet1!$A$2</c:f>
              <c:strCache>
                <c:ptCount val="1"/>
                <c:pt idx="0">
                  <c:v>Category 1</c:v>
                </c:pt>
              </c:strCache>
            </c:strRef>
          </c:cat>
          <c:val>
            <c:numRef>
              <c:f>Sheet1!$C$2</c:f>
              <c:numCache>
                <c:formatCode>General</c:formatCode>
                <c:ptCount val="1"/>
                <c:pt idx="0">
                  <c:v>2.6</c:v>
                </c:pt>
              </c:numCache>
            </c:numRef>
          </c:val>
        </c:ser>
        <c:ser>
          <c:idx val="2"/>
          <c:order val="2"/>
          <c:tx>
            <c:strRef>
              <c:f>Sheet1!$D$1</c:f>
              <c:strCache>
                <c:ptCount val="1"/>
                <c:pt idx="0">
                  <c:v>Series 3</c:v>
                </c:pt>
              </c:strCache>
            </c:strRef>
          </c:tx>
          <c:spPr>
            <a:solidFill>
              <a:srgbClr val="008000"/>
            </a:solidFill>
          </c:spPr>
          <c:invertIfNegative val="0"/>
          <c:cat>
            <c:strRef>
              <c:f>Sheet1!$A$2</c:f>
              <c:strCache>
                <c:ptCount val="1"/>
                <c:pt idx="0">
                  <c:v>Category 1</c:v>
                </c:pt>
              </c:strCache>
            </c:strRef>
          </c:cat>
          <c:val>
            <c:numRef>
              <c:f>Sheet1!$D$2</c:f>
              <c:numCache>
                <c:formatCode>General</c:formatCode>
                <c:ptCount val="1"/>
                <c:pt idx="0">
                  <c:v>0.2</c:v>
                </c:pt>
              </c:numCache>
            </c:numRef>
          </c:val>
        </c:ser>
        <c:ser>
          <c:idx val="3"/>
          <c:order val="3"/>
          <c:tx>
            <c:strRef>
              <c:f>Sheet1!$E$1</c:f>
              <c:strCache>
                <c:ptCount val="1"/>
                <c:pt idx="0">
                  <c:v>Series 4</c:v>
                </c:pt>
              </c:strCache>
            </c:strRef>
          </c:tx>
          <c:spPr>
            <a:solidFill>
              <a:srgbClr val="008000"/>
            </a:solidFill>
          </c:spPr>
          <c:invertIfNegative val="0"/>
          <c:cat>
            <c:strRef>
              <c:f>Sheet1!$A$2</c:f>
              <c:strCache>
                <c:ptCount val="1"/>
                <c:pt idx="0">
                  <c:v>Category 1</c:v>
                </c:pt>
              </c:strCache>
            </c:strRef>
          </c:cat>
          <c:val>
            <c:numRef>
              <c:f>Sheet1!$E$2</c:f>
              <c:numCache>
                <c:formatCode>General</c:formatCode>
                <c:ptCount val="1"/>
                <c:pt idx="0">
                  <c:v>0.4</c:v>
                </c:pt>
              </c:numCache>
            </c:numRef>
          </c:val>
        </c:ser>
        <c:ser>
          <c:idx val="4"/>
          <c:order val="4"/>
          <c:tx>
            <c:strRef>
              <c:f>Sheet1!$F$1</c:f>
              <c:strCache>
                <c:ptCount val="1"/>
                <c:pt idx="0">
                  <c:v>Series 12</c:v>
                </c:pt>
              </c:strCache>
            </c:strRef>
          </c:tx>
          <c:spPr>
            <a:solidFill>
              <a:srgbClr val="008000"/>
            </a:solidFill>
          </c:spPr>
          <c:invertIfNegative val="0"/>
          <c:cat>
            <c:strRef>
              <c:f>Sheet1!$A$2</c:f>
              <c:strCache>
                <c:ptCount val="1"/>
                <c:pt idx="0">
                  <c:v>Category 1</c:v>
                </c:pt>
              </c:strCache>
            </c:strRef>
          </c:cat>
          <c:val>
            <c:numRef>
              <c:f>Sheet1!$F$2</c:f>
              <c:numCache>
                <c:formatCode>General</c:formatCode>
                <c:ptCount val="1"/>
                <c:pt idx="0">
                  <c:v>2.6</c:v>
                </c:pt>
              </c:numCache>
            </c:numRef>
          </c:val>
        </c:ser>
        <c:ser>
          <c:idx val="5"/>
          <c:order val="5"/>
          <c:tx>
            <c:strRef>
              <c:f>Sheet1!$G$1</c:f>
              <c:strCache>
                <c:ptCount val="1"/>
                <c:pt idx="0">
                  <c:v>Series 23</c:v>
                </c:pt>
              </c:strCache>
            </c:strRef>
          </c:tx>
          <c:spPr>
            <a:solidFill>
              <a:srgbClr val="008000"/>
            </a:solidFill>
          </c:spPr>
          <c:invertIfNegative val="0"/>
          <c:cat>
            <c:strRef>
              <c:f>Sheet1!$A$2</c:f>
              <c:strCache>
                <c:ptCount val="1"/>
                <c:pt idx="0">
                  <c:v>Category 1</c:v>
                </c:pt>
              </c:strCache>
            </c:strRef>
          </c:cat>
          <c:val>
            <c:numRef>
              <c:f>Sheet1!$G$2</c:f>
              <c:numCache>
                <c:formatCode>General</c:formatCode>
                <c:ptCount val="1"/>
                <c:pt idx="0">
                  <c:v>4.4</c:v>
                </c:pt>
              </c:numCache>
            </c:numRef>
          </c:val>
        </c:ser>
        <c:ser>
          <c:idx val="6"/>
          <c:order val="6"/>
          <c:tx>
            <c:strRef>
              <c:f>Sheet1!$H$1</c:f>
              <c:strCache>
                <c:ptCount val="1"/>
                <c:pt idx="0">
                  <c:v>Series 34</c:v>
                </c:pt>
              </c:strCache>
            </c:strRef>
          </c:tx>
          <c:spPr>
            <a:solidFill>
              <a:srgbClr val="008000"/>
            </a:solidFill>
          </c:spPr>
          <c:invertIfNegative val="0"/>
          <c:cat>
            <c:strRef>
              <c:f>Sheet1!$A$2</c:f>
              <c:strCache>
                <c:ptCount val="1"/>
                <c:pt idx="0">
                  <c:v>Category 1</c:v>
                </c:pt>
              </c:strCache>
            </c:strRef>
          </c:cat>
          <c:val>
            <c:numRef>
              <c:f>Sheet1!$H$2</c:f>
              <c:numCache>
                <c:formatCode>General</c:formatCode>
                <c:ptCount val="1"/>
                <c:pt idx="0">
                  <c:v>4.6</c:v>
                </c:pt>
              </c:numCache>
            </c:numRef>
          </c:val>
        </c:ser>
        <c:dLbls>
          <c:showLegendKey val="0"/>
          <c:showVal val="0"/>
          <c:showCatName val="0"/>
          <c:showSerName val="0"/>
          <c:showPercent val="0"/>
          <c:showBubbleSize val="0"/>
        </c:dLbls>
        <c:gapWidth val="30"/>
        <c:overlap val="-30"/>
        <c:axId val="1849955640"/>
        <c:axId val="1849952056"/>
      </c:barChart>
      <c:catAx>
        <c:axId val="1849955640"/>
        <c:scaling>
          <c:orientation val="minMax"/>
        </c:scaling>
        <c:delete val="1"/>
        <c:axPos val="b"/>
        <c:majorTickMark val="out"/>
        <c:minorTickMark val="none"/>
        <c:tickLblPos val="nextTo"/>
        <c:crossAx val="1849952056"/>
        <c:crosses val="autoZero"/>
        <c:auto val="1"/>
        <c:lblAlgn val="ctr"/>
        <c:lblOffset val="100"/>
        <c:noMultiLvlLbl val="0"/>
      </c:catAx>
      <c:valAx>
        <c:axId val="1849952056"/>
        <c:scaling>
          <c:orientation val="minMax"/>
        </c:scaling>
        <c:delete val="1"/>
        <c:axPos val="l"/>
        <c:numFmt formatCode="General" sourceLinked="1"/>
        <c:majorTickMark val="out"/>
        <c:minorTickMark val="none"/>
        <c:tickLblPos val="nextTo"/>
        <c:crossAx val="1849955640"/>
        <c:crosses val="autoZero"/>
        <c:crossBetween val="between"/>
      </c:valAx>
      <c:spPr>
        <a:solidFill>
          <a:schemeClr val="bg1"/>
        </a:solidFill>
      </c:spPr>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Meeting chair </a:t>
            </a:r>
            <a:r>
              <a:rPr lang="en-US" dirty="0" err="1"/>
              <a:t>vs</a:t>
            </a:r>
            <a:r>
              <a:rPr lang="en-US" dirty="0"/>
              <a:t> </a:t>
            </a:r>
            <a:r>
              <a:rPr lang="en-US" dirty="0" smtClean="0"/>
              <a:t>Meeting</a:t>
            </a:r>
            <a:r>
              <a:rPr lang="en-US" baseline="0" dirty="0" smtClean="0"/>
              <a:t> chair</a:t>
            </a:r>
            <a:endParaRPr lang="en-US" dirty="0"/>
          </a:p>
        </c:rich>
      </c:tx>
      <c:layout/>
      <c:overlay val="0"/>
    </c:title>
    <c:autoTitleDeleted val="0"/>
    <c:plotArea>
      <c:layout/>
      <c:scatterChart>
        <c:scatterStyle val="smoothMarker"/>
        <c:varyColors val="0"/>
        <c:ser>
          <c:idx val="0"/>
          <c:order val="0"/>
          <c:tx>
            <c:strRef>
              <c:f>Sheet1!$B$1</c:f>
              <c:strCache>
                <c:ptCount val="1"/>
                <c:pt idx="0">
                  <c:v>Meeting chair vs Meeting table</c:v>
                </c:pt>
              </c:strCache>
            </c:strRef>
          </c:tx>
          <c:marker>
            <c:symbol val="none"/>
          </c:marker>
          <c:xVal>
            <c:numRef>
              <c:f>Sheet1!$A$2:$A$5</c:f>
              <c:numCache>
                <c:formatCode>General</c:formatCode>
                <c:ptCount val="4"/>
                <c:pt idx="0">
                  <c:v>0.5</c:v>
                </c:pt>
                <c:pt idx="1">
                  <c:v>1.0</c:v>
                </c:pt>
                <c:pt idx="2">
                  <c:v>3.0</c:v>
                </c:pt>
                <c:pt idx="3">
                  <c:v>5.0</c:v>
                </c:pt>
              </c:numCache>
            </c:numRef>
          </c:xVal>
          <c:yVal>
            <c:numRef>
              <c:f>Sheet1!$B$2:$B$5</c:f>
              <c:numCache>
                <c:formatCode>General</c:formatCode>
                <c:ptCount val="4"/>
                <c:pt idx="0">
                  <c:v>0.0</c:v>
                </c:pt>
                <c:pt idx="1">
                  <c:v>10.0</c:v>
                </c:pt>
                <c:pt idx="2">
                  <c:v>12.0</c:v>
                </c:pt>
                <c:pt idx="3">
                  <c:v>10.0</c:v>
                </c:pt>
              </c:numCache>
            </c:numRef>
          </c:yVal>
          <c:smooth val="1"/>
        </c:ser>
        <c:dLbls>
          <c:showLegendKey val="0"/>
          <c:showVal val="0"/>
          <c:showCatName val="0"/>
          <c:showSerName val="0"/>
          <c:showPercent val="0"/>
          <c:showBubbleSize val="0"/>
        </c:dLbls>
        <c:axId val="-2090698712"/>
        <c:axId val="-2090424520"/>
      </c:scatterChart>
      <c:valAx>
        <c:axId val="-2090698712"/>
        <c:scaling>
          <c:orientation val="minMax"/>
        </c:scaling>
        <c:delete val="0"/>
        <c:axPos val="b"/>
        <c:numFmt formatCode="General" sourceLinked="1"/>
        <c:majorTickMark val="out"/>
        <c:minorTickMark val="none"/>
        <c:tickLblPos val="nextTo"/>
        <c:crossAx val="-2090424520"/>
        <c:crosses val="autoZero"/>
        <c:crossBetween val="midCat"/>
      </c:valAx>
      <c:valAx>
        <c:axId val="-2090424520"/>
        <c:scaling>
          <c:orientation val="minMax"/>
        </c:scaling>
        <c:delete val="0"/>
        <c:axPos val="l"/>
        <c:majorGridlines/>
        <c:numFmt formatCode="General" sourceLinked="1"/>
        <c:majorTickMark val="out"/>
        <c:minorTickMark val="none"/>
        <c:tickLblPos val="nextTo"/>
        <c:crossAx val="-2090698712"/>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rgbClr val="660066"/>
            </a:solidFill>
          </c:spPr>
          <c:invertIfNegative val="0"/>
          <c:cat>
            <c:strRef>
              <c:f>Sheet1!$A$2</c:f>
              <c:strCache>
                <c:ptCount val="1"/>
                <c:pt idx="0">
                  <c:v>Category 1</c:v>
                </c:pt>
              </c:strCache>
            </c:strRef>
          </c:cat>
          <c:val>
            <c:numRef>
              <c:f>Sheet1!$B$2</c:f>
              <c:numCache>
                <c:formatCode>General</c:formatCode>
                <c:ptCount val="1"/>
                <c:pt idx="0">
                  <c:v>3.2</c:v>
                </c:pt>
              </c:numCache>
            </c:numRef>
          </c:val>
        </c:ser>
        <c:ser>
          <c:idx val="1"/>
          <c:order val="1"/>
          <c:tx>
            <c:strRef>
              <c:f>Sheet1!$C$1</c:f>
              <c:strCache>
                <c:ptCount val="1"/>
                <c:pt idx="0">
                  <c:v>Series 2</c:v>
                </c:pt>
              </c:strCache>
            </c:strRef>
          </c:tx>
          <c:spPr>
            <a:solidFill>
              <a:srgbClr val="660066"/>
            </a:solidFill>
          </c:spPr>
          <c:invertIfNegative val="0"/>
          <c:cat>
            <c:strRef>
              <c:f>Sheet1!$A$2</c:f>
              <c:strCache>
                <c:ptCount val="1"/>
                <c:pt idx="0">
                  <c:v>Category 1</c:v>
                </c:pt>
              </c:strCache>
            </c:strRef>
          </c:cat>
          <c:val>
            <c:numRef>
              <c:f>Sheet1!$C$2</c:f>
              <c:numCache>
                <c:formatCode>General</c:formatCode>
                <c:ptCount val="1"/>
                <c:pt idx="0">
                  <c:v>2.6</c:v>
                </c:pt>
              </c:numCache>
            </c:numRef>
          </c:val>
        </c:ser>
        <c:ser>
          <c:idx val="2"/>
          <c:order val="2"/>
          <c:tx>
            <c:strRef>
              <c:f>Sheet1!$D$1</c:f>
              <c:strCache>
                <c:ptCount val="1"/>
                <c:pt idx="0">
                  <c:v>Series 3</c:v>
                </c:pt>
              </c:strCache>
            </c:strRef>
          </c:tx>
          <c:spPr>
            <a:solidFill>
              <a:srgbClr val="660066"/>
            </a:solidFill>
          </c:spPr>
          <c:invertIfNegative val="0"/>
          <c:cat>
            <c:strRef>
              <c:f>Sheet1!$A$2</c:f>
              <c:strCache>
                <c:ptCount val="1"/>
                <c:pt idx="0">
                  <c:v>Category 1</c:v>
                </c:pt>
              </c:strCache>
            </c:strRef>
          </c:cat>
          <c:val>
            <c:numRef>
              <c:f>Sheet1!$D$2</c:f>
              <c:numCache>
                <c:formatCode>General</c:formatCode>
                <c:ptCount val="1"/>
                <c:pt idx="0">
                  <c:v>0.8</c:v>
                </c:pt>
              </c:numCache>
            </c:numRef>
          </c:val>
        </c:ser>
        <c:dLbls>
          <c:showLegendKey val="0"/>
          <c:showVal val="0"/>
          <c:showCatName val="0"/>
          <c:showSerName val="0"/>
          <c:showPercent val="0"/>
          <c:showBubbleSize val="0"/>
        </c:dLbls>
        <c:gapWidth val="30"/>
        <c:overlap val="-30"/>
        <c:axId val="1849921352"/>
        <c:axId val="1849928552"/>
      </c:barChart>
      <c:catAx>
        <c:axId val="1849921352"/>
        <c:scaling>
          <c:orientation val="minMax"/>
        </c:scaling>
        <c:delete val="1"/>
        <c:axPos val="b"/>
        <c:majorTickMark val="out"/>
        <c:minorTickMark val="none"/>
        <c:tickLblPos val="nextTo"/>
        <c:crossAx val="1849928552"/>
        <c:crosses val="autoZero"/>
        <c:auto val="1"/>
        <c:lblAlgn val="ctr"/>
        <c:lblOffset val="100"/>
        <c:noMultiLvlLbl val="0"/>
      </c:catAx>
      <c:valAx>
        <c:axId val="1849928552"/>
        <c:scaling>
          <c:orientation val="minMax"/>
        </c:scaling>
        <c:delete val="1"/>
        <c:axPos val="l"/>
        <c:numFmt formatCode="General" sourceLinked="1"/>
        <c:majorTickMark val="out"/>
        <c:minorTickMark val="none"/>
        <c:tickLblPos val="nextTo"/>
        <c:crossAx val="1849921352"/>
        <c:crosses val="autoZero"/>
        <c:crossBetween val="between"/>
      </c:valAx>
      <c:spPr>
        <a:solidFill>
          <a:schemeClr val="bg1"/>
        </a:solidFill>
      </c:spPr>
    </c:plotArea>
    <c:plotVisOnly val="1"/>
    <c:dispBlanksAs val="gap"/>
    <c:showDLblsOverMax val="0"/>
  </c:chart>
  <c:txPr>
    <a:bodyPr/>
    <a:lstStyle/>
    <a:p>
      <a:pPr>
        <a:defRPr sz="18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tx1"/>
            </a:solidFill>
          </c:spPr>
          <c:invertIfNegative val="0"/>
          <c:cat>
            <c:strRef>
              <c:f>Sheet1!$A$2</c:f>
              <c:strCache>
                <c:ptCount val="1"/>
                <c:pt idx="0">
                  <c:v>Category 1</c:v>
                </c:pt>
              </c:strCache>
            </c:strRef>
          </c:cat>
          <c:val>
            <c:numRef>
              <c:f>Sheet1!$B$2</c:f>
              <c:numCache>
                <c:formatCode>General</c:formatCode>
                <c:ptCount val="1"/>
                <c:pt idx="0">
                  <c:v>6.0</c:v>
                </c:pt>
              </c:numCache>
            </c:numRef>
          </c:val>
        </c:ser>
        <c:dLbls>
          <c:showLegendKey val="0"/>
          <c:showVal val="0"/>
          <c:showCatName val="0"/>
          <c:showSerName val="0"/>
          <c:showPercent val="0"/>
          <c:showBubbleSize val="0"/>
        </c:dLbls>
        <c:gapWidth val="30"/>
        <c:overlap val="-30"/>
        <c:axId val="1849902008"/>
        <c:axId val="1849898584"/>
      </c:barChart>
      <c:catAx>
        <c:axId val="1849902008"/>
        <c:scaling>
          <c:orientation val="minMax"/>
        </c:scaling>
        <c:delete val="1"/>
        <c:axPos val="b"/>
        <c:majorTickMark val="out"/>
        <c:minorTickMark val="none"/>
        <c:tickLblPos val="nextTo"/>
        <c:crossAx val="1849898584"/>
        <c:crosses val="autoZero"/>
        <c:auto val="1"/>
        <c:lblAlgn val="ctr"/>
        <c:lblOffset val="100"/>
        <c:noMultiLvlLbl val="0"/>
      </c:catAx>
      <c:valAx>
        <c:axId val="1849898584"/>
        <c:scaling>
          <c:orientation val="minMax"/>
        </c:scaling>
        <c:delete val="1"/>
        <c:axPos val="l"/>
        <c:numFmt formatCode="General" sourceLinked="1"/>
        <c:majorTickMark val="out"/>
        <c:minorTickMark val="none"/>
        <c:tickLblPos val="nextTo"/>
        <c:crossAx val="1849902008"/>
        <c:crosses val="autoZero"/>
        <c:crossBetween val="between"/>
      </c:valAx>
      <c:spPr>
        <a:solidFill>
          <a:schemeClr val="bg1"/>
        </a:solidFill>
      </c:spPr>
    </c:plotArea>
    <c:plotVisOnly val="1"/>
    <c:dispBlanksAs val="gap"/>
    <c:showDLblsOverMax val="0"/>
  </c:chart>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rgbClr val="FF0000"/>
            </a:solidFill>
          </c:spPr>
          <c:invertIfNegative val="0"/>
          <c:cat>
            <c:strRef>
              <c:f>Sheet1!$A$2</c:f>
              <c:strCache>
                <c:ptCount val="1"/>
                <c:pt idx="0">
                  <c:v>Category 1</c:v>
                </c:pt>
              </c:strCache>
            </c:strRef>
          </c:cat>
          <c:val>
            <c:numRef>
              <c:f>Sheet1!$B$2</c:f>
              <c:numCache>
                <c:formatCode>General</c:formatCode>
                <c:ptCount val="1"/>
                <c:pt idx="0">
                  <c:v>2.7</c:v>
                </c:pt>
              </c:numCache>
            </c:numRef>
          </c:val>
        </c:ser>
        <c:ser>
          <c:idx val="1"/>
          <c:order val="1"/>
          <c:tx>
            <c:strRef>
              <c:f>Sheet1!$C$1</c:f>
              <c:strCache>
                <c:ptCount val="1"/>
                <c:pt idx="0">
                  <c:v>Series 2</c:v>
                </c:pt>
              </c:strCache>
            </c:strRef>
          </c:tx>
          <c:spPr>
            <a:solidFill>
              <a:srgbClr val="0000FF"/>
            </a:solidFill>
          </c:spPr>
          <c:invertIfNegative val="0"/>
          <c:dPt>
            <c:idx val="0"/>
            <c:invertIfNegative val="0"/>
            <c:bubble3D val="0"/>
            <c:spPr>
              <a:solidFill>
                <a:srgbClr val="FF0000"/>
              </a:solidFill>
            </c:spPr>
          </c:dPt>
          <c:cat>
            <c:strRef>
              <c:f>Sheet1!$A$2</c:f>
              <c:strCache>
                <c:ptCount val="1"/>
                <c:pt idx="0">
                  <c:v>Category 1</c:v>
                </c:pt>
              </c:strCache>
            </c:strRef>
          </c:cat>
          <c:val>
            <c:numRef>
              <c:f>Sheet1!$C$2</c:f>
              <c:numCache>
                <c:formatCode>General</c:formatCode>
                <c:ptCount val="1"/>
                <c:pt idx="0">
                  <c:v>1.3</c:v>
                </c:pt>
              </c:numCache>
            </c:numRef>
          </c:val>
        </c:ser>
        <c:ser>
          <c:idx val="2"/>
          <c:order val="2"/>
          <c:tx>
            <c:strRef>
              <c:f>Sheet1!$D$1</c:f>
              <c:strCache>
                <c:ptCount val="1"/>
                <c:pt idx="0">
                  <c:v>Series 3</c:v>
                </c:pt>
              </c:strCache>
            </c:strRef>
          </c:tx>
          <c:spPr>
            <a:solidFill>
              <a:srgbClr val="FF0000"/>
            </a:solidFill>
          </c:spPr>
          <c:invertIfNegative val="0"/>
          <c:cat>
            <c:strRef>
              <c:f>Sheet1!$A$2</c:f>
              <c:strCache>
                <c:ptCount val="1"/>
                <c:pt idx="0">
                  <c:v>Category 1</c:v>
                </c:pt>
              </c:strCache>
            </c:strRef>
          </c:cat>
          <c:val>
            <c:numRef>
              <c:f>Sheet1!$D$2</c:f>
              <c:numCache>
                <c:formatCode>General</c:formatCode>
                <c:ptCount val="1"/>
                <c:pt idx="0">
                  <c:v>0.6</c:v>
                </c:pt>
              </c:numCache>
            </c:numRef>
          </c:val>
        </c:ser>
        <c:ser>
          <c:idx val="3"/>
          <c:order val="3"/>
          <c:tx>
            <c:strRef>
              <c:f>Sheet1!$E$1</c:f>
              <c:strCache>
                <c:ptCount val="1"/>
                <c:pt idx="0">
                  <c:v>Series 4</c:v>
                </c:pt>
              </c:strCache>
            </c:strRef>
          </c:tx>
          <c:spPr>
            <a:solidFill>
              <a:srgbClr val="FF0000"/>
            </a:solidFill>
          </c:spPr>
          <c:invertIfNegative val="0"/>
          <c:cat>
            <c:strRef>
              <c:f>Sheet1!$A$2</c:f>
              <c:strCache>
                <c:ptCount val="1"/>
                <c:pt idx="0">
                  <c:v>Category 1</c:v>
                </c:pt>
              </c:strCache>
            </c:strRef>
          </c:cat>
          <c:val>
            <c:numRef>
              <c:f>Sheet1!$E$2</c:f>
              <c:numCache>
                <c:formatCode>General</c:formatCode>
                <c:ptCount val="1"/>
                <c:pt idx="0">
                  <c:v>0.4</c:v>
                </c:pt>
              </c:numCache>
            </c:numRef>
          </c:val>
        </c:ser>
        <c:ser>
          <c:idx val="4"/>
          <c:order val="4"/>
          <c:tx>
            <c:strRef>
              <c:f>Sheet1!$F$1</c:f>
              <c:strCache>
                <c:ptCount val="1"/>
                <c:pt idx="0">
                  <c:v>Series 12</c:v>
                </c:pt>
              </c:strCache>
            </c:strRef>
          </c:tx>
          <c:spPr>
            <a:solidFill>
              <a:srgbClr val="FF0000"/>
            </a:solidFill>
          </c:spPr>
          <c:invertIfNegative val="0"/>
          <c:cat>
            <c:strRef>
              <c:f>Sheet1!$A$2</c:f>
              <c:strCache>
                <c:ptCount val="1"/>
                <c:pt idx="0">
                  <c:v>Category 1</c:v>
                </c:pt>
              </c:strCache>
            </c:strRef>
          </c:cat>
          <c:val>
            <c:numRef>
              <c:f>Sheet1!$F$2</c:f>
              <c:numCache>
                <c:formatCode>General</c:formatCode>
                <c:ptCount val="1"/>
                <c:pt idx="0">
                  <c:v>2.7</c:v>
                </c:pt>
              </c:numCache>
            </c:numRef>
          </c:val>
        </c:ser>
        <c:ser>
          <c:idx val="5"/>
          <c:order val="5"/>
          <c:tx>
            <c:strRef>
              <c:f>Sheet1!$G$1</c:f>
              <c:strCache>
                <c:ptCount val="1"/>
                <c:pt idx="0">
                  <c:v>Series 23</c:v>
                </c:pt>
              </c:strCache>
            </c:strRef>
          </c:tx>
          <c:spPr>
            <a:solidFill>
              <a:srgbClr val="FF0000"/>
            </a:solidFill>
          </c:spPr>
          <c:invertIfNegative val="0"/>
          <c:cat>
            <c:strRef>
              <c:f>Sheet1!$A$2</c:f>
              <c:strCache>
                <c:ptCount val="1"/>
                <c:pt idx="0">
                  <c:v>Category 1</c:v>
                </c:pt>
              </c:strCache>
            </c:strRef>
          </c:cat>
          <c:val>
            <c:numRef>
              <c:f>Sheet1!$G$2</c:f>
              <c:numCache>
                <c:formatCode>General</c:formatCode>
                <c:ptCount val="1"/>
                <c:pt idx="0">
                  <c:v>4.0</c:v>
                </c:pt>
              </c:numCache>
            </c:numRef>
          </c:val>
        </c:ser>
        <c:ser>
          <c:idx val="6"/>
          <c:order val="6"/>
          <c:tx>
            <c:strRef>
              <c:f>Sheet1!$H$1</c:f>
              <c:strCache>
                <c:ptCount val="1"/>
                <c:pt idx="0">
                  <c:v>Series 34</c:v>
                </c:pt>
              </c:strCache>
            </c:strRef>
          </c:tx>
          <c:spPr>
            <a:solidFill>
              <a:srgbClr val="FF0000"/>
            </a:solidFill>
          </c:spPr>
          <c:invertIfNegative val="0"/>
          <c:cat>
            <c:strRef>
              <c:f>Sheet1!$A$2</c:f>
              <c:strCache>
                <c:ptCount val="1"/>
                <c:pt idx="0">
                  <c:v>Category 1</c:v>
                </c:pt>
              </c:strCache>
            </c:strRef>
          </c:cat>
          <c:val>
            <c:numRef>
              <c:f>Sheet1!$H$2</c:f>
              <c:numCache>
                <c:formatCode>General</c:formatCode>
                <c:ptCount val="1"/>
                <c:pt idx="0">
                  <c:v>4.6</c:v>
                </c:pt>
              </c:numCache>
            </c:numRef>
          </c:val>
        </c:ser>
        <c:dLbls>
          <c:showLegendKey val="0"/>
          <c:showVal val="0"/>
          <c:showCatName val="0"/>
          <c:showSerName val="0"/>
          <c:showPercent val="0"/>
          <c:showBubbleSize val="0"/>
        </c:dLbls>
        <c:gapWidth val="30"/>
        <c:overlap val="-30"/>
        <c:axId val="-2092315448"/>
        <c:axId val="-2092385064"/>
      </c:barChart>
      <c:catAx>
        <c:axId val="-2092315448"/>
        <c:scaling>
          <c:orientation val="minMax"/>
        </c:scaling>
        <c:delete val="1"/>
        <c:axPos val="b"/>
        <c:majorTickMark val="out"/>
        <c:minorTickMark val="none"/>
        <c:tickLblPos val="nextTo"/>
        <c:crossAx val="-2092385064"/>
        <c:crosses val="autoZero"/>
        <c:auto val="1"/>
        <c:lblAlgn val="ctr"/>
        <c:lblOffset val="100"/>
        <c:noMultiLvlLbl val="0"/>
      </c:catAx>
      <c:valAx>
        <c:axId val="-2092385064"/>
        <c:scaling>
          <c:orientation val="minMax"/>
        </c:scaling>
        <c:delete val="1"/>
        <c:axPos val="l"/>
        <c:numFmt formatCode="General" sourceLinked="1"/>
        <c:majorTickMark val="out"/>
        <c:minorTickMark val="none"/>
        <c:tickLblPos val="nextTo"/>
        <c:crossAx val="-2092315448"/>
        <c:crosses val="autoZero"/>
        <c:crossBetween val="between"/>
      </c:valAx>
      <c:spPr>
        <a:solidFill>
          <a:schemeClr val="bg1"/>
        </a:solidFill>
      </c:spPr>
    </c:plotArea>
    <c:plotVisOnly val="1"/>
    <c:dispBlanksAs val="gap"/>
    <c:showDLblsOverMax val="0"/>
  </c:chart>
  <c:txPr>
    <a:bodyPr/>
    <a:lstStyle/>
    <a:p>
      <a:pPr>
        <a:defRPr sz="1800"/>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rgbClr val="FF6600"/>
            </a:solidFill>
          </c:spPr>
          <c:invertIfNegative val="0"/>
          <c:cat>
            <c:strRef>
              <c:f>Sheet1!$A$2</c:f>
              <c:strCache>
                <c:ptCount val="1"/>
                <c:pt idx="0">
                  <c:v>Category 1</c:v>
                </c:pt>
              </c:strCache>
            </c:strRef>
          </c:cat>
          <c:val>
            <c:numRef>
              <c:f>Sheet1!$B$2</c:f>
              <c:numCache>
                <c:formatCode>General</c:formatCode>
                <c:ptCount val="1"/>
                <c:pt idx="0">
                  <c:v>1.3</c:v>
                </c:pt>
              </c:numCache>
            </c:numRef>
          </c:val>
        </c:ser>
        <c:ser>
          <c:idx val="1"/>
          <c:order val="1"/>
          <c:tx>
            <c:strRef>
              <c:f>Sheet1!$C$1</c:f>
              <c:strCache>
                <c:ptCount val="1"/>
                <c:pt idx="0">
                  <c:v>Series 2</c:v>
                </c:pt>
              </c:strCache>
            </c:strRef>
          </c:tx>
          <c:spPr>
            <a:solidFill>
              <a:srgbClr val="FF6600"/>
            </a:solidFill>
          </c:spPr>
          <c:invertIfNegative val="0"/>
          <c:cat>
            <c:strRef>
              <c:f>Sheet1!$A$2</c:f>
              <c:strCache>
                <c:ptCount val="1"/>
                <c:pt idx="0">
                  <c:v>Category 1</c:v>
                </c:pt>
              </c:strCache>
            </c:strRef>
          </c:cat>
          <c:val>
            <c:numRef>
              <c:f>Sheet1!$C$2</c:f>
              <c:numCache>
                <c:formatCode>General</c:formatCode>
                <c:ptCount val="1"/>
                <c:pt idx="0">
                  <c:v>1.2</c:v>
                </c:pt>
              </c:numCache>
            </c:numRef>
          </c:val>
        </c:ser>
        <c:ser>
          <c:idx val="2"/>
          <c:order val="2"/>
          <c:tx>
            <c:strRef>
              <c:f>Sheet1!$D$1</c:f>
              <c:strCache>
                <c:ptCount val="1"/>
                <c:pt idx="0">
                  <c:v>Series 3</c:v>
                </c:pt>
              </c:strCache>
            </c:strRef>
          </c:tx>
          <c:spPr>
            <a:solidFill>
              <a:srgbClr val="FF6600"/>
            </a:solidFill>
          </c:spPr>
          <c:invertIfNegative val="0"/>
          <c:cat>
            <c:strRef>
              <c:f>Sheet1!$A$2</c:f>
              <c:strCache>
                <c:ptCount val="1"/>
                <c:pt idx="0">
                  <c:v>Category 1</c:v>
                </c:pt>
              </c:strCache>
            </c:strRef>
          </c:cat>
          <c:val>
            <c:numRef>
              <c:f>Sheet1!$D$2</c:f>
              <c:numCache>
                <c:formatCode>General</c:formatCode>
                <c:ptCount val="1"/>
                <c:pt idx="0">
                  <c:v>2.1</c:v>
                </c:pt>
              </c:numCache>
            </c:numRef>
          </c:val>
        </c:ser>
        <c:ser>
          <c:idx val="3"/>
          <c:order val="3"/>
          <c:tx>
            <c:strRef>
              <c:f>Sheet1!$E$1</c:f>
              <c:strCache>
                <c:ptCount val="1"/>
                <c:pt idx="0">
                  <c:v>Series 4</c:v>
                </c:pt>
              </c:strCache>
            </c:strRef>
          </c:tx>
          <c:spPr>
            <a:solidFill>
              <a:srgbClr val="FF8000"/>
            </a:solidFill>
          </c:spPr>
          <c:invertIfNegative val="0"/>
          <c:cat>
            <c:strRef>
              <c:f>Sheet1!$A$2</c:f>
              <c:strCache>
                <c:ptCount val="1"/>
                <c:pt idx="0">
                  <c:v>Category 1</c:v>
                </c:pt>
              </c:strCache>
            </c:strRef>
          </c:cat>
          <c:val>
            <c:numRef>
              <c:f>Sheet1!$E$2</c:f>
              <c:numCache>
                <c:formatCode>General</c:formatCode>
                <c:ptCount val="1"/>
                <c:pt idx="0">
                  <c:v>0.4</c:v>
                </c:pt>
              </c:numCache>
            </c:numRef>
          </c:val>
        </c:ser>
        <c:ser>
          <c:idx val="4"/>
          <c:order val="4"/>
          <c:tx>
            <c:strRef>
              <c:f>Sheet1!$F$1</c:f>
              <c:strCache>
                <c:ptCount val="1"/>
                <c:pt idx="0">
                  <c:v>Series 12</c:v>
                </c:pt>
              </c:strCache>
            </c:strRef>
          </c:tx>
          <c:spPr>
            <a:solidFill>
              <a:srgbClr val="FF8000"/>
            </a:solidFill>
          </c:spPr>
          <c:invertIfNegative val="0"/>
          <c:cat>
            <c:strRef>
              <c:f>Sheet1!$A$2</c:f>
              <c:strCache>
                <c:ptCount val="1"/>
                <c:pt idx="0">
                  <c:v>Category 1</c:v>
                </c:pt>
              </c:strCache>
            </c:strRef>
          </c:cat>
          <c:val>
            <c:numRef>
              <c:f>Sheet1!$F$2</c:f>
              <c:numCache>
                <c:formatCode>General</c:formatCode>
                <c:ptCount val="1"/>
                <c:pt idx="0">
                  <c:v>1.8</c:v>
                </c:pt>
              </c:numCache>
            </c:numRef>
          </c:val>
        </c:ser>
        <c:ser>
          <c:idx val="5"/>
          <c:order val="5"/>
          <c:tx>
            <c:strRef>
              <c:f>Sheet1!$G$1</c:f>
              <c:strCache>
                <c:ptCount val="1"/>
                <c:pt idx="0">
                  <c:v>Series 23</c:v>
                </c:pt>
              </c:strCache>
            </c:strRef>
          </c:tx>
          <c:spPr>
            <a:solidFill>
              <a:srgbClr val="FF8000"/>
            </a:solidFill>
          </c:spPr>
          <c:invertIfNegative val="0"/>
          <c:cat>
            <c:strRef>
              <c:f>Sheet1!$A$2</c:f>
              <c:strCache>
                <c:ptCount val="1"/>
                <c:pt idx="0">
                  <c:v>Category 1</c:v>
                </c:pt>
              </c:strCache>
            </c:strRef>
          </c:cat>
          <c:val>
            <c:numRef>
              <c:f>Sheet1!$G$2</c:f>
              <c:numCache>
                <c:formatCode>General</c:formatCode>
                <c:ptCount val="1"/>
                <c:pt idx="0">
                  <c:v>2.5</c:v>
                </c:pt>
              </c:numCache>
            </c:numRef>
          </c:val>
        </c:ser>
        <c:ser>
          <c:idx val="6"/>
          <c:order val="6"/>
          <c:tx>
            <c:strRef>
              <c:f>Sheet1!$H$1</c:f>
              <c:strCache>
                <c:ptCount val="1"/>
                <c:pt idx="0">
                  <c:v>Series 34</c:v>
                </c:pt>
              </c:strCache>
            </c:strRef>
          </c:tx>
          <c:spPr>
            <a:solidFill>
              <a:srgbClr val="FF8000"/>
            </a:solidFill>
          </c:spPr>
          <c:invertIfNegative val="0"/>
          <c:cat>
            <c:strRef>
              <c:f>Sheet1!$A$2</c:f>
              <c:strCache>
                <c:ptCount val="1"/>
                <c:pt idx="0">
                  <c:v>Category 1</c:v>
                </c:pt>
              </c:strCache>
            </c:strRef>
          </c:cat>
          <c:val>
            <c:numRef>
              <c:f>Sheet1!$H$2</c:f>
              <c:numCache>
                <c:formatCode>General</c:formatCode>
                <c:ptCount val="1"/>
                <c:pt idx="0">
                  <c:v>4.6</c:v>
                </c:pt>
              </c:numCache>
            </c:numRef>
          </c:val>
        </c:ser>
        <c:dLbls>
          <c:showLegendKey val="0"/>
          <c:showVal val="0"/>
          <c:showCatName val="0"/>
          <c:showSerName val="0"/>
          <c:showPercent val="0"/>
          <c:showBubbleSize val="0"/>
        </c:dLbls>
        <c:gapWidth val="30"/>
        <c:overlap val="-30"/>
        <c:axId val="1849793544"/>
        <c:axId val="1849796424"/>
      </c:barChart>
      <c:catAx>
        <c:axId val="1849793544"/>
        <c:scaling>
          <c:orientation val="minMax"/>
        </c:scaling>
        <c:delete val="1"/>
        <c:axPos val="b"/>
        <c:majorTickMark val="out"/>
        <c:minorTickMark val="none"/>
        <c:tickLblPos val="nextTo"/>
        <c:crossAx val="1849796424"/>
        <c:crosses val="autoZero"/>
        <c:auto val="1"/>
        <c:lblAlgn val="ctr"/>
        <c:lblOffset val="100"/>
        <c:noMultiLvlLbl val="0"/>
      </c:catAx>
      <c:valAx>
        <c:axId val="1849796424"/>
        <c:scaling>
          <c:orientation val="minMax"/>
        </c:scaling>
        <c:delete val="1"/>
        <c:axPos val="l"/>
        <c:numFmt formatCode="General" sourceLinked="1"/>
        <c:majorTickMark val="out"/>
        <c:minorTickMark val="none"/>
        <c:tickLblPos val="nextTo"/>
        <c:crossAx val="1849793544"/>
        <c:crosses val="autoZero"/>
        <c:crossBetween val="between"/>
      </c:valAx>
      <c:spPr>
        <a:solidFill>
          <a:schemeClr val="bg1"/>
        </a:solidFill>
      </c:spPr>
    </c:plotArea>
    <c:plotVisOnly val="1"/>
    <c:dispBlanksAs val="gap"/>
    <c:showDLblsOverMax val="0"/>
  </c:chart>
  <c:txPr>
    <a:bodyPr/>
    <a:lstStyle/>
    <a:p>
      <a:pPr>
        <a:defRPr sz="1800"/>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rgbClr val="FFFF00"/>
            </a:solidFill>
          </c:spPr>
          <c:invertIfNegative val="0"/>
          <c:cat>
            <c:strRef>
              <c:f>Sheet1!$A$2</c:f>
              <c:strCache>
                <c:ptCount val="1"/>
                <c:pt idx="0">
                  <c:v>Category 1</c:v>
                </c:pt>
              </c:strCache>
            </c:strRef>
          </c:cat>
          <c:val>
            <c:numRef>
              <c:f>Sheet1!$B$2</c:f>
              <c:numCache>
                <c:formatCode>General</c:formatCode>
                <c:ptCount val="1"/>
                <c:pt idx="0">
                  <c:v>4.0</c:v>
                </c:pt>
              </c:numCache>
            </c:numRef>
          </c:val>
        </c:ser>
        <c:ser>
          <c:idx val="1"/>
          <c:order val="1"/>
          <c:tx>
            <c:strRef>
              <c:f>Sheet1!$C$1</c:f>
              <c:strCache>
                <c:ptCount val="1"/>
                <c:pt idx="0">
                  <c:v>Series 2</c:v>
                </c:pt>
              </c:strCache>
            </c:strRef>
          </c:tx>
          <c:spPr>
            <a:solidFill>
              <a:srgbClr val="FFFF00"/>
            </a:solidFill>
          </c:spPr>
          <c:invertIfNegative val="0"/>
          <c:cat>
            <c:strRef>
              <c:f>Sheet1!$A$2</c:f>
              <c:strCache>
                <c:ptCount val="1"/>
                <c:pt idx="0">
                  <c:v>Category 1</c:v>
                </c:pt>
              </c:strCache>
            </c:strRef>
          </c:cat>
          <c:val>
            <c:numRef>
              <c:f>Sheet1!$C$2</c:f>
              <c:numCache>
                <c:formatCode>General</c:formatCode>
                <c:ptCount val="1"/>
                <c:pt idx="0">
                  <c:v>2.2</c:v>
                </c:pt>
              </c:numCache>
            </c:numRef>
          </c:val>
        </c:ser>
        <c:ser>
          <c:idx val="2"/>
          <c:order val="2"/>
          <c:tx>
            <c:strRef>
              <c:f>Sheet1!$D$1</c:f>
              <c:strCache>
                <c:ptCount val="1"/>
                <c:pt idx="0">
                  <c:v>Series 3</c:v>
                </c:pt>
              </c:strCache>
            </c:strRef>
          </c:tx>
          <c:spPr>
            <a:solidFill>
              <a:srgbClr val="FFFF00"/>
            </a:solidFill>
          </c:spPr>
          <c:invertIfNegative val="0"/>
          <c:cat>
            <c:strRef>
              <c:f>Sheet1!$A$2</c:f>
              <c:strCache>
                <c:ptCount val="1"/>
                <c:pt idx="0">
                  <c:v>Category 1</c:v>
                </c:pt>
              </c:strCache>
            </c:strRef>
          </c:cat>
          <c:val>
            <c:numRef>
              <c:f>Sheet1!$D$2</c:f>
              <c:numCache>
                <c:formatCode>General</c:formatCode>
                <c:ptCount val="1"/>
                <c:pt idx="0">
                  <c:v>0.8</c:v>
                </c:pt>
              </c:numCache>
            </c:numRef>
          </c:val>
        </c:ser>
        <c:dLbls>
          <c:showLegendKey val="0"/>
          <c:showVal val="0"/>
          <c:showCatName val="0"/>
          <c:showSerName val="0"/>
          <c:showPercent val="0"/>
          <c:showBubbleSize val="0"/>
        </c:dLbls>
        <c:gapWidth val="30"/>
        <c:overlap val="-30"/>
        <c:axId val="1849747048"/>
        <c:axId val="1849749656"/>
      </c:barChart>
      <c:catAx>
        <c:axId val="1849747048"/>
        <c:scaling>
          <c:orientation val="minMax"/>
        </c:scaling>
        <c:delete val="1"/>
        <c:axPos val="b"/>
        <c:majorTickMark val="out"/>
        <c:minorTickMark val="none"/>
        <c:tickLblPos val="nextTo"/>
        <c:crossAx val="1849749656"/>
        <c:crosses val="autoZero"/>
        <c:auto val="1"/>
        <c:lblAlgn val="ctr"/>
        <c:lblOffset val="100"/>
        <c:noMultiLvlLbl val="0"/>
      </c:catAx>
      <c:valAx>
        <c:axId val="1849749656"/>
        <c:scaling>
          <c:orientation val="minMax"/>
        </c:scaling>
        <c:delete val="1"/>
        <c:axPos val="l"/>
        <c:numFmt formatCode="General" sourceLinked="1"/>
        <c:majorTickMark val="out"/>
        <c:minorTickMark val="none"/>
        <c:tickLblPos val="nextTo"/>
        <c:crossAx val="1849747048"/>
        <c:crosses val="autoZero"/>
        <c:crossBetween val="between"/>
      </c:valAx>
      <c:spPr>
        <a:solidFill>
          <a:schemeClr val="bg1"/>
        </a:solidFill>
      </c:spPr>
    </c:plotArea>
    <c:plotVisOnly val="1"/>
    <c:dispBlanksAs val="gap"/>
    <c:showDLblsOverMax val="0"/>
  </c:chart>
  <c:txPr>
    <a:bodyPr/>
    <a:lstStyle/>
    <a:p>
      <a:pPr>
        <a:defRPr sz="1800"/>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tx1"/>
            </a:solidFill>
          </c:spPr>
          <c:invertIfNegative val="0"/>
          <c:dPt>
            <c:idx val="0"/>
            <c:invertIfNegative val="0"/>
            <c:bubble3D val="0"/>
            <c:spPr>
              <a:solidFill>
                <a:schemeClr val="accent5">
                  <a:lumMod val="75000"/>
                </a:schemeClr>
              </a:solidFill>
            </c:spPr>
          </c:dPt>
          <c:cat>
            <c:strRef>
              <c:f>Sheet1!$A$2</c:f>
              <c:strCache>
                <c:ptCount val="1"/>
                <c:pt idx="0">
                  <c:v>Category 1</c:v>
                </c:pt>
              </c:strCache>
            </c:strRef>
          </c:cat>
          <c:val>
            <c:numRef>
              <c:f>Sheet1!$B$2</c:f>
              <c:numCache>
                <c:formatCode>General</c:formatCode>
                <c:ptCount val="1"/>
                <c:pt idx="0">
                  <c:v>6.0</c:v>
                </c:pt>
              </c:numCache>
            </c:numRef>
          </c:val>
        </c:ser>
        <c:dLbls>
          <c:showLegendKey val="0"/>
          <c:showVal val="0"/>
          <c:showCatName val="0"/>
          <c:showSerName val="0"/>
          <c:showPercent val="0"/>
          <c:showBubbleSize val="0"/>
        </c:dLbls>
        <c:gapWidth val="30"/>
        <c:overlap val="-30"/>
        <c:axId val="1849718152"/>
        <c:axId val="1849703128"/>
      </c:barChart>
      <c:catAx>
        <c:axId val="1849718152"/>
        <c:scaling>
          <c:orientation val="minMax"/>
        </c:scaling>
        <c:delete val="1"/>
        <c:axPos val="b"/>
        <c:majorTickMark val="out"/>
        <c:minorTickMark val="none"/>
        <c:tickLblPos val="nextTo"/>
        <c:crossAx val="1849703128"/>
        <c:crosses val="autoZero"/>
        <c:auto val="1"/>
        <c:lblAlgn val="ctr"/>
        <c:lblOffset val="100"/>
        <c:noMultiLvlLbl val="0"/>
      </c:catAx>
      <c:valAx>
        <c:axId val="1849703128"/>
        <c:scaling>
          <c:orientation val="minMax"/>
        </c:scaling>
        <c:delete val="1"/>
        <c:axPos val="l"/>
        <c:numFmt formatCode="General" sourceLinked="1"/>
        <c:majorTickMark val="out"/>
        <c:minorTickMark val="none"/>
        <c:tickLblPos val="nextTo"/>
        <c:crossAx val="1849718152"/>
        <c:crosses val="autoZero"/>
        <c:crossBetween val="between"/>
      </c:valAx>
      <c:spPr>
        <a:solidFill>
          <a:schemeClr val="bg1"/>
        </a:solidFill>
      </c:spPr>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Meeting chair </a:t>
            </a:r>
            <a:r>
              <a:rPr lang="en-US" dirty="0" err="1"/>
              <a:t>vs</a:t>
            </a:r>
            <a:r>
              <a:rPr lang="en-US" dirty="0"/>
              <a:t> Meeting </a:t>
            </a:r>
            <a:r>
              <a:rPr lang="en-US" dirty="0" smtClean="0"/>
              <a:t>chair</a:t>
            </a:r>
            <a:endParaRPr lang="en-US" dirty="0"/>
          </a:p>
        </c:rich>
      </c:tx>
      <c:layout/>
      <c:overlay val="0"/>
    </c:title>
    <c:autoTitleDeleted val="0"/>
    <c:plotArea>
      <c:layout/>
      <c:scatterChart>
        <c:scatterStyle val="smoothMarker"/>
        <c:varyColors val="0"/>
        <c:ser>
          <c:idx val="0"/>
          <c:order val="0"/>
          <c:tx>
            <c:strRef>
              <c:f>Sheet1!$B$1</c:f>
              <c:strCache>
                <c:ptCount val="1"/>
                <c:pt idx="0">
                  <c:v>Meeting chair vs Meeting table</c:v>
                </c:pt>
              </c:strCache>
            </c:strRef>
          </c:tx>
          <c:marker>
            <c:symbol val="none"/>
          </c:marker>
          <c:xVal>
            <c:numRef>
              <c:f>Sheet1!$A$2:$A$5</c:f>
              <c:numCache>
                <c:formatCode>General</c:formatCode>
                <c:ptCount val="4"/>
                <c:pt idx="0">
                  <c:v>0.5</c:v>
                </c:pt>
                <c:pt idx="1">
                  <c:v>1.0</c:v>
                </c:pt>
                <c:pt idx="2">
                  <c:v>3.0</c:v>
                </c:pt>
                <c:pt idx="3">
                  <c:v>5.0</c:v>
                </c:pt>
              </c:numCache>
            </c:numRef>
          </c:xVal>
          <c:yVal>
            <c:numRef>
              <c:f>Sheet1!$B$2:$B$5</c:f>
              <c:numCache>
                <c:formatCode>General</c:formatCode>
                <c:ptCount val="4"/>
                <c:pt idx="0">
                  <c:v>0.0</c:v>
                </c:pt>
                <c:pt idx="1">
                  <c:v>10.0</c:v>
                </c:pt>
                <c:pt idx="2">
                  <c:v>12.0</c:v>
                </c:pt>
                <c:pt idx="3">
                  <c:v>10.0</c:v>
                </c:pt>
              </c:numCache>
            </c:numRef>
          </c:yVal>
          <c:smooth val="1"/>
        </c:ser>
        <c:dLbls>
          <c:showLegendKey val="0"/>
          <c:showVal val="0"/>
          <c:showCatName val="0"/>
          <c:showSerName val="0"/>
          <c:showPercent val="0"/>
          <c:showBubbleSize val="0"/>
        </c:dLbls>
        <c:axId val="1847800344"/>
        <c:axId val="1847736440"/>
      </c:scatterChart>
      <c:valAx>
        <c:axId val="1847800344"/>
        <c:scaling>
          <c:orientation val="minMax"/>
        </c:scaling>
        <c:delete val="0"/>
        <c:axPos val="b"/>
        <c:numFmt formatCode="General" sourceLinked="1"/>
        <c:majorTickMark val="out"/>
        <c:minorTickMark val="none"/>
        <c:tickLblPos val="nextTo"/>
        <c:crossAx val="1847736440"/>
        <c:crosses val="autoZero"/>
        <c:crossBetween val="midCat"/>
      </c:valAx>
      <c:valAx>
        <c:axId val="1847736440"/>
        <c:scaling>
          <c:orientation val="minMax"/>
        </c:scaling>
        <c:delete val="0"/>
        <c:axPos val="l"/>
        <c:majorGridlines/>
        <c:numFmt formatCode="General" sourceLinked="1"/>
        <c:majorTickMark val="out"/>
        <c:minorTickMark val="none"/>
        <c:tickLblPos val="nextTo"/>
        <c:crossAx val="1847800344"/>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Study chair </a:t>
            </a:r>
            <a:r>
              <a:rPr lang="en-US" dirty="0" err="1"/>
              <a:t>vs</a:t>
            </a:r>
            <a:r>
              <a:rPr lang="en-US" dirty="0"/>
              <a:t> Study </a:t>
            </a:r>
            <a:r>
              <a:rPr lang="en-US" dirty="0" smtClean="0"/>
              <a:t>chair</a:t>
            </a:r>
            <a:endParaRPr lang="en-US" dirty="0"/>
          </a:p>
        </c:rich>
      </c:tx>
      <c:layout/>
      <c:overlay val="0"/>
    </c:title>
    <c:autoTitleDeleted val="0"/>
    <c:plotArea>
      <c:layout/>
      <c:scatterChart>
        <c:scatterStyle val="smoothMarker"/>
        <c:varyColors val="0"/>
        <c:ser>
          <c:idx val="0"/>
          <c:order val="0"/>
          <c:tx>
            <c:strRef>
              <c:f>Sheet1!$B$1</c:f>
              <c:strCache>
                <c:ptCount val="1"/>
                <c:pt idx="0">
                  <c:v>Study chair vs Study desk</c:v>
                </c:pt>
              </c:strCache>
            </c:strRef>
          </c:tx>
          <c:marker>
            <c:symbol val="none"/>
          </c:marker>
          <c:xVal>
            <c:numRef>
              <c:f>Sheet1!$A$2:$A$5</c:f>
              <c:numCache>
                <c:formatCode>General</c:formatCode>
                <c:ptCount val="4"/>
                <c:pt idx="0">
                  <c:v>0.5</c:v>
                </c:pt>
                <c:pt idx="1">
                  <c:v>1.0</c:v>
                </c:pt>
                <c:pt idx="2">
                  <c:v>3.0</c:v>
                </c:pt>
                <c:pt idx="3">
                  <c:v>5.0</c:v>
                </c:pt>
              </c:numCache>
            </c:numRef>
          </c:xVal>
          <c:yVal>
            <c:numRef>
              <c:f>Sheet1!$B$2:$B$5</c:f>
              <c:numCache>
                <c:formatCode>General</c:formatCode>
                <c:ptCount val="4"/>
                <c:pt idx="0">
                  <c:v>0.0</c:v>
                </c:pt>
                <c:pt idx="1">
                  <c:v>2.0</c:v>
                </c:pt>
                <c:pt idx="2">
                  <c:v>5.0</c:v>
                </c:pt>
                <c:pt idx="3">
                  <c:v>5.0</c:v>
                </c:pt>
              </c:numCache>
            </c:numRef>
          </c:yVal>
          <c:smooth val="1"/>
        </c:ser>
        <c:dLbls>
          <c:showLegendKey val="0"/>
          <c:showVal val="0"/>
          <c:showCatName val="0"/>
          <c:showSerName val="0"/>
          <c:showPercent val="0"/>
          <c:showBubbleSize val="0"/>
        </c:dLbls>
        <c:axId val="1848388728"/>
        <c:axId val="1848425192"/>
      </c:scatterChart>
      <c:valAx>
        <c:axId val="1848388728"/>
        <c:scaling>
          <c:orientation val="minMax"/>
        </c:scaling>
        <c:delete val="0"/>
        <c:axPos val="b"/>
        <c:numFmt formatCode="General" sourceLinked="1"/>
        <c:majorTickMark val="out"/>
        <c:minorTickMark val="none"/>
        <c:tickLblPos val="nextTo"/>
        <c:crossAx val="1848425192"/>
        <c:crosses val="autoZero"/>
        <c:crossBetween val="midCat"/>
      </c:valAx>
      <c:valAx>
        <c:axId val="1848425192"/>
        <c:scaling>
          <c:orientation val="minMax"/>
        </c:scaling>
        <c:delete val="0"/>
        <c:axPos val="l"/>
        <c:majorGridlines/>
        <c:numFmt formatCode="General" sourceLinked="1"/>
        <c:majorTickMark val="out"/>
        <c:minorTickMark val="none"/>
        <c:tickLblPos val="nextTo"/>
        <c:crossAx val="1848388728"/>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scatterChart>
        <c:scatterStyle val="smoothMarker"/>
        <c:varyColors val="0"/>
        <c:ser>
          <c:idx val="0"/>
          <c:order val="0"/>
          <c:tx>
            <c:strRef>
              <c:f>Sheet1!$B$1</c:f>
              <c:strCache>
                <c:ptCount val="1"/>
                <c:pt idx="0">
                  <c:v>Meeting chair vs Meeting chair</c:v>
                </c:pt>
              </c:strCache>
            </c:strRef>
          </c:tx>
          <c:marker>
            <c:symbol val="none"/>
          </c:marker>
          <c:xVal>
            <c:numRef>
              <c:f>Sheet1!$A$2:$A$10</c:f>
              <c:numCache>
                <c:formatCode>General</c:formatCode>
                <c:ptCount val="9"/>
                <c:pt idx="0">
                  <c:v>0.75</c:v>
                </c:pt>
                <c:pt idx="1">
                  <c:v>1.0</c:v>
                </c:pt>
                <c:pt idx="2">
                  <c:v>1.25</c:v>
                </c:pt>
                <c:pt idx="3">
                  <c:v>1.5</c:v>
                </c:pt>
                <c:pt idx="4">
                  <c:v>1.75</c:v>
                </c:pt>
                <c:pt idx="5">
                  <c:v>2.0</c:v>
                </c:pt>
                <c:pt idx="6">
                  <c:v>2.25</c:v>
                </c:pt>
                <c:pt idx="7">
                  <c:v>2.5</c:v>
                </c:pt>
                <c:pt idx="8">
                  <c:v>2.75</c:v>
                </c:pt>
              </c:numCache>
            </c:numRef>
          </c:xVal>
          <c:yVal>
            <c:numRef>
              <c:f>Sheet1!$B$2:$B$10</c:f>
              <c:numCache>
                <c:formatCode>General</c:formatCode>
                <c:ptCount val="9"/>
                <c:pt idx="0">
                  <c:v>0.0</c:v>
                </c:pt>
                <c:pt idx="1">
                  <c:v>1.6</c:v>
                </c:pt>
                <c:pt idx="2">
                  <c:v>0.1</c:v>
                </c:pt>
                <c:pt idx="3">
                  <c:v>1.6</c:v>
                </c:pt>
                <c:pt idx="4">
                  <c:v>0.3</c:v>
                </c:pt>
                <c:pt idx="5">
                  <c:v>0.1</c:v>
                </c:pt>
                <c:pt idx="6">
                  <c:v>0.3</c:v>
                </c:pt>
                <c:pt idx="7">
                  <c:v>1.6</c:v>
                </c:pt>
                <c:pt idx="8">
                  <c:v>0.0</c:v>
                </c:pt>
              </c:numCache>
            </c:numRef>
          </c:yVal>
          <c:smooth val="1"/>
        </c:ser>
        <c:dLbls>
          <c:showLegendKey val="0"/>
          <c:showVal val="0"/>
          <c:showCatName val="0"/>
          <c:showSerName val="0"/>
          <c:showPercent val="0"/>
          <c:showBubbleSize val="0"/>
        </c:dLbls>
        <c:axId val="1879069160"/>
        <c:axId val="1879563192"/>
      </c:scatterChart>
      <c:valAx>
        <c:axId val="1879069160"/>
        <c:scaling>
          <c:orientation val="minMax"/>
          <c:max val="4.0"/>
          <c:min val="0.0"/>
        </c:scaling>
        <c:delete val="0"/>
        <c:axPos val="b"/>
        <c:numFmt formatCode="General" sourceLinked="1"/>
        <c:majorTickMark val="out"/>
        <c:minorTickMark val="none"/>
        <c:tickLblPos val="nextTo"/>
        <c:crossAx val="1879563192"/>
        <c:crosses val="autoZero"/>
        <c:crossBetween val="midCat"/>
      </c:valAx>
      <c:valAx>
        <c:axId val="1879563192"/>
        <c:scaling>
          <c:orientation val="minMax"/>
          <c:max val="2.0"/>
        </c:scaling>
        <c:delete val="0"/>
        <c:axPos val="l"/>
        <c:majorGridlines/>
        <c:numFmt formatCode="General" sourceLinked="1"/>
        <c:majorTickMark val="out"/>
        <c:minorTickMark val="none"/>
        <c:tickLblPos val="nextTo"/>
        <c:crossAx val="1879069160"/>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Study chair </a:t>
            </a:r>
            <a:r>
              <a:rPr lang="en-US" dirty="0" err="1"/>
              <a:t>vs</a:t>
            </a:r>
            <a:r>
              <a:rPr lang="en-US" dirty="0"/>
              <a:t> Study </a:t>
            </a:r>
            <a:r>
              <a:rPr lang="en-US" dirty="0" smtClean="0"/>
              <a:t>chair</a:t>
            </a:r>
            <a:endParaRPr lang="en-US" dirty="0"/>
          </a:p>
        </c:rich>
      </c:tx>
      <c:layout/>
      <c:overlay val="0"/>
    </c:title>
    <c:autoTitleDeleted val="0"/>
    <c:plotArea>
      <c:layout/>
      <c:scatterChart>
        <c:scatterStyle val="smoothMarker"/>
        <c:varyColors val="0"/>
        <c:ser>
          <c:idx val="0"/>
          <c:order val="0"/>
          <c:tx>
            <c:strRef>
              <c:f>Sheet1!$B$1</c:f>
              <c:strCache>
                <c:ptCount val="1"/>
                <c:pt idx="0">
                  <c:v>Study chair vs Study desk</c:v>
                </c:pt>
              </c:strCache>
            </c:strRef>
          </c:tx>
          <c:marker>
            <c:symbol val="none"/>
          </c:marker>
          <c:xVal>
            <c:numRef>
              <c:f>Sheet1!$A$2:$A$5</c:f>
              <c:numCache>
                <c:formatCode>General</c:formatCode>
                <c:ptCount val="4"/>
                <c:pt idx="1">
                  <c:v>0.85</c:v>
                </c:pt>
                <c:pt idx="2">
                  <c:v>1.0</c:v>
                </c:pt>
                <c:pt idx="3">
                  <c:v>1.15</c:v>
                </c:pt>
              </c:numCache>
            </c:numRef>
          </c:xVal>
          <c:yVal>
            <c:numRef>
              <c:f>Sheet1!$B$2:$B$5</c:f>
              <c:numCache>
                <c:formatCode>General</c:formatCode>
                <c:ptCount val="4"/>
                <c:pt idx="1">
                  <c:v>0.0</c:v>
                </c:pt>
                <c:pt idx="2">
                  <c:v>0.8</c:v>
                </c:pt>
                <c:pt idx="3">
                  <c:v>0.0</c:v>
                </c:pt>
              </c:numCache>
            </c:numRef>
          </c:yVal>
          <c:smooth val="1"/>
        </c:ser>
        <c:dLbls>
          <c:showLegendKey val="0"/>
          <c:showVal val="0"/>
          <c:showCatName val="0"/>
          <c:showSerName val="0"/>
          <c:showPercent val="0"/>
          <c:showBubbleSize val="0"/>
        </c:dLbls>
        <c:axId val="2133591128"/>
        <c:axId val="2133621496"/>
      </c:scatterChart>
      <c:valAx>
        <c:axId val="2133591128"/>
        <c:scaling>
          <c:orientation val="minMax"/>
          <c:max val="4.0"/>
          <c:min val="0.0"/>
        </c:scaling>
        <c:delete val="0"/>
        <c:axPos val="b"/>
        <c:numFmt formatCode="General" sourceLinked="1"/>
        <c:majorTickMark val="out"/>
        <c:minorTickMark val="none"/>
        <c:tickLblPos val="nextTo"/>
        <c:crossAx val="2133621496"/>
        <c:crosses val="autoZero"/>
        <c:crossBetween val="midCat"/>
      </c:valAx>
      <c:valAx>
        <c:axId val="2133621496"/>
        <c:scaling>
          <c:orientation val="minMax"/>
          <c:max val="1.0"/>
        </c:scaling>
        <c:delete val="0"/>
        <c:axPos val="l"/>
        <c:majorGridlines/>
        <c:numFmt formatCode="General" sourceLinked="1"/>
        <c:majorTickMark val="out"/>
        <c:minorTickMark val="none"/>
        <c:tickLblPos val="nextTo"/>
        <c:crossAx val="2133591128"/>
        <c:crosses val="autoZero"/>
        <c:crossBetween val="midCat"/>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barChart>
        <c:barDir val="col"/>
        <c:grouping val="clustered"/>
        <c:varyColors val="0"/>
        <c:ser>
          <c:idx val="0"/>
          <c:order val="0"/>
          <c:invertIfNegative val="0"/>
          <c:cat>
            <c:strRef>
              <c:f>Sheet1!$A$14:$A$18</c:f>
              <c:strCache>
                <c:ptCount val="5"/>
                <c:pt idx="0">
                  <c:v>0</c:v>
                </c:pt>
                <c:pt idx="1">
                  <c:v>1</c:v>
                </c:pt>
                <c:pt idx="2">
                  <c:v>2</c:v>
                </c:pt>
                <c:pt idx="3">
                  <c:v>3</c:v>
                </c:pt>
                <c:pt idx="4">
                  <c:v>4+</c:v>
                </c:pt>
              </c:strCache>
            </c:strRef>
          </c:cat>
          <c:val>
            <c:numRef>
              <c:f>Sheet1!$B$14:$B$18</c:f>
              <c:numCache>
                <c:formatCode>General</c:formatCode>
                <c:ptCount val="5"/>
                <c:pt idx="0">
                  <c:v>0.3</c:v>
                </c:pt>
                <c:pt idx="1">
                  <c:v>0.3</c:v>
                </c:pt>
                <c:pt idx="2">
                  <c:v>0.4</c:v>
                </c:pt>
                <c:pt idx="3">
                  <c:v>0.01</c:v>
                </c:pt>
                <c:pt idx="4">
                  <c:v>0.01</c:v>
                </c:pt>
              </c:numCache>
            </c:numRef>
          </c:val>
        </c:ser>
        <c:dLbls>
          <c:showLegendKey val="0"/>
          <c:showVal val="0"/>
          <c:showCatName val="0"/>
          <c:showSerName val="0"/>
          <c:showPercent val="0"/>
          <c:showBubbleSize val="0"/>
        </c:dLbls>
        <c:gapWidth val="0"/>
        <c:axId val="1886751208"/>
        <c:axId val="1886754184"/>
      </c:barChart>
      <c:catAx>
        <c:axId val="1886751208"/>
        <c:scaling>
          <c:orientation val="minMax"/>
        </c:scaling>
        <c:delete val="0"/>
        <c:axPos val="b"/>
        <c:majorTickMark val="out"/>
        <c:minorTickMark val="none"/>
        <c:tickLblPos val="nextTo"/>
        <c:txPr>
          <a:bodyPr/>
          <a:lstStyle/>
          <a:p>
            <a:pPr>
              <a:defRPr sz="1800" b="1"/>
            </a:pPr>
            <a:endParaRPr lang="en-US"/>
          </a:p>
        </c:txPr>
        <c:crossAx val="1886754184"/>
        <c:crosses val="autoZero"/>
        <c:auto val="1"/>
        <c:lblAlgn val="ctr"/>
        <c:lblOffset val="100"/>
        <c:noMultiLvlLbl val="0"/>
      </c:catAx>
      <c:valAx>
        <c:axId val="1886754184"/>
        <c:scaling>
          <c:orientation val="minMax"/>
          <c:max val="1.0"/>
        </c:scaling>
        <c:delete val="0"/>
        <c:axPos val="l"/>
        <c:majorGridlines/>
        <c:numFmt formatCode="General" sourceLinked="1"/>
        <c:majorTickMark val="out"/>
        <c:minorTickMark val="none"/>
        <c:tickLblPos val="nextTo"/>
        <c:txPr>
          <a:bodyPr/>
          <a:lstStyle/>
          <a:p>
            <a:pPr>
              <a:defRPr sz="1800" b="1"/>
            </a:pPr>
            <a:endParaRPr lang="en-US"/>
          </a:p>
        </c:txPr>
        <c:crossAx val="1886751208"/>
        <c:crosses val="autoZero"/>
        <c:crossBetween val="between"/>
        <c:majorUnit val="0.5"/>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col"/>
        <c:grouping val="clustered"/>
        <c:varyColors val="0"/>
        <c:ser>
          <c:idx val="0"/>
          <c:order val="0"/>
          <c:invertIfNegative val="0"/>
          <c:cat>
            <c:strRef>
              <c:f>Sheet1!$A$8:$A$12</c:f>
              <c:strCache>
                <c:ptCount val="5"/>
                <c:pt idx="0">
                  <c:v>0</c:v>
                </c:pt>
                <c:pt idx="1">
                  <c:v>1</c:v>
                </c:pt>
                <c:pt idx="2">
                  <c:v>2</c:v>
                </c:pt>
                <c:pt idx="3">
                  <c:v>3</c:v>
                </c:pt>
                <c:pt idx="4">
                  <c:v>4+</c:v>
                </c:pt>
              </c:strCache>
            </c:strRef>
          </c:cat>
          <c:val>
            <c:numRef>
              <c:f>Sheet1!$B$8:$B$12</c:f>
              <c:numCache>
                <c:formatCode>General</c:formatCode>
                <c:ptCount val="5"/>
                <c:pt idx="0">
                  <c:v>0.01</c:v>
                </c:pt>
                <c:pt idx="1">
                  <c:v>1.0</c:v>
                </c:pt>
                <c:pt idx="2">
                  <c:v>0.01</c:v>
                </c:pt>
                <c:pt idx="3">
                  <c:v>0.01</c:v>
                </c:pt>
                <c:pt idx="4">
                  <c:v>0.01</c:v>
                </c:pt>
              </c:numCache>
            </c:numRef>
          </c:val>
        </c:ser>
        <c:dLbls>
          <c:showLegendKey val="0"/>
          <c:showVal val="0"/>
          <c:showCatName val="0"/>
          <c:showSerName val="0"/>
          <c:showPercent val="0"/>
          <c:showBubbleSize val="0"/>
        </c:dLbls>
        <c:gapWidth val="0"/>
        <c:axId val="1886857352"/>
        <c:axId val="1887315928"/>
      </c:barChart>
      <c:catAx>
        <c:axId val="1886857352"/>
        <c:scaling>
          <c:orientation val="minMax"/>
        </c:scaling>
        <c:delete val="0"/>
        <c:axPos val="b"/>
        <c:majorTickMark val="out"/>
        <c:minorTickMark val="none"/>
        <c:tickLblPos val="nextTo"/>
        <c:txPr>
          <a:bodyPr/>
          <a:lstStyle/>
          <a:p>
            <a:pPr>
              <a:defRPr sz="1800" b="1"/>
            </a:pPr>
            <a:endParaRPr lang="en-US"/>
          </a:p>
        </c:txPr>
        <c:crossAx val="1887315928"/>
        <c:crosses val="autoZero"/>
        <c:auto val="1"/>
        <c:lblAlgn val="ctr"/>
        <c:lblOffset val="100"/>
        <c:noMultiLvlLbl val="0"/>
      </c:catAx>
      <c:valAx>
        <c:axId val="1887315928"/>
        <c:scaling>
          <c:orientation val="minMax"/>
          <c:max val="1.0"/>
        </c:scaling>
        <c:delete val="0"/>
        <c:axPos val="l"/>
        <c:majorGridlines/>
        <c:numFmt formatCode="General" sourceLinked="1"/>
        <c:majorTickMark val="out"/>
        <c:minorTickMark val="none"/>
        <c:tickLblPos val="nextTo"/>
        <c:txPr>
          <a:bodyPr/>
          <a:lstStyle/>
          <a:p>
            <a:pPr>
              <a:defRPr sz="1800" b="1"/>
            </a:pPr>
            <a:endParaRPr lang="en-US"/>
          </a:p>
        </c:txPr>
        <c:crossAx val="1886857352"/>
        <c:crosses val="autoZero"/>
        <c:crossBetween val="between"/>
        <c:majorUnit val="0.5"/>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Series 1</c:v>
                </c:pt>
              </c:strCache>
            </c:strRef>
          </c:tx>
          <c:spPr>
            <a:solidFill>
              <a:srgbClr val="660066"/>
            </a:solidFill>
          </c:spPr>
          <c:invertIfNegative val="0"/>
          <c:cat>
            <c:strRef>
              <c:f>Sheet1!$A$2</c:f>
              <c:strCache>
                <c:ptCount val="1"/>
                <c:pt idx="0">
                  <c:v>Category 1</c:v>
                </c:pt>
              </c:strCache>
            </c:strRef>
          </c:cat>
          <c:val>
            <c:numRef>
              <c:f>Sheet1!$B$2</c:f>
              <c:numCache>
                <c:formatCode>General</c:formatCode>
                <c:ptCount val="1"/>
                <c:pt idx="0">
                  <c:v>3.2</c:v>
                </c:pt>
              </c:numCache>
            </c:numRef>
          </c:val>
        </c:ser>
        <c:ser>
          <c:idx val="1"/>
          <c:order val="1"/>
          <c:tx>
            <c:strRef>
              <c:f>Sheet1!$C$1</c:f>
              <c:strCache>
                <c:ptCount val="1"/>
                <c:pt idx="0">
                  <c:v>Series 2</c:v>
                </c:pt>
              </c:strCache>
            </c:strRef>
          </c:tx>
          <c:spPr>
            <a:solidFill>
              <a:srgbClr val="660066"/>
            </a:solidFill>
          </c:spPr>
          <c:invertIfNegative val="0"/>
          <c:cat>
            <c:strRef>
              <c:f>Sheet1!$A$2</c:f>
              <c:strCache>
                <c:ptCount val="1"/>
                <c:pt idx="0">
                  <c:v>Category 1</c:v>
                </c:pt>
              </c:strCache>
            </c:strRef>
          </c:cat>
          <c:val>
            <c:numRef>
              <c:f>Sheet1!$C$2</c:f>
              <c:numCache>
                <c:formatCode>General</c:formatCode>
                <c:ptCount val="1"/>
                <c:pt idx="0">
                  <c:v>2.6</c:v>
                </c:pt>
              </c:numCache>
            </c:numRef>
          </c:val>
        </c:ser>
        <c:ser>
          <c:idx val="2"/>
          <c:order val="2"/>
          <c:tx>
            <c:strRef>
              <c:f>Sheet1!$D$1</c:f>
              <c:strCache>
                <c:ptCount val="1"/>
                <c:pt idx="0">
                  <c:v>Series 3</c:v>
                </c:pt>
              </c:strCache>
            </c:strRef>
          </c:tx>
          <c:spPr>
            <a:solidFill>
              <a:srgbClr val="660066"/>
            </a:solidFill>
          </c:spPr>
          <c:invertIfNegative val="0"/>
          <c:cat>
            <c:strRef>
              <c:f>Sheet1!$A$2</c:f>
              <c:strCache>
                <c:ptCount val="1"/>
                <c:pt idx="0">
                  <c:v>Category 1</c:v>
                </c:pt>
              </c:strCache>
            </c:strRef>
          </c:cat>
          <c:val>
            <c:numRef>
              <c:f>Sheet1!$D$2</c:f>
              <c:numCache>
                <c:formatCode>General</c:formatCode>
                <c:ptCount val="1"/>
                <c:pt idx="0">
                  <c:v>0.8</c:v>
                </c:pt>
              </c:numCache>
            </c:numRef>
          </c:val>
        </c:ser>
        <c:dLbls>
          <c:showLegendKey val="0"/>
          <c:showVal val="0"/>
          <c:showCatName val="0"/>
          <c:showSerName val="0"/>
          <c:showPercent val="0"/>
          <c:showBubbleSize val="0"/>
        </c:dLbls>
        <c:gapWidth val="30"/>
        <c:overlap val="-30"/>
        <c:axId val="-2089790312"/>
        <c:axId val="1850713896"/>
      </c:barChart>
      <c:catAx>
        <c:axId val="-2089790312"/>
        <c:scaling>
          <c:orientation val="minMax"/>
        </c:scaling>
        <c:delete val="1"/>
        <c:axPos val="b"/>
        <c:majorTickMark val="out"/>
        <c:minorTickMark val="none"/>
        <c:tickLblPos val="nextTo"/>
        <c:crossAx val="1850713896"/>
        <c:crosses val="autoZero"/>
        <c:auto val="1"/>
        <c:lblAlgn val="ctr"/>
        <c:lblOffset val="100"/>
        <c:noMultiLvlLbl val="0"/>
      </c:catAx>
      <c:valAx>
        <c:axId val="1850713896"/>
        <c:scaling>
          <c:orientation val="minMax"/>
        </c:scaling>
        <c:delete val="1"/>
        <c:axPos val="l"/>
        <c:numFmt formatCode="General" sourceLinked="1"/>
        <c:majorTickMark val="out"/>
        <c:minorTickMark val="none"/>
        <c:tickLblPos val="nextTo"/>
        <c:crossAx val="-2089790312"/>
        <c:crosses val="autoZero"/>
        <c:crossBetween val="between"/>
      </c:valAx>
      <c:spPr>
        <a:solidFill>
          <a:schemeClr val="bg1"/>
        </a:solidFill>
      </c:spPr>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1" Type="http://schemas.openxmlformats.org/officeDocument/2006/relationships/image" Target="../media/image37.emf"/><Relationship Id="rId2" Type="http://schemas.openxmlformats.org/officeDocument/2006/relationships/image" Target="../media/image38.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78.emf"/><Relationship Id="rId4" Type="http://schemas.openxmlformats.org/officeDocument/2006/relationships/image" Target="../media/image81.emf"/><Relationship Id="rId5" Type="http://schemas.openxmlformats.org/officeDocument/2006/relationships/image" Target="../media/image82.emf"/><Relationship Id="rId6" Type="http://schemas.openxmlformats.org/officeDocument/2006/relationships/image" Target="../media/image83.emf"/><Relationship Id="rId1" Type="http://schemas.openxmlformats.org/officeDocument/2006/relationships/image" Target="../media/image75.emf"/><Relationship Id="rId2" Type="http://schemas.openxmlformats.org/officeDocument/2006/relationships/image" Target="../media/image7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5.emf"/><Relationship Id="rId2" Type="http://schemas.openxmlformats.org/officeDocument/2006/relationships/image" Target="../media/image84.emf"/><Relationship Id="rId3" Type="http://schemas.openxmlformats.org/officeDocument/2006/relationships/image" Target="../media/image85.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86.emf"/><Relationship Id="rId4" Type="http://schemas.openxmlformats.org/officeDocument/2006/relationships/image" Target="../media/image87.emf"/><Relationship Id="rId1" Type="http://schemas.openxmlformats.org/officeDocument/2006/relationships/image" Target="../media/image75.emf"/><Relationship Id="rId2" Type="http://schemas.openxmlformats.org/officeDocument/2006/relationships/image" Target="../media/image84.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86.emf"/><Relationship Id="rId4" Type="http://schemas.openxmlformats.org/officeDocument/2006/relationships/image" Target="../media/image88.emf"/><Relationship Id="rId5" Type="http://schemas.openxmlformats.org/officeDocument/2006/relationships/image" Target="../media/image89.emf"/><Relationship Id="rId1" Type="http://schemas.openxmlformats.org/officeDocument/2006/relationships/image" Target="../media/image75.emf"/><Relationship Id="rId2" Type="http://schemas.openxmlformats.org/officeDocument/2006/relationships/image" Target="../media/image8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0.emf"/><Relationship Id="rId2" Type="http://schemas.openxmlformats.org/officeDocument/2006/relationships/image" Target="../media/image91.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94.emf"/><Relationship Id="rId4" Type="http://schemas.openxmlformats.org/officeDocument/2006/relationships/image" Target="../media/image95.emf"/><Relationship Id="rId5" Type="http://schemas.openxmlformats.org/officeDocument/2006/relationships/image" Target="../media/image96.emf"/><Relationship Id="rId6" Type="http://schemas.openxmlformats.org/officeDocument/2006/relationships/image" Target="../media/image97.emf"/><Relationship Id="rId1" Type="http://schemas.openxmlformats.org/officeDocument/2006/relationships/image" Target="../media/image92.emf"/><Relationship Id="rId2" Type="http://schemas.openxmlformats.org/officeDocument/2006/relationships/image" Target="../media/image9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8.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01.emf"/><Relationship Id="rId4" Type="http://schemas.openxmlformats.org/officeDocument/2006/relationships/image" Target="../media/image102.emf"/><Relationship Id="rId5" Type="http://schemas.openxmlformats.org/officeDocument/2006/relationships/image" Target="../media/image103.emf"/><Relationship Id="rId6" Type="http://schemas.openxmlformats.org/officeDocument/2006/relationships/image" Target="../media/image104.emf"/><Relationship Id="rId7" Type="http://schemas.openxmlformats.org/officeDocument/2006/relationships/image" Target="../media/image105.emf"/><Relationship Id="rId8" Type="http://schemas.openxmlformats.org/officeDocument/2006/relationships/image" Target="../media/image106.emf"/><Relationship Id="rId1" Type="http://schemas.openxmlformats.org/officeDocument/2006/relationships/image" Target="../media/image99.emf"/><Relationship Id="rId2" Type="http://schemas.openxmlformats.org/officeDocument/2006/relationships/image" Target="../media/image100.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00.emf"/><Relationship Id="rId4" Type="http://schemas.openxmlformats.org/officeDocument/2006/relationships/image" Target="../media/image101.emf"/><Relationship Id="rId5" Type="http://schemas.openxmlformats.org/officeDocument/2006/relationships/image" Target="../media/image102.emf"/><Relationship Id="rId6" Type="http://schemas.openxmlformats.org/officeDocument/2006/relationships/image" Target="../media/image103.emf"/><Relationship Id="rId7" Type="http://schemas.openxmlformats.org/officeDocument/2006/relationships/image" Target="../media/image104.emf"/><Relationship Id="rId8" Type="http://schemas.openxmlformats.org/officeDocument/2006/relationships/image" Target="../media/image106.emf"/><Relationship Id="rId1" Type="http://schemas.openxmlformats.org/officeDocument/2006/relationships/image" Target="../media/image105.emf"/><Relationship Id="rId2" Type="http://schemas.openxmlformats.org/officeDocument/2006/relationships/image" Target="../media/image99.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07.emf"/><Relationship Id="rId4" Type="http://schemas.openxmlformats.org/officeDocument/2006/relationships/image" Target="../media/image108.emf"/><Relationship Id="rId5" Type="http://schemas.openxmlformats.org/officeDocument/2006/relationships/image" Target="../media/image109.emf"/><Relationship Id="rId6" Type="http://schemas.openxmlformats.org/officeDocument/2006/relationships/image" Target="../media/image110.emf"/><Relationship Id="rId1" Type="http://schemas.openxmlformats.org/officeDocument/2006/relationships/image" Target="../media/image99.emf"/><Relationship Id="rId2" Type="http://schemas.openxmlformats.org/officeDocument/2006/relationships/image" Target="../media/image10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emf"/><Relationship Id="rId2" Type="http://schemas.openxmlformats.org/officeDocument/2006/relationships/image" Target="../media/image45.emf"/><Relationship Id="rId3" Type="http://schemas.openxmlformats.org/officeDocument/2006/relationships/image" Target="../media/image46.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54.emf"/><Relationship Id="rId2" Type="http://schemas.openxmlformats.org/officeDocument/2006/relationships/image" Target="../media/image155.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54.emf"/><Relationship Id="rId2" Type="http://schemas.openxmlformats.org/officeDocument/2006/relationships/image" Target="../media/image155.emf"/><Relationship Id="rId3" Type="http://schemas.openxmlformats.org/officeDocument/2006/relationships/image" Target="../media/image156.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56.emf"/><Relationship Id="rId4" Type="http://schemas.openxmlformats.org/officeDocument/2006/relationships/image" Target="../media/image157.emf"/><Relationship Id="rId1" Type="http://schemas.openxmlformats.org/officeDocument/2006/relationships/image" Target="../media/image154.emf"/><Relationship Id="rId2" Type="http://schemas.openxmlformats.org/officeDocument/2006/relationships/image" Target="../media/image155.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56.emf"/><Relationship Id="rId4" Type="http://schemas.openxmlformats.org/officeDocument/2006/relationships/image" Target="../media/image157.emf"/><Relationship Id="rId5" Type="http://schemas.openxmlformats.org/officeDocument/2006/relationships/image" Target="../media/image158.emf"/><Relationship Id="rId1" Type="http://schemas.openxmlformats.org/officeDocument/2006/relationships/image" Target="../media/image154.emf"/><Relationship Id="rId2" Type="http://schemas.openxmlformats.org/officeDocument/2006/relationships/image" Target="../media/image155.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56.emf"/><Relationship Id="rId4" Type="http://schemas.openxmlformats.org/officeDocument/2006/relationships/image" Target="../media/image157.emf"/><Relationship Id="rId5" Type="http://schemas.openxmlformats.org/officeDocument/2006/relationships/image" Target="../media/image158.emf"/><Relationship Id="rId6" Type="http://schemas.openxmlformats.org/officeDocument/2006/relationships/image" Target="../media/image159.emf"/><Relationship Id="rId1" Type="http://schemas.openxmlformats.org/officeDocument/2006/relationships/image" Target="../media/image154.emf"/><Relationship Id="rId2" Type="http://schemas.openxmlformats.org/officeDocument/2006/relationships/image" Target="../media/image155.e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56.emf"/><Relationship Id="rId4" Type="http://schemas.openxmlformats.org/officeDocument/2006/relationships/image" Target="../media/image157.emf"/><Relationship Id="rId5" Type="http://schemas.openxmlformats.org/officeDocument/2006/relationships/image" Target="../media/image158.emf"/><Relationship Id="rId6" Type="http://schemas.openxmlformats.org/officeDocument/2006/relationships/image" Target="../media/image159.emf"/><Relationship Id="rId1" Type="http://schemas.openxmlformats.org/officeDocument/2006/relationships/image" Target="../media/image154.emf"/><Relationship Id="rId2" Type="http://schemas.openxmlformats.org/officeDocument/2006/relationships/image" Target="../media/image155.e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62.emf"/><Relationship Id="rId4" Type="http://schemas.openxmlformats.org/officeDocument/2006/relationships/image" Target="../media/image163.emf"/><Relationship Id="rId5" Type="http://schemas.openxmlformats.org/officeDocument/2006/relationships/image" Target="../media/image164.emf"/><Relationship Id="rId6" Type="http://schemas.openxmlformats.org/officeDocument/2006/relationships/image" Target="../media/image165.emf"/><Relationship Id="rId1" Type="http://schemas.openxmlformats.org/officeDocument/2006/relationships/image" Target="../media/image160.emf"/><Relationship Id="rId2" Type="http://schemas.openxmlformats.org/officeDocument/2006/relationships/image" Target="../media/image16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54.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00.emf"/><Relationship Id="rId2" Type="http://schemas.openxmlformats.org/officeDocument/2006/relationships/image" Target="../media/image20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25.emf"/><Relationship Id="rId2" Type="http://schemas.openxmlformats.org/officeDocument/2006/relationships/image" Target="../media/image226.emf"/><Relationship Id="rId3" Type="http://schemas.openxmlformats.org/officeDocument/2006/relationships/image" Target="../media/image227.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1" Type="http://schemas.openxmlformats.org/officeDocument/2006/relationships/image" Target="../media/image50.emf"/><Relationship Id="rId2" Type="http://schemas.openxmlformats.org/officeDocument/2006/relationships/image" Target="../media/image51.e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237.emf"/><Relationship Id="rId4" Type="http://schemas.openxmlformats.org/officeDocument/2006/relationships/image" Target="../media/image238.emf"/><Relationship Id="rId5" Type="http://schemas.openxmlformats.org/officeDocument/2006/relationships/image" Target="../media/image239.emf"/><Relationship Id="rId1" Type="http://schemas.openxmlformats.org/officeDocument/2006/relationships/image" Target="../media/image235.emf"/><Relationship Id="rId2" Type="http://schemas.openxmlformats.org/officeDocument/2006/relationships/image" Target="../media/image236.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59.emf"/><Relationship Id="rId5" Type="http://schemas.openxmlformats.org/officeDocument/2006/relationships/image" Target="../media/image60.emf"/><Relationship Id="rId1" Type="http://schemas.openxmlformats.org/officeDocument/2006/relationships/image" Target="../media/image56.emf"/><Relationship Id="rId2" Type="http://schemas.openxmlformats.org/officeDocument/2006/relationships/image" Target="../media/image5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8.emf"/><Relationship Id="rId2" Type="http://schemas.openxmlformats.org/officeDocument/2006/relationships/image" Target="../media/image53.emf"/><Relationship Id="rId3" Type="http://schemas.openxmlformats.org/officeDocument/2006/relationships/image" Target="../media/image69.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2.emf"/><Relationship Id="rId4" Type="http://schemas.openxmlformats.org/officeDocument/2006/relationships/image" Target="../media/image73.emf"/><Relationship Id="rId1" Type="http://schemas.openxmlformats.org/officeDocument/2006/relationships/image" Target="../media/image70.emf"/><Relationship Id="rId2" Type="http://schemas.openxmlformats.org/officeDocument/2006/relationships/image" Target="../media/image7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5.emf"/><Relationship Id="rId2" Type="http://schemas.openxmlformats.org/officeDocument/2006/relationships/image" Target="../media/image76.emf"/><Relationship Id="rId3" Type="http://schemas.openxmlformats.org/officeDocument/2006/relationships/image" Target="../media/image77.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78.emf"/><Relationship Id="rId4" Type="http://schemas.openxmlformats.org/officeDocument/2006/relationships/image" Target="../media/image79.emf"/><Relationship Id="rId5" Type="http://schemas.openxmlformats.org/officeDocument/2006/relationships/image" Target="../media/image80.emf"/><Relationship Id="rId1" Type="http://schemas.openxmlformats.org/officeDocument/2006/relationships/image" Target="../media/image75.emf"/><Relationship Id="rId2" Type="http://schemas.openxmlformats.org/officeDocument/2006/relationships/image" Target="../media/image7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6314D1-DFDC-E64B-B289-B7254E6FC042}" type="datetimeFigureOut">
              <a:rPr lang="en-US" smtClean="0"/>
              <a:t>7/24/15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B8756A-8C0D-A948-B002-2DB0716517DD}" type="slidenum">
              <a:rPr lang="en-US" smtClean="0"/>
              <a:t>‹#›</a:t>
            </a:fld>
            <a:endParaRPr lang="en-US"/>
          </a:p>
        </p:txBody>
      </p:sp>
    </p:spTree>
    <p:extLst>
      <p:ext uri="{BB962C8B-B14F-4D97-AF65-F5344CB8AC3E}">
        <p14:creationId xmlns:p14="http://schemas.microsoft.com/office/powerpoint/2010/main" val="18597379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3D</a:t>
            </a:r>
            <a:r>
              <a:rPr lang="en-US" baseline="0" dirty="0" smtClean="0"/>
              <a:t> virtual scenes have been widely used in many applications, such as massively multiplayer online games and producing catalog images for furniture companies.</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dirty="0" smtClean="0">
                <a:latin typeface="Calibri" charset="0"/>
                <a:ea typeface="ＭＳ Ｐゴシック" charset="0"/>
                <a:cs typeface="ＭＳ Ｐゴシック" charset="0"/>
              </a:rPr>
              <a:t>Therefore,</a:t>
            </a:r>
            <a:r>
              <a:rPr lang="en-US" baseline="0" dirty="0" smtClean="0">
                <a:latin typeface="Calibri" charset="0"/>
                <a:ea typeface="ＭＳ Ｐゴシック" charset="0"/>
                <a:cs typeface="ＭＳ Ｐゴシック" charset="0"/>
              </a:rPr>
              <a:t> m</a:t>
            </a:r>
            <a:r>
              <a:rPr lang="en-US" dirty="0" smtClean="0">
                <a:latin typeface="Calibri" charset="0"/>
                <a:ea typeface="ＭＳ Ｐゴシック" charset="0"/>
                <a:cs typeface="ＭＳ Ｐゴシック" charset="0"/>
              </a:rPr>
              <a:t>odeling 3D scenes has</a:t>
            </a:r>
            <a:r>
              <a:rPr lang="en-US" baseline="0" dirty="0" smtClean="0">
                <a:latin typeface="Calibri" charset="0"/>
                <a:ea typeface="ＭＳ Ｐゴシック" charset="0"/>
                <a:cs typeface="ＭＳ Ｐゴシック" charset="0"/>
              </a:rPr>
              <a:t> become</a:t>
            </a:r>
            <a:r>
              <a:rPr lang="en-US" dirty="0" smtClean="0">
                <a:latin typeface="Calibri" charset="0"/>
                <a:ea typeface="ＭＳ Ｐゴシック" charset="0"/>
                <a:cs typeface="ＭＳ Ｐゴシック" charset="0"/>
              </a:rPr>
              <a:t> one of the most common creative tasks in computer graphics. </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dirty="0" smtClean="0">
                <a:latin typeface="Calibri" charset="0"/>
                <a:ea typeface="ＭＳ Ｐゴシック" charset="0"/>
                <a:cs typeface="ＭＳ Ｐゴシック" charset="0"/>
              </a:rPr>
              <a:t>Large</a:t>
            </a:r>
            <a:r>
              <a:rPr lang="en-US" baseline="0" dirty="0" smtClean="0">
                <a:latin typeface="Calibri" charset="0"/>
                <a:ea typeface="ＭＳ Ｐゴシック" charset="0"/>
                <a:cs typeface="ＭＳ Ｐゴシック" charset="0"/>
              </a:rPr>
              <a:t> online 3D repositories, such as Trimble 3D Warehouse make it possible for novice users to create 3D scenes by assembling 3D models that can be found online.</a:t>
            </a:r>
            <a:endParaRPr lang="en-US" baseline="0" dirty="0" smtClean="0"/>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958F5A3E-EE0F-A145-B789-ABE29CB59CD3}" type="slidenum">
              <a:rPr lang="en-US" smtClean="0"/>
              <a:t>2</a:t>
            </a:fld>
            <a:endParaRPr lang="en-US"/>
          </a:p>
        </p:txBody>
      </p:sp>
    </p:spTree>
    <p:extLst>
      <p:ext uri="{BB962C8B-B14F-4D97-AF65-F5344CB8AC3E}">
        <p14:creationId xmlns:p14="http://schemas.microsoft.com/office/powerpoint/2010/main" val="2826347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First, I will focus on the problem of scene analysis, and I will describe an algorithm that infers the segmentation and annotation of 3D scenes by reasoning</a:t>
            </a:r>
            <a:r>
              <a:rPr lang="en-US" sz="1200" kern="1200" baseline="0" dirty="0" smtClean="0">
                <a:solidFill>
                  <a:schemeClr val="tx1"/>
                </a:solidFill>
                <a:effectLst/>
                <a:latin typeface="+mn-lt"/>
                <a:ea typeface="+mn-ea"/>
                <a:cs typeface="+mn-cs"/>
              </a:rPr>
              <a:t> about </a:t>
            </a:r>
            <a:r>
              <a:rPr lang="en-US" sz="1200" kern="1200" dirty="0" smtClean="0">
                <a:solidFill>
                  <a:schemeClr val="tx1"/>
                </a:solidFill>
                <a:effectLst/>
                <a:latin typeface="+mn-lt"/>
                <a:ea typeface="+mn-ea"/>
                <a:cs typeface="+mn-cs"/>
              </a:rPr>
              <a:t>relationships between objects in a hierarchical scene representation.</a:t>
            </a:r>
            <a:endParaRPr lang="en-US" dirty="0" smtClean="0"/>
          </a:p>
          <a:p>
            <a:pPr marL="0" indent="0">
              <a:buNone/>
            </a:pPr>
            <a:endParaRPr lang="en-US" baseline="0" dirty="0" smtClean="0"/>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958F5A3E-EE0F-A145-B789-ABE29CB59CD3}" type="slidenum">
              <a:rPr lang="en-US" smtClean="0"/>
              <a:t>11</a:t>
            </a:fld>
            <a:endParaRPr lang="en-US"/>
          </a:p>
        </p:txBody>
      </p:sp>
    </p:spTree>
    <p:extLst>
      <p:ext uri="{BB962C8B-B14F-4D97-AF65-F5344CB8AC3E}">
        <p14:creationId xmlns:p14="http://schemas.microsoft.com/office/powerpoint/2010/main" val="282634756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order to minimize an objective function that accounts for aesthetic principles and object focus, while maintaining 3D spatial constraints and 2D image space layout constraints.</a:t>
            </a:r>
          </a:p>
        </p:txBody>
      </p:sp>
      <p:sp>
        <p:nvSpPr>
          <p:cNvPr id="4" name="Slide Number Placeholder 3"/>
          <p:cNvSpPr>
            <a:spLocks noGrp="1"/>
          </p:cNvSpPr>
          <p:nvPr>
            <p:ph type="sldNum" sz="quarter" idx="10"/>
          </p:nvPr>
        </p:nvSpPr>
        <p:spPr/>
        <p:txBody>
          <a:bodyPr/>
          <a:lstStyle/>
          <a:p>
            <a:fld id="{E2B8756A-8C0D-A948-B002-2DB0716517DD}" type="slidenum">
              <a:rPr lang="en-US" smtClean="0"/>
              <a:t>101</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Note that no previous work has considered to optimize the positions, orientations, and materials of objects in order to improve 2D composition. Later, I will show you these newly added degrees of freedom are critical to producing good compositions.</a:t>
            </a:r>
          </a:p>
        </p:txBody>
      </p:sp>
      <p:sp>
        <p:nvSpPr>
          <p:cNvPr id="4" name="Slide Number Placeholder 3"/>
          <p:cNvSpPr>
            <a:spLocks noGrp="1"/>
          </p:cNvSpPr>
          <p:nvPr>
            <p:ph type="sldNum" sz="quarter" idx="10"/>
          </p:nvPr>
        </p:nvSpPr>
        <p:spPr/>
        <p:txBody>
          <a:bodyPr/>
          <a:lstStyle/>
          <a:p>
            <a:fld id="{E2B8756A-8C0D-A948-B002-2DB0716517DD}" type="slidenum">
              <a:rPr lang="en-US" smtClean="0"/>
              <a:t>102</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First, I will go through the composition rules and constraints that we consider in our work. I will just give a brief explanation of why each is important. Mathematical details of how each one is encoded can be found in my thesis.</a:t>
            </a:r>
          </a:p>
        </p:txBody>
      </p:sp>
      <p:sp>
        <p:nvSpPr>
          <p:cNvPr id="4" name="Slide Number Placeholder 3"/>
          <p:cNvSpPr>
            <a:spLocks noGrp="1"/>
          </p:cNvSpPr>
          <p:nvPr>
            <p:ph type="sldNum" sz="quarter" idx="10"/>
          </p:nvPr>
        </p:nvSpPr>
        <p:spPr/>
        <p:txBody>
          <a:bodyPr/>
          <a:lstStyle/>
          <a:p>
            <a:fld id="{E2B8756A-8C0D-A948-B002-2DB0716517DD}" type="slidenum">
              <a:rPr lang="en-US" smtClean="0"/>
              <a:t>103</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interviewed professionals responsible for creating scenes for popular product catalogs, and worked with them to identify a set of principles important for product image compositions. The professionals identified 13 different factors, and we group them to form 6 terms in our energy function.</a:t>
            </a:r>
          </a:p>
        </p:txBody>
      </p:sp>
      <p:sp>
        <p:nvSpPr>
          <p:cNvPr id="4" name="Slide Number Placeholder 3"/>
          <p:cNvSpPr>
            <a:spLocks noGrp="1"/>
          </p:cNvSpPr>
          <p:nvPr>
            <p:ph type="sldNum" sz="quarter" idx="10"/>
          </p:nvPr>
        </p:nvSpPr>
        <p:spPr/>
        <p:txBody>
          <a:bodyPr/>
          <a:lstStyle/>
          <a:p>
            <a:fld id="{E2B8756A-8C0D-A948-B002-2DB0716517DD}" type="slidenum">
              <a:rPr lang="en-US" smtClean="0"/>
              <a:t>104</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 objects are positioned in the 2D composition is important for image quality.</a:t>
            </a:r>
          </a:p>
          <a:p>
            <a:r>
              <a:rPr lang="en-US" baseline="0" dirty="0" smtClean="0"/>
              <a:t>In general, focus objects should align with vertical or horizontal lines that divide the viewport into thirds.</a:t>
            </a:r>
          </a:p>
        </p:txBody>
      </p:sp>
      <p:sp>
        <p:nvSpPr>
          <p:cNvPr id="4" name="Slide Number Placeholder 3"/>
          <p:cNvSpPr>
            <a:spLocks noGrp="1"/>
          </p:cNvSpPr>
          <p:nvPr>
            <p:ph type="sldNum" sz="quarter" idx="10"/>
          </p:nvPr>
        </p:nvSpPr>
        <p:spPr/>
        <p:txBody>
          <a:bodyPr/>
          <a:lstStyle/>
          <a:p>
            <a:fld id="{E2B8756A-8C0D-A948-B002-2DB0716517DD}" type="slidenum">
              <a:rPr lang="en-US" smtClean="0"/>
              <a:t>105</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some product images, particularly, the ones with zoomed views of single objects, focus objects should appear near the center of the image.</a:t>
            </a:r>
          </a:p>
          <a:p>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106</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Since other objects should not compete with the focus objects in the composition, we introduce a term to penalize objects that are close to focus objects.</a:t>
            </a:r>
          </a:p>
          <a:p>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107</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visibility and the size of objects in the image space also contribute to their perceived importance. Specifically, an object is perceived as less important if it is partially occluded by another objects or partially clipped by the frame. Therefore, focus objects should be more visible than others.</a:t>
            </a:r>
          </a:p>
          <a:p>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108</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Similarly,</a:t>
            </a:r>
            <a:r>
              <a:rPr lang="en-US" baseline="0" dirty="0" smtClean="0"/>
              <a:t> because larger objects are perceived as more important, focus objects should take up more image space than others.</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109</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also include two well-established composition guidelines for creating aesthetically pleasing images. First is visual balance, which means people in general prefer the center of mass of the image to be close to the center of the image frame.</a:t>
            </a:r>
          </a:p>
          <a:p>
            <a:endParaRPr lang="en-US" dirty="0"/>
          </a:p>
        </p:txBody>
      </p:sp>
      <p:sp>
        <p:nvSpPr>
          <p:cNvPr id="4" name="Slide Number Placeholder 3"/>
          <p:cNvSpPr>
            <a:spLocks noGrp="1"/>
          </p:cNvSpPr>
          <p:nvPr>
            <p:ph type="sldNum" sz="quarter" idx="10"/>
          </p:nvPr>
        </p:nvSpPr>
        <p:spPr/>
        <p:txBody>
          <a:bodyPr/>
          <a:lstStyle/>
          <a:p>
            <a:fld id="{E2B8756A-8C0D-A948-B002-2DB0716517DD}" type="slidenum">
              <a:rPr lang="en-US" smtClean="0"/>
              <a:t>110</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Second, I will focus on the problem of scene modeling, and I will describe a tool that optimizes a 3D virtual scene to produce good compositions by considering relationships between objects in the image space and the scene space </a:t>
            </a:r>
            <a:endParaRPr lang="en-US" dirty="0" smtClean="0"/>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958F5A3E-EE0F-A145-B789-ABE29CB59CD3}" type="slidenum">
              <a:rPr lang="en-US" smtClean="0"/>
              <a:t>12</a:t>
            </a:fld>
            <a:endParaRPr lang="en-US"/>
          </a:p>
        </p:txBody>
      </p:sp>
    </p:spTree>
    <p:extLst>
      <p:ext uri="{BB962C8B-B14F-4D97-AF65-F5344CB8AC3E}">
        <p14:creationId xmlns:p14="http://schemas.microsoft.com/office/powerpoint/2010/main" val="282634756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Second</a:t>
            </a:r>
            <a:r>
              <a:rPr lang="en-US" baseline="0" dirty="0" smtClean="0"/>
              <a:t> is color contrast. Greater color contrast at object contours can help people understand boundaries between shapes in a scene. </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111</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also impose constraints on camera placement in order to generate images that depict scenes from viewpoints that are natural for people. We consider two typical scenarios. If there is only one highlighted object, artists favor canonical views of the object class.</a:t>
            </a:r>
          </a:p>
        </p:txBody>
      </p:sp>
      <p:sp>
        <p:nvSpPr>
          <p:cNvPr id="4" name="Slide Number Placeholder 3"/>
          <p:cNvSpPr>
            <a:spLocks noGrp="1"/>
          </p:cNvSpPr>
          <p:nvPr>
            <p:ph type="sldNum" sz="quarter" idx="10"/>
          </p:nvPr>
        </p:nvSpPr>
        <p:spPr/>
        <p:txBody>
          <a:bodyPr/>
          <a:lstStyle/>
          <a:p>
            <a:fld id="{E2B8756A-8C0D-A948-B002-2DB0716517DD}" type="slidenum">
              <a:rPr lang="en-US" smtClean="0"/>
              <a:t>112</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the image depicts a large scene with multiple focus objects, artists often use camera viewpoints that match how a human would typically see the scene.</a:t>
            </a:r>
          </a:p>
        </p:txBody>
      </p:sp>
      <p:sp>
        <p:nvSpPr>
          <p:cNvPr id="4" name="Slide Number Placeholder 3"/>
          <p:cNvSpPr>
            <a:spLocks noGrp="1"/>
          </p:cNvSpPr>
          <p:nvPr>
            <p:ph type="sldNum" sz="quarter" idx="10"/>
          </p:nvPr>
        </p:nvSpPr>
        <p:spPr/>
        <p:txBody>
          <a:bodyPr/>
          <a:lstStyle/>
          <a:p>
            <a:fld id="{E2B8756A-8C0D-A948-B002-2DB0716517DD}" type="slidenum">
              <a:rPr lang="en-US" smtClean="0"/>
              <a:t>113</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Object relations in 3D are also critical to ensuring the scene plausibility. Avoiding collision and respecting support relationships are important for physical plausibility.</a:t>
            </a:r>
          </a:p>
        </p:txBody>
      </p:sp>
      <p:sp>
        <p:nvSpPr>
          <p:cNvPr id="4" name="Slide Number Placeholder 3"/>
          <p:cNvSpPr>
            <a:spLocks noGrp="1"/>
          </p:cNvSpPr>
          <p:nvPr>
            <p:ph type="sldNum" sz="quarter" idx="10"/>
          </p:nvPr>
        </p:nvSpPr>
        <p:spPr/>
        <p:txBody>
          <a:bodyPr/>
          <a:lstStyle/>
          <a:p>
            <a:fld id="{E2B8756A-8C0D-A948-B002-2DB0716517DD}" type="slidenum">
              <a:rPr lang="en-US" smtClean="0"/>
              <a:t>114</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this slide, note how the plausibility of the composition is harmed if we don’t consider support relationship between the cabinet and the books in the energy term.</a:t>
            </a:r>
          </a:p>
          <a:p>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115</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Other semantic spatial constraints should also be satisfied during the optimization. For example, note how the plausibility of the spatial relation between the dining chair in the front and the dining table is important for the quality of the composition.</a:t>
            </a:r>
          </a:p>
        </p:txBody>
      </p:sp>
      <p:sp>
        <p:nvSpPr>
          <p:cNvPr id="4" name="Slide Number Placeholder 3"/>
          <p:cNvSpPr>
            <a:spLocks noGrp="1"/>
          </p:cNvSpPr>
          <p:nvPr>
            <p:ph type="sldNum" sz="quarter" idx="10"/>
          </p:nvPr>
        </p:nvSpPr>
        <p:spPr/>
        <p:txBody>
          <a:bodyPr/>
          <a:lstStyle/>
          <a:p>
            <a:fld id="{E2B8756A-8C0D-A948-B002-2DB0716517DD}" type="slidenum">
              <a:rPr lang="en-US" smtClean="0"/>
              <a:t>116</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finally apply a regularization term that encourages small changes to the scene with respect to the initial configuration provided by the </a:t>
            </a:r>
            <a:r>
              <a:rPr lang="en-US" altLang="zh-CN" baseline="0" dirty="0" smtClean="0"/>
              <a:t>artist</a:t>
            </a:r>
            <a:r>
              <a:rPr lang="en-US" baseline="0" dirty="0" smtClean="0"/>
              <a:t>.</a:t>
            </a:r>
          </a:p>
          <a:p>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117</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let me describe how we optimize the energy function.</a:t>
            </a:r>
          </a:p>
        </p:txBody>
      </p:sp>
      <p:sp>
        <p:nvSpPr>
          <p:cNvPr id="4" name="Slide Number Placeholder 3"/>
          <p:cNvSpPr>
            <a:spLocks noGrp="1"/>
          </p:cNvSpPr>
          <p:nvPr>
            <p:ph type="sldNum" sz="quarter" idx="10"/>
          </p:nvPr>
        </p:nvSpPr>
        <p:spPr/>
        <p:txBody>
          <a:bodyPr/>
          <a:lstStyle/>
          <a:p>
            <a:fld id="{E2B8756A-8C0D-A948-B002-2DB0716517DD}" type="slidenum">
              <a:rPr lang="en-US" smtClean="0"/>
              <a:t>118</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our optimization problem, we have continuous variables, including camera parameters, object positions and orientations. </a:t>
            </a:r>
          </a:p>
          <a:p>
            <a:r>
              <a:rPr lang="en-US" baseline="0" dirty="0" smtClean="0"/>
              <a:t>(click)</a:t>
            </a:r>
          </a:p>
          <a:p>
            <a:r>
              <a:rPr lang="en-US" baseline="0" dirty="0" smtClean="0"/>
              <a:t>We also have discrete variables, which are the selected material of each object. </a:t>
            </a:r>
          </a:p>
        </p:txBody>
      </p:sp>
      <p:sp>
        <p:nvSpPr>
          <p:cNvPr id="4" name="Slide Number Placeholder 3"/>
          <p:cNvSpPr>
            <a:spLocks noGrp="1"/>
          </p:cNvSpPr>
          <p:nvPr>
            <p:ph type="sldNum" sz="quarter" idx="10"/>
          </p:nvPr>
        </p:nvSpPr>
        <p:spPr/>
        <p:txBody>
          <a:bodyPr/>
          <a:lstStyle/>
          <a:p>
            <a:fld id="{E2B8756A-8C0D-A948-B002-2DB0716517DD}" type="slidenum">
              <a:rPr lang="en-US" smtClean="0"/>
              <a:t>119</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therefore alternate between a continuous optimization and a discrete optimization</a:t>
            </a:r>
          </a:p>
          <a:p>
            <a:r>
              <a:rPr lang="en-US" baseline="0" dirty="0" smtClean="0"/>
              <a:t>The continuous optimization accounts for optimizing camera view and object placement, while the discrete optimization accounts for materials. </a:t>
            </a:r>
          </a:p>
          <a:p>
            <a:r>
              <a:rPr lang="en-US" baseline="0" dirty="0" smtClean="0"/>
              <a:t>In the continuous optimization, we use stochastic gradient descent and line search.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discrete optimization only affects color contrast term, and we iteratively optimize for each object.</a:t>
            </a:r>
          </a:p>
        </p:txBody>
      </p:sp>
      <p:sp>
        <p:nvSpPr>
          <p:cNvPr id="4" name="Slide Number Placeholder 3"/>
          <p:cNvSpPr>
            <a:spLocks noGrp="1"/>
          </p:cNvSpPr>
          <p:nvPr>
            <p:ph type="sldNum" sz="quarter" idx="10"/>
          </p:nvPr>
        </p:nvSpPr>
        <p:spPr/>
        <p:txBody>
          <a:bodyPr/>
          <a:lstStyle/>
          <a:p>
            <a:fld id="{E2B8756A-8C0D-A948-B002-2DB0716517DD}" type="slidenum">
              <a:rPr lang="en-US" smtClean="0"/>
              <a:t>120</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Finally, I will focus on a relationship between objects that has never been considered in existing scene modeling tools,</a:t>
            </a:r>
            <a:r>
              <a:rPr lang="en-US" sz="1200" kern="1200" baseline="0" dirty="0" smtClean="0">
                <a:solidFill>
                  <a:schemeClr val="tx1"/>
                </a:solidFill>
                <a:effectLst/>
                <a:latin typeface="+mn-lt"/>
                <a:ea typeface="+mn-ea"/>
                <a:cs typeface="+mn-cs"/>
              </a:rPr>
              <a:t> which is </a:t>
            </a:r>
            <a:r>
              <a:rPr lang="en-US" sz="1200" kern="1200" dirty="0" smtClean="0">
                <a:solidFill>
                  <a:schemeClr val="tx1"/>
                </a:solidFill>
                <a:effectLst/>
                <a:latin typeface="+mn-lt"/>
                <a:ea typeface="+mn-ea"/>
                <a:cs typeface="+mn-cs"/>
              </a:rPr>
              <a:t>style compatibility.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 will present a method for learning to predict the stylistic compatibility between 3D furniture models,</a:t>
            </a:r>
            <a:r>
              <a:rPr lang="en-US" sz="1200" kern="1200" baseline="0" dirty="0" smtClean="0">
                <a:solidFill>
                  <a:schemeClr val="tx1"/>
                </a:solidFill>
                <a:effectLst/>
                <a:latin typeface="+mn-lt"/>
                <a:ea typeface="+mn-ea"/>
                <a:cs typeface="+mn-cs"/>
              </a:rPr>
              <a:t> and show you how modeling style compatibility facilitates scene modeling.</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13</a:t>
            </a:fld>
            <a:endParaRPr lang="en-US"/>
          </a:p>
        </p:txBody>
      </p:sp>
    </p:spTree>
    <p:extLst>
      <p:ext uri="{BB962C8B-B14F-4D97-AF65-F5344CB8AC3E}">
        <p14:creationId xmlns:p14="http://schemas.microsoft.com/office/powerpoint/2010/main" val="282634756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I would like</a:t>
            </a:r>
            <a:r>
              <a:rPr lang="en-US" baseline="0" dirty="0" smtClean="0"/>
              <a:t> to use an example to show your how the optimization works. </a:t>
            </a:r>
          </a:p>
          <a:p>
            <a:pPr marL="228600" indent="-228600">
              <a:buAutoNum type="arabicPeriod"/>
            </a:pPr>
            <a:r>
              <a:rPr lang="en-US" baseline="0" dirty="0" smtClean="0"/>
              <a:t>As input, the artist specifies the desired aspect ratio, a rough scene layout, the focus objects and an initial camera view. </a:t>
            </a:r>
          </a:p>
          <a:p>
            <a:pPr marL="228600" indent="-228600">
              <a:buAutoNum type="arabicPeriod"/>
            </a:pPr>
            <a:r>
              <a:rPr lang="en-US" baseline="0" dirty="0" smtClean="0"/>
              <a:t>I use blue bars on the right to show the value of each term in the energy function, and the red bar for the total energy at each frame. </a:t>
            </a:r>
          </a:p>
          <a:p>
            <a:pPr marL="228600" indent="-228600">
              <a:buAutoNum type="arabicPeriod"/>
            </a:pPr>
            <a:r>
              <a:rPr lang="en-US" baseline="0" dirty="0" smtClean="0"/>
              <a:t>In the optimization, the object positions, orientations, camera viewpoints, and materials are updated in order to minimize the energy of the scene.</a:t>
            </a:r>
          </a:p>
        </p:txBody>
      </p:sp>
      <p:sp>
        <p:nvSpPr>
          <p:cNvPr id="4" name="Slide Number Placeholder 3"/>
          <p:cNvSpPr>
            <a:spLocks noGrp="1"/>
          </p:cNvSpPr>
          <p:nvPr>
            <p:ph type="sldNum" sz="quarter" idx="10"/>
          </p:nvPr>
        </p:nvSpPr>
        <p:spPr/>
        <p:txBody>
          <a:bodyPr/>
          <a:lstStyle/>
          <a:p>
            <a:fld id="{E2B8756A-8C0D-A948-B002-2DB0716517DD}" type="slidenum">
              <a:rPr lang="en-US" smtClean="0"/>
              <a:t>121</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122</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I wou</a:t>
            </a:r>
            <a:r>
              <a:rPr lang="en-US" baseline="0" dirty="0" smtClean="0"/>
              <a:t>ld like to talk about 5 applications that are enabled by our scene optimization technique.</a:t>
            </a:r>
            <a:endParaRPr lang="en-US"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123</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primary application of our system is to facilitate the refinement stage of catalog image creation. Given a rough scene configuration and a set of highlighted objects, we achieve a nice 2D composition by automatically adjusting viewpoint, object placement and materials.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124</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To evaluate whether our system can assist this application, we ran an informal experiment. </a:t>
            </a:r>
          </a:p>
          <a:p>
            <a:pPr marL="228600" indent="-228600">
              <a:buAutoNum type="arabicPeriod"/>
            </a:pPr>
            <a:r>
              <a:rPr lang="en-US" baseline="0" dirty="0" smtClean="0"/>
              <a:t>We asked a user to go through the full process of creating and refining a scene for a product image using an interactive modeling tool. </a:t>
            </a:r>
          </a:p>
          <a:p>
            <a:pPr marL="228600" indent="-228600">
              <a:buAutoNum type="arabicPeriod"/>
            </a:pPr>
            <a:r>
              <a:rPr lang="en-US" baseline="0" dirty="0" smtClean="0"/>
              <a:t>We instructed the user to create a 3D scene motivated by an image highlighting a dining table and chair in the IKEA catalog. </a:t>
            </a:r>
          </a:p>
          <a:p>
            <a:endParaRPr lang="en-US" dirty="0"/>
          </a:p>
        </p:txBody>
      </p:sp>
      <p:sp>
        <p:nvSpPr>
          <p:cNvPr id="4" name="Slide Number Placeholder 3"/>
          <p:cNvSpPr>
            <a:spLocks noGrp="1"/>
          </p:cNvSpPr>
          <p:nvPr>
            <p:ph type="sldNum" sz="quarter" idx="10"/>
          </p:nvPr>
        </p:nvSpPr>
        <p:spPr/>
        <p:txBody>
          <a:bodyPr/>
          <a:lstStyle/>
          <a:p>
            <a:fld id="{E2B8756A-8C0D-A948-B002-2DB0716517DD}" type="slidenum">
              <a:rPr lang="en-US" smtClean="0"/>
              <a:t>125</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which she could refer to as she modeled. </a:t>
            </a:r>
          </a:p>
        </p:txBody>
      </p:sp>
      <p:sp>
        <p:nvSpPr>
          <p:cNvPr id="4" name="Slide Number Placeholder 3"/>
          <p:cNvSpPr>
            <a:spLocks noGrp="1"/>
          </p:cNvSpPr>
          <p:nvPr>
            <p:ph type="sldNum" sz="quarter" idx="10"/>
          </p:nvPr>
        </p:nvSpPr>
        <p:spPr/>
        <p:txBody>
          <a:bodyPr/>
          <a:lstStyle/>
          <a:p>
            <a:fld id="{E2B8756A-8C0D-A948-B002-2DB0716517DD}" type="slidenum">
              <a:rPr lang="en-US" smtClean="0"/>
              <a:t>126</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During the interactive session, we logged ‘snapshot’ scene files to represent the user’s progress. We show several examples in the top row.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After the session was finished, we used the snapshot scenes to do two things. (1) to analyze whether our energy function explains changes made interactively by the user. (2) to study at which point in the modeling process our optimization could have been used to assist the user by refining the scene automatically. </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127</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We use the blue curve to represent the value of our energy function for each snapshot of the user’s interactive session. </a:t>
            </a:r>
          </a:p>
          <a:p>
            <a:endParaRPr lang="en-US" dirty="0" smtClean="0"/>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128</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To study how our optimization could have helped, we run our optimization on each of the snapshot scenes shown in the top row. The optimized scenes are in the second row, and we plot the energy function values of the optimized scene in red dots.</a:t>
            </a:r>
          </a:p>
          <a:p>
            <a:pPr marL="228600" indent="-228600">
              <a:buAutoNum type="arabicPeriod"/>
            </a:pPr>
            <a:r>
              <a:rPr lang="en-US" baseline="0" dirty="0" smtClean="0"/>
              <a:t>The curves clearly reveal two phases.</a:t>
            </a:r>
            <a:endParaRPr lang="en-US" dirty="0" smtClean="0"/>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129</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A period of ‘large-scale layout’ when the scene energy goes up and down, on the left</a:t>
            </a:r>
          </a:p>
          <a:p>
            <a:pPr marL="0" indent="0">
              <a:buNone/>
            </a:pPr>
            <a:r>
              <a:rPr lang="en-US" baseline="0" dirty="0" smtClean="0"/>
              <a:t>(click)</a:t>
            </a:r>
          </a:p>
          <a:p>
            <a:pPr marL="228600" indent="-228600">
              <a:buAutoNum type="arabicPeriod"/>
            </a:pPr>
            <a:r>
              <a:rPr lang="en-US" baseline="0" dirty="0" smtClean="0"/>
              <a:t>Followed by a period of ‘fine-scale refinements’, where the energy decreases almost steadily.</a:t>
            </a:r>
          </a:p>
          <a:p>
            <a:pPr marL="228600" indent="-228600">
              <a:buAutoNum type="arabicPeriod"/>
            </a:pPr>
            <a:r>
              <a:rPr lang="en-US" baseline="0" dirty="0" smtClean="0"/>
              <a:t>First, it indicates that the energy function correctly captures images quality differences of improvements made by the user.</a:t>
            </a:r>
          </a:p>
          <a:p>
            <a:endParaRPr lang="en-US" dirty="0" smtClean="0"/>
          </a:p>
          <a:p>
            <a:pPr marL="228600" indent="-228600">
              <a:buAutoNum type="arabicPeriod"/>
            </a:pPr>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130</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 me start</a:t>
            </a:r>
            <a:r>
              <a:rPr lang="en-US" baseline="0" dirty="0" smtClean="0"/>
              <a:t> by presenting my work on analyzing 3D scenes by modeling hierarchical structure.</a:t>
            </a:r>
            <a:endParaRPr lang="en-US" dirty="0"/>
          </a:p>
        </p:txBody>
      </p:sp>
      <p:sp>
        <p:nvSpPr>
          <p:cNvPr id="4" name="Slide Number Placeholder 3"/>
          <p:cNvSpPr>
            <a:spLocks noGrp="1"/>
          </p:cNvSpPr>
          <p:nvPr>
            <p:ph type="sldNum" sz="quarter" idx="10"/>
          </p:nvPr>
        </p:nvSpPr>
        <p:spPr/>
        <p:txBody>
          <a:bodyPr/>
          <a:lstStyle/>
          <a:p>
            <a:fld id="{E2B8756A-8C0D-A948-B002-2DB0716517DD}" type="slidenum">
              <a:rPr lang="en-US" smtClean="0"/>
              <a:t>14</a:t>
            </a:fld>
            <a:endParaRPr lang="en-US"/>
          </a:p>
        </p:txBody>
      </p:sp>
    </p:spTree>
    <p:extLst>
      <p:ext uri="{BB962C8B-B14F-4D97-AF65-F5344CB8AC3E}">
        <p14:creationId xmlns:p14="http://schemas.microsoft.com/office/powerpoint/2010/main" val="316829635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Second, note how the optimized scenes after A47 are qualitatively similar to the final scene created by the user, </a:t>
            </a:r>
          </a:p>
          <a:p>
            <a:pPr marL="0" indent="0">
              <a:buNone/>
            </a:pPr>
            <a:r>
              <a:rPr lang="en-US" baseline="0" dirty="0" smtClean="0"/>
              <a:t>(click)</a:t>
            </a:r>
          </a:p>
          <a:p>
            <a:pPr marL="0" indent="0">
              <a:buNone/>
            </a:pPr>
            <a:r>
              <a:rPr lang="en-US" baseline="0" dirty="0" smtClean="0"/>
              <a:t>which suggests that the time the user spent on scene refinement could have been off-loaded to the computer. </a:t>
            </a:r>
          </a:p>
          <a:p>
            <a:pPr marL="228600" indent="-228600">
              <a:buAutoNum type="arabicPeriod"/>
            </a:pPr>
            <a:endParaRPr lang="en-US" baseline="0" dirty="0" smtClean="0"/>
          </a:p>
          <a:p>
            <a:endParaRPr lang="en-US" dirty="0" smtClean="0"/>
          </a:p>
          <a:p>
            <a:pPr marL="228600" indent="-228600">
              <a:buAutoNum type="arabicPeriod"/>
            </a:pPr>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131</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system can also automatically retarget catalog images to aspect ratios that are appropriate for different display formats.</a:t>
            </a:r>
          </a:p>
        </p:txBody>
      </p:sp>
      <p:sp>
        <p:nvSpPr>
          <p:cNvPr id="4" name="Slide Number Placeholder 3"/>
          <p:cNvSpPr>
            <a:spLocks noGrp="1"/>
          </p:cNvSpPr>
          <p:nvPr>
            <p:ph type="sldNum" sz="quarter" idx="10"/>
          </p:nvPr>
        </p:nvSpPr>
        <p:spPr/>
        <p:txBody>
          <a:bodyPr/>
          <a:lstStyle/>
          <a:p>
            <a:fld id="{E2B8756A-8C0D-A948-B002-2DB0716517DD}" type="slidenum">
              <a:rPr lang="en-US" smtClean="0"/>
              <a:t>132</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Simple cropping or zoom-in view is usually not sufficient because the relative arrangement of objects in image space remains fixed. </a:t>
            </a:r>
            <a:endParaRPr lang="en-US" dirty="0"/>
          </a:p>
        </p:txBody>
      </p:sp>
      <p:sp>
        <p:nvSpPr>
          <p:cNvPr id="4" name="Slide Number Placeholder 3"/>
          <p:cNvSpPr>
            <a:spLocks noGrp="1"/>
          </p:cNvSpPr>
          <p:nvPr>
            <p:ph type="sldNum" sz="quarter" idx="10"/>
          </p:nvPr>
        </p:nvSpPr>
        <p:spPr/>
        <p:txBody>
          <a:bodyPr/>
          <a:lstStyle/>
          <a:p>
            <a:fld id="{E2B8756A-8C0D-A948-B002-2DB0716517DD}" type="slidenum">
              <a:rPr lang="en-US" smtClean="0"/>
              <a:t>133</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optimization has the ability to adjust object placement as well as camera parameters to produce good compositions for different aspect ratios.</a:t>
            </a:r>
          </a:p>
        </p:txBody>
      </p:sp>
      <p:sp>
        <p:nvSpPr>
          <p:cNvPr id="4" name="Slide Number Placeholder 3"/>
          <p:cNvSpPr>
            <a:spLocks noGrp="1"/>
          </p:cNvSpPr>
          <p:nvPr>
            <p:ph type="sldNum" sz="quarter" idx="10"/>
          </p:nvPr>
        </p:nvSpPr>
        <p:spPr/>
        <p:txBody>
          <a:bodyPr/>
          <a:lstStyle/>
          <a:p>
            <a:fld id="{E2B8756A-8C0D-A948-B002-2DB0716517DD}" type="slidenum">
              <a:rPr lang="en-US" smtClean="0"/>
              <a:t>134</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Our method can also perform retargeting for different cultural preferences.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Multinational furniture companies like IKEA usually customize their catalog images for different countries to match cultural preferences.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This customization often involves choosing different materials or replacing objects within a scene</a:t>
            </a:r>
            <a:endParaRPr lang="en-US" dirty="0"/>
          </a:p>
        </p:txBody>
      </p:sp>
      <p:sp>
        <p:nvSpPr>
          <p:cNvPr id="4" name="Slide Number Placeholder 3"/>
          <p:cNvSpPr>
            <a:spLocks noGrp="1"/>
          </p:cNvSpPr>
          <p:nvPr>
            <p:ph type="sldNum" sz="quarter" idx="10"/>
          </p:nvPr>
        </p:nvSpPr>
        <p:spPr/>
        <p:txBody>
          <a:bodyPr/>
          <a:lstStyle/>
          <a:p>
            <a:fld id="{E2B8756A-8C0D-A948-B002-2DB0716517DD}" type="slidenum">
              <a:rPr lang="en-US" smtClean="0"/>
              <a:t>135</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In many cases, the size and shape of new objects can be significantly different from the original,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which means the artist will have to spend additional effort adjusting the camera parameters and object placement to achieve a good composition for each customization.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In this example, we replace the chair, side table, coffee table, plant, and couch. When we swap in the new objects, there is a collision between the chair and plant, and the composition feels cramped in general</a:t>
            </a:r>
          </a:p>
        </p:txBody>
      </p:sp>
      <p:sp>
        <p:nvSpPr>
          <p:cNvPr id="4" name="Slide Number Placeholder 3"/>
          <p:cNvSpPr>
            <a:spLocks noGrp="1"/>
          </p:cNvSpPr>
          <p:nvPr>
            <p:ph type="sldNum" sz="quarter" idx="10"/>
          </p:nvPr>
        </p:nvSpPr>
        <p:spPr/>
        <p:txBody>
          <a:bodyPr/>
          <a:lstStyle/>
          <a:p>
            <a:fld id="{E2B8756A-8C0D-A948-B002-2DB0716517DD}" type="slidenum">
              <a:rPr lang="en-US" smtClean="0"/>
              <a:t>136</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Our</a:t>
            </a:r>
            <a:r>
              <a:rPr lang="en-US" baseline="0" dirty="0" smtClean="0"/>
              <a:t> optimization framework can automatically make these adjustments to reduce the amount of human effort required to perform these cultural customizations. </a:t>
            </a:r>
          </a:p>
          <a:p>
            <a:pPr marL="228600" indent="-228600">
              <a:buAutoNum type="arabicPeriod"/>
            </a:pPr>
            <a:r>
              <a:rPr lang="en-US" baseline="0" dirty="0" smtClean="0"/>
              <a:t>In this example, after we optimize the composition, the collision is resolved and the camera pulls back to keep all the relevant objects in the frame.</a:t>
            </a:r>
            <a:endParaRPr lang="en-US" dirty="0"/>
          </a:p>
        </p:txBody>
      </p:sp>
      <p:sp>
        <p:nvSpPr>
          <p:cNvPr id="4" name="Slide Number Placeholder 3"/>
          <p:cNvSpPr>
            <a:spLocks noGrp="1"/>
          </p:cNvSpPr>
          <p:nvPr>
            <p:ph type="sldNum" sz="quarter" idx="10"/>
          </p:nvPr>
        </p:nvSpPr>
        <p:spPr/>
        <p:txBody>
          <a:bodyPr/>
          <a:lstStyle/>
          <a:p>
            <a:fld id="{E2B8756A-8C0D-A948-B002-2DB0716517DD}" type="slidenum">
              <a:rPr lang="en-US" smtClean="0"/>
              <a:t>137</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Most catalog</a:t>
            </a:r>
            <a:r>
              <a:rPr lang="en-US" baseline="0" dirty="0" smtClean="0"/>
              <a:t> images have text overlays that describe the depicted scene. </a:t>
            </a:r>
          </a:p>
          <a:p>
            <a:pPr marL="228600" indent="-228600">
              <a:buAutoNum type="arabicPeriod"/>
            </a:pPr>
            <a:r>
              <a:rPr lang="en-US" baseline="0" dirty="0" smtClean="0"/>
              <a:t>(click to show red boxes) Such text is typically positioned over regions with nearly constant color so that it is easy to read and often appears in roughly the same location on every page so that the viewer knows where to look for textual information. </a:t>
            </a:r>
          </a:p>
          <a:p>
            <a:pPr marL="228600" indent="-228600">
              <a:buAutoNum type="arabicPeriod"/>
            </a:pPr>
            <a:r>
              <a:rPr lang="en-US" baseline="0" dirty="0" smtClean="0"/>
              <a:t>Our optimization framework can automatically position text based on all of these criteria. </a:t>
            </a:r>
            <a:endParaRPr lang="en-US" dirty="0"/>
          </a:p>
        </p:txBody>
      </p:sp>
      <p:sp>
        <p:nvSpPr>
          <p:cNvPr id="4" name="Slide Number Placeholder 3"/>
          <p:cNvSpPr>
            <a:spLocks noGrp="1"/>
          </p:cNvSpPr>
          <p:nvPr>
            <p:ph type="sldNum" sz="quarter" idx="10"/>
          </p:nvPr>
        </p:nvSpPr>
        <p:spPr/>
        <p:txBody>
          <a:bodyPr/>
          <a:lstStyle/>
          <a:p>
            <a:fld id="{E2B8756A-8C0D-A948-B002-2DB0716517DD}" type="slidenum">
              <a:rPr lang="en-US" smtClean="0"/>
              <a:t>138</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In addition</a:t>
            </a:r>
            <a:r>
              <a:rPr lang="en-US" baseline="0" dirty="0" smtClean="0"/>
              <a:t> to a set of focus objects and an initial composition, the artist also specifies a set of rectangles where she would like overlay text to appear in the frame (click). </a:t>
            </a:r>
          </a:p>
          <a:p>
            <a:pPr marL="228600" indent="-228600">
              <a:buAutoNum type="arabicPeriod"/>
            </a:pPr>
            <a:r>
              <a:rPr lang="en-US" baseline="0" dirty="0" smtClean="0"/>
              <a:t>Our system treats each rectangle as just another object in the scene, but one that only has a 2D position and can only move within the viewport.</a:t>
            </a:r>
            <a:endParaRPr lang="en-US" dirty="0"/>
          </a:p>
        </p:txBody>
      </p:sp>
      <p:sp>
        <p:nvSpPr>
          <p:cNvPr id="4" name="Slide Number Placeholder 3"/>
          <p:cNvSpPr>
            <a:spLocks noGrp="1"/>
          </p:cNvSpPr>
          <p:nvPr>
            <p:ph type="sldNum" sz="quarter" idx="10"/>
          </p:nvPr>
        </p:nvSpPr>
        <p:spPr/>
        <p:txBody>
          <a:bodyPr/>
          <a:lstStyle/>
          <a:p>
            <a:fld id="{E2B8756A-8C0D-A948-B002-2DB0716517DD}" type="slidenum">
              <a:rPr lang="en-US" smtClean="0"/>
              <a:t>139</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introduce two extra terms to make the text with constant</a:t>
            </a:r>
            <a:r>
              <a:rPr lang="en-US" baseline="0" dirty="0" smtClean="0"/>
              <a:t> color stand out. First, a contrast term to keep the background light or dark, so that the text can be made a contrasting color. </a:t>
            </a:r>
            <a:endParaRPr lang="en-US" dirty="0"/>
          </a:p>
        </p:txBody>
      </p:sp>
      <p:sp>
        <p:nvSpPr>
          <p:cNvPr id="4" name="Slide Number Placeholder 3"/>
          <p:cNvSpPr>
            <a:spLocks noGrp="1"/>
          </p:cNvSpPr>
          <p:nvPr>
            <p:ph type="sldNum" sz="quarter" idx="10"/>
          </p:nvPr>
        </p:nvSpPr>
        <p:spPr/>
        <p:txBody>
          <a:bodyPr/>
          <a:lstStyle/>
          <a:p>
            <a:fld id="{E2B8756A-8C0D-A948-B002-2DB0716517DD}" type="slidenum">
              <a:rPr lang="en-US" smtClean="0"/>
              <a:t>140</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As I just mentioned, scenes from public repositories are usually over-segmented and badly annotated, which prevent them from being directly used for many data-driven applications.</a:t>
            </a:r>
          </a:p>
          <a:p>
            <a:pPr marL="228600" indent="-228600">
              <a:buAutoNum type="arabicPeriod"/>
            </a:pPr>
            <a:r>
              <a:rPr lang="en-US" baseline="0" dirty="0" smtClean="0"/>
              <a:t>Starting with these scenes, our goal is to generate 3D scenes that </a:t>
            </a:r>
            <a:r>
              <a:rPr lang="en-US" altLang="zh-CN" baseline="0" dirty="0" smtClean="0"/>
              <a:t>are</a:t>
            </a:r>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15</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Second, a variance term to keep a low variance in luminance within each rectangle to reduce clutter behind overlaid text.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2B8756A-8C0D-A948-B002-2DB0716517DD}" type="slidenum">
              <a:rPr lang="en-US" smtClean="0"/>
              <a:t>141</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only optimize</a:t>
            </a:r>
            <a:r>
              <a:rPr lang="en-US" baseline="0" dirty="0" smtClean="0"/>
              <a:t> the viewpoint of camera and the position of the text in the image, however, the result is usually not good enough. For example, in this case, the fruit bowl decreases the readability of the text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2B8756A-8C0D-A948-B002-2DB0716517DD}" type="slidenum">
              <a:rPr lang="en-US" smtClean="0"/>
              <a:t>142</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it can only be fixed by moving objects around.</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2B8756A-8C0D-A948-B002-2DB0716517DD}" type="slidenum">
              <a:rPr lang="en-US" smtClean="0"/>
              <a:t>143</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The last application I would like to talk about is to generate detail images from an overview.</a:t>
            </a:r>
            <a:endParaRPr lang="en-US" dirty="0"/>
          </a:p>
        </p:txBody>
      </p:sp>
      <p:sp>
        <p:nvSpPr>
          <p:cNvPr id="4" name="Slide Number Placeholder 3"/>
          <p:cNvSpPr>
            <a:spLocks noGrp="1"/>
          </p:cNvSpPr>
          <p:nvPr>
            <p:ph type="sldNum" sz="quarter" idx="10"/>
          </p:nvPr>
        </p:nvSpPr>
        <p:spPr/>
        <p:txBody>
          <a:bodyPr/>
          <a:lstStyle/>
          <a:p>
            <a:fld id="{E2B8756A-8C0D-A948-B002-2DB0716517DD}" type="slidenum">
              <a:rPr lang="en-US" smtClean="0"/>
              <a:t>144</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In many cases, catalogs provide an overview image that shows how various objects can fit together in a room, </a:t>
            </a:r>
            <a:endParaRPr lang="en-US" dirty="0"/>
          </a:p>
        </p:txBody>
      </p:sp>
      <p:sp>
        <p:nvSpPr>
          <p:cNvPr id="4" name="Slide Number Placeholder 3"/>
          <p:cNvSpPr>
            <a:spLocks noGrp="1"/>
          </p:cNvSpPr>
          <p:nvPr>
            <p:ph type="sldNum" sz="quarter" idx="10"/>
          </p:nvPr>
        </p:nvSpPr>
        <p:spPr/>
        <p:txBody>
          <a:bodyPr/>
          <a:lstStyle/>
          <a:p>
            <a:fld id="{E2B8756A-8C0D-A948-B002-2DB0716517DD}" type="slidenum">
              <a:rPr lang="en-US" smtClean="0"/>
              <a:t>145</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and then one or more detail images that focus on individual products of interest. </a:t>
            </a:r>
          </a:p>
          <a:p>
            <a:pPr marL="228600" indent="-228600">
              <a:buAutoNum type="arabicPeriod"/>
            </a:pPr>
            <a:r>
              <a:rPr lang="en-US" baseline="0" dirty="0" smtClean="0"/>
              <a:t>Rather than simply cropping or zooming in, the stylists typically choose different viewpoints and move objects slightly in order to highlight the object and its context.</a:t>
            </a:r>
          </a:p>
          <a:p>
            <a:pPr marL="0" indent="0">
              <a:buNone/>
            </a:pPr>
            <a:endParaRPr lang="en-US" dirty="0"/>
          </a:p>
        </p:txBody>
      </p:sp>
      <p:sp>
        <p:nvSpPr>
          <p:cNvPr id="4" name="Slide Number Placeholder 3"/>
          <p:cNvSpPr>
            <a:spLocks noGrp="1"/>
          </p:cNvSpPr>
          <p:nvPr>
            <p:ph type="sldNum" sz="quarter" idx="10"/>
          </p:nvPr>
        </p:nvSpPr>
        <p:spPr/>
        <p:txBody>
          <a:bodyPr/>
          <a:lstStyle/>
          <a:p>
            <a:fld id="{E2B8756A-8C0D-A948-B002-2DB0716517DD}" type="slidenum">
              <a:rPr lang="en-US" smtClean="0"/>
              <a:t>146</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Our system provides an automated solution to this application. </a:t>
            </a:r>
          </a:p>
          <a:p>
            <a:pPr marL="228600" indent="-228600">
              <a:buAutoNum type="arabicPeriod"/>
            </a:pPr>
            <a:r>
              <a:rPr lang="en-US" baseline="0" dirty="0" smtClean="0"/>
              <a:t>In this example, our system starts with the overview image on the left. </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147</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In order to generate a detail image for the speaker, our system moves the chair to the right and also moves the speaker slightly in order to make it standout. </a:t>
            </a:r>
          </a:p>
        </p:txBody>
      </p:sp>
      <p:sp>
        <p:nvSpPr>
          <p:cNvPr id="4" name="Slide Number Placeholder 3"/>
          <p:cNvSpPr>
            <a:spLocks noGrp="1"/>
          </p:cNvSpPr>
          <p:nvPr>
            <p:ph type="sldNum" sz="quarter" idx="10"/>
          </p:nvPr>
        </p:nvSpPr>
        <p:spPr/>
        <p:txBody>
          <a:bodyPr/>
          <a:lstStyle/>
          <a:p>
            <a:fld id="{E2B8756A-8C0D-A948-B002-2DB0716517DD}" type="slidenum">
              <a:rPr lang="en-US" smtClean="0"/>
              <a:t>148</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In order to highlight the book shelf, the system moves the chair to the left to get a unobstructed view for the shelf.</a:t>
            </a:r>
          </a:p>
        </p:txBody>
      </p:sp>
      <p:sp>
        <p:nvSpPr>
          <p:cNvPr id="4" name="Slide Number Placeholder 3"/>
          <p:cNvSpPr>
            <a:spLocks noGrp="1"/>
          </p:cNvSpPr>
          <p:nvPr>
            <p:ph type="sldNum" sz="quarter" idx="10"/>
          </p:nvPr>
        </p:nvSpPr>
        <p:spPr/>
        <p:txBody>
          <a:bodyPr/>
          <a:lstStyle/>
          <a:p>
            <a:fld id="{E2B8756A-8C0D-A948-B002-2DB0716517DD}" type="slidenum">
              <a:rPr lang="en-US" smtClean="0"/>
              <a:t>149</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To better study how object movement helps create better composition, we ask people to compare 36 pairs of compositions created using our optimization procedure with object movement enabled or disabled.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The 36 compositions are generated by focusing different objects in three rooms, kitchen, study and living room.</a:t>
            </a:r>
          </a:p>
          <a:p>
            <a:endParaRPr lang="en-US" dirty="0"/>
          </a:p>
        </p:txBody>
      </p:sp>
      <p:sp>
        <p:nvSpPr>
          <p:cNvPr id="4" name="Slide Number Placeholder 3"/>
          <p:cNvSpPr>
            <a:spLocks noGrp="1"/>
          </p:cNvSpPr>
          <p:nvPr>
            <p:ph type="sldNum" sz="quarter" idx="10"/>
          </p:nvPr>
        </p:nvSpPr>
        <p:spPr/>
        <p:txBody>
          <a:bodyPr/>
          <a:lstStyle/>
          <a:p>
            <a:fld id="{E2B8756A-8C0D-A948-B002-2DB0716517DD}" type="slidenum">
              <a:rPr lang="en-US" smtClean="0"/>
              <a:t>150</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semantically segmented</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16</a:t>
            </a:fld>
            <a:endParaRPr lang="en-US"/>
          </a:p>
        </p:txBody>
      </p:sp>
    </p:spTree>
    <p:extLst>
      <p:ext uri="{BB962C8B-B14F-4D97-AF65-F5344CB8AC3E}">
        <p14:creationId xmlns:p14="http://schemas.microsoft.com/office/powerpoint/2010/main" val="385177400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first asked people who work professionally on scene layout for catalog images. Their response indicate that object movement does have a positive impact on the resulting composition.</a:t>
            </a:r>
          </a:p>
          <a:p>
            <a:endParaRPr lang="en-US" dirty="0"/>
          </a:p>
        </p:txBody>
      </p:sp>
      <p:sp>
        <p:nvSpPr>
          <p:cNvPr id="4" name="Slide Number Placeholder 3"/>
          <p:cNvSpPr>
            <a:spLocks noGrp="1"/>
          </p:cNvSpPr>
          <p:nvPr>
            <p:ph type="sldNum" sz="quarter" idx="10"/>
          </p:nvPr>
        </p:nvSpPr>
        <p:spPr/>
        <p:txBody>
          <a:bodyPr/>
          <a:lstStyle/>
          <a:p>
            <a:fld id="{E2B8756A-8C0D-A948-B002-2DB0716517DD}" type="slidenum">
              <a:rPr lang="en-US" smtClean="0"/>
              <a:t>151</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We also asked the same questions on Amazon Mechanical Turk.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Each column shows a result of comparison for a single case. Blue bars are the votes for our results, and the red bars are the votes for camera-only optimization, where objects are not able to move. Grey bars mean the participants don’t have preference.</a:t>
            </a:r>
            <a:endParaRPr lang="en-US" dirty="0"/>
          </a:p>
        </p:txBody>
      </p:sp>
      <p:sp>
        <p:nvSpPr>
          <p:cNvPr id="4" name="Slide Number Placeholder 3"/>
          <p:cNvSpPr>
            <a:spLocks noGrp="1"/>
          </p:cNvSpPr>
          <p:nvPr>
            <p:ph type="sldNum" sz="quarter" idx="10"/>
          </p:nvPr>
        </p:nvSpPr>
        <p:spPr/>
        <p:txBody>
          <a:bodyPr/>
          <a:lstStyle/>
          <a:p>
            <a:fld id="{E2B8756A-8C0D-A948-B002-2DB0716517DD}" type="slidenum">
              <a:rPr lang="en-US" smtClean="0"/>
              <a:t>152</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results show that object movement has a significant positive impact in 26/36 cases,</a:t>
            </a:r>
            <a:endParaRPr lang="en-US" dirty="0"/>
          </a:p>
        </p:txBody>
      </p:sp>
      <p:sp>
        <p:nvSpPr>
          <p:cNvPr id="4" name="Slide Number Placeholder 3"/>
          <p:cNvSpPr>
            <a:spLocks noGrp="1"/>
          </p:cNvSpPr>
          <p:nvPr>
            <p:ph type="sldNum" sz="quarter" idx="10"/>
          </p:nvPr>
        </p:nvSpPr>
        <p:spPr/>
        <p:txBody>
          <a:bodyPr/>
          <a:lstStyle/>
          <a:p>
            <a:fld id="{E2B8756A-8C0D-A948-B002-2DB0716517DD}" type="slidenum">
              <a:rPr lang="en-US" smtClean="0"/>
              <a:t>153</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is no significant difference in 8 cases,</a:t>
            </a:r>
            <a:endParaRPr lang="en-US" dirty="0"/>
          </a:p>
        </p:txBody>
      </p:sp>
      <p:sp>
        <p:nvSpPr>
          <p:cNvPr id="4" name="Slide Number Placeholder 3"/>
          <p:cNvSpPr>
            <a:spLocks noGrp="1"/>
          </p:cNvSpPr>
          <p:nvPr>
            <p:ph type="sldNum" sz="quarter" idx="10"/>
          </p:nvPr>
        </p:nvSpPr>
        <p:spPr/>
        <p:txBody>
          <a:bodyPr/>
          <a:lstStyle/>
          <a:p>
            <a:fld id="{E2B8756A-8C0D-A948-B002-2DB0716517DD}" type="slidenum">
              <a:rPr lang="en-US" smtClean="0"/>
              <a:t>154</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camera-only is preferred in 2 cases.</a:t>
            </a:r>
            <a:endParaRPr lang="en-US" dirty="0"/>
          </a:p>
        </p:txBody>
      </p:sp>
      <p:sp>
        <p:nvSpPr>
          <p:cNvPr id="4" name="Slide Number Placeholder 3"/>
          <p:cNvSpPr>
            <a:spLocks noGrp="1"/>
          </p:cNvSpPr>
          <p:nvPr>
            <p:ph type="sldNum" sz="quarter" idx="10"/>
          </p:nvPr>
        </p:nvSpPr>
        <p:spPr/>
        <p:txBody>
          <a:bodyPr/>
          <a:lstStyle/>
          <a:p>
            <a:fld id="{E2B8756A-8C0D-A948-B002-2DB0716517DD}" type="slidenum">
              <a:rPr lang="en-US" smtClean="0"/>
              <a:t>155</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summarize this work, we found that</a:t>
            </a:r>
          </a:p>
        </p:txBody>
      </p:sp>
      <p:sp>
        <p:nvSpPr>
          <p:cNvPr id="4" name="Slide Number Placeholder 3"/>
          <p:cNvSpPr>
            <a:spLocks noGrp="1"/>
          </p:cNvSpPr>
          <p:nvPr>
            <p:ph type="sldNum" sz="quarter" idx="10"/>
          </p:nvPr>
        </p:nvSpPr>
        <p:spPr/>
        <p:txBody>
          <a:bodyPr/>
          <a:lstStyle/>
          <a:p>
            <a:fld id="{958F5A3E-EE0F-A145-B789-ABE29CB59CD3}" type="slidenum">
              <a:rPr lang="en-US" smtClean="0"/>
              <a:t>156</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work</a:t>
            </a:r>
            <a:r>
              <a:rPr lang="en-US" baseline="0" dirty="0" smtClean="0"/>
              <a:t> suffers from several limitations, which suggest directions for future work.</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157</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our</a:t>
            </a:r>
            <a:r>
              <a:rPr lang="en-US" baseline="0" dirty="0" smtClean="0"/>
              <a:t> current implementation does not run at interactive rates, which is largely because speed has been sacrificed for flexibility in our prototype. We believe a production-oriented implementation could probably run orders of magnitude faster. In particular, the computation of partial derivatives, which is the bottleneck of the speed of our optimization, is highly parallelizable.</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158</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Second, we use OpenGL</a:t>
            </a:r>
            <a:r>
              <a:rPr lang="en-US" baseline="0" dirty="0" smtClean="0"/>
              <a:t> rendering during our optimization, which does not account for global illumination, which can impact the composition of the final image.</a:t>
            </a:r>
            <a:endParaRPr lang="en-US" dirty="0" smtClean="0"/>
          </a:p>
          <a:p>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159</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Third,</a:t>
            </a:r>
            <a:r>
              <a:rPr lang="en-US" baseline="0" dirty="0" smtClean="0"/>
              <a:t> additional composition rules could improve the quality of results. </a:t>
            </a:r>
          </a:p>
          <a:p>
            <a:r>
              <a:rPr lang="en-US" baseline="0" dirty="0" smtClean="0"/>
              <a:t>(click)</a:t>
            </a:r>
          </a:p>
          <a:p>
            <a:r>
              <a:rPr lang="en-US" baseline="0" dirty="0" smtClean="0"/>
              <a:t>For example, symmetry can improve the quality of compositions in some cases, </a:t>
            </a:r>
          </a:p>
          <a:p>
            <a:r>
              <a:rPr lang="en-US" baseline="0" dirty="0" smtClean="0"/>
              <a:t>(click)</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vanishing points also help highlight the focus objects in the scene, (click) which is the cooking area in this example</a:t>
            </a:r>
          </a:p>
        </p:txBody>
      </p:sp>
      <p:sp>
        <p:nvSpPr>
          <p:cNvPr id="4" name="Slide Number Placeholder 3"/>
          <p:cNvSpPr>
            <a:spLocks noGrp="1"/>
          </p:cNvSpPr>
          <p:nvPr>
            <p:ph type="sldNum" sz="quarter" idx="10"/>
          </p:nvPr>
        </p:nvSpPr>
        <p:spPr/>
        <p:txBody>
          <a:bodyPr/>
          <a:lstStyle/>
          <a:p>
            <a:fld id="{958F5A3E-EE0F-A145-B789-ABE29CB59CD3}" type="slidenum">
              <a:rPr lang="en-US" smtClean="0"/>
              <a:t>160</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annotated. </a:t>
            </a:r>
            <a:endParaRPr lang="en-US" dirty="0" smtClean="0"/>
          </a:p>
        </p:txBody>
      </p:sp>
      <p:sp>
        <p:nvSpPr>
          <p:cNvPr id="4" name="Slide Number Placeholder 3"/>
          <p:cNvSpPr>
            <a:spLocks noGrp="1"/>
          </p:cNvSpPr>
          <p:nvPr>
            <p:ph type="sldNum" sz="quarter" idx="10"/>
          </p:nvPr>
        </p:nvSpPr>
        <p:spPr/>
        <p:txBody>
          <a:bodyPr/>
          <a:lstStyle/>
          <a:p>
            <a:fld id="{958F5A3E-EE0F-A145-B789-ABE29CB59CD3}" type="slidenum">
              <a:rPr lang="en-US" smtClean="0"/>
              <a:t>17</a:t>
            </a:fld>
            <a:endParaRPr lang="en-US"/>
          </a:p>
        </p:txBody>
      </p:sp>
    </p:spTree>
    <p:extLst>
      <p:ext uri="{BB962C8B-B14F-4D97-AF65-F5344CB8AC3E}">
        <p14:creationId xmlns:p14="http://schemas.microsoft.com/office/powerpoint/2010/main" val="164848654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I conclude the second part of my talk. You have probably noticed that in my second work, I assume the objects in the scene are provided by the user in advance. However, as I said, manually selecting objects to compose a scene is usually tedious, particularly when the database of 3D models is large. In the next part of my talk, I will describe an algorithm that helps user select 3D models to assemble a scene. In particular, I will focus on a new relationship between objects, which is style compatibility.</a:t>
            </a:r>
            <a:endParaRPr lang="en-US" dirty="0"/>
          </a:p>
        </p:txBody>
      </p:sp>
      <p:sp>
        <p:nvSpPr>
          <p:cNvPr id="4" name="Slide Number Placeholder 3"/>
          <p:cNvSpPr>
            <a:spLocks noGrp="1"/>
          </p:cNvSpPr>
          <p:nvPr>
            <p:ph type="sldNum" sz="quarter" idx="10"/>
          </p:nvPr>
        </p:nvSpPr>
        <p:spPr/>
        <p:txBody>
          <a:bodyPr/>
          <a:lstStyle/>
          <a:p>
            <a:fld id="{E2B8756A-8C0D-A948-B002-2DB0716517DD}" type="slidenum">
              <a:rPr lang="en-US" smtClean="0"/>
              <a:t>161</a:t>
            </a:fld>
            <a:endParaRPr lang="en-US"/>
          </a:p>
        </p:txBody>
      </p:sp>
    </p:spTree>
    <p:extLst>
      <p:ext uri="{BB962C8B-B14F-4D97-AF65-F5344CB8AC3E}">
        <p14:creationId xmlns:p14="http://schemas.microsoft.com/office/powerpoint/2010/main" val="316829635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Although many tools can help users select appropriate object categories and placements of objects in scene modeling, they generally ignore style compatibility between objects. </a:t>
            </a:r>
          </a:p>
          <a:p>
            <a:pPr marL="228600" indent="-228600">
              <a:buAutoNum type="arabicPeriod"/>
            </a:pPr>
            <a:r>
              <a:rPr lang="en-US" baseline="0" dirty="0" smtClean="0"/>
              <a:t>(click) Consequently, many scenes ended up with incompatible set of 3D shapes, which badly diminishes the scene plausibility</a:t>
            </a:r>
          </a:p>
        </p:txBody>
      </p:sp>
      <p:sp>
        <p:nvSpPr>
          <p:cNvPr id="4" name="Slide Number Placeholder 3"/>
          <p:cNvSpPr>
            <a:spLocks noGrp="1"/>
          </p:cNvSpPr>
          <p:nvPr>
            <p:ph type="sldNum" sz="quarter" idx="10"/>
          </p:nvPr>
        </p:nvSpPr>
        <p:spPr/>
        <p:txBody>
          <a:bodyPr/>
          <a:lstStyle/>
          <a:p>
            <a:fld id="{E2B8756A-8C0D-A948-B002-2DB0716517DD}" type="slidenum">
              <a:rPr lang="en-US" smtClean="0"/>
              <a:t>162</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dirty="0" smtClean="0">
                <a:latin typeface="Calibri" charset="0"/>
                <a:ea typeface="ＭＳ Ｐゴシック" charset="0"/>
                <a:cs typeface="ＭＳ Ｐゴシック" charset="0"/>
              </a:rPr>
              <a:t>In this work, our goal is to</a:t>
            </a:r>
            <a:r>
              <a:rPr lang="en-US" baseline="0" dirty="0" smtClean="0">
                <a:latin typeface="Calibri" charset="0"/>
                <a:ea typeface="ＭＳ Ｐゴシック" charset="0"/>
                <a:cs typeface="ＭＳ Ｐゴシック" charset="0"/>
              </a:rPr>
              <a:t> introduce a way for computers to reason about style compatibility that can be used to guide 3D scene modeling tools</a:t>
            </a:r>
            <a:r>
              <a:rPr lang="en-US" dirty="0" smtClean="0">
                <a:latin typeface="Calibri" charset="0"/>
                <a:ea typeface="ＭＳ Ｐゴシック" charset="0"/>
                <a:cs typeface="ＭＳ Ｐゴシック" charset="0"/>
              </a:rPr>
              <a:t>. </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dirty="0" smtClean="0">
                <a:latin typeface="Calibri" charset="0"/>
                <a:ea typeface="ＭＳ Ｐゴシック" charset="0"/>
                <a:cs typeface="ＭＳ Ｐゴシック" charset="0"/>
              </a:rPr>
              <a:t>We focus on compatibility of furniture in indoor scenes, because furniture exhibits a diverse range of distinct styles, and indoor scenes account for a large fraction of scene modeling tasks.</a:t>
            </a:r>
          </a:p>
          <a:p>
            <a:pPr marL="228600" indent="-228600">
              <a:buAutoNum type="arabicPeriod"/>
            </a:pPr>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163</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latin typeface="Calibri" charset="0"/>
                <a:ea typeface="ＭＳ Ｐゴシック" charset="0"/>
                <a:cs typeface="ＭＳ Ｐゴシック" charset="0"/>
              </a:rPr>
              <a:t>Specifically, we want to model style compatibility between a pair of 3D shapes. </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latin typeface="Calibri" charset="0"/>
                <a:ea typeface="ＭＳ Ｐゴシック" charset="0"/>
                <a:cs typeface="ＭＳ Ｐゴシック" charset="0"/>
              </a:rPr>
              <a:t>(click) We define the pairwise compatibility as how likely a person would put the two furniture pieces together in the same room if he was furnishing an apartment.</a:t>
            </a:r>
          </a:p>
        </p:txBody>
      </p:sp>
      <p:sp>
        <p:nvSpPr>
          <p:cNvPr id="4" name="Slide Number Placeholder 3"/>
          <p:cNvSpPr>
            <a:spLocks noGrp="1"/>
          </p:cNvSpPr>
          <p:nvPr>
            <p:ph type="sldNum" sz="quarter" idx="10"/>
          </p:nvPr>
        </p:nvSpPr>
        <p:spPr/>
        <p:txBody>
          <a:bodyPr/>
          <a:lstStyle/>
          <a:p>
            <a:fld id="{E2B8756A-8C0D-A948-B002-2DB0716517DD}" type="slidenum">
              <a:rPr lang="en-US" smtClean="0"/>
              <a:t>164</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latin typeface="Calibri" charset="0"/>
                <a:ea typeface="ＭＳ Ｐゴシック" charset="0"/>
                <a:cs typeface="ＭＳ Ｐゴシック" charset="0"/>
              </a:rPr>
              <a:t>We take a straightforward approach to modeling this. </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latin typeface="Calibri" charset="0"/>
                <a:ea typeface="ＭＳ Ｐゴシック" charset="0"/>
                <a:cs typeface="ＭＳ Ｐゴシック" charset="0"/>
              </a:rPr>
              <a:t>(click) We first to extract a feature vector for each shape</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latin typeface="Calibri" charset="0"/>
                <a:ea typeface="ＭＳ Ｐゴシック" charset="0"/>
                <a:cs typeface="ＭＳ Ｐゴシック" charset="0"/>
              </a:rPr>
              <a:t>(click) And then, we look for a function f, that returns a compatibility distance given the two feature vectors</a:t>
            </a:r>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E2B8756A-8C0D-A948-B002-2DB0716517DD}" type="slidenum">
              <a:rPr lang="en-US" smtClean="0"/>
              <a:t>165</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Tx/>
              <a:buAutoNum type="arabicPeriod"/>
              <a:defRPr/>
            </a:pPr>
            <a:r>
              <a:rPr lang="en-US" dirty="0" smtClean="0"/>
              <a:t>Previously, researchers have developed methods to model styles of 2D and 3D shapes. </a:t>
            </a:r>
          </a:p>
          <a:p>
            <a:pPr marL="228600" indent="-228600">
              <a:buFontTx/>
              <a:buAutoNum type="arabicPeriod"/>
              <a:defRPr/>
            </a:pPr>
            <a:r>
              <a:rPr lang="en-US" dirty="0" smtClean="0"/>
              <a:t>(click</a:t>
            </a:r>
            <a:r>
              <a:rPr lang="en-US" baseline="0" dirty="0" smtClean="0"/>
              <a:t> </a:t>
            </a:r>
            <a:r>
              <a:rPr lang="en-US" dirty="0" smtClean="0"/>
              <a:t>)For instance, people investigated style variations that are caused by anisotropic part scaling</a:t>
            </a:r>
          </a:p>
          <a:p>
            <a:pPr marL="228600" indent="-228600">
              <a:buFontTx/>
              <a:buAutoNum type="arabicPeriod"/>
              <a:defRPr/>
            </a:pPr>
            <a:r>
              <a:rPr lang="en-US" dirty="0" smtClean="0"/>
              <a:t>(click) and curvature features. </a:t>
            </a:r>
          </a:p>
          <a:p>
            <a:pPr marL="228600" indent="-228600">
              <a:buFontTx/>
              <a:buAutoNum type="arabicPeriod"/>
              <a:defRPr/>
            </a:pPr>
            <a:r>
              <a:rPr lang="en-US" dirty="0" smtClean="0"/>
              <a:t>In our work, rather than focusing on a specific source of shape style variation, we develop a method to quantify style compatibility, which is usually determined by multiple sources of shape style</a:t>
            </a:r>
            <a:r>
              <a:rPr lang="en-US" baseline="0" dirty="0" smtClean="0"/>
              <a:t> variations</a:t>
            </a:r>
            <a:r>
              <a:rPr lang="en-US" dirty="0" smtClean="0"/>
              <a:t>.</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166</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charset="0"/>
                <a:ea typeface="ＭＳ Ｐゴシック" charset="0"/>
                <a:cs typeface="ＭＳ Ｐゴシック" charset="0"/>
              </a:rPr>
              <a:t>Although several systems have been developed to help</a:t>
            </a:r>
            <a:r>
              <a:rPr lang="en-US" baseline="0" dirty="0" smtClean="0">
                <a:latin typeface="Calibri" charset="0"/>
                <a:ea typeface="ＭＳ Ｐゴシック" charset="0"/>
                <a:cs typeface="ＭＳ Ｐゴシック" charset="0"/>
              </a:rPr>
              <a:t> users select the appropriate categories and placements when modeling a 3D scene,</a:t>
            </a:r>
            <a:r>
              <a:rPr lang="en-US" dirty="0" smtClean="0">
                <a:latin typeface="Calibri" charset="0"/>
                <a:ea typeface="ＭＳ Ｐゴシック" charset="0"/>
                <a:cs typeface="ＭＳ Ｐゴシック" charset="0"/>
              </a:rPr>
              <a:t> no prior work explicitly consider stylistic compatibility between objects.</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167</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charset="0"/>
                <a:ea typeface="ＭＳ Ｐゴシック" charset="0"/>
                <a:cs typeface="ＭＳ Ｐゴシック" charset="0"/>
              </a:rPr>
              <a:t>In our work, we identify three major challenges in developing</a:t>
            </a:r>
            <a:r>
              <a:rPr lang="en-US" baseline="0" dirty="0" smtClean="0">
                <a:latin typeface="Calibri" charset="0"/>
                <a:ea typeface="ＭＳ Ｐゴシック" charset="0"/>
                <a:cs typeface="ＭＳ Ｐゴシック" charset="0"/>
              </a:rPr>
              <a:t> a </a:t>
            </a:r>
            <a:r>
              <a:rPr lang="en-US" dirty="0" smtClean="0">
                <a:latin typeface="Calibri" charset="0"/>
                <a:ea typeface="ＭＳ Ｐゴシック" charset="0"/>
                <a:cs typeface="ＭＳ Ｐゴシック" charset="0"/>
              </a:rPr>
              <a:t>style compatibility metric for furniture models.</a:t>
            </a:r>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E2B8756A-8C0D-A948-B002-2DB0716517DD}" type="slidenum">
              <a:rPr lang="en-US" smtClean="0"/>
              <a:t>168</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charset="0"/>
                <a:ea typeface="ＭＳ Ｐゴシック" charset="0"/>
                <a:cs typeface="ＭＳ Ｐゴシック" charset="0"/>
              </a:rPr>
              <a:t>First, a person’s notion of furniture style usually combines many subtle factors, and it would be hard to design a hand-tuned mathematical function to compute it. </a:t>
            </a:r>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E2B8756A-8C0D-A948-B002-2DB0716517DD}" type="slidenum">
              <a:rPr lang="en-US" smtClean="0"/>
              <a:t>169</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latin typeface="Calibri" charset="0"/>
                <a:ea typeface="ＭＳ Ｐゴシック" charset="0"/>
                <a:cs typeface="ＭＳ Ｐゴシック" charset="0"/>
              </a:rPr>
              <a:t>Second, furniture shapes are influenced by both function and style. </a:t>
            </a:r>
          </a:p>
          <a:p>
            <a:pPr marL="228600" indent="-228600">
              <a:buAutoNum type="arabicPeriod"/>
            </a:pPr>
            <a:r>
              <a:rPr lang="en-US" dirty="0" smtClean="0">
                <a:latin typeface="Calibri" charset="0"/>
                <a:ea typeface="ＭＳ Ｐゴシック" charset="0"/>
                <a:cs typeface="ＭＳ Ｐゴシック" charset="0"/>
              </a:rPr>
              <a:t>(click) For example, although chair legs serve similar functions in different chairs, they</a:t>
            </a:r>
            <a:r>
              <a:rPr lang="en-US" baseline="0" dirty="0" smtClean="0">
                <a:latin typeface="Calibri" charset="0"/>
                <a:ea typeface="ＭＳ Ｐゴシック" charset="0"/>
                <a:cs typeface="ＭＳ Ｐゴシック" charset="0"/>
              </a:rPr>
              <a:t> can be geometrically different if they belong to</a:t>
            </a:r>
            <a:r>
              <a:rPr lang="en-US" dirty="0" smtClean="0">
                <a:latin typeface="Calibri" charset="0"/>
                <a:ea typeface="ＭＳ Ｐゴシック" charset="0"/>
                <a:cs typeface="ＭＳ Ｐゴシック" charset="0"/>
              </a:rPr>
              <a:t> different styles. </a:t>
            </a:r>
          </a:p>
          <a:p>
            <a:pPr marL="228600" indent="-228600">
              <a:buAutoNum type="arabicPeriod"/>
            </a:pPr>
            <a:r>
              <a:rPr lang="en-US" dirty="0" smtClean="0">
                <a:latin typeface="Calibri" charset="0"/>
                <a:ea typeface="ＭＳ Ｐゴシック" charset="0"/>
                <a:cs typeface="ＭＳ Ｐゴシック" charset="0"/>
              </a:rPr>
              <a:t>(click) On the other hand, different parts of a chair have different geometries because they serve different functions. </a:t>
            </a:r>
          </a:p>
          <a:p>
            <a:r>
              <a:rPr lang="en-US" dirty="0" smtClean="0">
                <a:latin typeface="Calibri" charset="0"/>
                <a:ea typeface="ＭＳ Ｐゴシック" charset="0"/>
                <a:cs typeface="ＭＳ Ｐゴシック" charset="0"/>
              </a:rPr>
              <a:t>4.</a:t>
            </a:r>
            <a:r>
              <a:rPr lang="en-US" baseline="0" dirty="0" smtClean="0">
                <a:latin typeface="Calibri" charset="0"/>
                <a:ea typeface="ＭＳ Ｐゴシック" charset="0"/>
                <a:cs typeface="ＭＳ Ｐゴシック" charset="0"/>
              </a:rPr>
              <a:t> So, we need to compute geometric features that can reflect geometric details of parts rather than gross shapes.</a:t>
            </a:r>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E2B8756A-8C0D-A948-B002-2DB0716517DD}" type="slidenum">
              <a:rPr lang="en-US" smtClean="0"/>
              <a:t>170</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 preferably at different levels</a:t>
            </a:r>
          </a:p>
        </p:txBody>
      </p:sp>
      <p:sp>
        <p:nvSpPr>
          <p:cNvPr id="4" name="Slide Number Placeholder 3"/>
          <p:cNvSpPr>
            <a:spLocks noGrp="1"/>
          </p:cNvSpPr>
          <p:nvPr>
            <p:ph type="sldNum" sz="quarter" idx="10"/>
          </p:nvPr>
        </p:nvSpPr>
        <p:spPr/>
        <p:txBody>
          <a:bodyPr/>
          <a:lstStyle/>
          <a:p>
            <a:fld id="{958F5A3E-EE0F-A145-B789-ABE29CB59CD3}" type="slidenum">
              <a:rPr lang="en-US" smtClean="0"/>
              <a:t>18</a:t>
            </a:fld>
            <a:endParaRPr lang="en-US"/>
          </a:p>
        </p:txBody>
      </p:sp>
    </p:spTree>
    <p:extLst>
      <p:ext uri="{BB962C8B-B14F-4D97-AF65-F5344CB8AC3E}">
        <p14:creationId xmlns:p14="http://schemas.microsoft.com/office/powerpoint/2010/main" val="385177400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Tx/>
              <a:buAutoNum type="arabicPeriod"/>
              <a:defRPr/>
            </a:pPr>
            <a:r>
              <a:rPr lang="en-US" dirty="0" smtClean="0"/>
              <a:t>Third, solving our problem requires comparisons between models from different object classes, which may have different dimensionalities and distributions of features. </a:t>
            </a:r>
          </a:p>
          <a:p>
            <a:pPr marL="228600" indent="-228600">
              <a:buFontTx/>
              <a:buAutoNum type="arabicPeriod"/>
              <a:defRPr/>
            </a:pPr>
            <a:r>
              <a:rPr lang="en-US" dirty="0" smtClean="0"/>
              <a:t>This</a:t>
            </a:r>
            <a:r>
              <a:rPr lang="en-US" baseline="0" dirty="0" smtClean="0"/>
              <a:t> requires novel ways to model relations between models</a:t>
            </a:r>
            <a:r>
              <a:rPr lang="en-US" dirty="0" smtClean="0"/>
              <a:t>.</a:t>
            </a:r>
          </a:p>
          <a:p>
            <a:pPr marL="228600" indent="-228600">
              <a:buAutoNum type="arabicPeriod"/>
            </a:pPr>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171</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charset="0"/>
                <a:ea typeface="ＭＳ Ｐゴシック" charset="0"/>
                <a:cs typeface="ＭＳ Ｐゴシック" charset="0"/>
              </a:rPr>
              <a:t>According</a:t>
            </a:r>
            <a:r>
              <a:rPr lang="en-US" baseline="0" dirty="0" smtClean="0">
                <a:latin typeface="Calibri" charset="0"/>
                <a:ea typeface="ＭＳ Ｐゴシック" charset="0"/>
                <a:cs typeface="ＭＳ Ｐゴシック" charset="0"/>
              </a:rPr>
              <a:t> to these challenges</a:t>
            </a:r>
            <a:r>
              <a:rPr lang="en-US" dirty="0" smtClean="0">
                <a:latin typeface="Calibri" charset="0"/>
                <a:ea typeface="ＭＳ Ｐゴシック" charset="0"/>
                <a:cs typeface="ＭＳ Ｐゴシック" charset="0"/>
              </a:rPr>
              <a:t>, we base our work on three key ideas.</a:t>
            </a:r>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E2B8756A-8C0D-A948-B002-2DB0716517DD}" type="slidenum">
              <a:rPr lang="en-US" smtClean="0"/>
              <a:t>172</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First, since it is hard to encode a hand-tuned mathematical function, we learn a function from examples. Specifically, we learn from </a:t>
            </a:r>
            <a:r>
              <a:rPr lang="en-US" baseline="0" dirty="0" err="1" smtClean="0"/>
              <a:t>crowdsourced</a:t>
            </a:r>
            <a:r>
              <a:rPr lang="en-US" baseline="0" dirty="0" smtClean="0"/>
              <a:t> data, in order to understand which furniture models are considered to be more compatible by people</a:t>
            </a:r>
          </a:p>
        </p:txBody>
      </p:sp>
      <p:sp>
        <p:nvSpPr>
          <p:cNvPr id="4" name="Slide Number Placeholder 3"/>
          <p:cNvSpPr>
            <a:spLocks noGrp="1"/>
          </p:cNvSpPr>
          <p:nvPr>
            <p:ph type="sldNum" sz="quarter" idx="10"/>
          </p:nvPr>
        </p:nvSpPr>
        <p:spPr/>
        <p:txBody>
          <a:bodyPr/>
          <a:lstStyle/>
          <a:p>
            <a:fld id="{E2B8756A-8C0D-A948-B002-2DB0716517DD}" type="slidenum">
              <a:rPr lang="en-US" smtClean="0"/>
              <a:t>173</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dirty="0" smtClean="0"/>
              <a:t>In our work,</a:t>
            </a:r>
            <a:r>
              <a:rPr lang="en-US" baseline="0" dirty="0" smtClean="0"/>
              <a:t> w</a:t>
            </a:r>
            <a:r>
              <a:rPr lang="en-US" dirty="0" smtClean="0"/>
              <a:t>e consider</a:t>
            </a:r>
            <a:r>
              <a:rPr lang="en-US" baseline="0" dirty="0" smtClean="0"/>
              <a:t> two types of scenes: dining room and living room. </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t>(click) I show the number of models for each object class in living room in the parentheses next to the class names. </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t>(click) When crowdsourcing people’s preferences, we only consider the pairs of object classes with close proximity and functional interaction, which are the pairs connected by arrows.</a:t>
            </a:r>
          </a:p>
        </p:txBody>
      </p:sp>
      <p:sp>
        <p:nvSpPr>
          <p:cNvPr id="4" name="Slide Number Placeholder 3"/>
          <p:cNvSpPr>
            <a:spLocks noGrp="1"/>
          </p:cNvSpPr>
          <p:nvPr>
            <p:ph type="sldNum" sz="quarter" idx="10"/>
          </p:nvPr>
        </p:nvSpPr>
        <p:spPr/>
        <p:txBody>
          <a:bodyPr/>
          <a:lstStyle/>
          <a:p>
            <a:fld id="{E2B8756A-8C0D-A948-B002-2DB0716517DD}" type="slidenum">
              <a:rPr lang="en-US" smtClean="0"/>
              <a:t>174</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For each pair of object classes, we randomly sample 50</a:t>
            </a:r>
            <a:r>
              <a:rPr lang="en-US" baseline="0" dirty="0" smtClean="0"/>
              <a:t> tasks. </a:t>
            </a:r>
          </a:p>
          <a:p>
            <a:pPr marL="228600" indent="-228600">
              <a:buAutoNum type="arabicPeriod"/>
            </a:pPr>
            <a:r>
              <a:rPr lang="en-US" baseline="0" dirty="0" smtClean="0"/>
              <a:t>And in each task, we use the grid technique proposed by Wilber et al. [2014] to make our study more cost-effective. </a:t>
            </a:r>
          </a:p>
          <a:p>
            <a:pPr marL="228600" indent="-228600">
              <a:buAutoNum type="arabicPeriod"/>
            </a:pPr>
            <a:r>
              <a:rPr lang="en-US" baseline="0" dirty="0" smtClean="0"/>
              <a:t>We fix one model as reference, and pair it with six different models of another object class. </a:t>
            </a:r>
          </a:p>
          <a:p>
            <a:pPr marL="228600" indent="-228600">
              <a:buAutoNum type="arabicPeriod"/>
            </a:pPr>
            <a:r>
              <a:rPr lang="en-US" baseline="0" dirty="0" smtClean="0"/>
              <a:t>In this example, we fix the dining table (click) and pair it with six different dining chairs (click).</a:t>
            </a:r>
          </a:p>
          <a:p>
            <a:pPr marL="228600" indent="-228600">
              <a:buAutoNum type="arabicPeriod"/>
            </a:pPr>
            <a:r>
              <a:rPr lang="en-US" baseline="0" dirty="0" smtClean="0"/>
              <a:t>Then, we ask human raters on Amazon Mechanical Turk to select the two pairs in which the two models are most stylistically compatible.</a:t>
            </a:r>
          </a:p>
        </p:txBody>
      </p:sp>
      <p:sp>
        <p:nvSpPr>
          <p:cNvPr id="4" name="Slide Number Placeholder 3"/>
          <p:cNvSpPr>
            <a:spLocks noGrp="1"/>
          </p:cNvSpPr>
          <p:nvPr>
            <p:ph type="sldNum" sz="quarter" idx="10"/>
          </p:nvPr>
        </p:nvSpPr>
        <p:spPr/>
        <p:txBody>
          <a:bodyPr/>
          <a:lstStyle/>
          <a:p>
            <a:fld id="{E2B8756A-8C0D-A948-B002-2DB0716517DD}" type="slidenum">
              <a:rPr lang="en-US" smtClean="0"/>
              <a:t>175</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 most raters select the two</a:t>
            </a:r>
            <a:r>
              <a:rPr lang="en-US" baseline="0" dirty="0" smtClean="0"/>
              <a:t> pairs at bottom-right corner as the most compatible ones.</a:t>
            </a:r>
            <a:endParaRPr lang="en-US" dirty="0"/>
          </a:p>
        </p:txBody>
      </p:sp>
      <p:sp>
        <p:nvSpPr>
          <p:cNvPr id="4" name="Slide Number Placeholder 3"/>
          <p:cNvSpPr>
            <a:spLocks noGrp="1"/>
          </p:cNvSpPr>
          <p:nvPr>
            <p:ph type="sldNum" sz="quarter" idx="10"/>
          </p:nvPr>
        </p:nvSpPr>
        <p:spPr/>
        <p:txBody>
          <a:bodyPr/>
          <a:lstStyle/>
          <a:p>
            <a:fld id="{E2B8756A-8C0D-A948-B002-2DB0716517DD}" type="slidenum">
              <a:rPr lang="en-US" smtClean="0"/>
              <a:t>176</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dirty="0" smtClean="0">
                <a:latin typeface="Calibri" charset="0"/>
                <a:ea typeface="ＭＳ Ｐゴシック" charset="0"/>
                <a:cs typeface="ＭＳ Ｐゴシック" charset="0"/>
              </a:rPr>
              <a:t>We</a:t>
            </a:r>
            <a:r>
              <a:rPr lang="en-US" baseline="0" dirty="0" smtClean="0">
                <a:latin typeface="Calibri" charset="0"/>
                <a:ea typeface="ＭＳ Ｐゴシック" charset="0"/>
                <a:cs typeface="ＭＳ Ｐゴシック" charset="0"/>
              </a:rPr>
              <a:t> then convert the rater’s selection to 8 triplets. </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latin typeface="Calibri" charset="0"/>
                <a:ea typeface="ＭＳ Ｐゴシック" charset="0"/>
                <a:cs typeface="ＭＳ Ｐゴシック" charset="0"/>
              </a:rPr>
              <a:t>(click 5 times)</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latin typeface="Calibri" charset="0"/>
                <a:ea typeface="ＭＳ Ｐゴシック" charset="0"/>
                <a:cs typeface="ＭＳ Ｐゴシック" charset="0"/>
              </a:rPr>
              <a:t>(</a:t>
            </a:r>
            <a:r>
              <a:rPr lang="en-US" dirty="0" smtClean="0">
                <a:latin typeface="Calibri" charset="0"/>
                <a:ea typeface="ＭＳ Ｐゴシック" charset="0"/>
                <a:cs typeface="ＭＳ Ｐゴシック" charset="0"/>
              </a:rPr>
              <a:t>click</a:t>
            </a:r>
            <a:r>
              <a:rPr lang="en-US" baseline="0" dirty="0" smtClean="0">
                <a:latin typeface="Calibri" charset="0"/>
                <a:ea typeface="ＭＳ Ｐゴシック" charset="0"/>
                <a:cs typeface="ＭＳ Ｐゴシック" charset="0"/>
              </a:rPr>
              <a:t>) Each triplet consists of one dining chair that is selected, </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latin typeface="Calibri" charset="0"/>
                <a:ea typeface="ＭＳ Ｐゴシック" charset="0"/>
                <a:cs typeface="ＭＳ Ｐゴシック" charset="0"/>
              </a:rPr>
              <a:t>(click) one dining chair that is not selected, </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latin typeface="Calibri" charset="0"/>
                <a:ea typeface="ＭＳ Ｐゴシック" charset="0"/>
                <a:cs typeface="ＭＳ Ｐゴシック" charset="0"/>
              </a:rPr>
              <a:t>(click) and the reference dining table. </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latin typeface="Calibri" charset="0"/>
                <a:ea typeface="ＭＳ Ｐゴシック" charset="0"/>
                <a:cs typeface="ＭＳ Ｐゴシック" charset="0"/>
              </a:rPr>
              <a:t>(click) In each triplet, the left pair is more compatible than the right pair.</a:t>
            </a:r>
          </a:p>
          <a:p>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177</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We finally collected 63,800 triplets for living room, and 20,200 triplets for dining room. </a:t>
            </a:r>
          </a:p>
          <a:p>
            <a:pPr marL="228600" indent="-228600">
              <a:buAutoNum type="arabicPeriod"/>
            </a:pPr>
            <a:r>
              <a:rPr lang="en-US" baseline="0" dirty="0" smtClean="0"/>
              <a:t>And use them for both learning and evaluation.</a:t>
            </a:r>
          </a:p>
        </p:txBody>
      </p:sp>
      <p:sp>
        <p:nvSpPr>
          <p:cNvPr id="4" name="Slide Number Placeholder 3"/>
          <p:cNvSpPr>
            <a:spLocks noGrp="1"/>
          </p:cNvSpPr>
          <p:nvPr>
            <p:ph type="sldNum" sz="quarter" idx="10"/>
          </p:nvPr>
        </p:nvSpPr>
        <p:spPr/>
        <p:txBody>
          <a:bodyPr/>
          <a:lstStyle/>
          <a:p>
            <a:fld id="{E2B8756A-8C0D-A948-B002-2DB0716517DD}" type="slidenum">
              <a:rPr lang="en-US" smtClean="0"/>
              <a:t>178</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smtClean="0"/>
              <a:t>Our second key idea is to use part-based geometric features, in order to better capture the style characteristics of furniture models.</a:t>
            </a:r>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179</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Our key observation is that furniture styles are often strongly related to characteristic features of individual parts. </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altLang="zh-CN" baseline="0" dirty="0" smtClean="0"/>
              <a:t>For</a:t>
            </a:r>
            <a:r>
              <a:rPr lang="zh-CN" altLang="en-US" baseline="0" dirty="0" smtClean="0"/>
              <a:t> </a:t>
            </a:r>
            <a:r>
              <a:rPr lang="en-US" altLang="zh-CN" baseline="0" dirty="0" smtClean="0"/>
              <a:t>example,</a:t>
            </a:r>
            <a:r>
              <a:rPr lang="zh-CN" altLang="en-US" baseline="0" dirty="0" smtClean="0"/>
              <a:t> </a:t>
            </a:r>
            <a:r>
              <a:rPr lang="en-US" altLang="zh-CN" baseline="0" dirty="0" smtClean="0"/>
              <a:t>modern-style</a:t>
            </a:r>
            <a:r>
              <a:rPr lang="zh-CN" altLang="en-US" baseline="0" dirty="0" smtClean="0"/>
              <a:t> </a:t>
            </a:r>
            <a:r>
              <a:rPr lang="en-US" altLang="zh-CN" baseline="0" dirty="0" smtClean="0"/>
              <a:t>couch</a:t>
            </a:r>
            <a:r>
              <a:rPr lang="zh-CN" altLang="en-US" baseline="0" dirty="0" smtClean="0"/>
              <a:t> </a:t>
            </a:r>
            <a:r>
              <a:rPr lang="en-US" altLang="zh-CN" baseline="0" dirty="0" smtClean="0"/>
              <a:t>features</a:t>
            </a:r>
            <a:r>
              <a:rPr lang="zh-CN" altLang="en-US" baseline="0" dirty="0" smtClean="0"/>
              <a:t> </a:t>
            </a:r>
            <a:r>
              <a:rPr lang="zh-CN" altLang="zh-CN" baseline="0" dirty="0" smtClean="0"/>
              <a:t>s</a:t>
            </a:r>
            <a:r>
              <a:rPr lang="en-US" altLang="zh-CN" baseline="0" dirty="0" err="1" smtClean="0"/>
              <a:t>traight</a:t>
            </a:r>
            <a:r>
              <a:rPr lang="zh-CN" altLang="en-US" baseline="0" dirty="0" smtClean="0"/>
              <a:t> </a:t>
            </a:r>
            <a:r>
              <a:rPr lang="en-US" altLang="zh-CN" baseline="0" dirty="0" smtClean="0"/>
              <a:t>legs,</a:t>
            </a:r>
            <a:r>
              <a:rPr lang="zh-CN" altLang="en-US" baseline="0" dirty="0" smtClean="0"/>
              <a:t> </a:t>
            </a:r>
            <a:r>
              <a:rPr lang="en-US" altLang="zh-CN" baseline="0" dirty="0" smtClean="0"/>
              <a:t>bumpy seats and short backs, while antique couch features curved legs, flat seats and tall backs.</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altLang="zh-CN" baseline="0" dirty="0" smtClean="0"/>
              <a:t>(click) In the meantime, modern-style floor lamp features small shades, straight and thin post, while antique floor lamp usually has relatively larger shades, and posts with richer ornamentation.</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smtClean="0"/>
              <a:t>Use arrows to point to individual parts when describing.</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180</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958F5A3E-EE0F-A145-B789-ABE29CB59CD3}" type="slidenum">
              <a:rPr lang="en-US" smtClean="0"/>
              <a:t>19</a:t>
            </a:fld>
            <a:endParaRPr lang="en-US"/>
          </a:p>
        </p:txBody>
      </p:sp>
    </p:spTree>
    <p:extLst>
      <p:ext uri="{BB962C8B-B14F-4D97-AF65-F5344CB8AC3E}">
        <p14:creationId xmlns:p14="http://schemas.microsoft.com/office/powerpoint/2010/main" val="385177400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observation motivates us to compute part-aware geometric features, and we propose a method that proceeds in three steps.</a:t>
            </a:r>
          </a:p>
          <a:p>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181</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First, we perform a consistent segmentation for all models within each object class by learning a part-based template.</a:t>
            </a:r>
          </a:p>
          <a:p>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E2B8756A-8C0D-A948-B002-2DB0716517DD}" type="slidenum">
              <a:rPr lang="en-US" smtClean="0"/>
              <a:t>182</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charset="0"/>
                <a:ea typeface="ＭＳ Ｐゴシック" charset="0"/>
                <a:cs typeface="ＭＳ Ｐゴシック" charset="0"/>
              </a:rPr>
              <a:t>We then compute geometric features for each part and</a:t>
            </a:r>
            <a:r>
              <a:rPr lang="en-US" baseline="0" dirty="0" smtClean="0">
                <a:latin typeface="Calibri" charset="0"/>
                <a:ea typeface="ＭＳ Ｐゴシック" charset="0"/>
                <a:cs typeface="ＭＳ Ｐゴシック" charset="0"/>
              </a:rPr>
              <a:t> the entire shape</a:t>
            </a:r>
            <a:r>
              <a:rPr lang="en-US" dirty="0" smtClean="0">
                <a:latin typeface="Calibri" charset="0"/>
                <a:ea typeface="ＭＳ Ｐゴシック" charset="0"/>
                <a:cs typeface="ＭＳ Ｐゴシック" charset="0"/>
              </a:rPr>
              <a:t>.</a:t>
            </a:r>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E2B8756A-8C0D-A948-B002-2DB0716517DD}" type="slidenum">
              <a:rPr lang="en-US" smtClean="0"/>
              <a:t>183</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latin typeface="Calibri" charset="0"/>
                <a:ea typeface="ＭＳ Ｐゴシック" charset="0"/>
                <a:cs typeface="ＭＳ Ｐゴシック" charset="0"/>
              </a:rPr>
              <a:t>Finally,</a:t>
            </a:r>
            <a:r>
              <a:rPr lang="en-US" baseline="0" dirty="0" smtClean="0">
                <a:latin typeface="Calibri" charset="0"/>
                <a:ea typeface="ＭＳ Ｐゴシック" charset="0"/>
                <a:cs typeface="ＭＳ Ｐゴシック" charset="0"/>
              </a:rPr>
              <a:t> we concatenate feature vectors for all of its parts and its entire shape. </a:t>
            </a:r>
          </a:p>
          <a:p>
            <a:pPr marL="228600" indent="-228600">
              <a:buAutoNum type="arabicPeriod"/>
            </a:pPr>
            <a:r>
              <a:rPr lang="en-US" baseline="0" dirty="0" smtClean="0">
                <a:latin typeface="Calibri" charset="0"/>
                <a:ea typeface="ＭＳ Ｐゴシック" charset="0"/>
                <a:cs typeface="ＭＳ Ｐゴシック" charset="0"/>
              </a:rPr>
              <a:t>This approach has the advantage that distinctive features of one part are not blended with features of another.</a:t>
            </a:r>
          </a:p>
          <a:p>
            <a:pPr marL="228600" indent="-228600">
              <a:buAutoNum type="arabicPeriod"/>
            </a:pPr>
            <a:r>
              <a:rPr lang="en-US" baseline="0" dirty="0" smtClean="0">
                <a:latin typeface="Calibri" charset="0"/>
                <a:ea typeface="ＭＳ Ｐゴシック" charset="0"/>
                <a:cs typeface="ＭＳ Ｐゴシック" charset="0"/>
              </a:rPr>
              <a:t>We think this is the first time that consistent segmentation has been used for this type of application.</a:t>
            </a:r>
          </a:p>
        </p:txBody>
      </p:sp>
      <p:sp>
        <p:nvSpPr>
          <p:cNvPr id="4" name="Slide Number Placeholder 3"/>
          <p:cNvSpPr>
            <a:spLocks noGrp="1"/>
          </p:cNvSpPr>
          <p:nvPr>
            <p:ph type="sldNum" sz="quarter" idx="10"/>
          </p:nvPr>
        </p:nvSpPr>
        <p:spPr/>
        <p:txBody>
          <a:bodyPr/>
          <a:lstStyle/>
          <a:p>
            <a:fld id="{E2B8756A-8C0D-A948-B002-2DB0716517DD}" type="slidenum">
              <a:rPr lang="en-US" smtClean="0"/>
              <a:t>184</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third key idea is to learn compatibility metric by learning a mapping from the geometry features to style features for each individual object class.</a:t>
            </a:r>
          </a:p>
        </p:txBody>
      </p:sp>
      <p:sp>
        <p:nvSpPr>
          <p:cNvPr id="4" name="Slide Number Placeholder 3"/>
          <p:cNvSpPr>
            <a:spLocks noGrp="1"/>
          </p:cNvSpPr>
          <p:nvPr>
            <p:ph type="sldNum" sz="quarter" idx="10"/>
          </p:nvPr>
        </p:nvSpPr>
        <p:spPr/>
        <p:txBody>
          <a:bodyPr/>
          <a:lstStyle/>
          <a:p>
            <a:fld id="{E2B8756A-8C0D-A948-B002-2DB0716517DD}" type="slidenum">
              <a:rPr lang="en-US" smtClean="0"/>
              <a:t>185</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latin typeface="Calibri" charset="0"/>
                <a:ea typeface="ＭＳ Ｐゴシック" charset="0"/>
                <a:cs typeface="ＭＳ Ｐゴシック" charset="0"/>
              </a:rPr>
              <a:t>In</a:t>
            </a:r>
            <a:r>
              <a:rPr lang="en-US" baseline="0" dirty="0" smtClean="0">
                <a:latin typeface="Calibri" charset="0"/>
                <a:ea typeface="ＭＳ Ｐゴシック" charset="0"/>
                <a:cs typeface="ＭＳ Ｐゴシック" charset="0"/>
              </a:rPr>
              <a:t> previous work, distance learning is formulated as solving a common embedding.</a:t>
            </a:r>
          </a:p>
          <a:p>
            <a:pPr marL="228600" indent="-228600">
              <a:buAutoNum type="arabicPeriod"/>
            </a:pPr>
            <a:r>
              <a:rPr lang="en-US" baseline="0" dirty="0" smtClean="0">
                <a:latin typeface="Calibri" charset="0"/>
                <a:ea typeface="ＭＳ Ｐゴシック" charset="0"/>
                <a:cs typeface="ＭＳ Ｐゴシック" charset="0"/>
              </a:rPr>
              <a:t>If we assume xi and </a:t>
            </a:r>
            <a:r>
              <a:rPr lang="en-US" baseline="0" dirty="0" err="1" smtClean="0">
                <a:latin typeface="Calibri" charset="0"/>
                <a:ea typeface="ＭＳ Ｐゴシック" charset="0"/>
                <a:cs typeface="ＭＳ Ｐゴシック" charset="0"/>
              </a:rPr>
              <a:t>xj</a:t>
            </a:r>
            <a:r>
              <a:rPr lang="en-US" baseline="0" dirty="0" smtClean="0">
                <a:latin typeface="Calibri" charset="0"/>
                <a:ea typeface="ＭＳ Ｐゴシック" charset="0"/>
                <a:cs typeface="ＭＳ Ｐゴシック" charset="0"/>
              </a:rPr>
              <a:t> are feature vectors of two shapes, then the goal is to learn an embedding matrix W so that the distance in the embedding space represents the distance or similarity between the two shapes.  </a:t>
            </a:r>
          </a:p>
          <a:p>
            <a:pPr marL="228600" indent="-228600">
              <a:buAutoNum type="arabicPeriod"/>
            </a:pPr>
            <a:r>
              <a:rPr lang="en-US" baseline="0" dirty="0" smtClean="0">
                <a:latin typeface="Calibri" charset="0"/>
                <a:ea typeface="ＭＳ Ｐゴシック" charset="0"/>
                <a:cs typeface="ＭＳ Ｐゴシック" charset="0"/>
              </a:rPr>
              <a:t>Since all object classes use the same embedding matrix, we call this method symmetric mapping.</a:t>
            </a:r>
          </a:p>
        </p:txBody>
      </p:sp>
      <p:sp>
        <p:nvSpPr>
          <p:cNvPr id="4" name="Slide Number Placeholder 3"/>
          <p:cNvSpPr>
            <a:spLocks noGrp="1"/>
          </p:cNvSpPr>
          <p:nvPr>
            <p:ph type="sldNum" sz="quarter" idx="10"/>
          </p:nvPr>
        </p:nvSpPr>
        <p:spPr/>
        <p:txBody>
          <a:bodyPr/>
          <a:lstStyle/>
          <a:p>
            <a:fld id="{E2B8756A-8C0D-A948-B002-2DB0716517DD}" type="slidenum">
              <a:rPr lang="en-US" smtClean="0"/>
              <a:t>186</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method has succeeded in modeling similarity between fonts and illustration styles. </a:t>
            </a:r>
            <a:endParaRPr lang="en-US" dirty="0"/>
          </a:p>
        </p:txBody>
      </p:sp>
      <p:sp>
        <p:nvSpPr>
          <p:cNvPr id="4" name="Slide Number Placeholder 3"/>
          <p:cNvSpPr>
            <a:spLocks noGrp="1"/>
          </p:cNvSpPr>
          <p:nvPr>
            <p:ph type="sldNum" sz="quarter" idx="10"/>
          </p:nvPr>
        </p:nvSpPr>
        <p:spPr/>
        <p:txBody>
          <a:bodyPr/>
          <a:lstStyle/>
          <a:p>
            <a:fld id="{E2B8756A-8C0D-A948-B002-2DB0716517DD}" type="slidenum">
              <a:rPr lang="en-US" smtClean="0"/>
              <a:t>187</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dirty="0" smtClean="0"/>
              <a:t>However,</a:t>
            </a:r>
            <a:r>
              <a:rPr lang="en-US" baseline="0" dirty="0" smtClean="0"/>
              <a:t> this method relies on two key assumptions. </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t>First, this method assumes that the feature vectors are in the same size. </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t>Second, the method assumes the two feature vectors under comparison are somewhat comparable. </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t>For fonts and illustration styles, it is relatively easy to extract feature vectors that are independent of content, and therefore the feature vectors can easily satisfy these assumptions. </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t>For example, (click) stroke width has been used to model font styles, and (click) color features have been used to model illustration styles. All these features are fairly comparable even if they are computed for different contents.</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t>(click) By contrast, geometric features of 3D furniture models are determined by both content and style, and it is hard to separate them. </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t>(click) Moreover, since we use part-aware geometric features, the feature vectors from different object classes even don’t have the same dimensionality. </a:t>
            </a:r>
          </a:p>
        </p:txBody>
      </p:sp>
      <p:sp>
        <p:nvSpPr>
          <p:cNvPr id="4" name="Slide Number Placeholder 3"/>
          <p:cNvSpPr>
            <a:spLocks noGrp="1"/>
          </p:cNvSpPr>
          <p:nvPr>
            <p:ph type="sldNum" sz="quarter" idx="10"/>
          </p:nvPr>
        </p:nvSpPr>
        <p:spPr/>
        <p:txBody>
          <a:bodyPr/>
          <a:lstStyle/>
          <a:p>
            <a:fld id="{E2B8756A-8C0D-A948-B002-2DB0716517DD}" type="slidenum">
              <a:rPr lang="en-US" smtClean="0"/>
              <a:t>188</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latin typeface="Calibri" charset="0"/>
                <a:ea typeface="ＭＳ Ｐゴシック" charset="0"/>
                <a:cs typeface="ＭＳ Ｐゴシック" charset="0"/>
              </a:rPr>
              <a:t>Therefore, we propose the following approach. We solve for an individual mapping for each object class. </a:t>
            </a:r>
          </a:p>
          <a:p>
            <a:pPr marL="228600" indent="-228600">
              <a:buAutoNum type="arabicPeriod"/>
            </a:pPr>
            <a:r>
              <a:rPr lang="en-US" dirty="0" smtClean="0">
                <a:latin typeface="Calibri" charset="0"/>
                <a:ea typeface="ＭＳ Ｐゴシック" charset="0"/>
                <a:cs typeface="ＭＳ Ｐゴシック" charset="0"/>
              </a:rPr>
              <a:t>In this equation, c(</a:t>
            </a:r>
            <a:r>
              <a:rPr lang="en-US" dirty="0" err="1" smtClean="0">
                <a:latin typeface="Calibri" charset="0"/>
                <a:ea typeface="ＭＳ Ｐゴシック" charset="0"/>
                <a:cs typeface="ＭＳ Ｐゴシック" charset="0"/>
              </a:rPr>
              <a:t>i</a:t>
            </a:r>
            <a:r>
              <a:rPr lang="en-US" dirty="0" smtClean="0">
                <a:latin typeface="Calibri" charset="0"/>
                <a:ea typeface="ＭＳ Ｐゴシック" charset="0"/>
                <a:cs typeface="ＭＳ Ｐゴシック" charset="0"/>
              </a:rPr>
              <a:t>) stands for the object class of xi, and c(j) stands for the object class</a:t>
            </a:r>
            <a:r>
              <a:rPr lang="en-US" baseline="0" dirty="0" smtClean="0">
                <a:latin typeface="Calibri" charset="0"/>
                <a:ea typeface="ＭＳ Ｐゴシック" charset="0"/>
                <a:cs typeface="ＭＳ Ｐゴシック" charset="0"/>
              </a:rPr>
              <a:t> of </a:t>
            </a:r>
            <a:r>
              <a:rPr lang="en-US" baseline="0" dirty="0" err="1" smtClean="0">
                <a:latin typeface="Calibri" charset="0"/>
                <a:ea typeface="ＭＳ Ｐゴシック" charset="0"/>
                <a:cs typeface="ＭＳ Ｐゴシック" charset="0"/>
              </a:rPr>
              <a:t>xj</a:t>
            </a:r>
            <a:r>
              <a:rPr lang="en-US" baseline="0" dirty="0" smtClean="0">
                <a:latin typeface="Calibri" charset="0"/>
                <a:ea typeface="ＭＳ Ｐゴシック" charset="0"/>
                <a:cs typeface="ＭＳ Ｐゴシック" charset="0"/>
              </a:rPr>
              <a:t>. </a:t>
            </a:r>
          </a:p>
          <a:p>
            <a:pPr marL="228600" indent="-228600">
              <a:buAutoNum type="arabicPeriod"/>
            </a:pPr>
            <a:r>
              <a:rPr lang="en-US" baseline="0" dirty="0" smtClean="0">
                <a:latin typeface="Calibri" charset="0"/>
                <a:ea typeface="ＭＳ Ｐゴシック" charset="0"/>
                <a:cs typeface="ＭＳ Ｐゴシック" charset="0"/>
              </a:rPr>
              <a:t>Xi and </a:t>
            </a:r>
            <a:r>
              <a:rPr lang="en-US" baseline="0" dirty="0" err="1" smtClean="0">
                <a:latin typeface="Calibri" charset="0"/>
                <a:ea typeface="ＭＳ Ｐゴシック" charset="0"/>
                <a:cs typeface="ＭＳ Ｐゴシック" charset="0"/>
              </a:rPr>
              <a:t>Xj</a:t>
            </a:r>
            <a:r>
              <a:rPr lang="en-US" baseline="0" dirty="0" smtClean="0">
                <a:latin typeface="Calibri" charset="0"/>
                <a:ea typeface="ＭＳ Ｐゴシック" charset="0"/>
                <a:cs typeface="ＭＳ Ｐゴシック" charset="0"/>
              </a:rPr>
              <a:t> are projected to the embedding space using </a:t>
            </a:r>
            <a:r>
              <a:rPr lang="en-US" baseline="0" dirty="0" err="1" smtClean="0">
                <a:latin typeface="Calibri" charset="0"/>
                <a:ea typeface="ＭＳ Ｐゴシック" charset="0"/>
                <a:cs typeface="ＭＳ Ｐゴシック" charset="0"/>
              </a:rPr>
              <a:t>Wc</a:t>
            </a:r>
            <a:r>
              <a:rPr lang="en-US" baseline="0" dirty="0" smtClean="0">
                <a:latin typeface="Calibri" charset="0"/>
                <a:ea typeface="ＭＳ Ｐゴシック" charset="0"/>
                <a:cs typeface="ＭＳ Ｐゴシック" charset="0"/>
              </a:rPr>
              <a:t>(</a:t>
            </a:r>
            <a:r>
              <a:rPr lang="en-US" baseline="0" dirty="0" err="1" smtClean="0">
                <a:latin typeface="Calibri" charset="0"/>
                <a:ea typeface="ＭＳ Ｐゴシック" charset="0"/>
                <a:cs typeface="ＭＳ Ｐゴシック" charset="0"/>
              </a:rPr>
              <a:t>i</a:t>
            </a:r>
            <a:r>
              <a:rPr lang="en-US" baseline="0" dirty="0" smtClean="0">
                <a:latin typeface="Calibri" charset="0"/>
                <a:ea typeface="ＭＳ Ｐゴシック" charset="0"/>
                <a:cs typeface="ＭＳ Ｐゴシック" charset="0"/>
              </a:rPr>
              <a:t>) and </a:t>
            </a:r>
            <a:r>
              <a:rPr lang="en-US" baseline="0" dirty="0" err="1" smtClean="0">
                <a:latin typeface="Calibri" charset="0"/>
                <a:ea typeface="ＭＳ Ｐゴシック" charset="0"/>
                <a:cs typeface="ＭＳ Ｐゴシック" charset="0"/>
              </a:rPr>
              <a:t>Wc</a:t>
            </a:r>
            <a:r>
              <a:rPr lang="en-US" baseline="0" dirty="0" smtClean="0">
                <a:latin typeface="Calibri" charset="0"/>
                <a:ea typeface="ＭＳ Ｐゴシック" charset="0"/>
                <a:cs typeface="ＭＳ Ｐゴシック" charset="0"/>
              </a:rPr>
              <a:t>(j), which are different matrices.</a:t>
            </a:r>
          </a:p>
          <a:p>
            <a:pPr marL="228600" indent="-228600">
              <a:buAutoNum type="arabicPeriod"/>
            </a:pPr>
            <a:r>
              <a:rPr lang="en-US" baseline="0" dirty="0" smtClean="0">
                <a:latin typeface="Calibri" charset="0"/>
                <a:ea typeface="ＭＳ Ｐゴシック" charset="0"/>
                <a:cs typeface="ＭＳ Ｐゴシック" charset="0"/>
              </a:rPr>
              <a:t>Similar to symmetric mapping, the final style incompatibility is measured by the distance in the embedding space.</a:t>
            </a:r>
          </a:p>
          <a:p>
            <a:pPr marL="228600" indent="-228600">
              <a:buAutoNum type="arabicPeriod"/>
            </a:pPr>
            <a:r>
              <a:rPr lang="en-US" baseline="0" dirty="0" smtClean="0">
                <a:latin typeface="Calibri" charset="0"/>
                <a:ea typeface="ＭＳ Ｐゴシック" charset="0"/>
                <a:cs typeface="ＭＳ Ｐゴシック" charset="0"/>
              </a:rPr>
              <a:t>And we call the new approach asymmetric mapping.</a:t>
            </a:r>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E2B8756A-8C0D-A948-B002-2DB0716517DD}" type="slidenum">
              <a:rPr lang="en-US" smtClean="0"/>
              <a:t>189</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latin typeface="Calibri" charset="0"/>
                <a:ea typeface="ＭＳ Ｐゴシック" charset="0"/>
                <a:cs typeface="ＭＳ Ｐゴシック" charset="0"/>
              </a:rPr>
              <a:t>I would like to </a:t>
            </a:r>
            <a:r>
              <a:rPr lang="en-US" baseline="0" dirty="0" smtClean="0">
                <a:latin typeface="Calibri" charset="0"/>
                <a:ea typeface="ＭＳ Ｐゴシック" charset="0"/>
                <a:cs typeface="ＭＳ Ｐゴシック" charset="0"/>
              </a:rPr>
              <a:t>use this slide to (hopefully) better illustrate our idea. </a:t>
            </a:r>
          </a:p>
          <a:p>
            <a:pPr marL="228600" indent="-228600">
              <a:buAutoNum type="arabicPeriod"/>
            </a:pPr>
            <a:r>
              <a:rPr lang="en-US" baseline="0" dirty="0" smtClean="0">
                <a:latin typeface="Calibri" charset="0"/>
                <a:ea typeface="ＭＳ Ｐゴシック" charset="0"/>
                <a:cs typeface="ＭＳ Ｐゴシック" charset="0"/>
              </a:rPr>
              <a:t>(click) There are three tables on the left, </a:t>
            </a:r>
          </a:p>
          <a:p>
            <a:pPr marL="228600" indent="-228600">
              <a:buAutoNum type="arabicPeriod"/>
            </a:pPr>
            <a:r>
              <a:rPr lang="en-US" baseline="0" dirty="0" smtClean="0">
                <a:latin typeface="Calibri" charset="0"/>
                <a:ea typeface="ＭＳ Ｐゴシック" charset="0"/>
                <a:cs typeface="ＭＳ Ｐゴシック" charset="0"/>
              </a:rPr>
              <a:t>(right) and three chairs on the right.  </a:t>
            </a:r>
          </a:p>
          <a:p>
            <a:pPr marL="228600" indent="-228600">
              <a:buAutoNum type="arabicPeriod"/>
            </a:pPr>
            <a:r>
              <a:rPr lang="en-US" baseline="0" dirty="0" smtClean="0">
                <a:latin typeface="Calibri" charset="0"/>
                <a:ea typeface="ＭＳ Ｐゴシック" charset="0"/>
                <a:cs typeface="ＭＳ Ｐゴシック" charset="0"/>
              </a:rPr>
              <a:t>(click) Their feature vectors are illustrated next to each model. </a:t>
            </a:r>
          </a:p>
          <a:p>
            <a:pPr marL="228600" indent="-228600">
              <a:buAutoNum type="arabicPeriod"/>
            </a:pPr>
            <a:r>
              <a:rPr lang="en-US" baseline="0" dirty="0" smtClean="0">
                <a:latin typeface="Calibri" charset="0"/>
                <a:ea typeface="ＭＳ Ｐゴシック" charset="0"/>
                <a:cs typeface="ＭＳ Ｐゴシック" charset="0"/>
              </a:rPr>
              <a:t>And we can see that since chair and table have different numbers of parts, their feature vectors have different dimensionalities. </a:t>
            </a:r>
          </a:p>
          <a:p>
            <a:pPr marL="228600" indent="-228600">
              <a:buAutoNum type="arabicPeriod"/>
            </a:pPr>
            <a:r>
              <a:rPr lang="en-US" baseline="0" dirty="0" smtClean="0">
                <a:latin typeface="Calibri" charset="0"/>
                <a:ea typeface="ＭＳ Ｐゴシック" charset="0"/>
                <a:cs typeface="ＭＳ Ｐゴシック" charset="0"/>
              </a:rPr>
              <a:t>(click) We therefore learn separate embedding matrices for each object class </a:t>
            </a:r>
          </a:p>
          <a:p>
            <a:pPr marL="228600" indent="-228600">
              <a:buAutoNum type="arabicPeriod"/>
            </a:pPr>
            <a:r>
              <a:rPr lang="en-US" baseline="0" dirty="0" smtClean="0">
                <a:latin typeface="Calibri" charset="0"/>
                <a:ea typeface="ＭＳ Ｐゴシック" charset="0"/>
                <a:cs typeface="ＭＳ Ｐゴシック" charset="0"/>
              </a:rPr>
              <a:t>(click) that map shapes into a shared feature space, where objects that are stylistically compatible are close to each other. </a:t>
            </a:r>
          </a:p>
          <a:p>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190</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Achieving</a:t>
            </a:r>
            <a:r>
              <a:rPr lang="en-US" baseline="0" dirty="0" smtClean="0"/>
              <a:t> this is challenging. </a:t>
            </a:r>
          </a:p>
          <a:p>
            <a:pPr marL="228600" indent="-228600">
              <a:buAutoNum type="arabicPeriod"/>
            </a:pPr>
            <a:r>
              <a:rPr lang="en-US" baseline="0" dirty="0" smtClean="0"/>
              <a:t>First, shape is not always distinctive. </a:t>
            </a:r>
          </a:p>
          <a:p>
            <a:pPr marL="228600" indent="-228600">
              <a:buAutoNum type="arabicPeriod"/>
            </a:pPr>
            <a:r>
              <a:rPr lang="en-US" baseline="0" dirty="0" smtClean="0"/>
              <a:t>For example, i</a:t>
            </a:r>
            <a:r>
              <a:rPr lang="en-US" dirty="0" smtClean="0"/>
              <a:t>n this bedroom scene, the night table</a:t>
            </a:r>
            <a:r>
              <a:rPr lang="en-US" baseline="0" dirty="0" smtClean="0"/>
              <a:t> and the console table have similar geometries.</a:t>
            </a:r>
          </a:p>
          <a:p>
            <a:pPr marL="228600" indent="-228600">
              <a:buAutoNum type="arabicPeriod"/>
            </a:pPr>
            <a:r>
              <a:rPr lang="en-US" baseline="0" dirty="0" smtClean="0"/>
              <a:t>Therefore we have to rely on contextual information to distinguish them.</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20</a:t>
            </a:fld>
            <a:endParaRPr lang="en-US"/>
          </a:p>
        </p:txBody>
      </p:sp>
    </p:spTree>
    <p:extLst>
      <p:ext uri="{BB962C8B-B14F-4D97-AF65-F5344CB8AC3E}">
        <p14:creationId xmlns:p14="http://schemas.microsoft.com/office/powerpoint/2010/main" val="385177400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latin typeface="Calibri" charset="0"/>
                <a:ea typeface="ＭＳ Ｐゴシック" charset="0"/>
                <a:cs typeface="ＭＳ Ｐゴシック" charset="0"/>
              </a:rPr>
              <a:t>Given a distance function, learning proceeds similar to previous work. </a:t>
            </a:r>
          </a:p>
          <a:p>
            <a:pPr marL="228600" indent="-228600">
              <a:buAutoNum type="arabicPeriod"/>
            </a:pPr>
            <a:r>
              <a:rPr lang="en-US" baseline="0" dirty="0" smtClean="0">
                <a:latin typeface="Calibri" charset="0"/>
                <a:ea typeface="ＭＳ Ｐゴシック" charset="0"/>
                <a:cs typeface="ＭＳ Ｐゴシック" charset="0"/>
              </a:rPr>
              <a:t>A rater’s preference is modeled as a logistic function.</a:t>
            </a:r>
          </a:p>
          <a:p>
            <a:pPr marL="228600" indent="-228600">
              <a:buAutoNum type="arabicPeriod"/>
            </a:pPr>
            <a:r>
              <a:rPr lang="en-US" baseline="0" dirty="0" smtClean="0">
                <a:latin typeface="Calibri" charset="0"/>
                <a:ea typeface="ＭＳ Ｐゴシック" charset="0"/>
                <a:cs typeface="ＭＳ Ｐゴシック" charset="0"/>
              </a:rPr>
              <a:t>And then, learning is performed by maximizing the likelihood of the training triplets with regularization. Please refer to my thesis for details regarding the optimization and the regularization term.</a:t>
            </a:r>
          </a:p>
          <a:p>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191</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latin typeface="Calibri" charset="0"/>
                <a:ea typeface="ＭＳ Ｐゴシック" charset="0"/>
                <a:cs typeface="ＭＳ Ｐゴシック" charset="0"/>
              </a:rPr>
              <a:t>Now I would like to talk about experimental results.</a:t>
            </a:r>
            <a:r>
              <a:rPr lang="en-US" baseline="0" dirty="0" smtClean="0">
                <a:latin typeface="+mn-lt"/>
                <a:ea typeface="+mn-ea"/>
                <a:cs typeface="+mn-cs"/>
              </a:rPr>
              <a:t> </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latin typeface="Calibri" charset="0"/>
                <a:ea typeface="ＭＳ Ｐゴシック" charset="0"/>
                <a:cs typeface="ＭＳ Ｐゴシック" charset="0"/>
              </a:rPr>
              <a:t>We test our algorithm upon the triplets that human agree on using hold-out triplet data. We include 264 triplets from dining room and 229 triplets from living room for testing.</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latin typeface="Calibri" charset="0"/>
                <a:ea typeface="ＭＳ Ｐゴシック" charset="0"/>
                <a:cs typeface="ＭＳ Ｐゴシック" charset="0"/>
              </a:rPr>
              <a:t>(click) We consider </a:t>
            </a:r>
            <a:r>
              <a:rPr lang="en-US" dirty="0" smtClean="0">
                <a:latin typeface="Calibri" charset="0"/>
                <a:ea typeface="ＭＳ Ｐゴシック" charset="0"/>
                <a:cs typeface="ＭＳ Ｐゴシック" charset="0"/>
              </a:rPr>
              <a:t>our basic algorithm, as well</a:t>
            </a:r>
            <a:r>
              <a:rPr lang="en-US" baseline="0" dirty="0" smtClean="0">
                <a:latin typeface="Calibri" charset="0"/>
                <a:ea typeface="ＭＳ Ｐゴシック" charset="0"/>
                <a:cs typeface="ＭＳ Ｐゴシック" charset="0"/>
              </a:rPr>
              <a:t> as variants with the novel aspects disabled to investigate their impact on the results. </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latin typeface="Calibri" charset="0"/>
                <a:ea typeface="ＭＳ Ｐゴシック" charset="0"/>
                <a:cs typeface="ＭＳ Ｐゴシック" charset="0"/>
              </a:rPr>
              <a:t>The accuracy of our method is 73% in dining room means that our algorithm’s prediction is same as the majority of human’s preference in 73% of all triplets.</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latin typeface="Calibri" charset="0"/>
                <a:ea typeface="ＭＳ Ｐゴシック" charset="0"/>
                <a:cs typeface="ＭＳ Ｐゴシック" charset="0"/>
              </a:rPr>
              <a:t>Note that the accuracy of chance is 50%, and the accuracy of people is almost 100%.</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latin typeface="Calibri" charset="0"/>
                <a:ea typeface="ＭＳ Ｐゴシック" charset="0"/>
                <a:cs typeface="ＭＳ Ｐゴシック" charset="0"/>
              </a:rPr>
              <a:t>Our algorithm performs clearly better than alternative methods, although it is not comparable to human’s performance. </a:t>
            </a:r>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E2B8756A-8C0D-A948-B002-2DB0716517DD}" type="slidenum">
              <a:rPr lang="en-US" smtClean="0"/>
              <a:t>192</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further investigate the utility of the proposed style compatibility metric in several applications</a:t>
            </a:r>
          </a:p>
        </p:txBody>
      </p:sp>
      <p:sp>
        <p:nvSpPr>
          <p:cNvPr id="4" name="Slide Number Placeholder 3"/>
          <p:cNvSpPr>
            <a:spLocks noGrp="1"/>
          </p:cNvSpPr>
          <p:nvPr>
            <p:ph type="sldNum" sz="quarter" idx="10"/>
          </p:nvPr>
        </p:nvSpPr>
        <p:spPr/>
        <p:txBody>
          <a:bodyPr/>
          <a:lstStyle/>
          <a:p>
            <a:fld id="{E2B8756A-8C0D-A948-B002-2DB0716517DD}" type="slidenum">
              <a:rPr lang="en-US" smtClean="0"/>
              <a:t>193</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Due to the time constraint, I will talk about two of them today.</a:t>
            </a:r>
          </a:p>
        </p:txBody>
      </p:sp>
      <p:sp>
        <p:nvSpPr>
          <p:cNvPr id="4" name="Slide Number Placeholder 3"/>
          <p:cNvSpPr>
            <a:spLocks noGrp="1"/>
          </p:cNvSpPr>
          <p:nvPr>
            <p:ph type="sldNum" sz="quarter" idx="10"/>
          </p:nvPr>
        </p:nvSpPr>
        <p:spPr/>
        <p:txBody>
          <a:bodyPr/>
          <a:lstStyle/>
          <a:p>
            <a:fld id="{E2B8756A-8C0D-A948-B002-2DB0716517DD}" type="slidenum">
              <a:rPr lang="en-US" smtClean="0"/>
              <a:t>194</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latin typeface="Calibri" charset="0"/>
                <a:ea typeface="ＭＳ Ｐゴシック" charset="0"/>
                <a:cs typeface="ＭＳ Ｐゴシック" charset="0"/>
              </a:rPr>
              <a:t>First</a:t>
            </a:r>
            <a:r>
              <a:rPr lang="en-US" baseline="0" dirty="0" smtClean="0">
                <a:latin typeface="Calibri" charset="0"/>
                <a:ea typeface="ＭＳ Ｐゴシック" charset="0"/>
                <a:cs typeface="ＭＳ Ｐゴシック" charset="0"/>
              </a:rPr>
              <a:t> is style-aware shape retrieval. </a:t>
            </a:r>
          </a:p>
          <a:p>
            <a:pPr marL="228600" indent="-228600">
              <a:buAutoNum type="arabicPeriod"/>
            </a:pPr>
            <a:r>
              <a:rPr lang="en-US" baseline="0" dirty="0" smtClean="0"/>
              <a:t>In many cases, people want to retrieve models that are stylistically compatible to a query model of a different object class. </a:t>
            </a:r>
          </a:p>
          <a:p>
            <a:pPr marL="228600" indent="-228600">
              <a:buAutoNum type="arabicPeriod"/>
            </a:pPr>
            <a:r>
              <a:rPr lang="en-US" baseline="0" dirty="0" smtClean="0"/>
              <a:t>For example, in an online furniture shopping system, a potential customer may look for dining chairs that are compatible to the dining table in her apartment.</a:t>
            </a:r>
          </a:p>
        </p:txBody>
      </p:sp>
      <p:sp>
        <p:nvSpPr>
          <p:cNvPr id="4" name="Slide Number Placeholder 3"/>
          <p:cNvSpPr>
            <a:spLocks noGrp="1"/>
          </p:cNvSpPr>
          <p:nvPr>
            <p:ph type="sldNum" sz="quarter" idx="10"/>
          </p:nvPr>
        </p:nvSpPr>
        <p:spPr/>
        <p:txBody>
          <a:bodyPr/>
          <a:lstStyle/>
          <a:p>
            <a:fld id="{E2B8756A-8C0D-A948-B002-2DB0716517DD}" type="slidenum">
              <a:rPr lang="en-US" smtClean="0"/>
              <a:t>195</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system can retrieve chairs in the database that are most compatible to the query</a:t>
            </a:r>
          </a:p>
        </p:txBody>
      </p:sp>
      <p:sp>
        <p:nvSpPr>
          <p:cNvPr id="4" name="Slide Number Placeholder 3"/>
          <p:cNvSpPr>
            <a:spLocks noGrp="1"/>
          </p:cNvSpPr>
          <p:nvPr>
            <p:ph type="sldNum" sz="quarter" idx="10"/>
          </p:nvPr>
        </p:nvSpPr>
        <p:spPr/>
        <p:txBody>
          <a:bodyPr/>
          <a:lstStyle/>
          <a:p>
            <a:fld id="{E2B8756A-8C0D-A948-B002-2DB0716517DD}" type="slidenum">
              <a:rPr lang="en-US" smtClean="0"/>
              <a:t>196</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We also show the five chairs that are least compatible for comparison. </a:t>
            </a:r>
          </a:p>
          <a:p>
            <a:pPr marL="228600" indent="-228600">
              <a:buAutoNum type="arabicPeriod"/>
            </a:pPr>
            <a:r>
              <a:rPr lang="en-US" baseline="0" dirty="0" smtClean="0"/>
              <a:t>The numbers are compatibility distances. Smaller value means more compatible.</a:t>
            </a:r>
          </a:p>
        </p:txBody>
      </p:sp>
      <p:sp>
        <p:nvSpPr>
          <p:cNvPr id="4" name="Slide Number Placeholder 3"/>
          <p:cNvSpPr>
            <a:spLocks noGrp="1"/>
          </p:cNvSpPr>
          <p:nvPr>
            <p:ph type="sldNum" sz="quarter" idx="10"/>
          </p:nvPr>
        </p:nvSpPr>
        <p:spPr/>
        <p:txBody>
          <a:bodyPr/>
          <a:lstStyle/>
          <a:p>
            <a:fld id="{E2B8756A-8C0D-A948-B002-2DB0716517DD}" type="slidenum">
              <a:rPr lang="en-US" smtClean="0"/>
              <a:t>197</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baseline="0" dirty="0" smtClean="0"/>
              <a:t>The metric learned by our method can also provide suggestions to help people create stylistically compatible scenes in interactive design tools. This feature could help </a:t>
            </a:r>
            <a:r>
              <a:rPr lang="en-US" sz="1200" kern="1200" dirty="0" smtClean="0">
                <a:solidFill>
                  <a:schemeClr val="tx1"/>
                </a:solidFill>
                <a:effectLst/>
                <a:latin typeface="+mn-lt"/>
                <a:ea typeface="ＭＳ Ｐゴシック" pitchFamily="-108" charset="-128"/>
                <a:cs typeface="ＭＳ Ｐゴシック" pitchFamily="-108" charset="-128"/>
              </a:rPr>
              <a:t>designers of interior spaces, virtual worlds, and immersive games create more plausible scenes. </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sz="1200" kern="1200" dirty="0" smtClean="0">
                <a:solidFill>
                  <a:schemeClr val="tx1"/>
                </a:solidFill>
                <a:effectLst/>
                <a:latin typeface="+mn-lt"/>
                <a:ea typeface="ＭＳ Ｐゴシック" pitchFamily="-108" charset="-128"/>
                <a:cs typeface="ＭＳ Ｐゴシック" pitchFamily="-108" charset="-128"/>
              </a:rPr>
              <a:t>To investigate this application domain, we have implemented an interactive scene builder augmented with the compatibility metric learned by our algorithm. </a:t>
            </a:r>
            <a:endParaRPr lang="en-US" baseline="0" dirty="0" smtClean="0"/>
          </a:p>
          <a:p>
            <a:pPr marL="228600" indent="-228600">
              <a:buAutoNum type="arabicPeriod"/>
            </a:pPr>
            <a:r>
              <a:rPr lang="en-US" baseline="0" dirty="0" smtClean="0"/>
              <a:t>The input to the system is a set of prescribed object classes, an initial scene with a prescribed spatial layout, and a database of 3D models labeled by object classes.</a:t>
            </a:r>
          </a:p>
          <a:p>
            <a:pPr marL="228600" indent="-228600">
              <a:buAutoNum type="arabicPeriod"/>
            </a:pPr>
            <a:r>
              <a:rPr lang="en-US" baseline="0" dirty="0" smtClean="0"/>
              <a:t>(in video, no fixed, go through some candidate scenes) During an interactive session, the user iteratively replaces models by other models from the same object class in an effort to make the furniture model compatible. </a:t>
            </a:r>
          </a:p>
          <a:p>
            <a:pPr marL="228600" indent="-228600">
              <a:buAutoNum type="arabicPeriod"/>
            </a:pPr>
            <a:r>
              <a:rPr lang="en-US" baseline="0" dirty="0" smtClean="0"/>
              <a:t>(in video, fix an object, go to the next best) At any time, the user is allowed to fix/free any number of objects in the scene, </a:t>
            </a:r>
          </a:p>
          <a:p>
            <a:pPr marL="228600" indent="-228600">
              <a:buAutoNum type="arabicPeriod"/>
            </a:pPr>
            <a:r>
              <a:rPr lang="en-US" baseline="0" dirty="0" smtClean="0"/>
              <a:t>(in video, ) and our system suggests combinations of models from the database that are not currently fixed. </a:t>
            </a:r>
          </a:p>
          <a:p>
            <a:pPr marL="228600" indent="-228600">
              <a:buAutoNum type="arabicPeriod"/>
            </a:pPr>
            <a:r>
              <a:rPr lang="en-US" baseline="0" dirty="0" smtClean="0"/>
              <a:t>(in video, make another a few moves) Then the user is able to choose one of the suggestions to perform the replacement. This procedure repeats until the user is satisfied with all models in the scene</a:t>
            </a:r>
          </a:p>
          <a:p>
            <a:pPr marL="0" indent="0">
              <a:buNone/>
            </a:pPr>
            <a:r>
              <a:rPr lang="en-US" baseline="0" dirty="0" smtClean="0"/>
              <a:t>-----</a:t>
            </a:r>
          </a:p>
          <a:p>
            <a:pPr marL="0" indent="0">
              <a:buNone/>
            </a:pPr>
            <a:r>
              <a:rPr lang="en-US" baseline="0" dirty="0" smtClean="0"/>
              <a:t>Record or live</a:t>
            </a:r>
          </a:p>
        </p:txBody>
      </p:sp>
      <p:sp>
        <p:nvSpPr>
          <p:cNvPr id="4" name="Slide Number Placeholder 3"/>
          <p:cNvSpPr>
            <a:spLocks noGrp="1"/>
          </p:cNvSpPr>
          <p:nvPr>
            <p:ph type="sldNum" sz="quarter" idx="10"/>
          </p:nvPr>
        </p:nvSpPr>
        <p:spPr/>
        <p:txBody>
          <a:bodyPr/>
          <a:lstStyle/>
          <a:p>
            <a:fld id="{E2B8756A-8C0D-A948-B002-2DB0716517DD}" type="slidenum">
              <a:rPr lang="en-US" smtClean="0"/>
              <a:t>198</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We compare our system to an alternative where the suggestions are generated randomly. </a:t>
            </a:r>
          </a:p>
          <a:p>
            <a:pPr marL="228600" indent="-228600">
              <a:buAutoNum type="arabicPeriod"/>
            </a:pPr>
            <a:r>
              <a:rPr lang="en-US" baseline="0" dirty="0" smtClean="0"/>
              <a:t>In our user study, we recruited 12 participants, each participant works on 14 tasks. Half of the tasks are assisted by our learned metric, the other half are not.</a:t>
            </a:r>
          </a:p>
          <a:p>
            <a:pPr marL="228600" indent="-228600">
              <a:buAutoNum type="arabicPeriod"/>
            </a:pPr>
            <a:r>
              <a:rPr lang="en-US" baseline="0" dirty="0" smtClean="0"/>
              <a:t>We compare results from the two settings on Amazon Mechanical Turk.</a:t>
            </a:r>
          </a:p>
        </p:txBody>
      </p:sp>
      <p:sp>
        <p:nvSpPr>
          <p:cNvPr id="4" name="Slide Number Placeholder 3"/>
          <p:cNvSpPr>
            <a:spLocks noGrp="1"/>
          </p:cNvSpPr>
          <p:nvPr>
            <p:ph type="sldNum" sz="quarter" idx="10"/>
          </p:nvPr>
        </p:nvSpPr>
        <p:spPr/>
        <p:txBody>
          <a:bodyPr/>
          <a:lstStyle/>
          <a:p>
            <a:fld id="{E2B8756A-8C0D-A948-B002-2DB0716517DD}" type="slidenum">
              <a:rPr lang="en-US" smtClean="0"/>
              <a:t>199</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this figure, red bars are the votes for the results generated by using assistance of our learned metric, and blue bars are the votes for random suggestions. Green bars mean no preference. Our experiments show that the results generated with assistance of our learned metric are preferred in all but one tasks, with statistical significance in 8 tasks.</a:t>
            </a:r>
          </a:p>
        </p:txBody>
      </p:sp>
      <p:sp>
        <p:nvSpPr>
          <p:cNvPr id="4" name="Slide Number Placeholder 3"/>
          <p:cNvSpPr>
            <a:spLocks noGrp="1"/>
          </p:cNvSpPr>
          <p:nvPr>
            <p:ph type="sldNum" sz="quarter" idx="10"/>
          </p:nvPr>
        </p:nvSpPr>
        <p:spPr/>
        <p:txBody>
          <a:bodyPr/>
          <a:lstStyle/>
          <a:p>
            <a:fld id="{E2B8756A-8C0D-A948-B002-2DB0716517DD}" type="slidenum">
              <a:rPr lang="en-US" smtClean="0"/>
              <a:t>200</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However</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manually modeling 3D scenes</a:t>
            </a:r>
            <a:r>
              <a:rPr lang="en-US" sz="1200" kern="1200" dirty="0" smtClean="0">
                <a:solidFill>
                  <a:schemeClr val="tx1"/>
                </a:solidFill>
                <a:effectLst/>
                <a:latin typeface="+mn-lt"/>
                <a:ea typeface="+mn-ea"/>
                <a:cs typeface="+mn-cs"/>
              </a:rPr>
              <a:t> is notoriously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tedious and challenging, even by assembling</a:t>
            </a:r>
            <a:r>
              <a:rPr lang="en-US" sz="1200" kern="1200" baseline="0" dirty="0" smtClean="0">
                <a:solidFill>
                  <a:schemeClr val="tx1"/>
                </a:solidFill>
                <a:effectLst/>
                <a:latin typeface="+mn-lt"/>
                <a:ea typeface="+mn-ea"/>
                <a:cs typeface="+mn-cs"/>
              </a:rPr>
              <a:t> existing 3D models</a:t>
            </a:r>
            <a:r>
              <a:rPr lang="en-US" sz="1200" kern="1200" dirty="0" smtClean="0">
                <a:solidFill>
                  <a:schemeClr val="tx1"/>
                </a:solidFill>
                <a:effectLst/>
                <a:latin typeface="+mn-lt"/>
                <a:ea typeface="+mn-ea"/>
                <a:cs typeface="+mn-cs"/>
              </a:rPr>
              <a:t>.</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Human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modelers</a:t>
            </a:r>
            <a:r>
              <a:rPr lang="en-US" sz="1200" kern="1200" baseline="0" dirty="0" smtClean="0">
                <a:solidFill>
                  <a:schemeClr val="tx1"/>
                </a:solidFill>
                <a:effectLst/>
                <a:latin typeface="+mn-lt"/>
                <a:ea typeface="+mn-ea"/>
                <a:cs typeface="+mn-cs"/>
              </a:rPr>
              <a:t> usually have to spend days or even weeks going through huge databases of 3D shapes, selecting appropriate objects for the scene, </a:t>
            </a:r>
          </a:p>
        </p:txBody>
      </p:sp>
      <p:sp>
        <p:nvSpPr>
          <p:cNvPr id="4" name="Slide Number Placeholder 3"/>
          <p:cNvSpPr>
            <a:spLocks noGrp="1"/>
          </p:cNvSpPr>
          <p:nvPr>
            <p:ph type="sldNum" sz="quarter" idx="10"/>
          </p:nvPr>
        </p:nvSpPr>
        <p:spPr/>
        <p:txBody>
          <a:bodyPr/>
          <a:lstStyle/>
          <a:p>
            <a:fld id="{958F5A3E-EE0F-A145-B789-ABE29CB59CD3}" type="slidenum">
              <a:rPr lang="en-US" smtClean="0"/>
              <a:t>3</a:t>
            </a:fld>
            <a:endParaRPr lang="en-US"/>
          </a:p>
        </p:txBody>
      </p:sp>
    </p:spTree>
    <p:extLst>
      <p:ext uri="{BB962C8B-B14F-4D97-AF65-F5344CB8AC3E}">
        <p14:creationId xmlns:p14="http://schemas.microsoft.com/office/powerpoint/2010/main" val="2826347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However, for complex scenes, directly considering contextual information for the entire scene is not distinctive either. </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Let’s look at this library, which contains two types of chairs and two types of tables. </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(Click) Meeting chairs and meeting tables are arranged so that people could face one another, </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(Click) while study chair and study desks are arranged so that people have more personal space. </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We would like to classify the objects in this scene into these 4 object classes.</a:t>
            </a:r>
          </a:p>
        </p:txBody>
      </p:sp>
      <p:sp>
        <p:nvSpPr>
          <p:cNvPr id="4" name="Slide Number Placeholder 3"/>
          <p:cNvSpPr>
            <a:spLocks noGrp="1"/>
          </p:cNvSpPr>
          <p:nvPr>
            <p:ph type="sldNum" sz="quarter" idx="10"/>
          </p:nvPr>
        </p:nvSpPr>
        <p:spPr/>
        <p:txBody>
          <a:bodyPr/>
          <a:lstStyle/>
          <a:p>
            <a:fld id="{958F5A3E-EE0F-A145-B789-ABE29CB59CD3}" type="slidenum">
              <a:rPr lang="en-US" smtClean="0"/>
              <a:t>21</a:t>
            </a:fld>
            <a:endParaRPr lang="en-US"/>
          </a:p>
        </p:txBody>
      </p:sp>
    </p:spTree>
    <p:extLst>
      <p:ext uri="{BB962C8B-B14F-4D97-AF65-F5344CB8AC3E}">
        <p14:creationId xmlns:p14="http://schemas.microsoft.com/office/powerpoint/2010/main" val="3851774004"/>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ltLang="zh-CN" sz="1200" kern="1200" dirty="0" smtClean="0">
                <a:solidFill>
                  <a:schemeClr val="tx1"/>
                </a:solidFill>
                <a:effectLst/>
                <a:latin typeface="+mn-lt"/>
                <a:ea typeface="ＭＳ Ｐゴシック" pitchFamily="-108" charset="-128"/>
                <a:cs typeface="ＭＳ Ｐゴシック" pitchFamily="-108" charset="-128"/>
              </a:rPr>
              <a:t>To</a:t>
            </a:r>
            <a:r>
              <a:rPr lang="en-US" altLang="zh-CN" sz="1200" kern="1200" baseline="0" dirty="0" smtClean="0">
                <a:solidFill>
                  <a:schemeClr val="tx1"/>
                </a:solidFill>
                <a:effectLst/>
                <a:latin typeface="+mn-lt"/>
                <a:ea typeface="ＭＳ Ｐゴシック" pitchFamily="-108" charset="-128"/>
                <a:cs typeface="ＭＳ Ｐゴシック" pitchFamily="-108" charset="-128"/>
              </a:rPr>
              <a:t> summarize ,</a:t>
            </a:r>
            <a:endParaRPr lang="en-US" altLang="zh-CN" sz="1200" kern="1200" dirty="0" smtClean="0">
              <a:solidFill>
                <a:schemeClr val="tx1"/>
              </a:solidFill>
              <a:effectLst/>
              <a:latin typeface="+mn-lt"/>
              <a:ea typeface="ＭＳ Ｐゴシック" pitchFamily="-108" charset="-128"/>
              <a:cs typeface="ＭＳ Ｐゴシック" pitchFamily="-108" charset="-128"/>
            </a:endParaRPr>
          </a:p>
          <a:p>
            <a:pPr marL="228600" indent="-228600">
              <a:buAutoNum type="arabicPeriod"/>
            </a:pPr>
            <a:r>
              <a:rPr lang="en-US" altLang="zh-CN" sz="1200" kern="1200" dirty="0" smtClean="0">
                <a:solidFill>
                  <a:schemeClr val="tx1"/>
                </a:solidFill>
                <a:effectLst/>
                <a:latin typeface="+mn-lt"/>
                <a:ea typeface="ＭＳ Ｐゴシック" pitchFamily="-108" charset="-128"/>
                <a:cs typeface="ＭＳ Ｐゴシック" pitchFamily="-108" charset="-128"/>
              </a:rPr>
              <a:t>First, o</a:t>
            </a:r>
            <a:r>
              <a:rPr lang="en-US" sz="1200" kern="1200" dirty="0" smtClean="0">
                <a:solidFill>
                  <a:schemeClr val="tx1"/>
                </a:solidFill>
                <a:effectLst/>
                <a:latin typeface="+mn-lt"/>
                <a:ea typeface="ＭＳ Ｐゴシック" pitchFamily="-108" charset="-128"/>
                <a:cs typeface="ＭＳ Ｐゴシック" pitchFamily="-108" charset="-128"/>
              </a:rPr>
              <a:t>ur quantitative results show that it is possible to learn a compatibility metric for furniture of different classes, with greater accuracy using part-aware geometric features and with joint </a:t>
            </a:r>
            <a:r>
              <a:rPr lang="en-US" sz="1200" kern="1200" dirty="0" err="1" smtClean="0">
                <a:solidFill>
                  <a:schemeClr val="tx1"/>
                </a:solidFill>
                <a:effectLst/>
                <a:latin typeface="+mn-lt"/>
                <a:ea typeface="ＭＳ Ｐゴシック" pitchFamily="-108" charset="-128"/>
                <a:cs typeface="ＭＳ Ｐゴシック" pitchFamily="-108" charset="-128"/>
              </a:rPr>
              <a:t>embeddings</a:t>
            </a:r>
            <a:r>
              <a:rPr lang="en-US" sz="1200" kern="1200" dirty="0" smtClean="0">
                <a:solidFill>
                  <a:schemeClr val="tx1"/>
                </a:solidFill>
                <a:effectLst/>
                <a:latin typeface="+mn-lt"/>
                <a:ea typeface="ＭＳ Ｐゴシック" pitchFamily="-108" charset="-128"/>
                <a:cs typeface="ＭＳ Ｐゴシック" pitchFamily="-108" charset="-128"/>
              </a:rPr>
              <a:t> of individual object classes. </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sz="1200" kern="1200" dirty="0" smtClean="0">
                <a:solidFill>
                  <a:schemeClr val="tx1"/>
                </a:solidFill>
                <a:effectLst/>
                <a:latin typeface="+mn-lt"/>
                <a:ea typeface="ＭＳ Ｐゴシック" pitchFamily="-108" charset="-128"/>
                <a:cs typeface="ＭＳ Ｐゴシック" pitchFamily="-108" charset="-128"/>
              </a:rPr>
              <a:t>Second, our user studies show that the learned metric can be used effectively to achieve higher style compatibility in applications ranging from shape retrieval to scene building. </a:t>
            </a:r>
            <a:endParaRPr lang="en-US"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201</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a:t>
            </a:r>
            <a:r>
              <a:rPr lang="en-US" baseline="0" dirty="0" smtClean="0"/>
              <a:t> this </a:t>
            </a:r>
            <a:r>
              <a:rPr lang="en-US" dirty="0" smtClean="0"/>
              <a:t>work</a:t>
            </a:r>
            <a:r>
              <a:rPr lang="en-US" baseline="0" dirty="0" smtClean="0"/>
              <a:t> suffers from several limitations, which suggest directions for future work.</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202</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latin typeface="Calibri" charset="0"/>
                <a:ea typeface="ＭＳ Ｐゴシック" charset="0"/>
                <a:cs typeface="ＭＳ Ｐゴシック" charset="0"/>
              </a:rPr>
              <a:t>First, our method considers only a simple set of geometric features and thus cannot detect fine-grained style variations. </a:t>
            </a:r>
          </a:p>
          <a:p>
            <a:pPr marL="228600" indent="-228600">
              <a:buAutoNum type="arabicPeriod"/>
            </a:pPr>
            <a:r>
              <a:rPr lang="en-US" baseline="0" dirty="0" smtClean="0">
                <a:latin typeface="Calibri" charset="0"/>
                <a:ea typeface="ＭＳ Ｐゴシック" charset="0"/>
                <a:cs typeface="ＭＳ Ｐゴシック" charset="0"/>
              </a:rPr>
              <a:t>For example, our method is unable to detect different motifs (click), which are usually indicative for furniture styles.</a:t>
            </a:r>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958F5A3E-EE0F-A145-B789-ABE29CB59CD3}" type="slidenum">
              <a:rPr lang="en-US" smtClean="0"/>
              <a:t>203</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charset="0"/>
                <a:ea typeface="ＭＳ Ｐゴシック" charset="0"/>
                <a:cs typeface="ＭＳ Ｐゴシック" charset="0"/>
              </a:rPr>
              <a:t>Second,</a:t>
            </a:r>
            <a:r>
              <a:rPr lang="en-US" baseline="0" dirty="0" smtClean="0">
                <a:latin typeface="Calibri" charset="0"/>
                <a:ea typeface="ＭＳ Ｐゴシック" charset="0"/>
                <a:cs typeface="ＭＳ Ｐゴシック" charset="0"/>
              </a:rPr>
              <a:t> our work is targeted only at furniture within interior environment. Investigating how the proposed techniques could be used in systems for modeling garments, architecture or other domains where style is important could provide a fruitful line of research for future study.</a:t>
            </a:r>
            <a:endParaRPr lang="en-US" dirty="0" smtClean="0">
              <a:latin typeface="Calibri"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204</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have</a:t>
            </a:r>
            <a:r>
              <a:rPr lang="en-US" baseline="0" dirty="0" smtClean="0"/>
              <a:t> finished all three projects that I want to talk about today.</a:t>
            </a:r>
            <a:endParaRPr lang="en-US" dirty="0"/>
          </a:p>
        </p:txBody>
      </p:sp>
      <p:sp>
        <p:nvSpPr>
          <p:cNvPr id="4" name="Slide Number Placeholder 3"/>
          <p:cNvSpPr>
            <a:spLocks noGrp="1"/>
          </p:cNvSpPr>
          <p:nvPr>
            <p:ph type="sldNum" sz="quarter" idx="10"/>
          </p:nvPr>
        </p:nvSpPr>
        <p:spPr/>
        <p:txBody>
          <a:bodyPr/>
          <a:lstStyle/>
          <a:p>
            <a:fld id="{E2B8756A-8C0D-A948-B002-2DB0716517DD}" type="slidenum">
              <a:rPr lang="en-US" smtClean="0"/>
              <a:t>205</a:t>
            </a:fld>
            <a:endParaRPr lang="en-US"/>
          </a:p>
        </p:txBody>
      </p:sp>
    </p:spTree>
    <p:extLst>
      <p:ext uri="{BB962C8B-B14F-4D97-AF65-F5344CB8AC3E}">
        <p14:creationId xmlns:p14="http://schemas.microsoft.com/office/powerpoint/2010/main" val="3168296354"/>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summarize my thesis, first, we found that relationships between objects, particularly the ones between objects within a semantic group, provide a strong cue for scene analysis.</a:t>
            </a:r>
          </a:p>
        </p:txBody>
      </p:sp>
      <p:sp>
        <p:nvSpPr>
          <p:cNvPr id="4" name="Slide Number Placeholder 3"/>
          <p:cNvSpPr>
            <a:spLocks noGrp="1"/>
          </p:cNvSpPr>
          <p:nvPr>
            <p:ph type="sldNum" sz="quarter" idx="10"/>
          </p:nvPr>
        </p:nvSpPr>
        <p:spPr/>
        <p:txBody>
          <a:bodyPr/>
          <a:lstStyle/>
          <a:p>
            <a:fld id="{E2B8756A-8C0D-A948-B002-2DB0716517DD}" type="slidenum">
              <a:rPr lang="en-US" smtClean="0"/>
              <a:t>206</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Second, they are also strongly related to scene plausibility and aesthetics. </a:t>
            </a:r>
          </a:p>
          <a:p>
            <a:pPr marL="228600" indent="-228600">
              <a:buAutoNum type="arabicPeriod"/>
            </a:pPr>
            <a:r>
              <a:rPr lang="en-US" baseline="0" dirty="0" smtClean="0"/>
              <a:t>We particularly focus on style compatibility between objects and aesthetics of compositions created from virtual scenes, </a:t>
            </a:r>
          </a:p>
          <a:p>
            <a:pPr marL="228600" indent="-228600">
              <a:buAutoNum type="arabicPeriod"/>
            </a:pPr>
            <a:r>
              <a:rPr lang="en-US" baseline="0" dirty="0" smtClean="0"/>
              <a:t>and we show that reasoning about relationships between objects greatly improves the plausibility and aesthetics of synthesized scenes.</a:t>
            </a:r>
          </a:p>
        </p:txBody>
      </p:sp>
      <p:sp>
        <p:nvSpPr>
          <p:cNvPr id="4" name="Slide Number Placeholder 3"/>
          <p:cNvSpPr>
            <a:spLocks noGrp="1"/>
          </p:cNvSpPr>
          <p:nvPr>
            <p:ph type="sldNum" sz="quarter" idx="10"/>
          </p:nvPr>
        </p:nvSpPr>
        <p:spPr/>
        <p:txBody>
          <a:bodyPr/>
          <a:lstStyle/>
          <a:p>
            <a:fld id="{E2B8756A-8C0D-A948-B002-2DB0716517DD}" type="slidenum">
              <a:rPr lang="en-US" smtClean="0"/>
              <a:t>207</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Our work suggests directions for future work. </a:t>
            </a:r>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208</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First, it would be interesting to explore other sources of scene examples that the knowledge of scene realism can be learned from. </a:t>
            </a:r>
            <a:r>
              <a:rPr lang="en-US" sz="1200" kern="1200" baseline="0" dirty="0" smtClean="0">
                <a:solidFill>
                  <a:schemeClr val="tx1"/>
                </a:solidFill>
                <a:effectLst/>
                <a:latin typeface="+mn-lt"/>
                <a:ea typeface="+mn-ea"/>
                <a:cs typeface="+mn-cs"/>
              </a:rPr>
              <a:t> </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For example, there are millions of high-quality product images of indoor scenes on the Internet, which are great examples for learning design constraints and image composition rules. </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209</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smtClean="0">
                <a:solidFill>
                  <a:schemeClr val="tx1"/>
                </a:solidFill>
                <a:effectLst/>
                <a:latin typeface="+mn-lt"/>
                <a:ea typeface="+mn-ea"/>
                <a:cs typeface="+mn-cs"/>
              </a:rPr>
              <a:t>Furthermore, as RGB-D cameras become more popular and cheaper, it will become easier to acquire a large number of scans of real scenes, which would provide even more opportunities for data-driven scene modeling. </a:t>
            </a:r>
          </a:p>
          <a:p>
            <a:pPr marL="228600" indent="-228600">
              <a:buAutoNum type="arabicPeriod"/>
            </a:pPr>
            <a:r>
              <a:rPr lang="en-US" sz="1200" kern="1200" dirty="0" smtClean="0">
                <a:solidFill>
                  <a:schemeClr val="tx1"/>
                </a:solidFill>
                <a:effectLst/>
                <a:latin typeface="+mn-lt"/>
                <a:ea typeface="+mn-ea"/>
                <a:cs typeface="+mn-cs"/>
              </a:rPr>
              <a:t>However, similar to the scenario of virtual scenes, data-driven</a:t>
            </a:r>
            <a:r>
              <a:rPr lang="en-US" sz="1200" kern="1200" baseline="0" dirty="0" smtClean="0">
                <a:solidFill>
                  <a:schemeClr val="tx1"/>
                </a:solidFill>
                <a:effectLst/>
                <a:latin typeface="+mn-lt"/>
                <a:ea typeface="+mn-ea"/>
                <a:cs typeface="+mn-cs"/>
              </a:rPr>
              <a:t> applications</a:t>
            </a:r>
            <a:r>
              <a:rPr lang="en-US" sz="1200" kern="1200" dirty="0" smtClean="0">
                <a:solidFill>
                  <a:schemeClr val="tx1"/>
                </a:solidFill>
                <a:effectLst/>
                <a:latin typeface="+mn-lt"/>
                <a:ea typeface="+mn-ea"/>
                <a:cs typeface="+mn-cs"/>
              </a:rPr>
              <a:t> would probably require good segmentation and annotation on the exemplar images or RGB-D scans in order to maximize the usefulness of the data, which would require more sophisticated scene analysis tools. </a:t>
            </a:r>
            <a:endParaRPr lang="en-US" dirty="0" smtClean="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2B8756A-8C0D-A948-B002-2DB0716517DD}" type="slidenum">
              <a:rPr lang="en-US" smtClean="0"/>
              <a:t>210</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We first consider using spatial relations between each pair of objects in the scene. </a:t>
            </a:r>
          </a:p>
          <a:p>
            <a:pPr marL="228600" indent="-228600">
              <a:buAutoNum type="arabicPeriod"/>
            </a:pPr>
            <a:r>
              <a:rPr lang="en-US" baseline="0" dirty="0" smtClean="0"/>
              <a:t>Here</a:t>
            </a:r>
            <a:r>
              <a:rPr lang="en-US" baseline="0" smtClean="0"/>
              <a:t>, I plot </a:t>
            </a:r>
            <a:r>
              <a:rPr lang="en-US" baseline="0" dirty="0" smtClean="0"/>
              <a:t>the histograms of pairwise distances between objects of two object classes. </a:t>
            </a:r>
          </a:p>
          <a:p>
            <a:pPr marL="228600" indent="-228600">
              <a:buAutoNum type="arabicPeriod"/>
            </a:pPr>
            <a:r>
              <a:rPr lang="en-US" baseline="0" dirty="0" smtClean="0"/>
              <a:t>From the plots, we can see that contextual information is not discriminative in this case, because both curves are quite flat. </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22</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Second, it would also be interesting to investigate other factors that are related to scene plausibility and scene semantics. </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For example, one factor that has not been fully investigated in my thesis is materials. </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And we believe materials may play a large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role in ensuring the style</a:t>
            </a:r>
            <a:r>
              <a:rPr lang="en-US" sz="1200" kern="1200" baseline="0" dirty="0" smtClean="0">
                <a:solidFill>
                  <a:schemeClr val="tx1"/>
                </a:solidFill>
                <a:effectLst/>
                <a:latin typeface="+mn-lt"/>
                <a:ea typeface="+mn-ea"/>
                <a:cs typeface="+mn-cs"/>
              </a:rPr>
              <a:t> compatibility </a:t>
            </a:r>
            <a:r>
              <a:rPr lang="en-US" sz="1200" kern="1200" dirty="0" smtClean="0">
                <a:solidFill>
                  <a:schemeClr val="tx1"/>
                </a:solidFill>
                <a:effectLst/>
                <a:latin typeface="+mn-lt"/>
                <a:ea typeface="+mn-ea"/>
                <a:cs typeface="+mn-cs"/>
              </a:rPr>
              <a:t>of a scene.</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Besides materials, many other properties of 3D models, such as construction methods and affordances, could also be strongly related to scene plausibility, and we leave them for future work.  </a:t>
            </a:r>
            <a:endParaRPr lang="en-US" dirty="0" smtClean="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kern="1200" dirty="0" smtClean="0">
              <a:solidFill>
                <a:schemeClr val="tx1"/>
              </a:solidFill>
              <a:effectLst/>
              <a:latin typeface="+mn-lt"/>
              <a:ea typeface="+mn-ea"/>
              <a:cs typeface="+mn-cs"/>
            </a:endParaRP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2B8756A-8C0D-A948-B002-2DB0716517DD}" type="slidenum">
              <a:rPr lang="en-US" smtClean="0"/>
              <a:t>211</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At the end of my talk, I would like to thank people who have supported me in my thesis and throughout my PhD studies. </a:t>
            </a:r>
          </a:p>
          <a:p>
            <a:pPr marL="228600" indent="-228600">
              <a:buAutoNum type="arabicPeriod"/>
            </a:pPr>
            <a:r>
              <a:rPr lang="en-US" baseline="0" dirty="0" smtClean="0"/>
              <a:t>(click) Foremost, I would like to thank my adviser, Thomas </a:t>
            </a:r>
            <a:r>
              <a:rPr lang="en-US" baseline="0" dirty="0" err="1" smtClean="0"/>
              <a:t>Funkhouser</a:t>
            </a:r>
            <a:r>
              <a:rPr lang="en-US" baseline="0" dirty="0" smtClean="0"/>
              <a:t> for his continuous support and guidance in the past 5 years. </a:t>
            </a:r>
          </a:p>
          <a:p>
            <a:pPr marL="228600" indent="-228600">
              <a:buAutoNum type="arabicPeriod"/>
            </a:pPr>
            <a:r>
              <a:rPr lang="en-US" baseline="0" dirty="0" smtClean="0"/>
              <a:t>(click) I am also grateful to my internship mentors, Wilmot Li, Jim McCann and Aaron </a:t>
            </a:r>
            <a:r>
              <a:rPr lang="en-US" baseline="0" dirty="0" err="1" smtClean="0"/>
              <a:t>Hertzmann</a:t>
            </a:r>
            <a:r>
              <a:rPr lang="en-US" baseline="0" dirty="0" smtClean="0"/>
              <a:t>, for sharing knowledge, insights and expertise with me during and after my internships at Adobe Research. </a:t>
            </a:r>
          </a:p>
        </p:txBody>
      </p:sp>
      <p:sp>
        <p:nvSpPr>
          <p:cNvPr id="4" name="Slide Number Placeholder 3"/>
          <p:cNvSpPr>
            <a:spLocks noGrp="1"/>
          </p:cNvSpPr>
          <p:nvPr>
            <p:ph type="sldNum" sz="quarter" idx="10"/>
          </p:nvPr>
        </p:nvSpPr>
        <p:spPr/>
        <p:txBody>
          <a:bodyPr/>
          <a:lstStyle/>
          <a:p>
            <a:fld id="{E2B8756A-8C0D-A948-B002-2DB0716517DD}" type="slidenum">
              <a:rPr lang="en-US" smtClean="0"/>
              <a:t>212</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was fortunate to collaborate with </a:t>
            </a:r>
            <a:r>
              <a:rPr lang="en-US" baseline="0" dirty="0" err="1" smtClean="0"/>
              <a:t>Niloy</a:t>
            </a:r>
            <a:r>
              <a:rPr lang="en-US" baseline="0" dirty="0" smtClean="0"/>
              <a:t> </a:t>
            </a:r>
            <a:r>
              <a:rPr lang="en-US" baseline="0" dirty="0" err="1" smtClean="0"/>
              <a:t>Mitra</a:t>
            </a:r>
            <a:r>
              <a:rPr lang="en-US" baseline="0" dirty="0" smtClean="0"/>
              <a:t>, Vladimir Kim, Siddhartha </a:t>
            </a:r>
            <a:r>
              <a:rPr lang="en-US" baseline="0" dirty="0" err="1" smtClean="0"/>
              <a:t>Chaudhuri</a:t>
            </a:r>
            <a:r>
              <a:rPr lang="en-US" baseline="0" dirty="0" smtClean="0"/>
              <a:t>, and Qi-Xing Huang. This work would not have been possible without their insightful suggestions and invaluable advice throughout my projects.</a:t>
            </a:r>
          </a:p>
        </p:txBody>
      </p:sp>
      <p:sp>
        <p:nvSpPr>
          <p:cNvPr id="4" name="Slide Number Placeholder 3"/>
          <p:cNvSpPr>
            <a:spLocks noGrp="1"/>
          </p:cNvSpPr>
          <p:nvPr>
            <p:ph type="sldNum" sz="quarter" idx="10"/>
          </p:nvPr>
        </p:nvSpPr>
        <p:spPr/>
        <p:txBody>
          <a:bodyPr/>
          <a:lstStyle/>
          <a:p>
            <a:fld id="{E2B8756A-8C0D-A948-B002-2DB0716517DD}" type="slidenum">
              <a:rPr lang="en-US" smtClean="0"/>
              <a:t>213</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I am also grateful to everyone in this group. </a:t>
            </a:r>
          </a:p>
          <a:p>
            <a:pPr marL="228600" indent="-228600">
              <a:buAutoNum type="arabicPeriod"/>
            </a:pPr>
            <a:r>
              <a:rPr lang="en-US" baseline="0" dirty="0" smtClean="0"/>
              <a:t>(click) I’d like to thank David, Adam, </a:t>
            </a:r>
            <a:r>
              <a:rPr lang="en-US" baseline="0" dirty="0" err="1" smtClean="0"/>
              <a:t>Szymon</a:t>
            </a:r>
            <a:r>
              <a:rPr lang="en-US" baseline="0" dirty="0" smtClean="0"/>
              <a:t> and </a:t>
            </a:r>
            <a:r>
              <a:rPr lang="en-US" baseline="0" dirty="0" err="1" smtClean="0"/>
              <a:t>Jianxiong</a:t>
            </a:r>
            <a:r>
              <a:rPr lang="en-US" baseline="0" dirty="0" smtClean="0"/>
              <a:t> for their help and discussions in almost every project that I have been working on. </a:t>
            </a:r>
          </a:p>
          <a:p>
            <a:pPr marL="228600" indent="-228600">
              <a:buAutoNum type="arabicPeriod"/>
            </a:pPr>
            <a:r>
              <a:rPr lang="en-US" baseline="0" dirty="0" smtClean="0"/>
              <a:t>I am also thankful to my friends. My PhD life would not have been so amazing without them.</a:t>
            </a:r>
          </a:p>
        </p:txBody>
      </p:sp>
      <p:sp>
        <p:nvSpPr>
          <p:cNvPr id="4" name="Slide Number Placeholder 3"/>
          <p:cNvSpPr>
            <a:spLocks noGrp="1"/>
          </p:cNvSpPr>
          <p:nvPr>
            <p:ph type="sldNum" sz="quarter" idx="10"/>
          </p:nvPr>
        </p:nvSpPr>
        <p:spPr/>
        <p:txBody>
          <a:bodyPr/>
          <a:lstStyle/>
          <a:p>
            <a:fld id="{E2B8756A-8C0D-A948-B002-2DB0716517DD}" type="slidenum">
              <a:rPr lang="en-US" smtClean="0"/>
              <a:t>214</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Finally, I am grateful to my family, as they always give me the strongest support and encouragement. </a:t>
            </a:r>
          </a:p>
        </p:txBody>
      </p:sp>
      <p:sp>
        <p:nvSpPr>
          <p:cNvPr id="4" name="Slide Number Placeholder 3"/>
          <p:cNvSpPr>
            <a:spLocks noGrp="1"/>
          </p:cNvSpPr>
          <p:nvPr>
            <p:ph type="sldNum" sz="quarter" idx="10"/>
          </p:nvPr>
        </p:nvSpPr>
        <p:spPr/>
        <p:txBody>
          <a:bodyPr/>
          <a:lstStyle/>
          <a:p>
            <a:fld id="{E2B8756A-8C0D-A948-B002-2DB0716517DD}" type="slidenum">
              <a:rPr lang="en-US" smtClean="0"/>
              <a:t>215</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My work was also supported by a number of funding agencies. I would like to thank them for their generosity.</a:t>
            </a:r>
          </a:p>
        </p:txBody>
      </p:sp>
      <p:sp>
        <p:nvSpPr>
          <p:cNvPr id="4" name="Slide Number Placeholder 3"/>
          <p:cNvSpPr>
            <a:spLocks noGrp="1"/>
          </p:cNvSpPr>
          <p:nvPr>
            <p:ph type="sldNum" sz="quarter" idx="10"/>
          </p:nvPr>
        </p:nvSpPr>
        <p:spPr/>
        <p:txBody>
          <a:bodyPr/>
          <a:lstStyle/>
          <a:p>
            <a:fld id="{E2B8756A-8C0D-A948-B002-2DB0716517DD}" type="slidenum">
              <a:rPr lang="en-US" smtClean="0"/>
              <a:t>216</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Thank you for your attention.</a:t>
            </a:r>
          </a:p>
        </p:txBody>
      </p:sp>
      <p:sp>
        <p:nvSpPr>
          <p:cNvPr id="4" name="Slide Number Placeholder 3"/>
          <p:cNvSpPr>
            <a:spLocks noGrp="1"/>
          </p:cNvSpPr>
          <p:nvPr>
            <p:ph type="sldNum" sz="quarter" idx="10"/>
          </p:nvPr>
        </p:nvSpPr>
        <p:spPr/>
        <p:txBody>
          <a:bodyPr/>
          <a:lstStyle/>
          <a:p>
            <a:fld id="{E2B8756A-8C0D-A948-B002-2DB0716517DD}" type="slidenum">
              <a:rPr lang="en-US" smtClean="0"/>
              <a:t>217</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reason why this happens is that a scene, particularly a complex scene, usually consists of multiple semantic groups, </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23</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the contextual information exists both across groups</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24</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and within individual groups.</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25</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a:t>
            </a:r>
            <a:r>
              <a:rPr lang="en-US" baseline="0" dirty="0" smtClean="0"/>
              <a:t> considering all-pair contextual information, we unfortunately mix the two types of contextual information.</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26</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key idea in this work is that, if we can find semantic groups or a semantic hierarchy, which consists of semantic groups at multiple levels, we are able to separate different types of contextual information.</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27</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considering one type of contextual information individually </a:t>
            </a:r>
            <a:r>
              <a:rPr lang="en-US" dirty="0" smtClean="0"/>
              <a:t>is usually</a:t>
            </a:r>
            <a:r>
              <a:rPr lang="en-US" baseline="0" dirty="0" smtClean="0"/>
              <a:t> distinctive for performing semantic segmentation and annotation.</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28</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dirty="0" smtClean="0"/>
              <a:t>Given</a:t>
            </a:r>
            <a:r>
              <a:rPr lang="en-US" baseline="0" dirty="0" smtClean="0"/>
              <a:t> this insight, we solve the segmentation and annotation problem by inferring a semantic hierarchy from the input scene. </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In our work, we use a probabilistic grammar to represent the semantic hierarchy, and we find it is suitable to capture the large variability that is present in 3D scenes.</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29</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Previously, h</a:t>
            </a:r>
            <a:r>
              <a:rPr lang="en-US" dirty="0" smtClean="0"/>
              <a:t>ierarchy</a:t>
            </a:r>
            <a:r>
              <a:rPr lang="en-US" baseline="0" dirty="0" smtClean="0"/>
              <a:t> has been used for analyzing single objects. However, these methods do not handle </a:t>
            </a:r>
            <a:r>
              <a:rPr lang="en-US" baseline="0" smtClean="0"/>
              <a:t>variability in 3D scenes</a:t>
            </a:r>
            <a:r>
              <a:rPr lang="en-US" baseline="0" dirty="0" smtClean="0"/>
              <a:t>. </a:t>
            </a:r>
          </a:p>
        </p:txBody>
      </p:sp>
      <p:sp>
        <p:nvSpPr>
          <p:cNvPr id="4" name="Slide Number Placeholder 3"/>
          <p:cNvSpPr>
            <a:spLocks noGrp="1"/>
          </p:cNvSpPr>
          <p:nvPr>
            <p:ph type="sldNum" sz="quarter" idx="10"/>
          </p:nvPr>
        </p:nvSpPr>
        <p:spPr/>
        <p:txBody>
          <a:bodyPr/>
          <a:lstStyle/>
          <a:p>
            <a:fld id="{958F5A3E-EE0F-A145-B789-ABE29CB59CD3}" type="slidenum">
              <a:rPr lang="en-US" smtClean="0"/>
              <a:t>30</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Choosing materials for each object</a:t>
            </a:r>
            <a:endParaRPr lang="en-US" baseline="0" dirty="0" smtClean="0"/>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958F5A3E-EE0F-A145-B789-ABE29CB59CD3}" type="slidenum">
              <a:rPr lang="en-US" smtClean="0"/>
              <a:t>4</a:t>
            </a:fld>
            <a:endParaRPr lang="en-US"/>
          </a:p>
        </p:txBody>
      </p:sp>
    </p:spTree>
    <p:extLst>
      <p:ext uri="{BB962C8B-B14F-4D97-AF65-F5344CB8AC3E}">
        <p14:creationId xmlns:p14="http://schemas.microsoft.com/office/powerpoint/2010/main" val="28263475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There have also been works on extracting semantic hierarchies from buildings,  which, however, require hand-crafted grammar that is domain-specific. </a:t>
            </a:r>
          </a:p>
          <a:p>
            <a:pPr marL="228600" indent="-228600">
              <a:buAutoNum type="arabicPeriod"/>
            </a:pPr>
            <a:r>
              <a:rPr lang="en-US" baseline="0" dirty="0" smtClean="0"/>
              <a:t>While in our work, we learn a probabilistic grammar from annotated scene graphs.</a:t>
            </a:r>
          </a:p>
        </p:txBody>
      </p:sp>
      <p:sp>
        <p:nvSpPr>
          <p:cNvPr id="4" name="Slide Number Placeholder 3"/>
          <p:cNvSpPr>
            <a:spLocks noGrp="1"/>
          </p:cNvSpPr>
          <p:nvPr>
            <p:ph type="sldNum" sz="quarter" idx="10"/>
          </p:nvPr>
        </p:nvSpPr>
        <p:spPr/>
        <p:txBody>
          <a:bodyPr/>
          <a:lstStyle/>
          <a:p>
            <a:fld id="{958F5A3E-EE0F-A145-B789-ABE29CB59CD3}" type="slidenum">
              <a:rPr lang="en-US" smtClean="0"/>
              <a:t>31</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a:t>
            </a:r>
            <a:r>
              <a:rPr lang="en-US" baseline="0" dirty="0" smtClean="0"/>
              <a:t> me first describe how we define the probabilistic grammar.</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32</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probabilistic grammar includes three components,</a:t>
            </a:r>
            <a:r>
              <a:rPr lang="en-US" baseline="0" dirty="0" smtClean="0"/>
              <a:t> labels, rules, probabilities.</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33</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Each label represents an object class, a semantic object group or a non-semantic object part.</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34</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Each rule represents an expansion from one label to a set of child labels.</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35</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consider four types of probabilities</a:t>
            </a:r>
            <a:r>
              <a:rPr lang="en-US" baseline="0" dirty="0" smtClean="0"/>
              <a:t> in our grammar.</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36</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first part is derivation probability, which represents how likely a label can be further expanded.</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37</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The second part</a:t>
            </a:r>
            <a:r>
              <a:rPr lang="en-US" baseline="0" dirty="0" smtClean="0"/>
              <a:t> </a:t>
            </a:r>
            <a:r>
              <a:rPr lang="en-US" dirty="0" smtClean="0"/>
              <a:t>is cardinality probability,</a:t>
            </a:r>
            <a:r>
              <a:rPr lang="en-US" baseline="0" dirty="0" smtClean="0"/>
              <a:t> which represents the probability that a node with the parent label has a specific number of children with a certain label.</a:t>
            </a:r>
          </a:p>
          <a:p>
            <a:pPr marL="228600" indent="-228600">
              <a:buAutoNum type="arabicPeriod"/>
            </a:pPr>
            <a:r>
              <a:rPr lang="en-US" baseline="0" dirty="0" smtClean="0"/>
              <a:t>For instance, sleeping area may include 0,1,2 night tables, and we use cardinality distribution to capture the probability of each case. </a:t>
            </a:r>
          </a:p>
        </p:txBody>
      </p:sp>
      <p:sp>
        <p:nvSpPr>
          <p:cNvPr id="4" name="Slide Number Placeholder 3"/>
          <p:cNvSpPr>
            <a:spLocks noGrp="1"/>
          </p:cNvSpPr>
          <p:nvPr>
            <p:ph type="sldNum" sz="quarter" idx="10"/>
          </p:nvPr>
        </p:nvSpPr>
        <p:spPr/>
        <p:txBody>
          <a:bodyPr/>
          <a:lstStyle/>
          <a:p>
            <a:fld id="{958F5A3E-EE0F-A145-B789-ABE29CB59CD3}" type="slidenum">
              <a:rPr lang="en-US" smtClean="0"/>
              <a:t>38</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third part is</a:t>
            </a:r>
            <a:r>
              <a:rPr lang="en-US" baseline="0" dirty="0" smtClean="0"/>
              <a:t> geometry probability, which measures the likelihood of a piece of geometry given a label.</a:t>
            </a:r>
          </a:p>
        </p:txBody>
      </p:sp>
      <p:sp>
        <p:nvSpPr>
          <p:cNvPr id="4" name="Slide Number Placeholder 3"/>
          <p:cNvSpPr>
            <a:spLocks noGrp="1"/>
          </p:cNvSpPr>
          <p:nvPr>
            <p:ph type="sldNum" sz="quarter" idx="10"/>
          </p:nvPr>
        </p:nvSpPr>
        <p:spPr/>
        <p:txBody>
          <a:bodyPr/>
          <a:lstStyle/>
          <a:p>
            <a:fld id="{958F5A3E-EE0F-A145-B789-ABE29CB59CD3}" type="slidenum">
              <a:rPr lang="en-US" smtClean="0"/>
              <a:t>39</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The last part is</a:t>
            </a:r>
            <a:r>
              <a:rPr lang="en-US" baseline="0" dirty="0" smtClean="0"/>
              <a:t> spatial probability, which measures the likelihood of a pairwise spatial relation given their labels and their parent’s label. </a:t>
            </a:r>
          </a:p>
          <a:p>
            <a:pPr marL="228600" indent="-228600">
              <a:buAutoNum type="arabicPeriod"/>
            </a:pPr>
            <a:r>
              <a:rPr lang="en-US" baseline="0" dirty="0" smtClean="0"/>
              <a:t>In this example, the spatial relation between the red and green piece is more likely to be the chair-and-desk relation in a study area.</a:t>
            </a:r>
          </a:p>
        </p:txBody>
      </p:sp>
      <p:sp>
        <p:nvSpPr>
          <p:cNvPr id="4" name="Slide Number Placeholder 3"/>
          <p:cNvSpPr>
            <a:spLocks noGrp="1"/>
          </p:cNvSpPr>
          <p:nvPr>
            <p:ph type="sldNum" sz="quarter" idx="10"/>
          </p:nvPr>
        </p:nvSpPr>
        <p:spPr/>
        <p:txBody>
          <a:bodyPr/>
          <a:lstStyle/>
          <a:p>
            <a:fld id="{958F5A3E-EE0F-A145-B789-ABE29CB59CD3}" type="slidenum">
              <a:rPr lang="en-US" smtClean="0"/>
              <a:t>40</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And positioning them in the scene.</a:t>
            </a:r>
            <a:endParaRPr lang="en-US" baseline="0" dirty="0" smtClean="0"/>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958F5A3E-EE0F-A145-B789-ABE29CB59CD3}" type="slidenum">
              <a:rPr lang="en-US" smtClean="0"/>
              <a:t>5</a:t>
            </a:fld>
            <a:endParaRPr lang="en-US"/>
          </a:p>
        </p:txBody>
      </p:sp>
    </p:spTree>
    <p:extLst>
      <p:ext uri="{BB962C8B-B14F-4D97-AF65-F5344CB8AC3E}">
        <p14:creationId xmlns:p14="http://schemas.microsoft.com/office/powerpoint/2010/main" val="28263475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a:t>
            </a:r>
            <a:r>
              <a:rPr lang="en-US" baseline="0" dirty="0" smtClean="0"/>
              <a:t> me describe how we learn a probabilistic grammar. </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41</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probabilistic grammar is learned from </a:t>
            </a:r>
            <a:r>
              <a:rPr lang="en-US" dirty="0" smtClean="0"/>
              <a:t>a set</a:t>
            </a:r>
            <a:r>
              <a:rPr lang="en-US" baseline="0" dirty="0" smtClean="0"/>
              <a:t> of consistent hierarchies that are created manually.</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42</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Given an </a:t>
            </a:r>
            <a:r>
              <a:rPr lang="en-US" baseline="0" dirty="0" err="1" smtClean="0"/>
              <a:t>oversegmented</a:t>
            </a:r>
            <a:r>
              <a:rPr lang="en-US" baseline="0" dirty="0" smtClean="0"/>
              <a:t> scene, the annotator first identifies objects by merging non-semantic parts, </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43</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then provides a label for each object. </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44</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 further groups objects recursively to form semantic object groups, and the output of the annotation process is an annotated </a:t>
            </a:r>
            <a:r>
              <a:rPr lang="en-US" baseline="0" smtClean="0"/>
              <a:t>hierarchy.</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45</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a set of annotated</a:t>
            </a:r>
            <a:r>
              <a:rPr lang="en-US" baseline="0" dirty="0" smtClean="0"/>
              <a:t> hierarchies for training, we first extract all unique labels from the examples to form the label set.</a:t>
            </a:r>
          </a:p>
          <a:p>
            <a:r>
              <a:rPr lang="en-US" baseline="0" dirty="0" smtClean="0"/>
              <a:t>(7 min?)</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46</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Then</a:t>
            </a:r>
            <a:r>
              <a:rPr lang="en-US" baseline="0" dirty="0" smtClean="0"/>
              <a:t> we form a production rule for each label, and the right-hand-side of the production rule is a concatenation of all child labels in the annotated hierarchies.</a:t>
            </a:r>
          </a:p>
          <a:p>
            <a:pPr marL="228600" indent="-228600">
              <a:buAutoNum type="arabicPeriod"/>
            </a:pPr>
            <a:r>
              <a:rPr lang="en-US" baseline="0" dirty="0" smtClean="0"/>
              <a:t>Let’s assume we have two exemplar scenes in the training set. (Click) In the the first training example, a group annotated as </a:t>
            </a:r>
            <a:r>
              <a:rPr lang="en-US" baseline="0" dirty="0" err="1" smtClean="0"/>
              <a:t>nightstandsupported</a:t>
            </a:r>
            <a:r>
              <a:rPr lang="en-US" baseline="0" dirty="0" smtClean="0"/>
              <a:t> consists of nightstand and table lamp, </a:t>
            </a:r>
          </a:p>
          <a:p>
            <a:pPr marL="228600" indent="-228600">
              <a:buAutoNum type="arabicPeriod"/>
            </a:pPr>
            <a:r>
              <a:rPr lang="en-US" baseline="0" dirty="0" smtClean="0"/>
              <a:t>(Click) And in the second example, the group with the same annotation consists of nightstand and plant. </a:t>
            </a:r>
          </a:p>
          <a:p>
            <a:pPr marL="228600" indent="-228600">
              <a:buAutoNum type="arabicPeriod"/>
            </a:pPr>
            <a:r>
              <a:rPr lang="en-US" baseline="0" dirty="0" smtClean="0"/>
              <a:t>We combine them to form a production rule for the semantic group ‘nightstand &amp; supported’</a:t>
            </a:r>
          </a:p>
        </p:txBody>
      </p:sp>
      <p:sp>
        <p:nvSpPr>
          <p:cNvPr id="4" name="Slide Number Placeholder 3"/>
          <p:cNvSpPr>
            <a:spLocks noGrp="1"/>
          </p:cNvSpPr>
          <p:nvPr>
            <p:ph type="sldNum" sz="quarter" idx="10"/>
          </p:nvPr>
        </p:nvSpPr>
        <p:spPr/>
        <p:txBody>
          <a:bodyPr/>
          <a:lstStyle/>
          <a:p>
            <a:fld id="{958F5A3E-EE0F-A145-B789-ABE29CB59CD3}" type="slidenum">
              <a:rPr lang="en-US" smtClean="0"/>
              <a:t>47</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We finally learn probabilities</a:t>
            </a:r>
            <a:r>
              <a:rPr lang="en-US" baseline="0" dirty="0" smtClean="0"/>
              <a:t> from training examples. </a:t>
            </a:r>
          </a:p>
          <a:p>
            <a:pPr marL="228600" indent="-228600">
              <a:buAutoNum type="arabicPeriod"/>
            </a:pPr>
            <a:r>
              <a:rPr lang="en-US" baseline="0" dirty="0" smtClean="0"/>
              <a:t>(Click) Specifically, we learn derivation probabilities and cardinality distribution from occurrence statistics. </a:t>
            </a:r>
          </a:p>
          <a:p>
            <a:pPr marL="228600" indent="-228600">
              <a:buAutoNum type="arabicPeriod"/>
            </a:pPr>
            <a:r>
              <a:rPr lang="en-US" baseline="0" dirty="0" smtClean="0"/>
              <a:t>(Click) We estimate Gaussian kernels to represent geometry distribution for each label. </a:t>
            </a:r>
          </a:p>
          <a:p>
            <a:pPr marL="228600" indent="-228600">
              <a:buAutoNum type="arabicPeriod"/>
            </a:pPr>
            <a:r>
              <a:rPr lang="en-US" baseline="0" dirty="0" smtClean="0"/>
              <a:t>(Click) We use kernel density estimation to model spatial probabilities</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48</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a learned probabilistic grammar,</a:t>
            </a:r>
            <a:r>
              <a:rPr lang="en-US" baseline="0" dirty="0" smtClean="0"/>
              <a:t> we are able to parse a new scene</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49</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Starting with an over-segmented scene, </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50</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So automated methods for scene modeling are needed. </a:t>
            </a:r>
            <a:endParaRPr lang="en-US" baseline="0" dirty="0" smtClean="0"/>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958F5A3E-EE0F-A145-B789-ABE29CB59CD3}" type="slidenum">
              <a:rPr lang="en-US" smtClean="0"/>
              <a:t>6</a:t>
            </a:fld>
            <a:endParaRPr lang="en-US"/>
          </a:p>
        </p:txBody>
      </p:sp>
    </p:spTree>
    <p:extLst>
      <p:ext uri="{BB962C8B-B14F-4D97-AF65-F5344CB8AC3E}">
        <p14:creationId xmlns:p14="http://schemas.microsoft.com/office/powerpoint/2010/main" val="2826347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generate</a:t>
            </a:r>
            <a:r>
              <a:rPr lang="en-US" baseline="0" dirty="0" smtClean="0"/>
              <a:t> a parse tree of the learned probabilistic grammar for it.</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51</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a:t>
            </a:r>
            <a:r>
              <a:rPr lang="en-US" dirty="0" smtClean="0"/>
              <a:t>ur goal is to</a:t>
            </a:r>
            <a:r>
              <a:rPr lang="en-US" baseline="0" dirty="0" smtClean="0"/>
              <a:t> find the hierarchy H* that maximizes the posterior probability, g</a:t>
            </a:r>
            <a:r>
              <a:rPr lang="en-US" dirty="0" smtClean="0"/>
              <a:t>iven the probabilistic grammar</a:t>
            </a:r>
            <a:r>
              <a:rPr lang="en-US" baseline="0" dirty="0" smtClean="0"/>
              <a:t> G and the observed scene S.  </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52</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rewrite the objective function by applying</a:t>
            </a:r>
            <a:r>
              <a:rPr lang="en-US" baseline="0" dirty="0" smtClean="0"/>
              <a:t> Bayes’ rule.</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53</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term represents</a:t>
            </a:r>
            <a:r>
              <a:rPr lang="en-US" baseline="0" dirty="0" smtClean="0"/>
              <a:t> the prior probability of hierarchy given the grammar.</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54</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Which is a product of probabilities</a:t>
            </a:r>
            <a:r>
              <a:rPr lang="en-US" baseline="0" dirty="0" smtClean="0"/>
              <a:t> of single derivations,  </a:t>
            </a:r>
          </a:p>
          <a:p>
            <a:pPr marL="228600" indent="-228600">
              <a:buAutoNum type="arabicPeriod"/>
            </a:pPr>
            <a:r>
              <a:rPr lang="en-US" baseline="0" dirty="0" smtClean="0"/>
              <a:t>and the probability of each derivation can be represented by derivation probability and cardinality probability, which are available in the learned grammar.</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55</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use T(x) to compensate for decreasing probability as H has more internal nodes.</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56</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term in the objective function</a:t>
            </a:r>
            <a:r>
              <a:rPr lang="en-US" baseline="0" dirty="0" smtClean="0"/>
              <a:t> is</a:t>
            </a:r>
            <a:r>
              <a:rPr lang="en-US" dirty="0" smtClean="0"/>
              <a:t> the likelihood</a:t>
            </a:r>
            <a:r>
              <a:rPr lang="en-US" baseline="0" dirty="0" smtClean="0"/>
              <a:t> of scene, which represents how likely we can observe the scene given the grammar and the underlying hierarchy</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57</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likelihood</a:t>
            </a:r>
            <a:r>
              <a:rPr lang="en-US" baseline="0" dirty="0" smtClean="0"/>
              <a:t> of scene can be represented using geometry probabilities</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58</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spatial probabilities,</a:t>
            </a:r>
            <a:r>
              <a:rPr lang="en-US" baseline="0" dirty="0" smtClean="0"/>
              <a:t> which are also available in the probabilistic grammar.</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59</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then rewrite the objective function in the negative logarithm space, which then becomes a summation of energies at each node.</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60</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R</a:t>
            </a:r>
            <a:r>
              <a:rPr lang="en-US" baseline="0" dirty="0" smtClean="0"/>
              <a:t>esearchers have proposed many methods for scene modeling, </a:t>
            </a:r>
            <a:r>
              <a:rPr lang="en-US" dirty="0" smtClean="0"/>
              <a:t>And a particularly promising direction</a:t>
            </a:r>
            <a:r>
              <a:rPr lang="en-US" baseline="0" dirty="0" smtClean="0"/>
              <a:t> is data-driven approach, which is to first learn what makes a scene realistic from existing 3D virtual scenes, and then use the knowledge to create new scenes.</a:t>
            </a:r>
            <a:endParaRPr lang="en-US" dirty="0" smtClean="0"/>
          </a:p>
        </p:txBody>
      </p:sp>
      <p:sp>
        <p:nvSpPr>
          <p:cNvPr id="4" name="Slide Number Placeholder 3"/>
          <p:cNvSpPr>
            <a:spLocks noGrp="1"/>
          </p:cNvSpPr>
          <p:nvPr>
            <p:ph type="sldNum" sz="quarter" idx="10"/>
          </p:nvPr>
        </p:nvSpPr>
        <p:spPr/>
        <p:txBody>
          <a:bodyPr/>
          <a:lstStyle/>
          <a:p>
            <a:fld id="{958F5A3E-EE0F-A145-B789-ABE29CB59CD3}" type="slidenum">
              <a:rPr lang="en-US" smtClean="0"/>
              <a:t>7</a:t>
            </a:fld>
            <a:endParaRPr lang="en-US"/>
          </a:p>
        </p:txBody>
      </p:sp>
    </p:spTree>
    <p:extLst>
      <p:ext uri="{BB962C8B-B14F-4D97-AF65-F5344CB8AC3E}">
        <p14:creationId xmlns:p14="http://schemas.microsoft.com/office/powerpoint/2010/main" val="28263475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Since the energy at each node only depends on</a:t>
            </a:r>
            <a:r>
              <a:rPr lang="en-US" baseline="0" dirty="0" smtClean="0"/>
              <a:t> its label and the labels of its children, we can </a:t>
            </a:r>
            <a:r>
              <a:rPr lang="en-US" dirty="0" smtClean="0"/>
              <a:t>further rewrite</a:t>
            </a:r>
            <a:r>
              <a:rPr lang="en-US" baseline="0" dirty="0" smtClean="0"/>
              <a:t> the objective function in a recursive form</a:t>
            </a:r>
          </a:p>
        </p:txBody>
      </p:sp>
      <p:sp>
        <p:nvSpPr>
          <p:cNvPr id="4" name="Slide Number Placeholder 3"/>
          <p:cNvSpPr>
            <a:spLocks noGrp="1"/>
          </p:cNvSpPr>
          <p:nvPr>
            <p:ph type="sldNum" sz="quarter" idx="10"/>
          </p:nvPr>
        </p:nvSpPr>
        <p:spPr/>
        <p:txBody>
          <a:bodyPr/>
          <a:lstStyle/>
          <a:p>
            <a:fld id="{958F5A3E-EE0F-A145-B789-ABE29CB59CD3}" type="slidenum">
              <a:rPr lang="en-US" smtClean="0"/>
              <a:t>61</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a:t>
            </a:r>
            <a:r>
              <a:rPr lang="en-US" baseline="0" dirty="0" smtClean="0"/>
              <a:t> optimizing this objective function directly is challenging, because the search space is prohibitively large.</a:t>
            </a:r>
          </a:p>
          <a:p>
            <a:r>
              <a:rPr lang="en-US" baseline="0" dirty="0" smtClean="0"/>
              <a:t>(9 min)</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62</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the number of possible groups is exponential to the number of segments in the input scene. Specifically, if there are N segments, then there are 2^N-1 possible groups, and it is impractical to consider all the groups in the optimization.</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63</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Our solution is</a:t>
            </a:r>
            <a:r>
              <a:rPr lang="en-US" baseline="0" dirty="0" smtClean="0"/>
              <a:t> to narrow down the search space by proposing a set of candidate groups, from which we build the hierarchy. </a:t>
            </a:r>
          </a:p>
          <a:p>
            <a:pPr marL="228600" indent="-228600">
              <a:buAutoNum type="arabicPeriod"/>
            </a:pPr>
            <a:r>
              <a:rPr lang="en-US" baseline="0" dirty="0" smtClean="0"/>
              <a:t>Our heuristic is that only shapes that are close to one another produce semantically meaningful groups. </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64</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However,</a:t>
            </a:r>
            <a:r>
              <a:rPr lang="en-US" baseline="0" dirty="0" smtClean="0"/>
              <a:t> e</a:t>
            </a:r>
            <a:r>
              <a:rPr lang="en-US" dirty="0" smtClean="0"/>
              <a:t>ven</a:t>
            </a:r>
            <a:r>
              <a:rPr lang="en-US" baseline="0" dirty="0" smtClean="0"/>
              <a:t> after we reduce the number of candidate groups, the search space is still large because the number of possible label assignments is exponential to the size of the input scene. </a:t>
            </a:r>
          </a:p>
          <a:p>
            <a:pPr marL="228600" indent="-228600">
              <a:buAutoNum type="arabicPeriod"/>
            </a:pPr>
            <a:r>
              <a:rPr lang="en-US" baseline="0" dirty="0" smtClean="0"/>
              <a:t>If there are N nodes in a group and there are m right-hand-side labels in current production rule, then there are m to N possible assignments for this group. </a:t>
            </a:r>
          </a:p>
          <a:p>
            <a:pPr marL="228600" indent="-228600">
              <a:buAutoNum type="arabicPeriod"/>
            </a:pPr>
            <a:r>
              <a:rPr lang="en-US" baseline="0" dirty="0" smtClean="0"/>
              <a:t>The major source of the complexity is the unbounded branching factor in the grammar.</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65</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Inspired by techniques</a:t>
            </a:r>
            <a:r>
              <a:rPr lang="en-US" baseline="0" dirty="0" smtClean="0"/>
              <a:t> in natural language processing, we bound the branching factor by producing a grammar that is similar to the input grammar,  but each production rule has only one or two right-hand-side labels. The new grammar is called </a:t>
            </a:r>
            <a:r>
              <a:rPr lang="en-US" baseline="0" dirty="0" err="1" smtClean="0"/>
              <a:t>binarized</a:t>
            </a:r>
            <a:r>
              <a:rPr lang="en-US" baseline="0" dirty="0" smtClean="0"/>
              <a:t> grammar.</a:t>
            </a:r>
          </a:p>
          <a:p>
            <a:pPr marL="228600" indent="-228600">
              <a:buAutoNum type="arabicPeriod"/>
            </a:pPr>
            <a:r>
              <a:rPr lang="en-US" baseline="0" dirty="0" smtClean="0"/>
              <a:t>Specifically, we introduce a partial label for each label in the original grammar, which enables us to break down each original production rule into a set of production rules with 1 or 2 right-hand-side labels.</a:t>
            </a:r>
          </a:p>
          <a:p>
            <a:pPr marL="0" indent="0">
              <a:buNone/>
            </a:pPr>
            <a:r>
              <a:rPr lang="en-US" baseline="0" dirty="0" smtClean="0"/>
              <a:t>----------------------------------------------------------------</a:t>
            </a:r>
          </a:p>
          <a:p>
            <a:pPr marL="228600" indent="-228600">
              <a:buAutoNum type="arabicPeriod"/>
            </a:pPr>
            <a:r>
              <a:rPr lang="en-US" baseline="0" dirty="0" smtClean="0"/>
              <a:t>For the probabilities part, we still use the ones defined in the original grammar. </a:t>
            </a:r>
          </a:p>
          <a:p>
            <a:pPr marL="228600" indent="-228600">
              <a:buAutoNum type="arabicPeriod"/>
            </a:pPr>
            <a:r>
              <a:rPr lang="en-US" baseline="0" dirty="0" smtClean="0"/>
              <a:t>Which means when we evaluate the energy of a node, we expand it until all children have labels from the original grammar. </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66</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Now because the branching factor is bounded, the number of assignments Is polynomial, and dynamic programming provides an efficient solution to this problem.</a:t>
            </a:r>
          </a:p>
          <a:p>
            <a:pPr marL="0" indent="0">
              <a:buNone/>
            </a:pPr>
            <a:r>
              <a:rPr lang="en-US" baseline="0" dirty="0" smtClean="0"/>
              <a:t>---------------------------------------------------</a:t>
            </a:r>
            <a:endParaRPr lang="en-US" dirty="0" smtClean="0"/>
          </a:p>
          <a:p>
            <a:pPr marL="228600" indent="-228600">
              <a:buAutoNum type="arabicPeriod"/>
            </a:pPr>
            <a:r>
              <a:rPr lang="en-US" dirty="0" smtClean="0"/>
              <a:t>However, I would</a:t>
            </a:r>
            <a:r>
              <a:rPr lang="en-US" baseline="0" dirty="0" smtClean="0"/>
              <a:t> like to point out that since we evaluate the energy of the tree using the probabilities from the original grammar, the </a:t>
            </a:r>
            <a:r>
              <a:rPr lang="en-US" baseline="0" dirty="0" err="1" smtClean="0"/>
              <a:t>binarized</a:t>
            </a:r>
            <a:r>
              <a:rPr lang="en-US" baseline="0" dirty="0" smtClean="0"/>
              <a:t> grammar is no longer context-free. So, there is no guarantee that our solution is optimal. In practice, we found our approximation always gave reasonable results,</a:t>
            </a:r>
          </a:p>
        </p:txBody>
      </p:sp>
      <p:sp>
        <p:nvSpPr>
          <p:cNvPr id="4" name="Slide Number Placeholder 3"/>
          <p:cNvSpPr>
            <a:spLocks noGrp="1"/>
          </p:cNvSpPr>
          <p:nvPr>
            <p:ph type="sldNum" sz="quarter" idx="10"/>
          </p:nvPr>
        </p:nvSpPr>
        <p:spPr/>
        <p:txBody>
          <a:bodyPr/>
          <a:lstStyle/>
          <a:p>
            <a:fld id="{958F5A3E-EE0F-A145-B789-ABE29CB59CD3}" type="slidenum">
              <a:rPr lang="en-US" smtClean="0"/>
              <a:t>67</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finally convert </a:t>
            </a:r>
            <a:r>
              <a:rPr lang="en-US" dirty="0" smtClean="0"/>
              <a:t>a parse tree of</a:t>
            </a:r>
            <a:r>
              <a:rPr lang="en-US" baseline="0" dirty="0" smtClean="0"/>
              <a:t> the </a:t>
            </a:r>
            <a:r>
              <a:rPr lang="en-US" dirty="0" err="1" smtClean="0"/>
              <a:t>binarized</a:t>
            </a:r>
            <a:r>
              <a:rPr lang="en-US" baseline="0" dirty="0" smtClean="0"/>
              <a:t> grammar,  to a parse tree of the original grammar, by simply removing nodes with partial labels.</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68</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would like to talk</a:t>
            </a:r>
            <a:r>
              <a:rPr lang="en-US" baseline="0" dirty="0" smtClean="0"/>
              <a:t> about results of our algorithm.</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69</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First, I would like to use one example to explain why modeling hierarchy helps scene understanding. I compare the result of using our method to two alternative methods.</a:t>
            </a:r>
          </a:p>
          <a:p>
            <a:pPr marL="228600" indent="-228600">
              <a:buAutoNum type="arabicPeriod"/>
            </a:pPr>
            <a:r>
              <a:rPr lang="en-US" baseline="0" dirty="0" smtClean="0"/>
              <a:t>First is shape-only, which means we don’t parse with any grammar, and we just use geometric features to do classification. </a:t>
            </a:r>
          </a:p>
          <a:p>
            <a:pPr marL="228600" indent="-228600">
              <a:buAutoNum type="arabicPeriod"/>
            </a:pPr>
            <a:r>
              <a:rPr lang="en-US" baseline="0" dirty="0" smtClean="0"/>
              <a:t>In this library scene, if we just leverage geometry information, we are unable to distinguish meeting tables from study desks because of their geometric similarity. </a:t>
            </a:r>
          </a:p>
          <a:p>
            <a:pPr marL="228600" indent="-228600">
              <a:buAutoNum type="arabicPeriod"/>
            </a:pPr>
            <a:r>
              <a:rPr lang="en-US" baseline="0" dirty="0" smtClean="0"/>
              <a:t>Note that we use red text and red arrows to represent incorrect prediction, and black text and black arrows to represent correct prediction.</a:t>
            </a:r>
          </a:p>
          <a:p>
            <a:pPr marL="0" indent="0">
              <a:buNone/>
            </a:pPr>
            <a:r>
              <a:rPr lang="en-US" baseline="0" dirty="0" smtClean="0"/>
              <a:t>(this is library000004)</a:t>
            </a:r>
          </a:p>
        </p:txBody>
      </p:sp>
      <p:sp>
        <p:nvSpPr>
          <p:cNvPr id="4" name="Slide Number Placeholder 3"/>
          <p:cNvSpPr>
            <a:spLocks noGrp="1"/>
          </p:cNvSpPr>
          <p:nvPr>
            <p:ph type="sldNum" sz="quarter" idx="10"/>
          </p:nvPr>
        </p:nvSpPr>
        <p:spPr/>
        <p:txBody>
          <a:bodyPr/>
          <a:lstStyle/>
          <a:p>
            <a:fld id="{958F5A3E-EE0F-A145-B789-ABE29CB59CD3}" type="slidenum">
              <a:rPr lang="en-US" smtClean="0"/>
              <a:t>70</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baseline="0" dirty="0" smtClean="0">
                <a:solidFill>
                  <a:schemeClr val="tx1"/>
                </a:solidFill>
                <a:effectLst/>
                <a:latin typeface="+mn-lt"/>
                <a:ea typeface="+mn-ea"/>
                <a:cs typeface="+mn-cs"/>
              </a:rPr>
              <a:t>The existing data-driven scene modeling tools usually require the exemplar scenes to have perfect segmentation and annotation. </a:t>
            </a:r>
          </a:p>
          <a:p>
            <a:pPr marL="228600" indent="-228600">
              <a:buAutoNum type="arabicPeriod"/>
            </a:pPr>
            <a:r>
              <a:rPr lang="en-US" sz="1200" kern="1200" baseline="0" dirty="0" smtClean="0">
                <a:solidFill>
                  <a:schemeClr val="tx1"/>
                </a:solidFill>
                <a:effectLst/>
                <a:latin typeface="+mn-lt"/>
                <a:ea typeface="+mn-ea"/>
                <a:cs typeface="+mn-cs"/>
              </a:rPr>
              <a:t>Although online repositories offer a great number of 3D scenes that could be used as exemplars for data-driven scene modeling tools, the scenes are usually not semantically segmented and annotated, and the algorithms thus, unfortunately, require a lot of manual work to perform segmentation and annotation in advance.  So, automated methods for analyzing 3D virtual scenes are needed.</a:t>
            </a:r>
          </a:p>
        </p:txBody>
      </p:sp>
      <p:sp>
        <p:nvSpPr>
          <p:cNvPr id="4" name="Slide Number Placeholder 3"/>
          <p:cNvSpPr>
            <a:spLocks noGrp="1"/>
          </p:cNvSpPr>
          <p:nvPr>
            <p:ph type="sldNum" sz="quarter" idx="10"/>
          </p:nvPr>
        </p:nvSpPr>
        <p:spPr/>
        <p:txBody>
          <a:bodyPr/>
          <a:lstStyle/>
          <a:p>
            <a:fld id="{958F5A3E-EE0F-A145-B789-ABE29CB59CD3}" type="slidenum">
              <a:rPr lang="en-US" smtClean="0"/>
              <a:t>8</a:t>
            </a:fld>
            <a:endParaRPr lang="en-US"/>
          </a:p>
        </p:txBody>
      </p:sp>
    </p:spTree>
    <p:extLst>
      <p:ext uri="{BB962C8B-B14F-4D97-AF65-F5344CB8AC3E}">
        <p14:creationId xmlns:p14="http://schemas.microsoft.com/office/powerpoint/2010/main" val="28263475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Second alternative is flat-grammar, which means we execute our algorithm using a flattened grammar that has only one production rule that connects all terminals directly to the axiom. </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In this method, we only capture contextual information among all objects without leveraging semantic groups. </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baseline="0" dirty="0" smtClean="0"/>
              <a:t>In this library scene, using flat grammar further mislabels the study chairs, which indicates the contextual information is misleading in this case.</a:t>
            </a:r>
          </a:p>
        </p:txBody>
      </p:sp>
      <p:sp>
        <p:nvSpPr>
          <p:cNvPr id="4" name="Slide Number Placeholder 3"/>
          <p:cNvSpPr>
            <a:spLocks noGrp="1"/>
          </p:cNvSpPr>
          <p:nvPr>
            <p:ph type="sldNum" sz="quarter" idx="10"/>
          </p:nvPr>
        </p:nvSpPr>
        <p:spPr/>
        <p:txBody>
          <a:bodyPr/>
          <a:lstStyle/>
          <a:p>
            <a:fld id="{958F5A3E-EE0F-A145-B789-ABE29CB59CD3}" type="slidenum">
              <a:rPr lang="en-US" smtClean="0"/>
              <a:t>71</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By contrast, our algorithm labels all objects correctly by detecting study areas and meeting areas. </a:t>
            </a:r>
          </a:p>
        </p:txBody>
      </p:sp>
      <p:sp>
        <p:nvSpPr>
          <p:cNvPr id="4" name="Slide Number Placeholder 3"/>
          <p:cNvSpPr>
            <a:spLocks noGrp="1"/>
          </p:cNvSpPr>
          <p:nvPr>
            <p:ph type="sldNum" sz="quarter" idx="10"/>
          </p:nvPr>
        </p:nvSpPr>
        <p:spPr/>
        <p:txBody>
          <a:bodyPr/>
          <a:lstStyle/>
          <a:p>
            <a:fld id="{958F5A3E-EE0F-A145-B789-ABE29CB59CD3}" type="slidenum">
              <a:rPr lang="en-US" smtClean="0"/>
              <a:t>72</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By contrast, our algorithm labels all objects correctly by detecting study areas and meeting areas.</a:t>
            </a:r>
          </a:p>
        </p:txBody>
      </p:sp>
      <p:sp>
        <p:nvSpPr>
          <p:cNvPr id="4" name="Slide Number Placeholder 3"/>
          <p:cNvSpPr>
            <a:spLocks noGrp="1"/>
          </p:cNvSpPr>
          <p:nvPr>
            <p:ph type="sldNum" sz="quarter" idx="10"/>
          </p:nvPr>
        </p:nvSpPr>
        <p:spPr/>
        <p:txBody>
          <a:bodyPr/>
          <a:lstStyle/>
          <a:p>
            <a:fld id="{958F5A3E-EE0F-A145-B789-ABE29CB59CD3}" type="slidenum">
              <a:rPr lang="en-US" smtClean="0"/>
              <a:t>73</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further evaluate our method extensively on 5 datasets, covering 3 types of indoor scenes, which include bedroom, classroom and library.</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74</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In this slide, we compare</a:t>
            </a:r>
            <a:r>
              <a:rPr lang="en-US" baseline="0" dirty="0" smtClean="0"/>
              <a:t> our results to alternative methods on all 5 datasets. </a:t>
            </a:r>
          </a:p>
          <a:p>
            <a:pPr marL="228600" indent="-228600">
              <a:buAutoNum type="arabicPeriod"/>
            </a:pPr>
            <a:r>
              <a:rPr lang="en-US" baseline="0" dirty="0" smtClean="0"/>
              <a:t>Blue bars are our results. Y axis is F1 score, which is the harmonic mean of precision and recall. </a:t>
            </a:r>
          </a:p>
          <a:p>
            <a:pPr marL="228600" indent="-228600">
              <a:buAutoNum type="arabicPeriod"/>
            </a:pPr>
            <a:r>
              <a:rPr lang="en-US" baseline="0" dirty="0" smtClean="0"/>
              <a:t>It</a:t>
            </a:r>
            <a:r>
              <a:rPr lang="en-US" dirty="0" smtClean="0"/>
              <a:t> shows</a:t>
            </a:r>
            <a:r>
              <a:rPr lang="en-US" baseline="0" dirty="0" smtClean="0"/>
              <a:t> that </a:t>
            </a:r>
            <a:r>
              <a:rPr lang="en-US" dirty="0" smtClean="0"/>
              <a:t>our algorithm outperforms alternatives</a:t>
            </a:r>
            <a:r>
              <a:rPr lang="en-US" baseline="0" dirty="0" smtClean="0"/>
              <a:t> in all 5 datasets..</a:t>
            </a:r>
          </a:p>
        </p:txBody>
      </p:sp>
      <p:sp>
        <p:nvSpPr>
          <p:cNvPr id="4" name="Slide Number Placeholder 3"/>
          <p:cNvSpPr>
            <a:spLocks noGrp="1"/>
          </p:cNvSpPr>
          <p:nvPr>
            <p:ph type="sldNum" sz="quarter" idx="10"/>
          </p:nvPr>
        </p:nvSpPr>
        <p:spPr/>
        <p:txBody>
          <a:bodyPr/>
          <a:lstStyle/>
          <a:p>
            <a:fld id="{958F5A3E-EE0F-A145-B789-ABE29CB59CD3}" type="slidenum">
              <a:rPr lang="en-US" smtClean="0"/>
              <a:t>75</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summarize, in this work, we find m</a:t>
            </a:r>
            <a:r>
              <a:rPr lang="en-US" dirty="0" smtClean="0"/>
              <a:t>odeling hierarchy</a:t>
            </a:r>
            <a:r>
              <a:rPr lang="en-US" baseline="0" dirty="0" smtClean="0"/>
              <a:t> and relationships between objects within semantic groups</a:t>
            </a:r>
            <a:r>
              <a:rPr lang="en-US" dirty="0" smtClean="0"/>
              <a:t> improves scene understanding</a:t>
            </a:r>
            <a:r>
              <a:rPr lang="en-US" baseline="0" dirty="0" smtClean="0"/>
              <a:t>,</a:t>
            </a:r>
            <a:r>
              <a:rPr lang="en-US" dirty="0" smtClean="0"/>
              <a:t>.</a:t>
            </a:r>
            <a:r>
              <a:rPr lang="en-US" baseline="0" dirty="0" smtClean="0"/>
              <a:t> </a:t>
            </a:r>
          </a:p>
        </p:txBody>
      </p:sp>
      <p:sp>
        <p:nvSpPr>
          <p:cNvPr id="4" name="Slide Number Placeholder 3"/>
          <p:cNvSpPr>
            <a:spLocks noGrp="1"/>
          </p:cNvSpPr>
          <p:nvPr>
            <p:ph type="sldNum" sz="quarter" idx="10"/>
          </p:nvPr>
        </p:nvSpPr>
        <p:spPr/>
        <p:txBody>
          <a:bodyPr/>
          <a:lstStyle/>
          <a:p>
            <a:fld id="{958F5A3E-EE0F-A145-B789-ABE29CB59CD3}" type="slidenum">
              <a:rPr lang="en-US" smtClean="0"/>
              <a:t>76</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our method has several limitations, which suggest topics for future work.  </a:t>
            </a:r>
          </a:p>
          <a:p>
            <a:pPr marL="228600" indent="-228600">
              <a:buAutoNum type="arabicPeriod"/>
            </a:pPr>
            <a:r>
              <a:rPr lang="en-US" baseline="0" dirty="0" smtClean="0"/>
              <a:t>First, our current grammar does not capture the correlations between co-occurrences of sibling labels. </a:t>
            </a:r>
          </a:p>
          <a:p>
            <a:pPr marL="228600" indent="-228600">
              <a:buAutoNum type="arabicPeriod"/>
            </a:pPr>
            <a:r>
              <a:rPr lang="en-US" baseline="0" dirty="0" smtClean="0"/>
              <a:t>It would be interesting to augment the grammar with higher-order relationships</a:t>
            </a:r>
          </a:p>
          <a:p>
            <a:pPr marL="0" indent="0">
              <a:buNone/>
            </a:pPr>
            <a:r>
              <a:rPr lang="en-US" baseline="0" dirty="0" smtClean="0"/>
              <a:t>------------------------</a:t>
            </a:r>
          </a:p>
          <a:p>
            <a:pPr marL="228600" indent="-228600">
              <a:buAutoNum type="arabicPeriod"/>
            </a:pPr>
            <a:r>
              <a:rPr lang="en-US" baseline="0" dirty="0" smtClean="0"/>
              <a:t>For instance, couch and chair are interchangeable in a rest area, so the occurrences of them are highly related.</a:t>
            </a:r>
          </a:p>
        </p:txBody>
      </p:sp>
      <p:sp>
        <p:nvSpPr>
          <p:cNvPr id="4" name="Slide Number Placeholder 3"/>
          <p:cNvSpPr>
            <a:spLocks noGrp="1"/>
          </p:cNvSpPr>
          <p:nvPr>
            <p:ph type="sldNum" sz="quarter" idx="10"/>
          </p:nvPr>
        </p:nvSpPr>
        <p:spPr/>
        <p:txBody>
          <a:bodyPr/>
          <a:lstStyle/>
          <a:p>
            <a:fld id="{958F5A3E-EE0F-A145-B789-ABE29CB59CD3}" type="slidenum">
              <a:rPr lang="en-US" smtClean="0"/>
              <a:t>77</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Second, our algorithm learns the probabilistic grammar from labeled examples, which may not be always available. </a:t>
            </a:r>
          </a:p>
          <a:p>
            <a:pPr marL="228600" indent="-228600">
              <a:buAutoNum type="arabicPeriod"/>
            </a:pPr>
            <a:r>
              <a:rPr lang="en-US" baseline="0" dirty="0" smtClean="0"/>
              <a:t>It would be nice to develop methods to detect repeated shapes and patterns in existing scene graphs and use them to derive grammars automatically. </a:t>
            </a:r>
          </a:p>
        </p:txBody>
      </p:sp>
      <p:sp>
        <p:nvSpPr>
          <p:cNvPr id="4" name="Slide Number Placeholder 3"/>
          <p:cNvSpPr>
            <a:spLocks noGrp="1"/>
          </p:cNvSpPr>
          <p:nvPr>
            <p:ph type="sldNum" sz="quarter" idx="10"/>
          </p:nvPr>
        </p:nvSpPr>
        <p:spPr/>
        <p:txBody>
          <a:bodyPr/>
          <a:lstStyle/>
          <a:p>
            <a:fld id="{958F5A3E-EE0F-A145-B789-ABE29CB59CD3}" type="slidenum">
              <a:rPr lang="en-US" smtClean="0"/>
              <a:t>78</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Finally, it would be nice to explore applications in computer vision, robotics and other fields. </a:t>
            </a:r>
          </a:p>
          <a:p>
            <a:pPr marL="228600" indent="-228600">
              <a:buAutoNum type="arabicPeriod"/>
            </a:pPr>
            <a:r>
              <a:rPr lang="en-US" baseline="0" dirty="0" smtClean="0"/>
              <a:t>For instance, our method could be working </a:t>
            </a:r>
            <a:r>
              <a:rPr lang="en-US" altLang="zh-CN" baseline="0" dirty="0" smtClean="0"/>
              <a:t>together </a:t>
            </a:r>
            <a:r>
              <a:rPr lang="en-US" baseline="0" dirty="0" smtClean="0"/>
              <a:t>with the methods on modeling 3D scenes from RGB-D data.</a:t>
            </a:r>
            <a:endParaRPr lang="en-US" dirty="0"/>
          </a:p>
        </p:txBody>
      </p:sp>
      <p:sp>
        <p:nvSpPr>
          <p:cNvPr id="4" name="Slide Number Placeholder 3"/>
          <p:cNvSpPr>
            <a:spLocks noGrp="1"/>
          </p:cNvSpPr>
          <p:nvPr>
            <p:ph type="sldNum" sz="quarter" idx="10"/>
          </p:nvPr>
        </p:nvSpPr>
        <p:spPr/>
        <p:txBody>
          <a:bodyPr/>
          <a:lstStyle/>
          <a:p>
            <a:fld id="{958F5A3E-EE0F-A145-B789-ABE29CB59CD3}" type="slidenum">
              <a:rPr lang="en-US" smtClean="0"/>
              <a:t>79</a:t>
            </a:fld>
            <a:endParaRPr lang="en-US"/>
          </a:p>
        </p:txBody>
      </p:sp>
    </p:spTree>
    <p:extLst>
      <p:ext uri="{BB962C8B-B14F-4D97-AF65-F5344CB8AC3E}">
        <p14:creationId xmlns:p14="http://schemas.microsoft.com/office/powerpoint/2010/main" val="324081204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I conclude the first part of my talk. Next, I will show you how reasoning about relationships between objects facilitates scene modeling using two projects. First, I will focus on a recent application of scene modeling, which is creating compositions from virtual scenes.</a:t>
            </a:r>
            <a:endParaRPr lang="en-US" dirty="0"/>
          </a:p>
        </p:txBody>
      </p:sp>
      <p:sp>
        <p:nvSpPr>
          <p:cNvPr id="4" name="Slide Number Placeholder 3"/>
          <p:cNvSpPr>
            <a:spLocks noGrp="1"/>
          </p:cNvSpPr>
          <p:nvPr>
            <p:ph type="sldNum" sz="quarter" idx="10"/>
          </p:nvPr>
        </p:nvSpPr>
        <p:spPr/>
        <p:txBody>
          <a:bodyPr/>
          <a:lstStyle/>
          <a:p>
            <a:fld id="{E2B8756A-8C0D-A948-B002-2DB0716517DD}" type="slidenum">
              <a:rPr lang="en-US" smtClean="0"/>
              <a:t>80</a:t>
            </a:fld>
            <a:endParaRPr lang="en-US"/>
          </a:p>
        </p:txBody>
      </p:sp>
    </p:spTree>
    <p:extLst>
      <p:ext uri="{BB962C8B-B14F-4D97-AF65-F5344CB8AC3E}">
        <p14:creationId xmlns:p14="http://schemas.microsoft.com/office/powerpoint/2010/main" val="3168296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my</a:t>
            </a:r>
            <a:r>
              <a:rPr lang="en-US" sz="1200" kern="1200" baseline="0" dirty="0" smtClean="0">
                <a:solidFill>
                  <a:schemeClr val="tx1"/>
                </a:solidFill>
                <a:effectLst/>
                <a:latin typeface="+mn-lt"/>
                <a:ea typeface="+mn-ea"/>
                <a:cs typeface="+mn-cs"/>
              </a:rPr>
              <a:t> thesis</a:t>
            </a:r>
            <a:r>
              <a:rPr lang="en-US" sz="1200" kern="1200" dirty="0" smtClean="0">
                <a:solidFill>
                  <a:schemeClr val="tx1"/>
                </a:solidFill>
                <a:effectLst/>
                <a:latin typeface="+mn-lt"/>
                <a:ea typeface="+mn-ea"/>
                <a:cs typeface="+mn-cs"/>
              </a:rPr>
              <a:t>, I</a:t>
            </a:r>
            <a:r>
              <a:rPr lang="en-US" sz="1200" kern="1200" baseline="0" dirty="0" smtClean="0">
                <a:solidFill>
                  <a:schemeClr val="tx1"/>
                </a:solidFill>
                <a:effectLst/>
                <a:latin typeface="+mn-lt"/>
                <a:ea typeface="+mn-ea"/>
                <a:cs typeface="+mn-cs"/>
              </a:rPr>
              <a:t> deeply investigated the role of </a:t>
            </a:r>
            <a:r>
              <a:rPr lang="en-US" sz="1200" kern="1200" dirty="0" smtClean="0">
                <a:solidFill>
                  <a:schemeClr val="tx1"/>
                </a:solidFill>
                <a:effectLst/>
                <a:latin typeface="+mn-lt"/>
                <a:ea typeface="+mn-ea"/>
                <a:cs typeface="+mn-cs"/>
              </a:rPr>
              <a:t>relationships between objects play in</a:t>
            </a:r>
            <a:r>
              <a:rPr lang="en-US" sz="1200" kern="1200" baseline="0" dirty="0" smtClean="0">
                <a:solidFill>
                  <a:schemeClr val="tx1"/>
                </a:solidFill>
                <a:effectLst/>
                <a:latin typeface="+mn-lt"/>
                <a:ea typeface="+mn-ea"/>
                <a:cs typeface="+mn-cs"/>
              </a:rPr>
              <a:t> tasks of scene analysis and scene modeling.</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958F5A3E-EE0F-A145-B789-ABE29CB59CD3}" type="slidenum">
              <a:rPr lang="en-US" smtClean="0"/>
              <a:t>9</a:t>
            </a:fld>
            <a:endParaRPr lang="en-US"/>
          </a:p>
        </p:txBody>
      </p:sp>
    </p:spTree>
    <p:extLst>
      <p:ext uri="{BB962C8B-B14F-4D97-AF65-F5344CB8AC3E}">
        <p14:creationId xmlns:p14="http://schemas.microsoft.com/office/powerpoint/2010/main" val="28263475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Here, I show you 4 images from IKEA catalog. These images are from catalogs of different years, and they are describing different rooms. However, one thing that these images have in common is that they are all rendered from 3D virtual scenes. Since 2010, IKEA started to create and render 3D virtual scenes to produce catalog images, instead of photographing physical objects and scenes.</a:t>
            </a:r>
          </a:p>
        </p:txBody>
      </p:sp>
      <p:sp>
        <p:nvSpPr>
          <p:cNvPr id="4" name="Slide Number Placeholder 3"/>
          <p:cNvSpPr>
            <a:spLocks noGrp="1"/>
          </p:cNvSpPr>
          <p:nvPr>
            <p:ph type="sldNum" sz="quarter" idx="10"/>
          </p:nvPr>
        </p:nvSpPr>
        <p:spPr/>
        <p:txBody>
          <a:bodyPr/>
          <a:lstStyle/>
          <a:p>
            <a:fld id="{E2B8756A-8C0D-A948-B002-2DB0716517DD}" type="slidenum">
              <a:rPr lang="en-US" smtClean="0"/>
              <a:t>81</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2014, 35% of the </a:t>
            </a:r>
            <a:r>
              <a:rPr lang="en-US" altLang="zh-CN" baseline="0" dirty="0" smtClean="0"/>
              <a:t>scenes </a:t>
            </a:r>
            <a:r>
              <a:rPr lang="en-US" baseline="0" dirty="0" smtClean="0"/>
              <a:t>in IKEA catalog are created from virtual scenes, and we expect more catalog images will be created in this way in the future.</a:t>
            </a:r>
          </a:p>
        </p:txBody>
      </p:sp>
      <p:sp>
        <p:nvSpPr>
          <p:cNvPr id="4" name="Slide Number Placeholder 3"/>
          <p:cNvSpPr>
            <a:spLocks noGrp="1"/>
          </p:cNvSpPr>
          <p:nvPr>
            <p:ph type="sldNum" sz="quarter" idx="10"/>
          </p:nvPr>
        </p:nvSpPr>
        <p:spPr/>
        <p:txBody>
          <a:bodyPr/>
          <a:lstStyle/>
          <a:p>
            <a:fld id="{E2B8756A-8C0D-A948-B002-2DB0716517DD}" type="slidenum">
              <a:rPr lang="en-US" smtClean="0"/>
              <a:t>82</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Compared to photographing physical scenes and objects, rendering 3D virtual scenes has many advantages.</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83</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First, rendering virtual 3D scenes is much less expensive than photographing real scenes, as it does not require building physical sets in large photo studios.. </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84</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Or storing</a:t>
            </a:r>
            <a:r>
              <a:rPr lang="en-US" baseline="0" dirty="0" smtClean="0"/>
              <a:t> physical objects in large warehouses. </a:t>
            </a:r>
            <a:endParaRPr lang="en-US" dirty="0" smtClean="0"/>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85</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Second, digital assets make it easier to customize catalog images in a variety of ways. In 2014, IKEA made 62 variants for its catalogue for 43 countries, and the artists usually customize scene layouts to match cultural preferences.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example, in this kitchen, the cabinet in the Japanese version is replaced by shelves in the British version, while the </a:t>
            </a:r>
            <a:r>
              <a:rPr lang="en-US" altLang="zh-CN" baseline="0" dirty="0" smtClean="0"/>
              <a:t>range hood is replaced by cabinets. Performing object replacement in a virtual scene is much easier than doing it in a physical scene.</a:t>
            </a:r>
            <a:endParaRPr lang="en-US" dirty="0" smtClean="0"/>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86</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this task, the artist’s goal is to create an appealing product image like this.</a:t>
            </a:r>
            <a:endParaRPr lang="en-US" dirty="0"/>
          </a:p>
        </p:txBody>
      </p:sp>
      <p:sp>
        <p:nvSpPr>
          <p:cNvPr id="4" name="Slide Number Placeholder 3"/>
          <p:cNvSpPr>
            <a:spLocks noGrp="1"/>
          </p:cNvSpPr>
          <p:nvPr>
            <p:ph type="sldNum" sz="quarter" idx="10"/>
          </p:nvPr>
        </p:nvSpPr>
        <p:spPr/>
        <p:txBody>
          <a:bodyPr/>
          <a:lstStyle/>
          <a:p>
            <a:fld id="{E2B8756A-8C0D-A948-B002-2DB0716517DD}" type="slidenum">
              <a:rPr lang="en-US" smtClean="0"/>
              <a:t>87</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artist first creates an approximate scene layout with the appropriate objects in roughly the desired configuration. In this example, the artist creates an approximate layout for a dining room, including dining chairs, dining table, ceiling lamps, and arrange them in a plausible manner. </a:t>
            </a:r>
            <a:endParaRPr lang="en-US" dirty="0"/>
          </a:p>
        </p:txBody>
      </p:sp>
      <p:sp>
        <p:nvSpPr>
          <p:cNvPr id="4" name="Slide Number Placeholder 3"/>
          <p:cNvSpPr>
            <a:spLocks noGrp="1"/>
          </p:cNvSpPr>
          <p:nvPr>
            <p:ph type="sldNum" sz="quarter" idx="10"/>
          </p:nvPr>
        </p:nvSpPr>
        <p:spPr/>
        <p:txBody>
          <a:bodyPr/>
          <a:lstStyle/>
          <a:p>
            <a:fld id="{E2B8756A-8C0D-A948-B002-2DB0716517DD}" type="slidenum">
              <a:rPr lang="en-US" smtClean="0"/>
              <a:t>88</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artist also specifies two highlighted items, which are the dining table and the dining chair pointed by the red arrows.</a:t>
            </a:r>
          </a:p>
        </p:txBody>
      </p:sp>
      <p:sp>
        <p:nvSpPr>
          <p:cNvPr id="4" name="Slide Number Placeholder 3"/>
          <p:cNvSpPr>
            <a:spLocks noGrp="1"/>
          </p:cNvSpPr>
          <p:nvPr>
            <p:ph type="sldNum" sz="quarter" idx="10"/>
          </p:nvPr>
        </p:nvSpPr>
        <p:spPr/>
        <p:txBody>
          <a:bodyPr/>
          <a:lstStyle/>
          <a:p>
            <a:fld id="{E2B8756A-8C0D-A948-B002-2DB0716517DD}" type="slidenum">
              <a:rPr lang="en-US" smtClean="0"/>
              <a:t>89</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artist may also specify an initial camera view.</a:t>
            </a:r>
            <a:endParaRPr lang="en-US" dirty="0"/>
          </a:p>
        </p:txBody>
      </p:sp>
      <p:sp>
        <p:nvSpPr>
          <p:cNvPr id="4" name="Slide Number Placeholder 3"/>
          <p:cNvSpPr>
            <a:spLocks noGrp="1"/>
          </p:cNvSpPr>
          <p:nvPr>
            <p:ph type="sldNum" sz="quarter" idx="10"/>
          </p:nvPr>
        </p:nvSpPr>
        <p:spPr/>
        <p:txBody>
          <a:bodyPr/>
          <a:lstStyle/>
          <a:p>
            <a:fld id="{E2B8756A-8C0D-A948-B002-2DB0716517DD}" type="slidenum">
              <a:rPr lang="en-US" smtClean="0"/>
              <a:t>90</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I will talk about three projects to show you how</a:t>
            </a:r>
            <a:r>
              <a:rPr lang="en-US" sz="1200" kern="1200" baseline="0" dirty="0" smtClean="0">
                <a:solidFill>
                  <a:schemeClr val="tx1"/>
                </a:solidFill>
                <a:effectLst/>
                <a:latin typeface="+mn-lt"/>
                <a:ea typeface="+mn-ea"/>
                <a:cs typeface="+mn-cs"/>
              </a:rPr>
              <a:t> reasoning about the relationships between objects can facilitate the two tasks.</a:t>
            </a:r>
            <a:endParaRPr lang="en-US" dirty="0" smtClean="0"/>
          </a:p>
          <a:p>
            <a:pPr marL="0" indent="0">
              <a:buNone/>
            </a:pPr>
            <a:endParaRPr lang="en-US" baseline="0" dirty="0" smtClean="0"/>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958F5A3E-EE0F-A145-B789-ABE29CB59CD3}" type="slidenum">
              <a:rPr lang="en-US" smtClean="0"/>
              <a:t>10</a:t>
            </a:fld>
            <a:endParaRPr lang="en-US"/>
          </a:p>
        </p:txBody>
      </p:sp>
    </p:spTree>
    <p:extLst>
      <p:ext uri="{BB962C8B-B14F-4D97-AF65-F5344CB8AC3E}">
        <p14:creationId xmlns:p14="http://schemas.microsoft.com/office/powerpoint/2010/main" val="28263475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Then, based on the input, the artist’s goal is to compose an image of the scene that highlights the prescribed objects of interest by carefully refining the positions, orientations and materials of objects as well as the camera viewpoint.</a:t>
            </a:r>
          </a:p>
        </p:txBody>
      </p:sp>
      <p:sp>
        <p:nvSpPr>
          <p:cNvPr id="4" name="Slide Number Placeholder 3"/>
          <p:cNvSpPr>
            <a:spLocks noGrp="1"/>
          </p:cNvSpPr>
          <p:nvPr>
            <p:ph type="sldNum" sz="quarter" idx="10"/>
          </p:nvPr>
        </p:nvSpPr>
        <p:spPr/>
        <p:txBody>
          <a:bodyPr/>
          <a:lstStyle/>
          <a:p>
            <a:fld id="{E2B8756A-8C0D-A948-B002-2DB0716517DD}" type="slidenum">
              <a:rPr lang="en-US" smtClean="0"/>
              <a:t>91</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far, this refinement step is performed purely manually, which is challenging and tedious due to the following reasons,</a:t>
            </a:r>
          </a:p>
        </p:txBody>
      </p:sp>
      <p:sp>
        <p:nvSpPr>
          <p:cNvPr id="4" name="Slide Number Placeholder 3"/>
          <p:cNvSpPr>
            <a:spLocks noGrp="1"/>
          </p:cNvSpPr>
          <p:nvPr>
            <p:ph type="sldNum" sz="quarter" idx="10"/>
          </p:nvPr>
        </p:nvSpPr>
        <p:spPr/>
        <p:txBody>
          <a:bodyPr/>
          <a:lstStyle/>
          <a:p>
            <a:fld id="{E2B8756A-8C0D-A948-B002-2DB0716517DD}" type="slidenum">
              <a:rPr lang="en-US" smtClean="0"/>
              <a:t>92</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First, the search space is large. If there are N objects in the scene and we assume each object stays upon its supporting surface, each object has 3 degree of freedom, which means two for translation and one for rotation, and the camera has 6 degree of freedom, then there are 4*N+6 parameters in total, which is too many for an artist to optimize efficiently.</a:t>
            </a:r>
          </a:p>
          <a:p>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93</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Second, to generate aesthetically appealing compositions,  the artist usually has to balance many principles and constraints </a:t>
            </a:r>
          </a:p>
          <a:p>
            <a:r>
              <a:rPr lang="en-US" baseline="0" dirty="0" smtClean="0"/>
              <a:t>(click)</a:t>
            </a:r>
          </a:p>
          <a:p>
            <a:r>
              <a:rPr lang="en-US" baseline="0" dirty="0" smtClean="0"/>
              <a:t>For instance, visual balance needs to be maintained, </a:t>
            </a:r>
          </a:p>
          <a:p>
            <a:r>
              <a:rPr lang="en-US" baseline="0" dirty="0" smtClean="0"/>
              <a:t>(click)</a:t>
            </a:r>
          </a:p>
          <a:p>
            <a:r>
              <a:rPr lang="en-US" baseline="0" dirty="0" smtClean="0"/>
              <a:t>highlighted objects must not be severely occluded</a:t>
            </a:r>
          </a:p>
          <a:p>
            <a:r>
              <a:rPr lang="en-US" baseline="0" dirty="0" smtClean="0"/>
              <a:t>(click) </a:t>
            </a:r>
          </a:p>
          <a:p>
            <a:r>
              <a:rPr lang="en-US" baseline="0" dirty="0" smtClean="0"/>
              <a:t>the arrangement of objects has to be plausible in 3D and </a:t>
            </a:r>
          </a:p>
          <a:p>
            <a:r>
              <a:rPr lang="en-US" baseline="0" dirty="0" smtClean="0"/>
              <a:t>(click)</a:t>
            </a:r>
          </a:p>
          <a:p>
            <a:r>
              <a:rPr lang="en-US" baseline="0" dirty="0" smtClean="0"/>
              <a:t>color contrast must also be considered.</a:t>
            </a:r>
          </a:p>
          <a:p>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94</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1. Third, although the artist is working on 3D virtual scenes now, it is still tedious to perform customization. </a:t>
            </a:r>
          </a:p>
          <a:p>
            <a:r>
              <a:rPr lang="en-US" baseline="0" dirty="0" smtClean="0"/>
              <a:t>2. For example, </a:t>
            </a:r>
          </a:p>
          <a:p>
            <a:r>
              <a:rPr lang="en-US" baseline="0" dirty="0" smtClean="0"/>
              <a:t>(Click)</a:t>
            </a:r>
          </a:p>
          <a:p>
            <a:r>
              <a:rPr lang="en-US" baseline="0" dirty="0" smtClean="0"/>
              <a:t>the artist sometimes customizes the scene layout for different countries to match cultural preferences. </a:t>
            </a:r>
          </a:p>
          <a:p>
            <a:r>
              <a:rPr lang="en-US" baseline="0" dirty="0" smtClean="0"/>
              <a:t>(Click)</a:t>
            </a:r>
          </a:p>
          <a:p>
            <a:r>
              <a:rPr lang="en-US" baseline="0" dirty="0" smtClean="0"/>
              <a:t>The artist may also produces multiple compositions from a single 3D scene to highlight different objects each time. </a:t>
            </a:r>
          </a:p>
          <a:p>
            <a:r>
              <a:rPr lang="en-US" baseline="0" dirty="0" smtClean="0"/>
              <a:t>(Click)</a:t>
            </a:r>
          </a:p>
          <a:p>
            <a:r>
              <a:rPr lang="en-US" baseline="0" dirty="0" smtClean="0"/>
              <a:t>He may also want to produce compositions in different aspect ratios for different displays. </a:t>
            </a:r>
          </a:p>
          <a:p>
            <a:r>
              <a:rPr lang="en-US" baseline="0" dirty="0" smtClean="0"/>
              <a:t>As a result, artists often spend multiple days refining the initial rough scene layouts to produce all necessary compositions.</a:t>
            </a:r>
          </a:p>
          <a:p>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95</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Previously, researchers proposed methods to optimize the quality of composition automatically by cropping images or optimizing camera viewpoint. However, this is not sufficient if the image includes many items, which is common for 3D virtual scenes.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 to show)</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Methods have also been proposed to automatically arrange objects in 3D. However, they do not aim to produce an appealing 2D composition.</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E2B8756A-8C0D-A948-B002-2DB0716517DD}" type="slidenum">
              <a:rPr lang="en-US" smtClean="0"/>
              <a:t>96</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idea is to optimize</a:t>
            </a:r>
          </a:p>
          <a:p>
            <a:r>
              <a:rPr lang="en-US" baseline="0" dirty="0" smtClean="0"/>
              <a:t>Object positions</a:t>
            </a:r>
          </a:p>
        </p:txBody>
      </p:sp>
      <p:sp>
        <p:nvSpPr>
          <p:cNvPr id="4" name="Slide Number Placeholder 3"/>
          <p:cNvSpPr>
            <a:spLocks noGrp="1"/>
          </p:cNvSpPr>
          <p:nvPr>
            <p:ph type="sldNum" sz="quarter" idx="10"/>
          </p:nvPr>
        </p:nvSpPr>
        <p:spPr/>
        <p:txBody>
          <a:bodyPr/>
          <a:lstStyle/>
          <a:p>
            <a:fld id="{E2B8756A-8C0D-A948-B002-2DB0716517DD}" type="slidenum">
              <a:rPr lang="en-US" smtClean="0"/>
              <a:t>97</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Object orientations</a:t>
            </a:r>
          </a:p>
        </p:txBody>
      </p:sp>
      <p:sp>
        <p:nvSpPr>
          <p:cNvPr id="4" name="Slide Number Placeholder 3"/>
          <p:cNvSpPr>
            <a:spLocks noGrp="1"/>
          </p:cNvSpPr>
          <p:nvPr>
            <p:ph type="sldNum" sz="quarter" idx="10"/>
          </p:nvPr>
        </p:nvSpPr>
        <p:spPr/>
        <p:txBody>
          <a:bodyPr/>
          <a:lstStyle/>
          <a:p>
            <a:fld id="{E2B8756A-8C0D-A948-B002-2DB0716517DD}" type="slidenum">
              <a:rPr lang="en-US" smtClean="0"/>
              <a:t>98</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Object materials</a:t>
            </a:r>
          </a:p>
        </p:txBody>
      </p:sp>
      <p:sp>
        <p:nvSpPr>
          <p:cNvPr id="4" name="Slide Number Placeholder 3"/>
          <p:cNvSpPr>
            <a:spLocks noGrp="1"/>
          </p:cNvSpPr>
          <p:nvPr>
            <p:ph type="sldNum" sz="quarter" idx="10"/>
          </p:nvPr>
        </p:nvSpPr>
        <p:spPr/>
        <p:txBody>
          <a:bodyPr/>
          <a:lstStyle/>
          <a:p>
            <a:fld id="{E2B8756A-8C0D-A948-B002-2DB0716517DD}" type="slidenum">
              <a:rPr lang="en-US" smtClean="0"/>
              <a:t>99</a:t>
            </a:fld>
            <a:endParaRPr lang="en-US"/>
          </a:p>
        </p:txBody>
      </p:sp>
    </p:spTree>
    <p:extLst>
      <p:ext uri="{BB962C8B-B14F-4D97-AF65-F5344CB8AC3E}">
        <p14:creationId xmlns:p14="http://schemas.microsoft.com/office/powerpoint/2010/main" val="8270047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camera parameters</a:t>
            </a:r>
          </a:p>
        </p:txBody>
      </p:sp>
      <p:sp>
        <p:nvSpPr>
          <p:cNvPr id="4" name="Slide Number Placeholder 3"/>
          <p:cNvSpPr>
            <a:spLocks noGrp="1"/>
          </p:cNvSpPr>
          <p:nvPr>
            <p:ph type="sldNum" sz="quarter" idx="10"/>
          </p:nvPr>
        </p:nvSpPr>
        <p:spPr/>
        <p:txBody>
          <a:bodyPr/>
          <a:lstStyle/>
          <a:p>
            <a:fld id="{E2B8756A-8C0D-A948-B002-2DB0716517DD}" type="slidenum">
              <a:rPr lang="en-US" smtClean="0"/>
              <a:t>100</a:t>
            </a:fld>
            <a:endParaRPr lang="en-US"/>
          </a:p>
        </p:txBody>
      </p:sp>
    </p:spTree>
    <p:extLst>
      <p:ext uri="{BB962C8B-B14F-4D97-AF65-F5344CB8AC3E}">
        <p14:creationId xmlns:p14="http://schemas.microsoft.com/office/powerpoint/2010/main" val="827004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098EA5-A177-5B47-89DC-C36C249AFFFF}" type="datetimeFigureOut">
              <a:rPr lang="en-US" smtClean="0"/>
              <a:t>7/24/15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0B244-E350-7E43-8F7F-3C01B320E470}" type="slidenum">
              <a:rPr lang="en-US" smtClean="0"/>
              <a:t>‹#›</a:t>
            </a:fld>
            <a:endParaRPr lang="en-US"/>
          </a:p>
        </p:txBody>
      </p:sp>
    </p:spTree>
    <p:extLst>
      <p:ext uri="{BB962C8B-B14F-4D97-AF65-F5344CB8AC3E}">
        <p14:creationId xmlns:p14="http://schemas.microsoft.com/office/powerpoint/2010/main" val="559973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098EA5-A177-5B47-89DC-C36C249AFFFF}" type="datetimeFigureOut">
              <a:rPr lang="en-US" smtClean="0"/>
              <a:t>7/24/15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0B244-E350-7E43-8F7F-3C01B320E470}" type="slidenum">
              <a:rPr lang="en-US" smtClean="0"/>
              <a:t>‹#›</a:t>
            </a:fld>
            <a:endParaRPr lang="en-US"/>
          </a:p>
        </p:txBody>
      </p:sp>
    </p:spTree>
    <p:extLst>
      <p:ext uri="{BB962C8B-B14F-4D97-AF65-F5344CB8AC3E}">
        <p14:creationId xmlns:p14="http://schemas.microsoft.com/office/powerpoint/2010/main" val="3644821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098EA5-A177-5B47-89DC-C36C249AFFFF}" type="datetimeFigureOut">
              <a:rPr lang="en-US" smtClean="0"/>
              <a:t>7/24/15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0B244-E350-7E43-8F7F-3C01B320E470}" type="slidenum">
              <a:rPr lang="en-US" smtClean="0"/>
              <a:t>‹#›</a:t>
            </a:fld>
            <a:endParaRPr lang="en-US"/>
          </a:p>
        </p:txBody>
      </p:sp>
    </p:spTree>
    <p:extLst>
      <p:ext uri="{BB962C8B-B14F-4D97-AF65-F5344CB8AC3E}">
        <p14:creationId xmlns:p14="http://schemas.microsoft.com/office/powerpoint/2010/main" val="4153001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098EA5-A177-5B47-89DC-C36C249AFFFF}" type="datetimeFigureOut">
              <a:rPr lang="en-US" smtClean="0"/>
              <a:t>7/24/15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0B244-E350-7E43-8F7F-3C01B320E470}" type="slidenum">
              <a:rPr lang="en-US" smtClean="0"/>
              <a:t>‹#›</a:t>
            </a:fld>
            <a:endParaRPr lang="en-US"/>
          </a:p>
        </p:txBody>
      </p:sp>
    </p:spTree>
    <p:extLst>
      <p:ext uri="{BB962C8B-B14F-4D97-AF65-F5344CB8AC3E}">
        <p14:creationId xmlns:p14="http://schemas.microsoft.com/office/powerpoint/2010/main" val="3735668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098EA5-A177-5B47-89DC-C36C249AFFFF}" type="datetimeFigureOut">
              <a:rPr lang="en-US" smtClean="0"/>
              <a:t>7/24/15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D0B244-E350-7E43-8F7F-3C01B320E470}" type="slidenum">
              <a:rPr lang="en-US" smtClean="0"/>
              <a:t>‹#›</a:t>
            </a:fld>
            <a:endParaRPr lang="en-US"/>
          </a:p>
        </p:txBody>
      </p:sp>
    </p:spTree>
    <p:extLst>
      <p:ext uri="{BB962C8B-B14F-4D97-AF65-F5344CB8AC3E}">
        <p14:creationId xmlns:p14="http://schemas.microsoft.com/office/powerpoint/2010/main" val="228447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098EA5-A177-5B47-89DC-C36C249AFFFF}" type="datetimeFigureOut">
              <a:rPr lang="en-US" smtClean="0"/>
              <a:t>7/24/15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D0B244-E350-7E43-8F7F-3C01B320E470}" type="slidenum">
              <a:rPr lang="en-US" smtClean="0"/>
              <a:t>‹#›</a:t>
            </a:fld>
            <a:endParaRPr lang="en-US"/>
          </a:p>
        </p:txBody>
      </p:sp>
    </p:spTree>
    <p:extLst>
      <p:ext uri="{BB962C8B-B14F-4D97-AF65-F5344CB8AC3E}">
        <p14:creationId xmlns:p14="http://schemas.microsoft.com/office/powerpoint/2010/main" val="390820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098EA5-A177-5B47-89DC-C36C249AFFFF}" type="datetimeFigureOut">
              <a:rPr lang="en-US" smtClean="0"/>
              <a:t>7/24/15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D0B244-E350-7E43-8F7F-3C01B320E470}" type="slidenum">
              <a:rPr lang="en-US" smtClean="0"/>
              <a:t>‹#›</a:t>
            </a:fld>
            <a:endParaRPr lang="en-US"/>
          </a:p>
        </p:txBody>
      </p:sp>
    </p:spTree>
    <p:extLst>
      <p:ext uri="{BB962C8B-B14F-4D97-AF65-F5344CB8AC3E}">
        <p14:creationId xmlns:p14="http://schemas.microsoft.com/office/powerpoint/2010/main" val="1005011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098EA5-A177-5B47-89DC-C36C249AFFFF}" type="datetimeFigureOut">
              <a:rPr lang="en-US" smtClean="0"/>
              <a:t>7/24/15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D0B244-E350-7E43-8F7F-3C01B320E470}" type="slidenum">
              <a:rPr lang="en-US" smtClean="0"/>
              <a:t>‹#›</a:t>
            </a:fld>
            <a:endParaRPr lang="en-US"/>
          </a:p>
        </p:txBody>
      </p:sp>
    </p:spTree>
    <p:extLst>
      <p:ext uri="{BB962C8B-B14F-4D97-AF65-F5344CB8AC3E}">
        <p14:creationId xmlns:p14="http://schemas.microsoft.com/office/powerpoint/2010/main" val="3920305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098EA5-A177-5B47-89DC-C36C249AFFFF}" type="datetimeFigureOut">
              <a:rPr lang="en-US" smtClean="0"/>
              <a:t>7/24/15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D0B244-E350-7E43-8F7F-3C01B320E470}" type="slidenum">
              <a:rPr lang="en-US" smtClean="0"/>
              <a:t>‹#›</a:t>
            </a:fld>
            <a:endParaRPr lang="en-US"/>
          </a:p>
        </p:txBody>
      </p:sp>
    </p:spTree>
    <p:extLst>
      <p:ext uri="{BB962C8B-B14F-4D97-AF65-F5344CB8AC3E}">
        <p14:creationId xmlns:p14="http://schemas.microsoft.com/office/powerpoint/2010/main" val="1591400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098EA5-A177-5B47-89DC-C36C249AFFFF}" type="datetimeFigureOut">
              <a:rPr lang="en-US" smtClean="0"/>
              <a:t>7/24/15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D0B244-E350-7E43-8F7F-3C01B320E470}" type="slidenum">
              <a:rPr lang="en-US" smtClean="0"/>
              <a:t>‹#›</a:t>
            </a:fld>
            <a:endParaRPr lang="en-US"/>
          </a:p>
        </p:txBody>
      </p:sp>
    </p:spTree>
    <p:extLst>
      <p:ext uri="{BB962C8B-B14F-4D97-AF65-F5344CB8AC3E}">
        <p14:creationId xmlns:p14="http://schemas.microsoft.com/office/powerpoint/2010/main" val="2206242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098EA5-A177-5B47-89DC-C36C249AFFFF}" type="datetimeFigureOut">
              <a:rPr lang="en-US" smtClean="0"/>
              <a:t>7/24/15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D0B244-E350-7E43-8F7F-3C01B320E470}" type="slidenum">
              <a:rPr lang="en-US" smtClean="0"/>
              <a:t>‹#›</a:t>
            </a:fld>
            <a:endParaRPr lang="en-US"/>
          </a:p>
        </p:txBody>
      </p:sp>
    </p:spTree>
    <p:extLst>
      <p:ext uri="{BB962C8B-B14F-4D97-AF65-F5344CB8AC3E}">
        <p14:creationId xmlns:p14="http://schemas.microsoft.com/office/powerpoint/2010/main" val="7813882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098EA5-A177-5B47-89DC-C36C249AFFFF}" type="datetimeFigureOut">
              <a:rPr lang="en-US" smtClean="0"/>
              <a:t>7/24/15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D0B244-E350-7E43-8F7F-3C01B320E470}" type="slidenum">
              <a:rPr lang="en-US" smtClean="0"/>
              <a:t>‹#›</a:t>
            </a:fld>
            <a:endParaRPr lang="en-US"/>
          </a:p>
        </p:txBody>
      </p:sp>
    </p:spTree>
    <p:extLst>
      <p:ext uri="{BB962C8B-B14F-4D97-AF65-F5344CB8AC3E}">
        <p14:creationId xmlns:p14="http://schemas.microsoft.com/office/powerpoint/2010/main" val="283254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11" Type="http://schemas.openxmlformats.org/officeDocument/2006/relationships/image" Target="../media/image157.emf"/><Relationship Id="rId12" Type="http://schemas.openxmlformats.org/officeDocument/2006/relationships/oleObject" Target="../embeddings/oleObject122.bin"/><Relationship Id="rId13" Type="http://schemas.openxmlformats.org/officeDocument/2006/relationships/image" Target="../media/image158.emf"/><Relationship Id="rId1" Type="http://schemas.openxmlformats.org/officeDocument/2006/relationships/vmlDrawing" Target="../drawings/vmlDrawing23.vml"/><Relationship Id="rId2" Type="http://schemas.openxmlformats.org/officeDocument/2006/relationships/slideLayout" Target="../slideLayouts/slideLayout2.xml"/><Relationship Id="rId3" Type="http://schemas.openxmlformats.org/officeDocument/2006/relationships/notesSlide" Target="../notesSlides/notesSlide99.xml"/><Relationship Id="rId4" Type="http://schemas.openxmlformats.org/officeDocument/2006/relationships/oleObject" Target="../embeddings/oleObject118.bin"/><Relationship Id="rId5" Type="http://schemas.openxmlformats.org/officeDocument/2006/relationships/image" Target="../media/image154.emf"/><Relationship Id="rId6" Type="http://schemas.openxmlformats.org/officeDocument/2006/relationships/oleObject" Target="../embeddings/oleObject119.bin"/><Relationship Id="rId7" Type="http://schemas.openxmlformats.org/officeDocument/2006/relationships/image" Target="../media/image155.emf"/><Relationship Id="rId8" Type="http://schemas.openxmlformats.org/officeDocument/2006/relationships/oleObject" Target="../embeddings/oleObject120.bin"/><Relationship Id="rId9" Type="http://schemas.openxmlformats.org/officeDocument/2006/relationships/image" Target="../media/image156.emf"/><Relationship Id="rId10" Type="http://schemas.openxmlformats.org/officeDocument/2006/relationships/oleObject" Target="../embeddings/oleObject121.bin"/></Relationships>
</file>

<file path=ppt/slides/_rels/slide101.xml.rels><?xml version="1.0" encoding="UTF-8" standalone="yes"?>
<Relationships xmlns="http://schemas.openxmlformats.org/package/2006/relationships"><Relationship Id="rId11" Type="http://schemas.openxmlformats.org/officeDocument/2006/relationships/image" Target="../media/image157.emf"/><Relationship Id="rId12" Type="http://schemas.openxmlformats.org/officeDocument/2006/relationships/oleObject" Target="../embeddings/oleObject127.bin"/><Relationship Id="rId13" Type="http://schemas.openxmlformats.org/officeDocument/2006/relationships/image" Target="../media/image158.emf"/><Relationship Id="rId14" Type="http://schemas.openxmlformats.org/officeDocument/2006/relationships/oleObject" Target="../embeddings/oleObject128.bin"/><Relationship Id="rId15" Type="http://schemas.openxmlformats.org/officeDocument/2006/relationships/image" Target="../media/image159.emf"/><Relationship Id="rId1" Type="http://schemas.openxmlformats.org/officeDocument/2006/relationships/vmlDrawing" Target="../drawings/vmlDrawing24.vml"/><Relationship Id="rId2" Type="http://schemas.openxmlformats.org/officeDocument/2006/relationships/slideLayout" Target="../slideLayouts/slideLayout2.xml"/><Relationship Id="rId3" Type="http://schemas.openxmlformats.org/officeDocument/2006/relationships/notesSlide" Target="../notesSlides/notesSlide100.xml"/><Relationship Id="rId4" Type="http://schemas.openxmlformats.org/officeDocument/2006/relationships/oleObject" Target="../embeddings/oleObject123.bin"/><Relationship Id="rId5" Type="http://schemas.openxmlformats.org/officeDocument/2006/relationships/image" Target="../media/image154.emf"/><Relationship Id="rId6" Type="http://schemas.openxmlformats.org/officeDocument/2006/relationships/oleObject" Target="../embeddings/oleObject124.bin"/><Relationship Id="rId7" Type="http://schemas.openxmlformats.org/officeDocument/2006/relationships/image" Target="../media/image155.emf"/><Relationship Id="rId8" Type="http://schemas.openxmlformats.org/officeDocument/2006/relationships/oleObject" Target="../embeddings/oleObject125.bin"/><Relationship Id="rId9" Type="http://schemas.openxmlformats.org/officeDocument/2006/relationships/image" Target="../media/image156.emf"/><Relationship Id="rId10" Type="http://schemas.openxmlformats.org/officeDocument/2006/relationships/oleObject" Target="../embeddings/oleObject126.bin"/></Relationships>
</file>

<file path=ppt/slides/_rels/slide102.xml.rels><?xml version="1.0" encoding="UTF-8" standalone="yes"?>
<Relationships xmlns="http://schemas.openxmlformats.org/package/2006/relationships"><Relationship Id="rId11" Type="http://schemas.openxmlformats.org/officeDocument/2006/relationships/image" Target="../media/image157.emf"/><Relationship Id="rId12" Type="http://schemas.openxmlformats.org/officeDocument/2006/relationships/oleObject" Target="../embeddings/oleObject133.bin"/><Relationship Id="rId13" Type="http://schemas.openxmlformats.org/officeDocument/2006/relationships/image" Target="../media/image158.emf"/><Relationship Id="rId14" Type="http://schemas.openxmlformats.org/officeDocument/2006/relationships/oleObject" Target="../embeddings/oleObject134.bin"/><Relationship Id="rId15" Type="http://schemas.openxmlformats.org/officeDocument/2006/relationships/image" Target="../media/image159.emf"/><Relationship Id="rId1" Type="http://schemas.openxmlformats.org/officeDocument/2006/relationships/vmlDrawing" Target="../drawings/vmlDrawing25.vml"/><Relationship Id="rId2" Type="http://schemas.openxmlformats.org/officeDocument/2006/relationships/slideLayout" Target="../slideLayouts/slideLayout2.xml"/><Relationship Id="rId3" Type="http://schemas.openxmlformats.org/officeDocument/2006/relationships/notesSlide" Target="../notesSlides/notesSlide101.xml"/><Relationship Id="rId4" Type="http://schemas.openxmlformats.org/officeDocument/2006/relationships/oleObject" Target="../embeddings/oleObject129.bin"/><Relationship Id="rId5" Type="http://schemas.openxmlformats.org/officeDocument/2006/relationships/image" Target="../media/image154.emf"/><Relationship Id="rId6" Type="http://schemas.openxmlformats.org/officeDocument/2006/relationships/oleObject" Target="../embeddings/oleObject130.bin"/><Relationship Id="rId7" Type="http://schemas.openxmlformats.org/officeDocument/2006/relationships/image" Target="../media/image155.emf"/><Relationship Id="rId8" Type="http://schemas.openxmlformats.org/officeDocument/2006/relationships/oleObject" Target="../embeddings/oleObject131.bin"/><Relationship Id="rId9" Type="http://schemas.openxmlformats.org/officeDocument/2006/relationships/image" Target="../media/image156.emf"/><Relationship Id="rId10" Type="http://schemas.openxmlformats.org/officeDocument/2006/relationships/oleObject" Target="../embeddings/oleObject132.bin"/></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4.xml.rels><?xml version="1.0" encoding="UTF-8" standalone="yes"?>
<Relationships xmlns="http://schemas.openxmlformats.org/package/2006/relationships"><Relationship Id="rId11" Type="http://schemas.openxmlformats.org/officeDocument/2006/relationships/image" Target="../media/image163.emf"/><Relationship Id="rId12" Type="http://schemas.openxmlformats.org/officeDocument/2006/relationships/oleObject" Target="../embeddings/oleObject139.bin"/><Relationship Id="rId13" Type="http://schemas.openxmlformats.org/officeDocument/2006/relationships/image" Target="../media/image164.emf"/><Relationship Id="rId14" Type="http://schemas.openxmlformats.org/officeDocument/2006/relationships/oleObject" Target="../embeddings/oleObject140.bin"/><Relationship Id="rId15" Type="http://schemas.openxmlformats.org/officeDocument/2006/relationships/image" Target="../media/image165.emf"/><Relationship Id="rId1" Type="http://schemas.openxmlformats.org/officeDocument/2006/relationships/vmlDrawing" Target="../drawings/vmlDrawing26.vml"/><Relationship Id="rId2" Type="http://schemas.openxmlformats.org/officeDocument/2006/relationships/slideLayout" Target="../slideLayouts/slideLayout2.xml"/><Relationship Id="rId3" Type="http://schemas.openxmlformats.org/officeDocument/2006/relationships/notesSlide" Target="../notesSlides/notesSlide103.xml"/><Relationship Id="rId4" Type="http://schemas.openxmlformats.org/officeDocument/2006/relationships/oleObject" Target="../embeddings/oleObject135.bin"/><Relationship Id="rId5" Type="http://schemas.openxmlformats.org/officeDocument/2006/relationships/image" Target="../media/image160.emf"/><Relationship Id="rId6" Type="http://schemas.openxmlformats.org/officeDocument/2006/relationships/oleObject" Target="../embeddings/oleObject136.bin"/><Relationship Id="rId7" Type="http://schemas.openxmlformats.org/officeDocument/2006/relationships/image" Target="../media/image161.emf"/><Relationship Id="rId8" Type="http://schemas.openxmlformats.org/officeDocument/2006/relationships/oleObject" Target="../embeddings/oleObject137.bin"/><Relationship Id="rId9" Type="http://schemas.openxmlformats.org/officeDocument/2006/relationships/image" Target="../media/image162.emf"/><Relationship Id="rId10" Type="http://schemas.openxmlformats.org/officeDocument/2006/relationships/oleObject" Target="../embeddings/oleObject138.bin"/></Relationships>
</file>

<file path=ppt/slides/_rels/slide105.xml.rels><?xml version="1.0" encoding="UTF-8" standalone="yes"?>
<Relationships xmlns="http://schemas.openxmlformats.org/package/2006/relationships"><Relationship Id="rId3" Type="http://schemas.openxmlformats.org/officeDocument/2006/relationships/image" Target="../media/image166.jpg"/><Relationship Id="rId4" Type="http://schemas.openxmlformats.org/officeDocument/2006/relationships/image" Target="../media/image130.jpg"/><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6.xml.rels><?xml version="1.0" encoding="UTF-8" standalone="yes"?>
<Relationships xmlns="http://schemas.openxmlformats.org/package/2006/relationships"><Relationship Id="rId3" Type="http://schemas.openxmlformats.org/officeDocument/2006/relationships/image" Target="../media/image167.jpg"/><Relationship Id="rId4" Type="http://schemas.openxmlformats.org/officeDocument/2006/relationships/image" Target="../media/image130.jpg"/><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07.xml.rels><?xml version="1.0" encoding="UTF-8" standalone="yes"?>
<Relationships xmlns="http://schemas.openxmlformats.org/package/2006/relationships"><Relationship Id="rId3" Type="http://schemas.openxmlformats.org/officeDocument/2006/relationships/image" Target="../media/image168.jpg"/><Relationship Id="rId4" Type="http://schemas.openxmlformats.org/officeDocument/2006/relationships/image" Target="../media/image130.jpg"/><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08.xml.rels><?xml version="1.0" encoding="UTF-8" standalone="yes"?>
<Relationships xmlns="http://schemas.openxmlformats.org/package/2006/relationships"><Relationship Id="rId3" Type="http://schemas.openxmlformats.org/officeDocument/2006/relationships/image" Target="../media/image142.jpg"/><Relationship Id="rId4" Type="http://schemas.openxmlformats.org/officeDocument/2006/relationships/image" Target="../media/image130.jpg"/><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9.xml.rels><?xml version="1.0" encoding="UTF-8" standalone="yes"?>
<Relationships xmlns="http://schemas.openxmlformats.org/package/2006/relationships"><Relationship Id="rId3" Type="http://schemas.openxmlformats.org/officeDocument/2006/relationships/image" Target="../media/image169.jpg"/><Relationship Id="rId4" Type="http://schemas.openxmlformats.org/officeDocument/2006/relationships/image" Target="../media/image130.jpg"/><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0.xml.rels><?xml version="1.0" encoding="UTF-8" standalone="yes"?>
<Relationships xmlns="http://schemas.openxmlformats.org/package/2006/relationships"><Relationship Id="rId3" Type="http://schemas.openxmlformats.org/officeDocument/2006/relationships/image" Target="../media/image144.jpg"/><Relationship Id="rId4" Type="http://schemas.openxmlformats.org/officeDocument/2006/relationships/image" Target="../media/image130.jpg"/><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1.xml.rels><?xml version="1.0" encoding="UTF-8" standalone="yes"?>
<Relationships xmlns="http://schemas.openxmlformats.org/package/2006/relationships"><Relationship Id="rId3" Type="http://schemas.openxmlformats.org/officeDocument/2006/relationships/image" Target="../media/image145.jpg"/><Relationship Id="rId4" Type="http://schemas.openxmlformats.org/officeDocument/2006/relationships/image" Target="../media/image130.jpg"/><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12.xml.rels><?xml version="1.0" encoding="UTF-8" standalone="yes"?>
<Relationships xmlns="http://schemas.openxmlformats.org/package/2006/relationships"><Relationship Id="rId3" Type="http://schemas.openxmlformats.org/officeDocument/2006/relationships/image" Target="../media/image170.jpg"/><Relationship Id="rId4" Type="http://schemas.openxmlformats.org/officeDocument/2006/relationships/image" Target="../media/image130.jpg"/><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3.xml.rels><?xml version="1.0" encoding="UTF-8" standalone="yes"?>
<Relationships xmlns="http://schemas.openxmlformats.org/package/2006/relationships"><Relationship Id="rId3" Type="http://schemas.openxmlformats.org/officeDocument/2006/relationships/image" Target="../media/image171.jpg"/><Relationship Id="rId4" Type="http://schemas.openxmlformats.org/officeDocument/2006/relationships/image" Target="../media/image130.jpg"/><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14.xml.rels><?xml version="1.0" encoding="UTF-8" standalone="yes"?>
<Relationships xmlns="http://schemas.openxmlformats.org/package/2006/relationships"><Relationship Id="rId3" Type="http://schemas.openxmlformats.org/officeDocument/2006/relationships/image" Target="../media/image172.jpg"/><Relationship Id="rId4" Type="http://schemas.openxmlformats.org/officeDocument/2006/relationships/image" Target="../media/image130.jpg"/><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15.xml.rels><?xml version="1.0" encoding="UTF-8" standalone="yes"?>
<Relationships xmlns="http://schemas.openxmlformats.org/package/2006/relationships"><Relationship Id="rId3" Type="http://schemas.openxmlformats.org/officeDocument/2006/relationships/image" Target="../media/image173.jpg"/><Relationship Id="rId4" Type="http://schemas.openxmlformats.org/officeDocument/2006/relationships/image" Target="../media/image130.jpg"/><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16.xml.rels><?xml version="1.0" encoding="UTF-8" standalone="yes"?>
<Relationships xmlns="http://schemas.openxmlformats.org/package/2006/relationships"><Relationship Id="rId3" Type="http://schemas.openxmlformats.org/officeDocument/2006/relationships/image" Target="../media/image143.jpg"/><Relationship Id="rId4" Type="http://schemas.openxmlformats.org/officeDocument/2006/relationships/image" Target="../media/image130.jpg"/><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7.xml.rels><?xml version="1.0" encoding="UTF-8" standalone="yes"?>
<Relationships xmlns="http://schemas.openxmlformats.org/package/2006/relationships"><Relationship Id="rId3" Type="http://schemas.openxmlformats.org/officeDocument/2006/relationships/image" Target="../media/image174.jpg"/><Relationship Id="rId4" Type="http://schemas.openxmlformats.org/officeDocument/2006/relationships/image" Target="../media/image130.jpg"/><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8.xml"/><Relationship Id="rId4" Type="http://schemas.openxmlformats.org/officeDocument/2006/relationships/oleObject" Target="../embeddings/oleObject141.bin"/><Relationship Id="rId5" Type="http://schemas.openxmlformats.org/officeDocument/2006/relationships/image" Target="../media/image154.emf"/><Relationship Id="rId1" Type="http://schemas.openxmlformats.org/officeDocument/2006/relationships/vmlDrawing" Target="../drawings/vmlDrawing27.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0.xml"/><Relationship Id="rId5" Type="http://schemas.openxmlformats.org/officeDocument/2006/relationships/image" Target="../media/image175.png"/><Relationship Id="rId1" Type="http://schemas.microsoft.com/office/2007/relationships/media" Target="../media/media4.mp4"/><Relationship Id="rId2" Type="http://schemas.openxmlformats.org/officeDocument/2006/relationships/video" Target="../media/media4.mp4"/></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24.xml.rels><?xml version="1.0" encoding="UTF-8" standalone="yes"?>
<Relationships xmlns="http://schemas.openxmlformats.org/package/2006/relationships"><Relationship Id="rId3" Type="http://schemas.openxmlformats.org/officeDocument/2006/relationships/image" Target="../media/image176.png"/><Relationship Id="rId4" Type="http://schemas.openxmlformats.org/officeDocument/2006/relationships/image" Target="../media/image177.png"/><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25.xml.rels><?xml version="1.0" encoding="UTF-8" standalone="yes"?>
<Relationships xmlns="http://schemas.openxmlformats.org/package/2006/relationships"><Relationship Id="rId3" Type="http://schemas.openxmlformats.org/officeDocument/2006/relationships/image" Target="../media/image178.png"/><Relationship Id="rId4" Type="http://schemas.openxmlformats.org/officeDocument/2006/relationships/image" Target="../media/image179.png"/><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26.xml.rels><?xml version="1.0" encoding="UTF-8" standalone="yes"?>
<Relationships xmlns="http://schemas.openxmlformats.org/package/2006/relationships"><Relationship Id="rId3" Type="http://schemas.openxmlformats.org/officeDocument/2006/relationships/image" Target="../media/image137.jpg"/><Relationship Id="rId4" Type="http://schemas.openxmlformats.org/officeDocument/2006/relationships/image" Target="../media/image178.png"/><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 Id="rId3" Type="http://schemas.openxmlformats.org/officeDocument/2006/relationships/image" Target="../media/image180.jpg"/></Relationships>
</file>

<file path=ppt/slides/_rels/slide128.xml.rels><?xml version="1.0" encoding="UTF-8" standalone="yes"?>
<Relationships xmlns="http://schemas.openxmlformats.org/package/2006/relationships"><Relationship Id="rId3" Type="http://schemas.openxmlformats.org/officeDocument/2006/relationships/image" Target="../media/image181.png"/><Relationship Id="rId4" Type="http://schemas.openxmlformats.org/officeDocument/2006/relationships/image" Target="../media/image180.jpg"/><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 Id="rId3" Type="http://schemas.openxmlformats.org/officeDocument/2006/relationships/image" Target="../media/image18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 Id="rId3" Type="http://schemas.openxmlformats.org/officeDocument/2006/relationships/image" Target="../media/image180.jp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 Id="rId3" Type="http://schemas.openxmlformats.org/officeDocument/2006/relationships/image" Target="../media/image180.jpg"/></Relationships>
</file>

<file path=ppt/slides/_rels/slide132.xml.rels><?xml version="1.0" encoding="UTF-8" standalone="yes"?>
<Relationships xmlns="http://schemas.openxmlformats.org/package/2006/relationships"><Relationship Id="rId3" Type="http://schemas.openxmlformats.org/officeDocument/2006/relationships/image" Target="../media/image146.jpg"/><Relationship Id="rId4" Type="http://schemas.openxmlformats.org/officeDocument/2006/relationships/image" Target="../media/image147.jpg"/><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 Id="rId3" Type="http://schemas.openxmlformats.org/officeDocument/2006/relationships/image" Target="../media/image182.jp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 Id="rId3" Type="http://schemas.openxmlformats.org/officeDocument/2006/relationships/image" Target="../media/image182.jpg"/></Relationships>
</file>

<file path=ppt/slides/_rels/slide135.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jpg"/><Relationship Id="rId6" Type="http://schemas.openxmlformats.org/officeDocument/2006/relationships/image" Target="../media/image136.png"/><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 Id="rId3" Type="http://schemas.openxmlformats.org/officeDocument/2006/relationships/image" Target="../media/image183.jp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 Id="rId3" Type="http://schemas.openxmlformats.org/officeDocument/2006/relationships/image" Target="../media/image183.jp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 Id="rId3" Type="http://schemas.openxmlformats.org/officeDocument/2006/relationships/image" Target="../media/image184.jp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 Id="rId3" Type="http://schemas.openxmlformats.org/officeDocument/2006/relationships/image" Target="../media/image18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 Id="rId3" Type="http://schemas.openxmlformats.org/officeDocument/2006/relationships/image" Target="../media/image185.jp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 Id="rId3" Type="http://schemas.openxmlformats.org/officeDocument/2006/relationships/image" Target="../media/image185.jp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 Id="rId3" Type="http://schemas.openxmlformats.org/officeDocument/2006/relationships/image" Target="../media/image185.jp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 Id="rId3" Type="http://schemas.openxmlformats.org/officeDocument/2006/relationships/image" Target="../media/image185.jp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 Id="rId3" Type="http://schemas.openxmlformats.org/officeDocument/2006/relationships/image" Target="../media/image148.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 Id="rId3" Type="http://schemas.openxmlformats.org/officeDocument/2006/relationships/image" Target="../media/image148.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 Id="rId3" Type="http://schemas.openxmlformats.org/officeDocument/2006/relationships/image" Target="../media/image148.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 Id="rId3" Type="http://schemas.openxmlformats.org/officeDocument/2006/relationships/image" Target="../media/image186.jp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 Id="rId3" Type="http://schemas.openxmlformats.org/officeDocument/2006/relationships/image" Target="../media/image186.jp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 Id="rId3" Type="http://schemas.openxmlformats.org/officeDocument/2006/relationships/image" Target="../media/image18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0.xml.rels><?xml version="1.0" encoding="UTF-8" standalone="yes"?>
<Relationships xmlns="http://schemas.openxmlformats.org/package/2006/relationships"><Relationship Id="rId3" Type="http://schemas.openxmlformats.org/officeDocument/2006/relationships/image" Target="../media/image187.png"/><Relationship Id="rId4" Type="http://schemas.openxmlformats.org/officeDocument/2006/relationships/image" Target="../media/image188.png"/><Relationship Id="rId5" Type="http://schemas.openxmlformats.org/officeDocument/2006/relationships/image" Target="../media/image189.png"/><Relationship Id="rId1" Type="http://schemas.openxmlformats.org/officeDocument/2006/relationships/slideLayout" Target="../slideLayouts/slideLayout2.xml"/><Relationship Id="rId2" Type="http://schemas.openxmlformats.org/officeDocument/2006/relationships/notesSlide" Target="../notesSlides/notesSlide14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 Id="rId3" Type="http://schemas.openxmlformats.org/officeDocument/2006/relationships/image" Target="../media/image190.jp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 Id="rId3" Type="http://schemas.openxmlformats.org/officeDocument/2006/relationships/image" Target="../media/image190.jp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 Id="rId3" Type="http://schemas.openxmlformats.org/officeDocument/2006/relationships/image" Target="../media/image190.jp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4.xml"/><Relationship Id="rId3" Type="http://schemas.openxmlformats.org/officeDocument/2006/relationships/image" Target="../media/image190.jp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 Id="rId3" Type="http://schemas.openxmlformats.org/officeDocument/2006/relationships/image" Target="../media/image1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0.xml.rels><?xml version="1.0" encoding="UTF-8" standalone="yes"?>
<Relationships xmlns="http://schemas.openxmlformats.org/package/2006/relationships"><Relationship Id="rId3" Type="http://schemas.openxmlformats.org/officeDocument/2006/relationships/image" Target="../media/image191.jpg"/><Relationship Id="rId4" Type="http://schemas.openxmlformats.org/officeDocument/2006/relationships/image" Target="../media/image192.emf"/><Relationship Id="rId1" Type="http://schemas.openxmlformats.org/officeDocument/2006/relationships/slideLayout" Target="../slideLayouts/slideLayout2.xml"/><Relationship Id="rId2" Type="http://schemas.openxmlformats.org/officeDocument/2006/relationships/notesSlide" Target="../notesSlides/notesSlide159.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0.xml"/></Relationships>
</file>

<file path=ppt/slides/_rels/slide162.xml.rels><?xml version="1.0" encoding="UTF-8" standalone="yes"?>
<Relationships xmlns="http://schemas.openxmlformats.org/package/2006/relationships"><Relationship Id="rId3" Type="http://schemas.openxmlformats.org/officeDocument/2006/relationships/image" Target="../media/image193.jpg"/><Relationship Id="rId4" Type="http://schemas.openxmlformats.org/officeDocument/2006/relationships/image" Target="../media/image194.jpg"/><Relationship Id="rId5" Type="http://schemas.openxmlformats.org/officeDocument/2006/relationships/image" Target="../media/image195.png"/><Relationship Id="rId6" Type="http://schemas.openxmlformats.org/officeDocument/2006/relationships/image" Target="../media/image196.jpg"/><Relationship Id="rId1" Type="http://schemas.openxmlformats.org/officeDocument/2006/relationships/slideLayout" Target="../slideLayouts/slideLayout2.xml"/><Relationship Id="rId2" Type="http://schemas.openxmlformats.org/officeDocument/2006/relationships/notesSlide" Target="../notesSlides/notesSlide161.xml"/></Relationships>
</file>

<file path=ppt/slides/_rels/slide163.xml.rels><?xml version="1.0" encoding="UTF-8" standalone="yes"?>
<Relationships xmlns="http://schemas.openxmlformats.org/package/2006/relationships"><Relationship Id="rId3" Type="http://schemas.openxmlformats.org/officeDocument/2006/relationships/image" Target="../media/image195.png"/><Relationship Id="rId4" Type="http://schemas.openxmlformats.org/officeDocument/2006/relationships/image" Target="../media/image197.png"/><Relationship Id="rId1" Type="http://schemas.openxmlformats.org/officeDocument/2006/relationships/slideLayout" Target="../slideLayouts/slideLayout2.xml"/><Relationship Id="rId2" Type="http://schemas.openxmlformats.org/officeDocument/2006/relationships/notesSlide" Target="../notesSlides/notesSlide162.xml"/></Relationships>
</file>

<file path=ppt/slides/_rels/slide164.xml.rels><?xml version="1.0" encoding="UTF-8" standalone="yes"?>
<Relationships xmlns="http://schemas.openxmlformats.org/package/2006/relationships"><Relationship Id="rId3" Type="http://schemas.openxmlformats.org/officeDocument/2006/relationships/image" Target="../media/image198.png"/><Relationship Id="rId4" Type="http://schemas.openxmlformats.org/officeDocument/2006/relationships/image" Target="../media/image199.png"/><Relationship Id="rId1" Type="http://schemas.openxmlformats.org/officeDocument/2006/relationships/slideLayout" Target="../slideLayouts/slideLayout2.xml"/><Relationship Id="rId2" Type="http://schemas.openxmlformats.org/officeDocument/2006/relationships/notesSlide" Target="../notesSlides/notesSlide163.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4.xml"/><Relationship Id="rId4" Type="http://schemas.openxmlformats.org/officeDocument/2006/relationships/image" Target="../media/image198.png"/><Relationship Id="rId5" Type="http://schemas.openxmlformats.org/officeDocument/2006/relationships/image" Target="../media/image199.png"/><Relationship Id="rId6" Type="http://schemas.openxmlformats.org/officeDocument/2006/relationships/oleObject" Target="../embeddings/oleObject142.bin"/><Relationship Id="rId7" Type="http://schemas.openxmlformats.org/officeDocument/2006/relationships/image" Target="../media/image200.emf"/><Relationship Id="rId8" Type="http://schemas.openxmlformats.org/officeDocument/2006/relationships/oleObject" Target="../embeddings/oleObject143.bin"/><Relationship Id="rId9" Type="http://schemas.openxmlformats.org/officeDocument/2006/relationships/image" Target="../media/image201.emf"/><Relationship Id="rId1" Type="http://schemas.openxmlformats.org/officeDocument/2006/relationships/vmlDrawing" Target="../drawings/vmlDrawing28.vml"/><Relationship Id="rId2"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202.jpeg"/><Relationship Id="rId4" Type="http://schemas.openxmlformats.org/officeDocument/2006/relationships/image" Target="../media/image203.jpeg"/><Relationship Id="rId1" Type="http://schemas.openxmlformats.org/officeDocument/2006/relationships/slideLayout" Target="../slideLayouts/slideLayout2.xml"/><Relationship Id="rId2" Type="http://schemas.openxmlformats.org/officeDocument/2006/relationships/notesSlide" Target="../notesSlides/notesSlide165.xml"/></Relationships>
</file>

<file path=ppt/slides/_rels/slide167.xml.rels><?xml version="1.0" encoding="UTF-8" standalone="yes"?>
<Relationships xmlns="http://schemas.openxmlformats.org/package/2006/relationships"><Relationship Id="rId3" Type="http://schemas.openxmlformats.org/officeDocument/2006/relationships/image" Target="../media/image204.jpeg"/><Relationship Id="rId4" Type="http://schemas.openxmlformats.org/officeDocument/2006/relationships/image" Target="../media/image205.jpeg"/><Relationship Id="rId5" Type="http://schemas.openxmlformats.org/officeDocument/2006/relationships/image" Target="../media/image206.jpeg"/><Relationship Id="rId6" Type="http://schemas.openxmlformats.org/officeDocument/2006/relationships/image" Target="../media/image207.jpeg"/><Relationship Id="rId1" Type="http://schemas.openxmlformats.org/officeDocument/2006/relationships/slideLayout" Target="../slideLayouts/slideLayout2.xml"/><Relationship Id="rId2" Type="http://schemas.openxmlformats.org/officeDocument/2006/relationships/notesSlide" Target="../notesSlides/notesSlide16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s>
</file>

<file path=ppt/slides/_rels/slide169.xml.rels><?xml version="1.0" encoding="UTF-8" standalone="yes"?>
<Relationships xmlns="http://schemas.openxmlformats.org/package/2006/relationships"><Relationship Id="rId3" Type="http://schemas.openxmlformats.org/officeDocument/2006/relationships/image" Target="../media/image208.png"/><Relationship Id="rId4" Type="http://schemas.openxmlformats.org/officeDocument/2006/relationships/image" Target="../media/image209.png"/><Relationship Id="rId1" Type="http://schemas.openxmlformats.org/officeDocument/2006/relationships/slideLayout" Target="../slideLayouts/slideLayout2.xml"/><Relationship Id="rId2" Type="http://schemas.openxmlformats.org/officeDocument/2006/relationships/notesSlide" Target="../notesSlides/notesSlide16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0.xml.rels><?xml version="1.0" encoding="UTF-8" standalone="yes"?>
<Relationships xmlns="http://schemas.openxmlformats.org/package/2006/relationships"><Relationship Id="rId3" Type="http://schemas.openxmlformats.org/officeDocument/2006/relationships/image" Target="../media/image210.jpg"/><Relationship Id="rId4" Type="http://schemas.openxmlformats.org/officeDocument/2006/relationships/image" Target="../media/image211.jpg"/><Relationship Id="rId1" Type="http://schemas.openxmlformats.org/officeDocument/2006/relationships/slideLayout" Target="../slideLayouts/slideLayout2.xml"/><Relationship Id="rId2" Type="http://schemas.openxmlformats.org/officeDocument/2006/relationships/notesSlide" Target="../notesSlides/notesSlide169.xml"/></Relationships>
</file>

<file path=ppt/slides/_rels/slide171.xml.rels><?xml version="1.0" encoding="UTF-8" standalone="yes"?>
<Relationships xmlns="http://schemas.openxmlformats.org/package/2006/relationships"><Relationship Id="rId3" Type="http://schemas.openxmlformats.org/officeDocument/2006/relationships/image" Target="../media/image212.png"/><Relationship Id="rId4" Type="http://schemas.openxmlformats.org/officeDocument/2006/relationships/image" Target="../media/image213.png"/><Relationship Id="rId5" Type="http://schemas.openxmlformats.org/officeDocument/2006/relationships/image" Target="../media/image214.png"/><Relationship Id="rId1" Type="http://schemas.openxmlformats.org/officeDocument/2006/relationships/slideLayout" Target="../slideLayouts/slideLayout2.xml"/><Relationship Id="rId2" Type="http://schemas.openxmlformats.org/officeDocument/2006/relationships/notesSlide" Target="../notesSlides/notesSlide17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s>
</file>

<file path=ppt/slides/_rels/slide173.xml.rels><?xml version="1.0" encoding="UTF-8" standalone="yes"?>
<Relationships xmlns="http://schemas.openxmlformats.org/package/2006/relationships"><Relationship Id="rId3" Type="http://schemas.openxmlformats.org/officeDocument/2006/relationships/image" Target="../media/image215.jpg"/><Relationship Id="rId4" Type="http://schemas.openxmlformats.org/officeDocument/2006/relationships/image" Target="../media/image208.png"/><Relationship Id="rId5" Type="http://schemas.openxmlformats.org/officeDocument/2006/relationships/image" Target="../media/image209.png"/><Relationship Id="rId1" Type="http://schemas.openxmlformats.org/officeDocument/2006/relationships/slideLayout" Target="../slideLayouts/slideLayout2.xml"/><Relationship Id="rId2" Type="http://schemas.openxmlformats.org/officeDocument/2006/relationships/notesSlide" Target="../notesSlides/notesSlide17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3.xml"/><Relationship Id="rId3" Type="http://schemas.openxmlformats.org/officeDocument/2006/relationships/image" Target="../media/image216.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 Id="rId3" Type="http://schemas.openxmlformats.org/officeDocument/2006/relationships/image" Target="../media/image217.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5.xml"/><Relationship Id="rId3" Type="http://schemas.openxmlformats.org/officeDocument/2006/relationships/image" Target="../media/image217.jpe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6.xml"/><Relationship Id="rId3" Type="http://schemas.openxmlformats.org/officeDocument/2006/relationships/image" Target="../media/image217.jpeg"/></Relationships>
</file>

<file path=ppt/slides/_rels/slide178.xml.rels><?xml version="1.0" encoding="UTF-8" standalone="yes"?>
<Relationships xmlns="http://schemas.openxmlformats.org/package/2006/relationships"><Relationship Id="rId3" Type="http://schemas.openxmlformats.org/officeDocument/2006/relationships/image" Target="../media/image218.png"/><Relationship Id="rId4" Type="http://schemas.openxmlformats.org/officeDocument/2006/relationships/image" Target="../media/image216.png"/><Relationship Id="rId1" Type="http://schemas.openxmlformats.org/officeDocument/2006/relationships/slideLayout" Target="../slideLayouts/slideLayout2.xml"/><Relationship Id="rId2" Type="http://schemas.openxmlformats.org/officeDocument/2006/relationships/notesSlide" Target="../notesSlides/notesSlide17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0.xml.rels><?xml version="1.0" encoding="UTF-8" standalone="yes"?>
<Relationships xmlns="http://schemas.openxmlformats.org/package/2006/relationships"><Relationship Id="rId3" Type="http://schemas.openxmlformats.org/officeDocument/2006/relationships/image" Target="../media/image208.png"/><Relationship Id="rId4" Type="http://schemas.openxmlformats.org/officeDocument/2006/relationships/image" Target="../media/image209.png"/><Relationship Id="rId1" Type="http://schemas.openxmlformats.org/officeDocument/2006/relationships/slideLayout" Target="../slideLayouts/slideLayout2.xml"/><Relationship Id="rId2" Type="http://schemas.openxmlformats.org/officeDocument/2006/relationships/notesSlide" Target="../notesSlides/notesSlide179.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0.xml"/></Relationships>
</file>

<file path=ppt/slides/_rels/slide182.xml.rels><?xml version="1.0" encoding="UTF-8" standalone="yes"?>
<Relationships xmlns="http://schemas.openxmlformats.org/package/2006/relationships"><Relationship Id="rId3" Type="http://schemas.openxmlformats.org/officeDocument/2006/relationships/image" Target="../media/image219.jpeg"/><Relationship Id="rId4" Type="http://schemas.openxmlformats.org/officeDocument/2006/relationships/image" Target="../media/image220.jpeg"/><Relationship Id="rId5" Type="http://schemas.openxmlformats.org/officeDocument/2006/relationships/image" Target="../media/image221.jpeg"/><Relationship Id="rId6" Type="http://schemas.openxmlformats.org/officeDocument/2006/relationships/image" Target="../media/image222.jpeg"/><Relationship Id="rId7" Type="http://schemas.openxmlformats.org/officeDocument/2006/relationships/image" Target="../media/image223.jpeg"/><Relationship Id="rId1" Type="http://schemas.openxmlformats.org/officeDocument/2006/relationships/slideLayout" Target="../slideLayouts/slideLayout2.xml"/><Relationship Id="rId2" Type="http://schemas.openxmlformats.org/officeDocument/2006/relationships/notesSlide" Target="../notesSlides/notesSlide181.xml"/></Relationships>
</file>

<file path=ppt/slides/_rels/slide183.xml.rels><?xml version="1.0" encoding="UTF-8" standalone="yes"?>
<Relationships xmlns="http://schemas.openxmlformats.org/package/2006/relationships"><Relationship Id="rId3" Type="http://schemas.openxmlformats.org/officeDocument/2006/relationships/chart" Target="../charts/chart9.xml"/><Relationship Id="rId4" Type="http://schemas.openxmlformats.org/officeDocument/2006/relationships/image" Target="../media/image224.png"/><Relationship Id="rId5" Type="http://schemas.openxmlformats.org/officeDocument/2006/relationships/chart" Target="../charts/chart10.xml"/><Relationship Id="rId6" Type="http://schemas.openxmlformats.org/officeDocument/2006/relationships/chart" Target="../charts/chart11.xml"/><Relationship Id="rId7" Type="http://schemas.openxmlformats.org/officeDocument/2006/relationships/chart" Target="../charts/chart12.xml"/><Relationship Id="rId1" Type="http://schemas.openxmlformats.org/officeDocument/2006/relationships/slideLayout" Target="../slideLayouts/slideLayout2.xml"/><Relationship Id="rId2" Type="http://schemas.openxmlformats.org/officeDocument/2006/relationships/notesSlide" Target="../notesSlides/notesSlide182.xml"/></Relationships>
</file>

<file path=ppt/slides/_rels/slide184.xml.rels><?xml version="1.0" encoding="UTF-8" standalone="yes"?>
<Relationships xmlns="http://schemas.openxmlformats.org/package/2006/relationships"><Relationship Id="rId11" Type="http://schemas.openxmlformats.org/officeDocument/2006/relationships/chart" Target="../charts/chart21.xml"/><Relationship Id="rId12" Type="http://schemas.openxmlformats.org/officeDocument/2006/relationships/chart" Target="../charts/chart22.xml"/><Relationship Id="rId13" Type="http://schemas.openxmlformats.org/officeDocument/2006/relationships/chart" Target="../charts/chart23.xml"/><Relationship Id="rId14" Type="http://schemas.openxmlformats.org/officeDocument/2006/relationships/chart" Target="../charts/chart24.xml"/><Relationship Id="rId15" Type="http://schemas.openxmlformats.org/officeDocument/2006/relationships/chart" Target="../charts/chart25.xml"/><Relationship Id="rId1" Type="http://schemas.openxmlformats.org/officeDocument/2006/relationships/slideLayout" Target="../slideLayouts/slideLayout2.xml"/><Relationship Id="rId2" Type="http://schemas.openxmlformats.org/officeDocument/2006/relationships/notesSlide" Target="../notesSlides/notesSlide183.xml"/><Relationship Id="rId3" Type="http://schemas.openxmlformats.org/officeDocument/2006/relationships/chart" Target="../charts/chart13.xml"/><Relationship Id="rId4" Type="http://schemas.openxmlformats.org/officeDocument/2006/relationships/chart" Target="../charts/chart14.xml"/><Relationship Id="rId5" Type="http://schemas.openxmlformats.org/officeDocument/2006/relationships/chart" Target="../charts/chart15.xml"/><Relationship Id="rId6" Type="http://schemas.openxmlformats.org/officeDocument/2006/relationships/chart" Target="../charts/chart16.xml"/><Relationship Id="rId7" Type="http://schemas.openxmlformats.org/officeDocument/2006/relationships/chart" Target="../charts/chart17.xml"/><Relationship Id="rId8" Type="http://schemas.openxmlformats.org/officeDocument/2006/relationships/chart" Target="../charts/chart18.xml"/><Relationship Id="rId9" Type="http://schemas.openxmlformats.org/officeDocument/2006/relationships/chart" Target="../charts/chart19.xml"/><Relationship Id="rId10" Type="http://schemas.openxmlformats.org/officeDocument/2006/relationships/chart" Target="../charts/chart20.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4.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5.xml"/><Relationship Id="rId4" Type="http://schemas.openxmlformats.org/officeDocument/2006/relationships/oleObject" Target="../embeddings/oleObject144.bin"/><Relationship Id="rId5" Type="http://schemas.openxmlformats.org/officeDocument/2006/relationships/image" Target="../media/image225.emf"/><Relationship Id="rId6" Type="http://schemas.openxmlformats.org/officeDocument/2006/relationships/oleObject" Target="../embeddings/oleObject145.bin"/><Relationship Id="rId7" Type="http://schemas.openxmlformats.org/officeDocument/2006/relationships/image" Target="../media/image226.emf"/><Relationship Id="rId8" Type="http://schemas.openxmlformats.org/officeDocument/2006/relationships/oleObject" Target="../embeddings/oleObject146.bin"/><Relationship Id="rId9" Type="http://schemas.openxmlformats.org/officeDocument/2006/relationships/image" Target="../media/image227.emf"/><Relationship Id="rId1" Type="http://schemas.openxmlformats.org/officeDocument/2006/relationships/vmlDrawing" Target="../drawings/vmlDrawing29.vml"/><Relationship Id="rId2"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228.jpeg"/><Relationship Id="rId4" Type="http://schemas.openxmlformats.org/officeDocument/2006/relationships/image" Target="../media/image229.jpeg"/><Relationship Id="rId5" Type="http://schemas.openxmlformats.org/officeDocument/2006/relationships/image" Target="../media/image230.jpeg"/><Relationship Id="rId1" Type="http://schemas.openxmlformats.org/officeDocument/2006/relationships/slideLayout" Target="../slideLayouts/slideLayout2.xml"/><Relationship Id="rId2" Type="http://schemas.openxmlformats.org/officeDocument/2006/relationships/notesSlide" Target="../notesSlides/notesSlide186.xml"/></Relationships>
</file>

<file path=ppt/slides/_rels/slide188.xml.rels><?xml version="1.0" encoding="UTF-8" standalone="yes"?>
<Relationships xmlns="http://schemas.openxmlformats.org/package/2006/relationships"><Relationship Id="rId3" Type="http://schemas.openxmlformats.org/officeDocument/2006/relationships/image" Target="../media/image231.png"/><Relationship Id="rId4" Type="http://schemas.openxmlformats.org/officeDocument/2006/relationships/image" Target="../media/image228.jpeg"/><Relationship Id="rId5" Type="http://schemas.openxmlformats.org/officeDocument/2006/relationships/image" Target="../media/image229.jpeg"/><Relationship Id="rId6" Type="http://schemas.openxmlformats.org/officeDocument/2006/relationships/image" Target="../media/image230.jpeg"/><Relationship Id="rId7" Type="http://schemas.openxmlformats.org/officeDocument/2006/relationships/image" Target="../media/image232.png"/><Relationship Id="rId8" Type="http://schemas.openxmlformats.org/officeDocument/2006/relationships/image" Target="../media/image233.png"/><Relationship Id="rId9" Type="http://schemas.openxmlformats.org/officeDocument/2006/relationships/image" Target="../media/image234.png"/><Relationship Id="rId1" Type="http://schemas.openxmlformats.org/officeDocument/2006/relationships/slideLayout" Target="../slideLayouts/slideLayout2.xml"/><Relationship Id="rId2" Type="http://schemas.openxmlformats.org/officeDocument/2006/relationships/notesSlide" Target="../notesSlides/notesSlide187.xml"/></Relationships>
</file>

<file path=ppt/slides/_rels/slide189.xml.rels><?xml version="1.0" encoding="UTF-8" standalone="yes"?>
<Relationships xmlns="http://schemas.openxmlformats.org/package/2006/relationships"><Relationship Id="rId11" Type="http://schemas.openxmlformats.org/officeDocument/2006/relationships/image" Target="../media/image238.emf"/><Relationship Id="rId12" Type="http://schemas.openxmlformats.org/officeDocument/2006/relationships/oleObject" Target="../embeddings/oleObject151.bin"/><Relationship Id="rId13" Type="http://schemas.openxmlformats.org/officeDocument/2006/relationships/image" Target="../media/image239.emf"/><Relationship Id="rId1" Type="http://schemas.openxmlformats.org/officeDocument/2006/relationships/vmlDrawing" Target="../drawings/vmlDrawing30.vml"/><Relationship Id="rId2" Type="http://schemas.openxmlformats.org/officeDocument/2006/relationships/slideLayout" Target="../slideLayouts/slideLayout2.xml"/><Relationship Id="rId3" Type="http://schemas.openxmlformats.org/officeDocument/2006/relationships/notesSlide" Target="../notesSlides/notesSlide188.xml"/><Relationship Id="rId4" Type="http://schemas.openxmlformats.org/officeDocument/2006/relationships/oleObject" Target="../embeddings/oleObject147.bin"/><Relationship Id="rId5" Type="http://schemas.openxmlformats.org/officeDocument/2006/relationships/image" Target="../media/image235.emf"/><Relationship Id="rId6" Type="http://schemas.openxmlformats.org/officeDocument/2006/relationships/oleObject" Target="../embeddings/oleObject148.bin"/><Relationship Id="rId7" Type="http://schemas.openxmlformats.org/officeDocument/2006/relationships/image" Target="../media/image236.emf"/><Relationship Id="rId8" Type="http://schemas.openxmlformats.org/officeDocument/2006/relationships/oleObject" Target="../embeddings/oleObject149.bin"/><Relationship Id="rId9" Type="http://schemas.openxmlformats.org/officeDocument/2006/relationships/image" Target="../media/image237.emf"/><Relationship Id="rId10" Type="http://schemas.openxmlformats.org/officeDocument/2006/relationships/oleObject" Target="../embeddings/oleObject150.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9.xml"/><Relationship Id="rId3" Type="http://schemas.openxmlformats.org/officeDocument/2006/relationships/image" Target="../media/image240.jpe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0.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4.xml"/><Relationship Id="rId3" Type="http://schemas.openxmlformats.org/officeDocument/2006/relationships/image" Target="../media/image241.jpg"/></Relationships>
</file>

<file path=ppt/slides/_rels/slide196.xml.rels><?xml version="1.0" encoding="UTF-8" standalone="yes"?>
<Relationships xmlns="http://schemas.openxmlformats.org/package/2006/relationships"><Relationship Id="rId3" Type="http://schemas.openxmlformats.org/officeDocument/2006/relationships/image" Target="../media/image241.jpg"/><Relationship Id="rId4" Type="http://schemas.openxmlformats.org/officeDocument/2006/relationships/image" Target="../media/image242.jpg"/><Relationship Id="rId1" Type="http://schemas.openxmlformats.org/officeDocument/2006/relationships/slideLayout" Target="../slideLayouts/slideLayout2.xml"/><Relationship Id="rId2" Type="http://schemas.openxmlformats.org/officeDocument/2006/relationships/notesSlide" Target="../notesSlides/notesSlide195.xml"/></Relationships>
</file>

<file path=ppt/slides/_rels/slide197.xml.rels><?xml version="1.0" encoding="UTF-8" standalone="yes"?>
<Relationships xmlns="http://schemas.openxmlformats.org/package/2006/relationships"><Relationship Id="rId3" Type="http://schemas.openxmlformats.org/officeDocument/2006/relationships/image" Target="../media/image241.jpg"/><Relationship Id="rId4" Type="http://schemas.openxmlformats.org/officeDocument/2006/relationships/image" Target="../media/image242.jpg"/><Relationship Id="rId5" Type="http://schemas.openxmlformats.org/officeDocument/2006/relationships/image" Target="../media/image243.jpg"/><Relationship Id="rId1" Type="http://schemas.openxmlformats.org/officeDocument/2006/relationships/slideLayout" Target="../slideLayouts/slideLayout2.xml"/><Relationship Id="rId2" Type="http://schemas.openxmlformats.org/officeDocument/2006/relationships/notesSlide" Target="../notesSlides/notesSlide196.xml"/></Relationships>
</file>

<file path=ppt/slides/_rels/slide19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97.xml"/><Relationship Id="rId5" Type="http://schemas.openxmlformats.org/officeDocument/2006/relationships/image" Target="../media/image244.png"/><Relationship Id="rId1" Type="http://schemas.microsoft.com/office/2007/relationships/media" Target="../media/media5.mov"/><Relationship Id="rId2" Type="http://schemas.openxmlformats.org/officeDocument/2006/relationships/video" Target="../media/media5.mov"/></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8.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9.xml"/><Relationship Id="rId3" Type="http://schemas.openxmlformats.org/officeDocument/2006/relationships/image" Target="../media/image245.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0.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1.xml"/></Relationships>
</file>

<file path=ppt/slides/_rels/slide203.xml.rels><?xml version="1.0" encoding="UTF-8" standalone="yes"?>
<Relationships xmlns="http://schemas.openxmlformats.org/package/2006/relationships"><Relationship Id="rId3" Type="http://schemas.openxmlformats.org/officeDocument/2006/relationships/image" Target="../media/image246.jpeg"/><Relationship Id="rId4" Type="http://schemas.openxmlformats.org/officeDocument/2006/relationships/image" Target="../media/image247.jpeg"/><Relationship Id="rId1" Type="http://schemas.openxmlformats.org/officeDocument/2006/relationships/slideLayout" Target="../slideLayouts/slideLayout2.xml"/><Relationship Id="rId2" Type="http://schemas.openxmlformats.org/officeDocument/2006/relationships/notesSlide" Target="../notesSlides/notesSlide202.xml"/></Relationships>
</file>

<file path=ppt/slides/_rels/slide204.xml.rels><?xml version="1.0" encoding="UTF-8" standalone="yes"?>
<Relationships xmlns="http://schemas.openxmlformats.org/package/2006/relationships"><Relationship Id="rId3" Type="http://schemas.openxmlformats.org/officeDocument/2006/relationships/image" Target="../media/image248.jpeg"/><Relationship Id="rId4" Type="http://schemas.openxmlformats.org/officeDocument/2006/relationships/image" Target="../media/image249.jpeg"/><Relationship Id="rId5" Type="http://schemas.openxmlformats.org/officeDocument/2006/relationships/image" Target="../media/image250.jpeg"/><Relationship Id="rId1" Type="http://schemas.openxmlformats.org/officeDocument/2006/relationships/slideLayout" Target="../slideLayouts/slideLayout2.xml"/><Relationship Id="rId2" Type="http://schemas.openxmlformats.org/officeDocument/2006/relationships/notesSlide" Target="../notesSlides/notesSlide20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4.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5.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8.xml"/><Relationship Id="rId3" Type="http://schemas.openxmlformats.org/officeDocument/2006/relationships/image" Target="../media/image25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9.xml"/><Relationship Id="rId3" Type="http://schemas.openxmlformats.org/officeDocument/2006/relationships/image" Target="../media/image252.jpg"/></Relationships>
</file>

<file path=ppt/slides/_rels/slide211.xml.rels><?xml version="1.0" encoding="UTF-8" standalone="yes"?>
<Relationships xmlns="http://schemas.openxmlformats.org/package/2006/relationships"><Relationship Id="rId3" Type="http://schemas.openxmlformats.org/officeDocument/2006/relationships/image" Target="../media/image253.jpeg"/><Relationship Id="rId4" Type="http://schemas.openxmlformats.org/officeDocument/2006/relationships/image" Target="../media/image254.jpeg"/><Relationship Id="rId1" Type="http://schemas.openxmlformats.org/officeDocument/2006/relationships/slideLayout" Target="../slideLayouts/slideLayout2.xml"/><Relationship Id="rId2" Type="http://schemas.openxmlformats.org/officeDocument/2006/relationships/notesSlide" Target="../notesSlides/notesSlide210.xml"/></Relationships>
</file>

<file path=ppt/slides/_rels/slide212.xml.rels><?xml version="1.0" encoding="UTF-8" standalone="yes"?>
<Relationships xmlns="http://schemas.openxmlformats.org/package/2006/relationships"><Relationship Id="rId3" Type="http://schemas.openxmlformats.org/officeDocument/2006/relationships/image" Target="../media/image255.jpg"/><Relationship Id="rId4" Type="http://schemas.openxmlformats.org/officeDocument/2006/relationships/image" Target="../media/image256.png"/><Relationship Id="rId5" Type="http://schemas.openxmlformats.org/officeDocument/2006/relationships/image" Target="../media/image257.jpg"/><Relationship Id="rId6" Type="http://schemas.openxmlformats.org/officeDocument/2006/relationships/image" Target="../media/image258.jpg"/><Relationship Id="rId1" Type="http://schemas.openxmlformats.org/officeDocument/2006/relationships/slideLayout" Target="../slideLayouts/slideLayout2.xml"/><Relationship Id="rId2" Type="http://schemas.openxmlformats.org/officeDocument/2006/relationships/notesSlide" Target="../notesSlides/notesSlide211.xml"/></Relationships>
</file>

<file path=ppt/slides/_rels/slide213.xml.rels><?xml version="1.0" encoding="UTF-8" standalone="yes"?>
<Relationships xmlns="http://schemas.openxmlformats.org/package/2006/relationships"><Relationship Id="rId3" Type="http://schemas.openxmlformats.org/officeDocument/2006/relationships/image" Target="../media/image259.jpg"/><Relationship Id="rId4" Type="http://schemas.openxmlformats.org/officeDocument/2006/relationships/image" Target="../media/image260.jpg"/><Relationship Id="rId5" Type="http://schemas.openxmlformats.org/officeDocument/2006/relationships/image" Target="../media/image261.jpg"/><Relationship Id="rId6" Type="http://schemas.openxmlformats.org/officeDocument/2006/relationships/image" Target="../media/image262.JPG"/><Relationship Id="rId1" Type="http://schemas.openxmlformats.org/officeDocument/2006/relationships/slideLayout" Target="../slideLayouts/slideLayout2.xml"/><Relationship Id="rId2" Type="http://schemas.openxmlformats.org/officeDocument/2006/relationships/notesSlide" Target="../notesSlides/notesSlide212.xml"/></Relationships>
</file>

<file path=ppt/slides/_rels/slide214.xml.rels><?xml version="1.0" encoding="UTF-8" standalone="yes"?>
<Relationships xmlns="http://schemas.openxmlformats.org/package/2006/relationships"><Relationship Id="rId3" Type="http://schemas.openxmlformats.org/officeDocument/2006/relationships/image" Target="../media/image263.jpg"/><Relationship Id="rId4" Type="http://schemas.openxmlformats.org/officeDocument/2006/relationships/image" Target="../media/image264.jpg"/><Relationship Id="rId5" Type="http://schemas.openxmlformats.org/officeDocument/2006/relationships/image" Target="../media/image265.jpg"/><Relationship Id="rId6" Type="http://schemas.openxmlformats.org/officeDocument/2006/relationships/image" Target="../media/image266.jpg"/><Relationship Id="rId7" Type="http://schemas.openxmlformats.org/officeDocument/2006/relationships/image" Target="../media/image267.jpg"/><Relationship Id="rId1" Type="http://schemas.openxmlformats.org/officeDocument/2006/relationships/slideLayout" Target="../slideLayouts/slideLayout2.xml"/><Relationship Id="rId2" Type="http://schemas.openxmlformats.org/officeDocument/2006/relationships/notesSlide" Target="../notesSlides/notesSlide213.xml"/></Relationships>
</file>

<file path=ppt/slides/_rels/slide215.xml.rels><?xml version="1.0" encoding="UTF-8" standalone="yes"?>
<Relationships xmlns="http://schemas.openxmlformats.org/package/2006/relationships"><Relationship Id="rId3" Type="http://schemas.openxmlformats.org/officeDocument/2006/relationships/image" Target="../media/image268.jpg"/><Relationship Id="rId4" Type="http://schemas.openxmlformats.org/officeDocument/2006/relationships/image" Target="../media/image269.jpg"/><Relationship Id="rId1" Type="http://schemas.openxmlformats.org/officeDocument/2006/relationships/slideLayout" Target="../slideLayouts/slideLayout2.xml"/><Relationship Id="rId2" Type="http://schemas.openxmlformats.org/officeDocument/2006/relationships/notesSlide" Target="../notesSlides/notesSlide21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5.xml"/></Relationships>
</file>

<file path=ppt/slides/_rels/slide21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142.jpg"/><Relationship Id="rId5" Type="http://schemas.openxmlformats.org/officeDocument/2006/relationships/image" Target="../media/image197.png"/><Relationship Id="rId6" Type="http://schemas.openxmlformats.org/officeDocument/2006/relationships/image" Target="../media/image270.gif"/><Relationship Id="rId1" Type="http://schemas.openxmlformats.org/officeDocument/2006/relationships/slideLayout" Target="../slideLayouts/slideLayout2.xml"/><Relationship Id="rId2" Type="http://schemas.openxmlformats.org/officeDocument/2006/relationships/notesSlide" Target="../notesSlides/notesSlide216.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5" Type="http://schemas.openxmlformats.org/officeDocument/2006/relationships/image" Target="../media/image23.jpg"/><Relationship Id="rId6"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4" Type="http://schemas.openxmlformats.org/officeDocument/2006/relationships/chart" Target="../charts/chart6.xml"/><Relationship Id="rId5"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1.jpg"/></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5"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4" Type="http://schemas.microsoft.com/office/2007/relationships/hdphoto" Target="../media/hdphoto1.wdp"/><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4" Type="http://schemas.microsoft.com/office/2007/relationships/hdphoto" Target="../media/hdphoto2.wdp"/><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1" Type="http://schemas.openxmlformats.org/officeDocument/2006/relationships/oleObject" Target="../embeddings/oleObject3.bin"/><Relationship Id="rId12" Type="http://schemas.openxmlformats.org/officeDocument/2006/relationships/image" Target="../media/image39.emf"/><Relationship Id="rId13" Type="http://schemas.openxmlformats.org/officeDocument/2006/relationships/oleObject" Target="../embeddings/oleObject4.bin"/><Relationship Id="rId14" Type="http://schemas.openxmlformats.org/officeDocument/2006/relationships/image" Target="../media/image40.e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36.xml"/><Relationship Id="rId4" Type="http://schemas.openxmlformats.org/officeDocument/2006/relationships/oleObject" Target="../embeddings/oleObject1.bin"/><Relationship Id="rId5" Type="http://schemas.openxmlformats.org/officeDocument/2006/relationships/image" Target="../media/image37.emf"/><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oleObject" Target="../embeddings/oleObject2.bin"/><Relationship Id="rId10" Type="http://schemas.openxmlformats.org/officeDocument/2006/relationships/image" Target="../media/image38.emf"/></Relationships>
</file>

<file path=ppt/slides/_rels/slide38.xml.rels><?xml version="1.0" encoding="UTF-8" standalone="yes"?>
<Relationships xmlns="http://schemas.openxmlformats.org/package/2006/relationships"><Relationship Id="rId11" Type="http://schemas.openxmlformats.org/officeDocument/2006/relationships/image" Target="../media/image48.png"/><Relationship Id="rId12" Type="http://schemas.openxmlformats.org/officeDocument/2006/relationships/image" Target="../media/image49.png"/><Relationship Id="rId13" Type="http://schemas.openxmlformats.org/officeDocument/2006/relationships/oleObject" Target="../embeddings/oleObject7.bin"/><Relationship Id="rId14" Type="http://schemas.openxmlformats.org/officeDocument/2006/relationships/image" Target="../media/image46.emf"/><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37.xml"/><Relationship Id="rId4" Type="http://schemas.openxmlformats.org/officeDocument/2006/relationships/chart" Target="../charts/chart7.xml"/><Relationship Id="rId5" Type="http://schemas.openxmlformats.org/officeDocument/2006/relationships/chart" Target="../charts/chart8.xml"/><Relationship Id="rId6" Type="http://schemas.openxmlformats.org/officeDocument/2006/relationships/oleObject" Target="../embeddings/oleObject5.bin"/><Relationship Id="rId7" Type="http://schemas.openxmlformats.org/officeDocument/2006/relationships/image" Target="../media/image44.emf"/><Relationship Id="rId8" Type="http://schemas.openxmlformats.org/officeDocument/2006/relationships/oleObject" Target="../embeddings/oleObject6.bin"/><Relationship Id="rId9" Type="http://schemas.openxmlformats.org/officeDocument/2006/relationships/image" Target="../media/image45.emf"/><Relationship Id="rId10" Type="http://schemas.openxmlformats.org/officeDocument/2006/relationships/image" Target="../media/image47.png"/></Relationships>
</file>

<file path=ppt/slides/_rels/slide39.xml.rels><?xml version="1.0" encoding="UTF-8" standalone="yes"?>
<Relationships xmlns="http://schemas.openxmlformats.org/package/2006/relationships"><Relationship Id="rId11" Type="http://schemas.openxmlformats.org/officeDocument/2006/relationships/oleObject" Target="../embeddings/oleObject10.bin"/><Relationship Id="rId12" Type="http://schemas.openxmlformats.org/officeDocument/2006/relationships/image" Target="../media/image52.emf"/><Relationship Id="rId13" Type="http://schemas.openxmlformats.org/officeDocument/2006/relationships/oleObject" Target="../embeddings/oleObject11.bin"/><Relationship Id="rId14" Type="http://schemas.openxmlformats.org/officeDocument/2006/relationships/image" Target="../media/image53.e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notesSlide" Target="../notesSlides/notesSlide38.xml"/><Relationship Id="rId4" Type="http://schemas.openxmlformats.org/officeDocument/2006/relationships/image" Target="../media/image54.jpg"/><Relationship Id="rId5" Type="http://schemas.openxmlformats.org/officeDocument/2006/relationships/oleObject" Target="../embeddings/oleObject8.bin"/><Relationship Id="rId6" Type="http://schemas.openxmlformats.org/officeDocument/2006/relationships/image" Target="../media/image50.emf"/><Relationship Id="rId7" Type="http://schemas.openxmlformats.org/officeDocument/2006/relationships/oleObject" Target="../embeddings/oleObject9.bin"/><Relationship Id="rId8" Type="http://schemas.openxmlformats.org/officeDocument/2006/relationships/image" Target="../media/image51.emf"/><Relationship Id="rId9" Type="http://schemas.openxmlformats.org/officeDocument/2006/relationships/image" Target="../media/image55.png"/><Relationship Id="rId10"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1" Type="http://schemas.openxmlformats.org/officeDocument/2006/relationships/oleObject" Target="../embeddings/oleObject15.bin"/><Relationship Id="rId12" Type="http://schemas.openxmlformats.org/officeDocument/2006/relationships/image" Target="../media/image59.emf"/><Relationship Id="rId13" Type="http://schemas.openxmlformats.org/officeDocument/2006/relationships/oleObject" Target="../embeddings/oleObject16.bin"/><Relationship Id="rId14" Type="http://schemas.openxmlformats.org/officeDocument/2006/relationships/image" Target="../media/image60.emf"/><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notesSlide" Target="../notesSlides/notesSlide39.xml"/><Relationship Id="rId4" Type="http://schemas.openxmlformats.org/officeDocument/2006/relationships/image" Target="../media/image61.png"/><Relationship Id="rId5" Type="http://schemas.openxmlformats.org/officeDocument/2006/relationships/oleObject" Target="../embeddings/oleObject12.bin"/><Relationship Id="rId6" Type="http://schemas.openxmlformats.org/officeDocument/2006/relationships/image" Target="../media/image56.emf"/><Relationship Id="rId7" Type="http://schemas.openxmlformats.org/officeDocument/2006/relationships/oleObject" Target="../embeddings/oleObject13.bin"/><Relationship Id="rId8" Type="http://schemas.openxmlformats.org/officeDocument/2006/relationships/image" Target="../media/image57.emf"/><Relationship Id="rId9" Type="http://schemas.openxmlformats.org/officeDocument/2006/relationships/oleObject" Target="../embeddings/oleObject14.bin"/><Relationship Id="rId10" Type="http://schemas.openxmlformats.org/officeDocument/2006/relationships/image" Target="../media/image58.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62.jp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2.xml"/><Relationship Id="rId5" Type="http://schemas.openxmlformats.org/officeDocument/2006/relationships/image" Target="../media/image63.png"/><Relationship Id="rId1" Type="http://schemas.microsoft.com/office/2007/relationships/media" Target="../media/media1.mp4"/><Relationship Id="rId2" Type="http://schemas.openxmlformats.org/officeDocument/2006/relationships/video" Target="../media/media1.mp4"/></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3.xml"/><Relationship Id="rId5" Type="http://schemas.openxmlformats.org/officeDocument/2006/relationships/image" Target="../media/image64.png"/><Relationship Id="rId1" Type="http://schemas.microsoft.com/office/2007/relationships/media" Target="../media/media2.mp4"/><Relationship Id="rId2" Type="http://schemas.openxmlformats.org/officeDocument/2006/relationships/video" Target="../media/media2.mp4"/></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4.xml"/><Relationship Id="rId5" Type="http://schemas.openxmlformats.org/officeDocument/2006/relationships/image" Target="../media/image65.png"/><Relationship Id="rId1" Type="http://schemas.microsoft.com/office/2007/relationships/media" Target="../media/media3.mp4"/><Relationship Id="rId2" Type="http://schemas.openxmlformats.org/officeDocument/2006/relationships/video" Target="../media/media3.mp4"/></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oleObject" Target="../embeddings/oleObject17.bin"/><Relationship Id="rId5" Type="http://schemas.openxmlformats.org/officeDocument/2006/relationships/image" Target="../media/image68.emf"/><Relationship Id="rId6" Type="http://schemas.openxmlformats.org/officeDocument/2006/relationships/oleObject" Target="../embeddings/oleObject18.bin"/><Relationship Id="rId7" Type="http://schemas.openxmlformats.org/officeDocument/2006/relationships/image" Target="../media/image53.emf"/><Relationship Id="rId8" Type="http://schemas.openxmlformats.org/officeDocument/2006/relationships/oleObject" Target="../embeddings/oleObject19.bin"/><Relationship Id="rId9" Type="http://schemas.openxmlformats.org/officeDocument/2006/relationships/image" Target="../media/image69.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50.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27.jpg"/><Relationship Id="rId5" Type="http://schemas.openxmlformats.org/officeDocument/2006/relationships/image" Target="../media/image26.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oleObject" Target="../embeddings/oleObject20.bin"/><Relationship Id="rId5" Type="http://schemas.openxmlformats.org/officeDocument/2006/relationships/image" Target="../media/image70.emf"/><Relationship Id="rId6" Type="http://schemas.openxmlformats.org/officeDocument/2006/relationships/oleObject" Target="../embeddings/oleObject21.bin"/><Relationship Id="rId7" Type="http://schemas.openxmlformats.org/officeDocument/2006/relationships/image" Target="../media/image71.emf"/><Relationship Id="rId8" Type="http://schemas.openxmlformats.org/officeDocument/2006/relationships/oleObject" Target="../embeddings/oleObject22.bin"/><Relationship Id="rId9" Type="http://schemas.openxmlformats.org/officeDocument/2006/relationships/image" Target="../media/image72.emf"/><Relationship Id="rId10" Type="http://schemas.openxmlformats.org/officeDocument/2006/relationships/oleObject" Target="../embeddings/oleObject23.bin"/><Relationship Id="rId11" Type="http://schemas.openxmlformats.org/officeDocument/2006/relationships/image" Target="../media/image73.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oleObject" Target="../embeddings/oleObject24.bin"/><Relationship Id="rId5" Type="http://schemas.openxmlformats.org/officeDocument/2006/relationships/image" Target="../media/image74.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oleObject" Target="../embeddings/oleObject25.bin"/><Relationship Id="rId5" Type="http://schemas.openxmlformats.org/officeDocument/2006/relationships/image" Target="../media/image75.emf"/><Relationship Id="rId6" Type="http://schemas.openxmlformats.org/officeDocument/2006/relationships/oleObject" Target="../embeddings/oleObject26.bin"/><Relationship Id="rId7" Type="http://schemas.openxmlformats.org/officeDocument/2006/relationships/image" Target="../media/image76.emf"/><Relationship Id="rId8" Type="http://schemas.openxmlformats.org/officeDocument/2006/relationships/oleObject" Target="../embeddings/oleObject27.bin"/><Relationship Id="rId9" Type="http://schemas.openxmlformats.org/officeDocument/2006/relationships/image" Target="../media/image77.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1" Type="http://schemas.openxmlformats.org/officeDocument/2006/relationships/image" Target="../media/image79.emf"/><Relationship Id="rId12" Type="http://schemas.openxmlformats.org/officeDocument/2006/relationships/oleObject" Target="../embeddings/oleObject32.bin"/><Relationship Id="rId13" Type="http://schemas.openxmlformats.org/officeDocument/2006/relationships/oleObject" Target="../embeddings/oleObject33.bin"/><Relationship Id="rId14" Type="http://schemas.openxmlformats.org/officeDocument/2006/relationships/image" Target="../media/image80.emf"/><Relationship Id="rId1" Type="http://schemas.openxmlformats.org/officeDocument/2006/relationships/vmlDrawing" Target="../drawings/vmlDrawing9.vml"/><Relationship Id="rId2" Type="http://schemas.openxmlformats.org/officeDocument/2006/relationships/slideLayout" Target="../slideLayouts/slideLayout2.xml"/><Relationship Id="rId3" Type="http://schemas.openxmlformats.org/officeDocument/2006/relationships/notesSlide" Target="../notesSlides/notesSlide54.xml"/><Relationship Id="rId4" Type="http://schemas.openxmlformats.org/officeDocument/2006/relationships/oleObject" Target="../embeddings/oleObject28.bin"/><Relationship Id="rId5" Type="http://schemas.openxmlformats.org/officeDocument/2006/relationships/image" Target="../media/image75.emf"/><Relationship Id="rId6" Type="http://schemas.openxmlformats.org/officeDocument/2006/relationships/oleObject" Target="../embeddings/oleObject29.bin"/><Relationship Id="rId7" Type="http://schemas.openxmlformats.org/officeDocument/2006/relationships/image" Target="../media/image76.emf"/><Relationship Id="rId8" Type="http://schemas.openxmlformats.org/officeDocument/2006/relationships/oleObject" Target="../embeddings/oleObject30.bin"/><Relationship Id="rId9" Type="http://schemas.openxmlformats.org/officeDocument/2006/relationships/image" Target="../media/image78.emf"/><Relationship Id="rId10" Type="http://schemas.openxmlformats.org/officeDocument/2006/relationships/oleObject" Target="../embeddings/oleObject31.bin"/></Relationships>
</file>

<file path=ppt/slides/_rels/slide56.xml.rels><?xml version="1.0" encoding="UTF-8" standalone="yes"?>
<Relationships xmlns="http://schemas.openxmlformats.org/package/2006/relationships"><Relationship Id="rId11" Type="http://schemas.openxmlformats.org/officeDocument/2006/relationships/image" Target="../media/image81.emf"/><Relationship Id="rId12" Type="http://schemas.openxmlformats.org/officeDocument/2006/relationships/oleObject" Target="../embeddings/oleObject38.bin"/><Relationship Id="rId13" Type="http://schemas.openxmlformats.org/officeDocument/2006/relationships/image" Target="../media/image82.emf"/><Relationship Id="rId14" Type="http://schemas.openxmlformats.org/officeDocument/2006/relationships/oleObject" Target="../embeddings/oleObject39.bin"/><Relationship Id="rId15" Type="http://schemas.openxmlformats.org/officeDocument/2006/relationships/image" Target="../media/image83.emf"/><Relationship Id="rId1" Type="http://schemas.openxmlformats.org/officeDocument/2006/relationships/vmlDrawing" Target="../drawings/vmlDrawing10.vml"/><Relationship Id="rId2" Type="http://schemas.openxmlformats.org/officeDocument/2006/relationships/slideLayout" Target="../slideLayouts/slideLayout2.xml"/><Relationship Id="rId3" Type="http://schemas.openxmlformats.org/officeDocument/2006/relationships/notesSlide" Target="../notesSlides/notesSlide55.xml"/><Relationship Id="rId4" Type="http://schemas.openxmlformats.org/officeDocument/2006/relationships/oleObject" Target="../embeddings/oleObject34.bin"/><Relationship Id="rId5" Type="http://schemas.openxmlformats.org/officeDocument/2006/relationships/image" Target="../media/image75.emf"/><Relationship Id="rId6" Type="http://schemas.openxmlformats.org/officeDocument/2006/relationships/oleObject" Target="../embeddings/oleObject35.bin"/><Relationship Id="rId7" Type="http://schemas.openxmlformats.org/officeDocument/2006/relationships/image" Target="../media/image76.emf"/><Relationship Id="rId8" Type="http://schemas.openxmlformats.org/officeDocument/2006/relationships/oleObject" Target="../embeddings/oleObject36.bin"/><Relationship Id="rId9" Type="http://schemas.openxmlformats.org/officeDocument/2006/relationships/image" Target="../media/image78.emf"/><Relationship Id="rId10" Type="http://schemas.openxmlformats.org/officeDocument/2006/relationships/oleObject" Target="../embeddings/oleObject37.bin"/></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oleObject" Target="../embeddings/oleObject40.bin"/><Relationship Id="rId5" Type="http://schemas.openxmlformats.org/officeDocument/2006/relationships/image" Target="../media/image75.emf"/><Relationship Id="rId6" Type="http://schemas.openxmlformats.org/officeDocument/2006/relationships/oleObject" Target="../embeddings/oleObject41.bin"/><Relationship Id="rId7" Type="http://schemas.openxmlformats.org/officeDocument/2006/relationships/image" Target="../media/image84.emf"/><Relationship Id="rId8" Type="http://schemas.openxmlformats.org/officeDocument/2006/relationships/oleObject" Target="../embeddings/oleObject42.bin"/><Relationship Id="rId9" Type="http://schemas.openxmlformats.org/officeDocument/2006/relationships/image" Target="../media/image85.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1" Type="http://schemas.openxmlformats.org/officeDocument/2006/relationships/image" Target="../media/image87.emf"/><Relationship Id="rId12" Type="http://schemas.openxmlformats.org/officeDocument/2006/relationships/oleObject" Target="../embeddings/oleObject47.bin"/><Relationship Id="rId1" Type="http://schemas.openxmlformats.org/officeDocument/2006/relationships/vmlDrawing" Target="../drawings/vmlDrawing12.vml"/><Relationship Id="rId2" Type="http://schemas.openxmlformats.org/officeDocument/2006/relationships/slideLayout" Target="../slideLayouts/slideLayout2.xml"/><Relationship Id="rId3" Type="http://schemas.openxmlformats.org/officeDocument/2006/relationships/notesSlide" Target="../notesSlides/notesSlide57.xml"/><Relationship Id="rId4" Type="http://schemas.openxmlformats.org/officeDocument/2006/relationships/oleObject" Target="../embeddings/oleObject43.bin"/><Relationship Id="rId5" Type="http://schemas.openxmlformats.org/officeDocument/2006/relationships/image" Target="../media/image75.emf"/><Relationship Id="rId6" Type="http://schemas.openxmlformats.org/officeDocument/2006/relationships/oleObject" Target="../embeddings/oleObject44.bin"/><Relationship Id="rId7" Type="http://schemas.openxmlformats.org/officeDocument/2006/relationships/image" Target="../media/image84.emf"/><Relationship Id="rId8" Type="http://schemas.openxmlformats.org/officeDocument/2006/relationships/oleObject" Target="../embeddings/oleObject45.bin"/><Relationship Id="rId9" Type="http://schemas.openxmlformats.org/officeDocument/2006/relationships/image" Target="../media/image86.emf"/><Relationship Id="rId10" Type="http://schemas.openxmlformats.org/officeDocument/2006/relationships/oleObject" Target="../embeddings/oleObject46.bin"/></Relationships>
</file>

<file path=ppt/slides/_rels/slide59.xml.rels><?xml version="1.0" encoding="UTF-8" standalone="yes"?>
<Relationships xmlns="http://schemas.openxmlformats.org/package/2006/relationships"><Relationship Id="rId11" Type="http://schemas.openxmlformats.org/officeDocument/2006/relationships/image" Target="../media/image88.emf"/><Relationship Id="rId12" Type="http://schemas.openxmlformats.org/officeDocument/2006/relationships/oleObject" Target="../embeddings/oleObject52.bin"/><Relationship Id="rId13" Type="http://schemas.openxmlformats.org/officeDocument/2006/relationships/oleObject" Target="../embeddings/oleObject53.bin"/><Relationship Id="rId14" Type="http://schemas.openxmlformats.org/officeDocument/2006/relationships/image" Target="../media/image89.emf"/><Relationship Id="rId1" Type="http://schemas.openxmlformats.org/officeDocument/2006/relationships/vmlDrawing" Target="../drawings/vmlDrawing13.vml"/><Relationship Id="rId2" Type="http://schemas.openxmlformats.org/officeDocument/2006/relationships/slideLayout" Target="../slideLayouts/slideLayout2.xml"/><Relationship Id="rId3" Type="http://schemas.openxmlformats.org/officeDocument/2006/relationships/notesSlide" Target="../notesSlides/notesSlide58.xml"/><Relationship Id="rId4" Type="http://schemas.openxmlformats.org/officeDocument/2006/relationships/oleObject" Target="../embeddings/oleObject48.bin"/><Relationship Id="rId5" Type="http://schemas.openxmlformats.org/officeDocument/2006/relationships/image" Target="../media/image75.emf"/><Relationship Id="rId6" Type="http://schemas.openxmlformats.org/officeDocument/2006/relationships/oleObject" Target="../embeddings/oleObject49.bin"/><Relationship Id="rId7" Type="http://schemas.openxmlformats.org/officeDocument/2006/relationships/image" Target="../media/image84.emf"/><Relationship Id="rId8" Type="http://schemas.openxmlformats.org/officeDocument/2006/relationships/oleObject" Target="../embeddings/oleObject50.bin"/><Relationship Id="rId9" Type="http://schemas.openxmlformats.org/officeDocument/2006/relationships/image" Target="../media/image86.emf"/><Relationship Id="rId10" Type="http://schemas.openxmlformats.org/officeDocument/2006/relationships/oleObject" Target="../embeddings/oleObject51.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oleObject" Target="../embeddings/oleObject54.bin"/><Relationship Id="rId5" Type="http://schemas.openxmlformats.org/officeDocument/2006/relationships/image" Target="../media/image90.emf"/><Relationship Id="rId6" Type="http://schemas.openxmlformats.org/officeDocument/2006/relationships/oleObject" Target="../embeddings/oleObject55.bin"/><Relationship Id="rId7" Type="http://schemas.openxmlformats.org/officeDocument/2006/relationships/image" Target="../media/image91.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1" Type="http://schemas.openxmlformats.org/officeDocument/2006/relationships/image" Target="../media/image95.emf"/><Relationship Id="rId12" Type="http://schemas.openxmlformats.org/officeDocument/2006/relationships/oleObject" Target="../embeddings/oleObject60.bin"/><Relationship Id="rId13" Type="http://schemas.openxmlformats.org/officeDocument/2006/relationships/image" Target="../media/image96.emf"/><Relationship Id="rId14" Type="http://schemas.openxmlformats.org/officeDocument/2006/relationships/oleObject" Target="../embeddings/oleObject61.bin"/><Relationship Id="rId15" Type="http://schemas.openxmlformats.org/officeDocument/2006/relationships/image" Target="../media/image97.emf"/><Relationship Id="rId1" Type="http://schemas.openxmlformats.org/officeDocument/2006/relationships/vmlDrawing" Target="../drawings/vmlDrawing15.vml"/><Relationship Id="rId2" Type="http://schemas.openxmlformats.org/officeDocument/2006/relationships/slideLayout" Target="../slideLayouts/slideLayout2.xml"/><Relationship Id="rId3" Type="http://schemas.openxmlformats.org/officeDocument/2006/relationships/notesSlide" Target="../notesSlides/notesSlide60.xml"/><Relationship Id="rId4" Type="http://schemas.openxmlformats.org/officeDocument/2006/relationships/oleObject" Target="../embeddings/oleObject56.bin"/><Relationship Id="rId5" Type="http://schemas.openxmlformats.org/officeDocument/2006/relationships/image" Target="../media/image92.emf"/><Relationship Id="rId6" Type="http://schemas.openxmlformats.org/officeDocument/2006/relationships/oleObject" Target="../embeddings/oleObject57.bin"/><Relationship Id="rId7" Type="http://schemas.openxmlformats.org/officeDocument/2006/relationships/image" Target="../media/image93.emf"/><Relationship Id="rId8" Type="http://schemas.openxmlformats.org/officeDocument/2006/relationships/oleObject" Target="../embeddings/oleObject58.bin"/><Relationship Id="rId9" Type="http://schemas.openxmlformats.org/officeDocument/2006/relationships/image" Target="../media/image94.emf"/><Relationship Id="rId10" Type="http://schemas.openxmlformats.org/officeDocument/2006/relationships/oleObject" Target="../embeddings/oleObject59.bin"/></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4" Type="http://schemas.openxmlformats.org/officeDocument/2006/relationships/oleObject" Target="../embeddings/oleObject62.bin"/><Relationship Id="rId5" Type="http://schemas.openxmlformats.org/officeDocument/2006/relationships/image" Target="../media/image98.e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9" Type="http://schemas.openxmlformats.org/officeDocument/2006/relationships/image" Target="../media/image101.emf"/><Relationship Id="rId20" Type="http://schemas.openxmlformats.org/officeDocument/2006/relationships/image" Target="../media/image104.emf"/><Relationship Id="rId21" Type="http://schemas.openxmlformats.org/officeDocument/2006/relationships/oleObject" Target="../embeddings/oleObject74.bin"/><Relationship Id="rId22" Type="http://schemas.openxmlformats.org/officeDocument/2006/relationships/oleObject" Target="../embeddings/oleObject75.bin"/><Relationship Id="rId23" Type="http://schemas.openxmlformats.org/officeDocument/2006/relationships/oleObject" Target="../embeddings/oleObject76.bin"/><Relationship Id="rId24" Type="http://schemas.openxmlformats.org/officeDocument/2006/relationships/oleObject" Target="../embeddings/oleObject77.bin"/><Relationship Id="rId25" Type="http://schemas.openxmlformats.org/officeDocument/2006/relationships/image" Target="../media/image105.emf"/><Relationship Id="rId26" Type="http://schemas.openxmlformats.org/officeDocument/2006/relationships/oleObject" Target="../embeddings/oleObject78.bin"/><Relationship Id="rId27" Type="http://schemas.openxmlformats.org/officeDocument/2006/relationships/oleObject" Target="../embeddings/oleObject79.bin"/><Relationship Id="rId28" Type="http://schemas.openxmlformats.org/officeDocument/2006/relationships/image" Target="../media/image106.emf"/><Relationship Id="rId10" Type="http://schemas.openxmlformats.org/officeDocument/2006/relationships/oleObject" Target="../embeddings/oleObject66.bin"/><Relationship Id="rId11" Type="http://schemas.openxmlformats.org/officeDocument/2006/relationships/image" Target="../media/image102.emf"/><Relationship Id="rId12" Type="http://schemas.openxmlformats.org/officeDocument/2006/relationships/oleObject" Target="../embeddings/oleObject67.bin"/><Relationship Id="rId13" Type="http://schemas.openxmlformats.org/officeDocument/2006/relationships/oleObject" Target="../embeddings/oleObject68.bin"/><Relationship Id="rId14" Type="http://schemas.openxmlformats.org/officeDocument/2006/relationships/oleObject" Target="../embeddings/oleObject69.bin"/><Relationship Id="rId15" Type="http://schemas.openxmlformats.org/officeDocument/2006/relationships/image" Target="../media/image103.emf"/><Relationship Id="rId16" Type="http://schemas.openxmlformats.org/officeDocument/2006/relationships/oleObject" Target="../embeddings/oleObject70.bin"/><Relationship Id="rId17" Type="http://schemas.openxmlformats.org/officeDocument/2006/relationships/oleObject" Target="../embeddings/oleObject71.bin"/><Relationship Id="rId18" Type="http://schemas.openxmlformats.org/officeDocument/2006/relationships/oleObject" Target="../embeddings/oleObject72.bin"/><Relationship Id="rId19" Type="http://schemas.openxmlformats.org/officeDocument/2006/relationships/oleObject" Target="../embeddings/oleObject73.bin"/><Relationship Id="rId1" Type="http://schemas.openxmlformats.org/officeDocument/2006/relationships/vmlDrawing" Target="../drawings/vmlDrawing17.vml"/><Relationship Id="rId2" Type="http://schemas.openxmlformats.org/officeDocument/2006/relationships/slideLayout" Target="../slideLayouts/slideLayout2.xml"/><Relationship Id="rId3" Type="http://schemas.openxmlformats.org/officeDocument/2006/relationships/notesSlide" Target="../notesSlides/notesSlide65.xml"/><Relationship Id="rId4" Type="http://schemas.openxmlformats.org/officeDocument/2006/relationships/oleObject" Target="../embeddings/oleObject63.bin"/><Relationship Id="rId5" Type="http://schemas.openxmlformats.org/officeDocument/2006/relationships/image" Target="../media/image99.emf"/><Relationship Id="rId6" Type="http://schemas.openxmlformats.org/officeDocument/2006/relationships/oleObject" Target="../embeddings/oleObject64.bin"/><Relationship Id="rId7" Type="http://schemas.openxmlformats.org/officeDocument/2006/relationships/image" Target="../media/image100.emf"/><Relationship Id="rId8" Type="http://schemas.openxmlformats.org/officeDocument/2006/relationships/oleObject" Target="../embeddings/oleObject65.bin"/></Relationships>
</file>

<file path=ppt/slides/_rels/slide67.xml.rels><?xml version="1.0" encoding="UTF-8" standalone="yes"?>
<Relationships xmlns="http://schemas.openxmlformats.org/package/2006/relationships"><Relationship Id="rId9" Type="http://schemas.openxmlformats.org/officeDocument/2006/relationships/image" Target="../media/image100.emf"/><Relationship Id="rId20" Type="http://schemas.openxmlformats.org/officeDocument/2006/relationships/oleObject" Target="../embeddings/oleObject90.bin"/><Relationship Id="rId21" Type="http://schemas.openxmlformats.org/officeDocument/2006/relationships/oleObject" Target="../embeddings/oleObject91.bin"/><Relationship Id="rId22" Type="http://schemas.openxmlformats.org/officeDocument/2006/relationships/image" Target="../media/image104.emf"/><Relationship Id="rId23" Type="http://schemas.openxmlformats.org/officeDocument/2006/relationships/oleObject" Target="../embeddings/oleObject92.bin"/><Relationship Id="rId24" Type="http://schemas.openxmlformats.org/officeDocument/2006/relationships/oleObject" Target="../embeddings/oleObject93.bin"/><Relationship Id="rId25" Type="http://schemas.openxmlformats.org/officeDocument/2006/relationships/oleObject" Target="../embeddings/oleObject94.bin"/><Relationship Id="rId26" Type="http://schemas.openxmlformats.org/officeDocument/2006/relationships/oleObject" Target="../embeddings/oleObject95.bin"/><Relationship Id="rId27" Type="http://schemas.openxmlformats.org/officeDocument/2006/relationships/oleObject" Target="../embeddings/oleObject96.bin"/><Relationship Id="rId28" Type="http://schemas.openxmlformats.org/officeDocument/2006/relationships/image" Target="../media/image106.emf"/><Relationship Id="rId10" Type="http://schemas.openxmlformats.org/officeDocument/2006/relationships/oleObject" Target="../embeddings/oleObject83.bin"/><Relationship Id="rId11" Type="http://schemas.openxmlformats.org/officeDocument/2006/relationships/image" Target="../media/image101.emf"/><Relationship Id="rId12" Type="http://schemas.openxmlformats.org/officeDocument/2006/relationships/oleObject" Target="../embeddings/oleObject84.bin"/><Relationship Id="rId13" Type="http://schemas.openxmlformats.org/officeDocument/2006/relationships/image" Target="../media/image102.emf"/><Relationship Id="rId14" Type="http://schemas.openxmlformats.org/officeDocument/2006/relationships/oleObject" Target="../embeddings/oleObject85.bin"/><Relationship Id="rId15" Type="http://schemas.openxmlformats.org/officeDocument/2006/relationships/oleObject" Target="../embeddings/oleObject86.bin"/><Relationship Id="rId16" Type="http://schemas.openxmlformats.org/officeDocument/2006/relationships/oleObject" Target="../embeddings/oleObject87.bin"/><Relationship Id="rId17" Type="http://schemas.openxmlformats.org/officeDocument/2006/relationships/image" Target="../media/image103.emf"/><Relationship Id="rId18" Type="http://schemas.openxmlformats.org/officeDocument/2006/relationships/oleObject" Target="../embeddings/oleObject88.bin"/><Relationship Id="rId19" Type="http://schemas.openxmlformats.org/officeDocument/2006/relationships/oleObject" Target="../embeddings/oleObject89.bin"/><Relationship Id="rId1" Type="http://schemas.openxmlformats.org/officeDocument/2006/relationships/vmlDrawing" Target="../drawings/vmlDrawing18.vml"/><Relationship Id="rId2" Type="http://schemas.openxmlformats.org/officeDocument/2006/relationships/slideLayout" Target="../slideLayouts/slideLayout2.xml"/><Relationship Id="rId3" Type="http://schemas.openxmlformats.org/officeDocument/2006/relationships/notesSlide" Target="../notesSlides/notesSlide66.xml"/><Relationship Id="rId4" Type="http://schemas.openxmlformats.org/officeDocument/2006/relationships/oleObject" Target="../embeddings/oleObject80.bin"/><Relationship Id="rId5" Type="http://schemas.openxmlformats.org/officeDocument/2006/relationships/image" Target="../media/image105.emf"/><Relationship Id="rId6" Type="http://schemas.openxmlformats.org/officeDocument/2006/relationships/oleObject" Target="../embeddings/oleObject81.bin"/><Relationship Id="rId7" Type="http://schemas.openxmlformats.org/officeDocument/2006/relationships/image" Target="../media/image99.emf"/><Relationship Id="rId8" Type="http://schemas.openxmlformats.org/officeDocument/2006/relationships/oleObject" Target="../embeddings/oleObject82.bin"/></Relationships>
</file>

<file path=ppt/slides/_rels/slide68.xml.rels><?xml version="1.0" encoding="UTF-8" standalone="yes"?>
<Relationships xmlns="http://schemas.openxmlformats.org/package/2006/relationships"><Relationship Id="rId9" Type="http://schemas.openxmlformats.org/officeDocument/2006/relationships/image" Target="../media/image107.emf"/><Relationship Id="rId20" Type="http://schemas.openxmlformats.org/officeDocument/2006/relationships/oleObject" Target="../embeddings/oleObject107.bin"/><Relationship Id="rId21" Type="http://schemas.openxmlformats.org/officeDocument/2006/relationships/oleObject" Target="../embeddings/oleObject108.bin"/><Relationship Id="rId10" Type="http://schemas.openxmlformats.org/officeDocument/2006/relationships/oleObject" Target="../embeddings/oleObject100.bin"/><Relationship Id="rId11" Type="http://schemas.openxmlformats.org/officeDocument/2006/relationships/image" Target="../media/image108.emf"/><Relationship Id="rId12" Type="http://schemas.openxmlformats.org/officeDocument/2006/relationships/oleObject" Target="../embeddings/oleObject101.bin"/><Relationship Id="rId13" Type="http://schemas.openxmlformats.org/officeDocument/2006/relationships/oleObject" Target="../embeddings/oleObject102.bin"/><Relationship Id="rId14" Type="http://schemas.openxmlformats.org/officeDocument/2006/relationships/image" Target="../media/image109.emf"/><Relationship Id="rId15" Type="http://schemas.openxmlformats.org/officeDocument/2006/relationships/oleObject" Target="../embeddings/oleObject103.bin"/><Relationship Id="rId16" Type="http://schemas.openxmlformats.org/officeDocument/2006/relationships/image" Target="../media/image110.emf"/><Relationship Id="rId17" Type="http://schemas.openxmlformats.org/officeDocument/2006/relationships/oleObject" Target="../embeddings/oleObject104.bin"/><Relationship Id="rId18" Type="http://schemas.openxmlformats.org/officeDocument/2006/relationships/oleObject" Target="../embeddings/oleObject105.bin"/><Relationship Id="rId19" Type="http://schemas.openxmlformats.org/officeDocument/2006/relationships/oleObject" Target="../embeddings/oleObject106.bin"/><Relationship Id="rId1" Type="http://schemas.openxmlformats.org/officeDocument/2006/relationships/vmlDrawing" Target="../drawings/vmlDrawing19.vml"/><Relationship Id="rId2" Type="http://schemas.openxmlformats.org/officeDocument/2006/relationships/slideLayout" Target="../slideLayouts/slideLayout2.xml"/><Relationship Id="rId3" Type="http://schemas.openxmlformats.org/officeDocument/2006/relationships/notesSlide" Target="../notesSlides/notesSlide67.xml"/><Relationship Id="rId4" Type="http://schemas.openxmlformats.org/officeDocument/2006/relationships/oleObject" Target="../embeddings/oleObject97.bin"/><Relationship Id="rId5" Type="http://schemas.openxmlformats.org/officeDocument/2006/relationships/image" Target="../media/image99.emf"/><Relationship Id="rId6" Type="http://schemas.openxmlformats.org/officeDocument/2006/relationships/oleObject" Target="../embeddings/oleObject98.bin"/><Relationship Id="rId7" Type="http://schemas.openxmlformats.org/officeDocument/2006/relationships/image" Target="../media/image102.emf"/><Relationship Id="rId8" Type="http://schemas.openxmlformats.org/officeDocument/2006/relationships/oleObject" Target="../embeddings/oleObject99.bin"/></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1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11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11.png"/></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1.pn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4.xml.rels><?xml version="1.0" encoding="UTF-8" standalone="yes"?>
<Relationships xmlns="http://schemas.openxmlformats.org/package/2006/relationships"><Relationship Id="rId3" Type="http://schemas.openxmlformats.org/officeDocument/2006/relationships/image" Target="../media/image113.jpg"/><Relationship Id="rId4" Type="http://schemas.openxmlformats.org/officeDocument/2006/relationships/image" Target="../media/image114.jpg"/><Relationship Id="rId5" Type="http://schemas.openxmlformats.org/officeDocument/2006/relationships/image" Target="../media/image115.jpg"/><Relationship Id="rId6" Type="http://schemas.openxmlformats.org/officeDocument/2006/relationships/image" Target="../media/image116.jpg"/><Relationship Id="rId7" Type="http://schemas.openxmlformats.org/officeDocument/2006/relationships/image" Target="../media/image117.jpg"/><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11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7.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8.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123.png"/><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24.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1.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25.jpg"/><Relationship Id="rId5" Type="http://schemas.openxmlformats.org/officeDocument/2006/relationships/image" Target="../media/image126.jpg"/><Relationship Id="rId6" Type="http://schemas.openxmlformats.org/officeDocument/2006/relationships/image" Target="../media/image127.jpg"/><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25.jpg"/><Relationship Id="rId5" Type="http://schemas.openxmlformats.org/officeDocument/2006/relationships/image" Target="../media/image126.jpg"/><Relationship Id="rId6" Type="http://schemas.openxmlformats.org/officeDocument/2006/relationships/image" Target="../media/image127.jpg"/><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4.xml.rels><?xml version="1.0" encoding="UTF-8" standalone="yes"?>
<Relationships xmlns="http://schemas.openxmlformats.org/package/2006/relationships"><Relationship Id="rId3" Type="http://schemas.openxmlformats.org/officeDocument/2006/relationships/image" Target="../media/image128.jpg"/><Relationship Id="rId4" Type="http://schemas.openxmlformats.org/officeDocument/2006/relationships/image" Target="../media/image129.jpg"/><Relationship Id="rId5" Type="http://schemas.openxmlformats.org/officeDocument/2006/relationships/image" Target="../media/image130.jpg"/><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5.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0.jpg"/><Relationship Id="rId5" Type="http://schemas.openxmlformats.org/officeDocument/2006/relationships/image" Target="../media/image132.jpeg"/><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6.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jpg"/><Relationship Id="rId6" Type="http://schemas.openxmlformats.org/officeDocument/2006/relationships/image" Target="../media/image136.png"/><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137.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13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1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13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13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140.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141.jpg"/></Relationships>
</file>

<file path=ppt/slides/_rels/slide94.xml.rels><?xml version="1.0" encoding="UTF-8" standalone="yes"?>
<Relationships xmlns="http://schemas.openxmlformats.org/package/2006/relationships"><Relationship Id="rId3" Type="http://schemas.openxmlformats.org/officeDocument/2006/relationships/image" Target="../media/image142.jpg"/><Relationship Id="rId4" Type="http://schemas.openxmlformats.org/officeDocument/2006/relationships/image" Target="../media/image143.jpg"/><Relationship Id="rId5" Type="http://schemas.openxmlformats.org/officeDocument/2006/relationships/image" Target="../media/image144.jpg"/><Relationship Id="rId6" Type="http://schemas.openxmlformats.org/officeDocument/2006/relationships/image" Target="../media/image145.jpg"/><Relationship Id="rId7" Type="http://schemas.openxmlformats.org/officeDocument/2006/relationships/image" Target="../media/image130.jpg"/><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5.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jpg"/><Relationship Id="rId6" Type="http://schemas.openxmlformats.org/officeDocument/2006/relationships/image" Target="../media/image136.png"/><Relationship Id="rId7" Type="http://schemas.openxmlformats.org/officeDocument/2006/relationships/image" Target="../media/image146.jpg"/><Relationship Id="rId8" Type="http://schemas.openxmlformats.org/officeDocument/2006/relationships/image" Target="../media/image147.jpg"/><Relationship Id="rId9" Type="http://schemas.openxmlformats.org/officeDocument/2006/relationships/image" Target="../media/image148.png"/><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6.xml.rels><?xml version="1.0" encoding="UTF-8" standalone="yes"?>
<Relationships xmlns="http://schemas.openxmlformats.org/package/2006/relationships"><Relationship Id="rId3" Type="http://schemas.openxmlformats.org/officeDocument/2006/relationships/image" Target="../media/image149.jpg"/><Relationship Id="rId4" Type="http://schemas.openxmlformats.org/officeDocument/2006/relationships/image" Target="../media/image150.jpg"/><Relationship Id="rId5" Type="http://schemas.openxmlformats.org/officeDocument/2006/relationships/image" Target="../media/image151.jpg"/><Relationship Id="rId6" Type="http://schemas.openxmlformats.org/officeDocument/2006/relationships/image" Target="../media/image152.jpg"/><Relationship Id="rId7" Type="http://schemas.openxmlformats.org/officeDocument/2006/relationships/image" Target="../media/image153.jpg"/><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4" Type="http://schemas.openxmlformats.org/officeDocument/2006/relationships/oleObject" Target="../embeddings/oleObject109.bin"/><Relationship Id="rId5" Type="http://schemas.openxmlformats.org/officeDocument/2006/relationships/image" Target="../media/image154.emf"/><Relationship Id="rId6" Type="http://schemas.openxmlformats.org/officeDocument/2006/relationships/oleObject" Target="../embeddings/oleObject110.bin"/><Relationship Id="rId7" Type="http://schemas.openxmlformats.org/officeDocument/2006/relationships/image" Target="../media/image155.emf"/><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4" Type="http://schemas.openxmlformats.org/officeDocument/2006/relationships/oleObject" Target="../embeddings/oleObject111.bin"/><Relationship Id="rId5" Type="http://schemas.openxmlformats.org/officeDocument/2006/relationships/image" Target="../media/image154.emf"/><Relationship Id="rId6" Type="http://schemas.openxmlformats.org/officeDocument/2006/relationships/oleObject" Target="../embeddings/oleObject112.bin"/><Relationship Id="rId7" Type="http://schemas.openxmlformats.org/officeDocument/2006/relationships/image" Target="../media/image155.emf"/><Relationship Id="rId8" Type="http://schemas.openxmlformats.org/officeDocument/2006/relationships/oleObject" Target="../embeddings/oleObject113.bin"/><Relationship Id="rId9" Type="http://schemas.openxmlformats.org/officeDocument/2006/relationships/image" Target="../media/image156.emf"/><Relationship Id="rId1" Type="http://schemas.openxmlformats.org/officeDocument/2006/relationships/vmlDrawing" Target="../drawings/vmlDrawing21.vml"/><Relationship Id="rId2"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4" Type="http://schemas.openxmlformats.org/officeDocument/2006/relationships/oleObject" Target="../embeddings/oleObject114.bin"/><Relationship Id="rId5" Type="http://schemas.openxmlformats.org/officeDocument/2006/relationships/image" Target="../media/image154.emf"/><Relationship Id="rId6" Type="http://schemas.openxmlformats.org/officeDocument/2006/relationships/oleObject" Target="../embeddings/oleObject115.bin"/><Relationship Id="rId7" Type="http://schemas.openxmlformats.org/officeDocument/2006/relationships/image" Target="../media/image155.emf"/><Relationship Id="rId8" Type="http://schemas.openxmlformats.org/officeDocument/2006/relationships/oleObject" Target="../embeddings/oleObject116.bin"/><Relationship Id="rId9" Type="http://schemas.openxmlformats.org/officeDocument/2006/relationships/image" Target="../media/image156.emf"/><Relationship Id="rId10" Type="http://schemas.openxmlformats.org/officeDocument/2006/relationships/oleObject" Target="../embeddings/oleObject117.bin"/><Relationship Id="rId11" Type="http://schemas.openxmlformats.org/officeDocument/2006/relationships/image" Target="../media/image157.emf"/><Relationship Id="rId1" Type="http://schemas.openxmlformats.org/officeDocument/2006/relationships/vmlDrawing" Target="../drawings/vmlDrawing22.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8792" y="599806"/>
            <a:ext cx="8410234" cy="2206799"/>
          </a:xfrm>
        </p:spPr>
        <p:txBody>
          <a:bodyPr>
            <a:normAutofit fontScale="90000"/>
          </a:bodyPr>
          <a:lstStyle/>
          <a:p>
            <a:r>
              <a:rPr lang="en-US" dirty="0" smtClean="0"/>
              <a:t>Analyzing, Optimizing and Synthesizing Scenes by Reasoning About Relationships </a:t>
            </a:r>
            <a:r>
              <a:rPr lang="en-US" dirty="0"/>
              <a:t>B</a:t>
            </a:r>
            <a:r>
              <a:rPr lang="en-US" dirty="0" smtClean="0"/>
              <a:t>etween Objects</a:t>
            </a:r>
            <a:endParaRPr lang="en-US" dirty="0"/>
          </a:p>
        </p:txBody>
      </p:sp>
      <p:sp>
        <p:nvSpPr>
          <p:cNvPr id="3" name="Subtitle 2"/>
          <p:cNvSpPr>
            <a:spLocks noGrp="1"/>
          </p:cNvSpPr>
          <p:nvPr>
            <p:ph type="subTitle" idx="1"/>
          </p:nvPr>
        </p:nvSpPr>
        <p:spPr>
          <a:xfrm>
            <a:off x="1371600" y="2968863"/>
            <a:ext cx="6400800" cy="2729229"/>
          </a:xfrm>
        </p:spPr>
        <p:txBody>
          <a:bodyPr>
            <a:normAutofit/>
          </a:bodyPr>
          <a:lstStyle/>
          <a:p>
            <a:r>
              <a:rPr lang="en-US" dirty="0" smtClean="0">
                <a:solidFill>
                  <a:schemeClr val="tx1"/>
                </a:solidFill>
              </a:rPr>
              <a:t>Tianqiang Liu</a:t>
            </a:r>
          </a:p>
          <a:p>
            <a:r>
              <a:rPr lang="en-US" dirty="0" smtClean="0">
                <a:solidFill>
                  <a:schemeClr val="tx1"/>
                </a:solidFill>
              </a:rPr>
              <a:t>Adviser: Thomas A. </a:t>
            </a:r>
            <a:r>
              <a:rPr lang="en-US" dirty="0" err="1" smtClean="0">
                <a:solidFill>
                  <a:schemeClr val="tx1"/>
                </a:solidFill>
              </a:rPr>
              <a:t>Funkhouser</a:t>
            </a:r>
            <a:endParaRPr lang="en-US" dirty="0" smtClean="0">
              <a:solidFill>
                <a:schemeClr val="tx1"/>
              </a:solidFill>
            </a:endParaRPr>
          </a:p>
          <a:p>
            <a:endParaRPr lang="en-US" dirty="0" smtClean="0">
              <a:solidFill>
                <a:schemeClr val="tx1"/>
              </a:solidFill>
            </a:endParaRPr>
          </a:p>
          <a:p>
            <a:r>
              <a:rPr lang="en-US" dirty="0" smtClean="0">
                <a:solidFill>
                  <a:schemeClr val="tx1"/>
                </a:solidFill>
              </a:rPr>
              <a:t>July 23</a:t>
            </a:r>
            <a:r>
              <a:rPr lang="en-US" baseline="30000" dirty="0" smtClean="0">
                <a:solidFill>
                  <a:schemeClr val="tx1"/>
                </a:solidFill>
              </a:rPr>
              <a:t>rd</a:t>
            </a:r>
            <a:r>
              <a:rPr lang="en-US" dirty="0" smtClean="0">
                <a:solidFill>
                  <a:schemeClr val="tx1"/>
                </a:solidFill>
              </a:rPr>
              <a:t>, 2015</a:t>
            </a:r>
            <a:endParaRPr lang="en-US" dirty="0">
              <a:solidFill>
                <a:schemeClr val="tx1"/>
              </a:solidFill>
            </a:endParaRPr>
          </a:p>
        </p:txBody>
      </p:sp>
      <p:pic>
        <p:nvPicPr>
          <p:cNvPr id="4" name="Picture 3" descr="princeton_logo.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941" y="5492510"/>
            <a:ext cx="3616148" cy="1206719"/>
          </a:xfrm>
          <a:prstGeom prst="rect">
            <a:avLst/>
          </a:prstGeom>
        </p:spPr>
      </p:pic>
    </p:spTree>
    <p:extLst>
      <p:ext uri="{BB962C8B-B14F-4D97-AF65-F5344CB8AC3E}">
        <p14:creationId xmlns:p14="http://schemas.microsoft.com/office/powerpoint/2010/main" val="41645995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dirty="0" smtClean="0"/>
              <a:t>Outline</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5" name="Rounded Rectangle 4"/>
          <p:cNvSpPr/>
          <p:nvPr/>
        </p:nvSpPr>
        <p:spPr>
          <a:xfrm>
            <a:off x="4498134" y="6115101"/>
            <a:ext cx="3721986" cy="561329"/>
          </a:xfrm>
          <a:prstGeom prst="roundRect">
            <a:avLst/>
          </a:prstGeom>
          <a:ln w="63500"/>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t>3D Scene Modeling</a:t>
            </a:r>
            <a:endParaRPr lang="en-US" sz="3200" b="1" dirty="0"/>
          </a:p>
        </p:txBody>
      </p:sp>
      <p:sp>
        <p:nvSpPr>
          <p:cNvPr id="6" name="Rounded Rectangle 5"/>
          <p:cNvSpPr/>
          <p:nvPr/>
        </p:nvSpPr>
        <p:spPr>
          <a:xfrm>
            <a:off x="4498133" y="3193040"/>
            <a:ext cx="3721987" cy="543687"/>
          </a:xfrm>
          <a:prstGeom prst="roundRect">
            <a:avLst/>
          </a:prstGeom>
          <a:ln w="63500"/>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t>3D Scene Analysis</a:t>
            </a:r>
            <a:endParaRPr lang="en-US" sz="3200" b="1" dirty="0"/>
          </a:p>
        </p:txBody>
      </p:sp>
      <p:sp>
        <p:nvSpPr>
          <p:cNvPr id="7" name="Rounded Rectangle 6"/>
          <p:cNvSpPr/>
          <p:nvPr/>
        </p:nvSpPr>
        <p:spPr>
          <a:xfrm>
            <a:off x="599751" y="4121459"/>
            <a:ext cx="3422110" cy="1591080"/>
          </a:xfrm>
          <a:prstGeom prst="roundRect">
            <a:avLst/>
          </a:prstGeom>
          <a:ln w="63500"/>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t>Reasoning about relationships between objects</a:t>
            </a:r>
            <a:endParaRPr lang="en-US" sz="3200" b="1" dirty="0"/>
          </a:p>
        </p:txBody>
      </p:sp>
      <p:cxnSp>
        <p:nvCxnSpPr>
          <p:cNvPr id="8" name="Straight Arrow Connector 7"/>
          <p:cNvCxnSpPr>
            <a:stCxn id="7" idx="3"/>
            <a:endCxn id="6" idx="1"/>
          </p:cNvCxnSpPr>
          <p:nvPr/>
        </p:nvCxnSpPr>
        <p:spPr>
          <a:xfrm flipV="1">
            <a:off x="4021861" y="3464884"/>
            <a:ext cx="476272" cy="1452115"/>
          </a:xfrm>
          <a:prstGeom prst="straightConnector1">
            <a:avLst/>
          </a:prstGeom>
          <a:ln w="76200">
            <a:tailEnd type="arrow"/>
          </a:ln>
        </p:spPr>
        <p:style>
          <a:lnRef idx="1">
            <a:schemeClr val="dk1"/>
          </a:lnRef>
          <a:fillRef idx="0">
            <a:schemeClr val="dk1"/>
          </a:fillRef>
          <a:effectRef idx="0">
            <a:schemeClr val="dk1"/>
          </a:effectRef>
          <a:fontRef idx="minor">
            <a:schemeClr val="tx1"/>
          </a:fontRef>
        </p:style>
      </p:cxnSp>
      <p:cxnSp>
        <p:nvCxnSpPr>
          <p:cNvPr id="9" name="Straight Arrow Connector 8"/>
          <p:cNvCxnSpPr>
            <a:stCxn id="7" idx="3"/>
          </p:cNvCxnSpPr>
          <p:nvPr/>
        </p:nvCxnSpPr>
        <p:spPr>
          <a:xfrm>
            <a:off x="4021861" y="4916999"/>
            <a:ext cx="476272" cy="1451449"/>
          </a:xfrm>
          <a:prstGeom prst="straightConnector1">
            <a:avLst/>
          </a:prstGeom>
          <a:ln w="76200" cmpd="sng">
            <a:tailEnd type="arrow"/>
          </a:ln>
        </p:spPr>
        <p:style>
          <a:lnRef idx="1">
            <a:schemeClr val="dk1"/>
          </a:lnRef>
          <a:fillRef idx="0">
            <a:schemeClr val="dk1"/>
          </a:fillRef>
          <a:effectRef idx="0">
            <a:schemeClr val="dk1"/>
          </a:effectRef>
          <a:fontRef idx="minor">
            <a:schemeClr val="tx1"/>
          </a:fontRef>
        </p:style>
      </p:cxnSp>
      <p:sp>
        <p:nvSpPr>
          <p:cNvPr id="20" name="Content Placeholder 2"/>
          <p:cNvSpPr>
            <a:spLocks noGrp="1"/>
          </p:cNvSpPr>
          <p:nvPr>
            <p:ph idx="1"/>
          </p:nvPr>
        </p:nvSpPr>
        <p:spPr>
          <a:xfrm>
            <a:off x="88199" y="1170060"/>
            <a:ext cx="9020522" cy="2146478"/>
          </a:xfrm>
        </p:spPr>
        <p:txBody>
          <a:bodyPr>
            <a:noAutofit/>
          </a:bodyPr>
          <a:lstStyle/>
          <a:p>
            <a:r>
              <a:rPr lang="en-US" sz="2800" dirty="0" smtClean="0"/>
              <a:t>Analyzing 3D scenes by modeling hierarchical structure</a:t>
            </a:r>
          </a:p>
          <a:p>
            <a:r>
              <a:rPr lang="en-US" sz="2800" dirty="0" smtClean="0"/>
              <a:t>Composition-aware scene optimization for </a:t>
            </a:r>
            <a:r>
              <a:rPr lang="en-US" sz="2800" dirty="0"/>
              <a:t>p</a:t>
            </a:r>
            <a:r>
              <a:rPr lang="en-US" sz="2800" dirty="0" smtClean="0"/>
              <a:t>roduct </a:t>
            </a:r>
            <a:r>
              <a:rPr lang="en-US" sz="2800" dirty="0"/>
              <a:t>i</a:t>
            </a:r>
            <a:r>
              <a:rPr lang="en-US" sz="2800" dirty="0" smtClean="0"/>
              <a:t>mages</a:t>
            </a:r>
          </a:p>
          <a:p>
            <a:r>
              <a:rPr lang="en-US" sz="2800" dirty="0" smtClean="0"/>
              <a:t>Style </a:t>
            </a:r>
            <a:r>
              <a:rPr lang="en-US" sz="2800" dirty="0"/>
              <a:t>c</a:t>
            </a:r>
            <a:r>
              <a:rPr lang="en-US" sz="2800" dirty="0" smtClean="0"/>
              <a:t>ompatibility for 3D furniture models </a:t>
            </a:r>
          </a:p>
        </p:txBody>
      </p:sp>
    </p:spTree>
    <p:extLst>
      <p:ext uri="{BB962C8B-B14F-4D97-AF65-F5344CB8AC3E}">
        <p14:creationId xmlns:p14="http://schemas.microsoft.com/office/powerpoint/2010/main" val="304104822"/>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Key idea</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smtClean="0"/>
          </a:p>
        </p:txBody>
      </p:sp>
      <p:graphicFrame>
        <p:nvGraphicFramePr>
          <p:cNvPr id="8" name="Object 7"/>
          <p:cNvGraphicFramePr>
            <a:graphicFrameLocks noChangeAspect="1"/>
          </p:cNvGraphicFramePr>
          <p:nvPr>
            <p:extLst>
              <p:ext uri="{D42A27DB-BD31-4B8C-83A1-F6EECF244321}">
                <p14:modId xmlns:p14="http://schemas.microsoft.com/office/powerpoint/2010/main" val="91922094"/>
              </p:ext>
            </p:extLst>
          </p:nvPr>
        </p:nvGraphicFramePr>
        <p:xfrm>
          <a:off x="486515" y="1622907"/>
          <a:ext cx="8381429" cy="593959"/>
        </p:xfrm>
        <a:graphic>
          <a:graphicData uri="http://schemas.openxmlformats.org/presentationml/2006/ole">
            <mc:AlternateContent xmlns:mc="http://schemas.openxmlformats.org/markup-compatibility/2006">
              <mc:Choice xmlns:v="urn:schemas-microsoft-com:vml" Requires="v">
                <p:oleObj spid="_x0000_s220156" name="Equation" r:id="rId4" imgW="3225800" imgH="228600" progId="Equation.3">
                  <p:embed/>
                </p:oleObj>
              </mc:Choice>
              <mc:Fallback>
                <p:oleObj name="Equation" r:id="rId4" imgW="3225800" imgH="228600" progId="Equation.3">
                  <p:embed/>
                  <p:pic>
                    <p:nvPicPr>
                      <p:cNvPr id="0" name=""/>
                      <p:cNvPicPr/>
                      <p:nvPr/>
                    </p:nvPicPr>
                    <p:blipFill>
                      <a:blip r:embed="rId5"/>
                      <a:stretch>
                        <a:fillRect/>
                      </a:stretch>
                    </p:blipFill>
                    <p:spPr>
                      <a:xfrm>
                        <a:off x="486515" y="1622907"/>
                        <a:ext cx="8381429" cy="593959"/>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09517862"/>
              </p:ext>
            </p:extLst>
          </p:nvPr>
        </p:nvGraphicFramePr>
        <p:xfrm>
          <a:off x="920760" y="2475174"/>
          <a:ext cx="791814" cy="537860"/>
        </p:xfrm>
        <a:graphic>
          <a:graphicData uri="http://schemas.openxmlformats.org/presentationml/2006/ole">
            <mc:AlternateContent xmlns:mc="http://schemas.openxmlformats.org/markup-compatibility/2006">
              <mc:Choice xmlns:v="urn:schemas-microsoft-com:vml" Requires="v">
                <p:oleObj spid="_x0000_s220157" name="Equation" r:id="rId6" imgW="317500" imgH="215900" progId="Equation.3">
                  <p:embed/>
                </p:oleObj>
              </mc:Choice>
              <mc:Fallback>
                <p:oleObj name="Equation" r:id="rId6" imgW="317500" imgH="215900" progId="Equation.3">
                  <p:embed/>
                  <p:pic>
                    <p:nvPicPr>
                      <p:cNvPr id="0" name=""/>
                      <p:cNvPicPr/>
                      <p:nvPr/>
                    </p:nvPicPr>
                    <p:blipFill>
                      <a:blip r:embed="rId7"/>
                      <a:stretch>
                        <a:fillRect/>
                      </a:stretch>
                    </p:blipFill>
                    <p:spPr>
                      <a:xfrm>
                        <a:off x="920760" y="2475174"/>
                        <a:ext cx="791814" cy="537860"/>
                      </a:xfrm>
                      <a:prstGeom prst="rect">
                        <a:avLst/>
                      </a:prstGeom>
                    </p:spPr>
                  </p:pic>
                </p:oleObj>
              </mc:Fallback>
            </mc:AlternateContent>
          </a:graphicData>
        </a:graphic>
      </p:graphicFrame>
      <p:sp>
        <p:nvSpPr>
          <p:cNvPr id="10" name="TextBox 9"/>
          <p:cNvSpPr txBox="1"/>
          <p:nvPr/>
        </p:nvSpPr>
        <p:spPr>
          <a:xfrm>
            <a:off x="1848570" y="2433369"/>
            <a:ext cx="6886211" cy="523220"/>
          </a:xfrm>
          <a:prstGeom prst="rect">
            <a:avLst/>
          </a:prstGeom>
          <a:noFill/>
        </p:spPr>
        <p:txBody>
          <a:bodyPr wrap="square" rtlCol="0">
            <a:spAutoFit/>
          </a:bodyPr>
          <a:lstStyle/>
          <a:p>
            <a:r>
              <a:rPr lang="en-US" sz="2800" dirty="0" smtClean="0"/>
              <a:t>: position of object </a:t>
            </a:r>
            <a:r>
              <a:rPr lang="en-US" sz="2800" dirty="0" err="1" smtClean="0"/>
              <a:t>i</a:t>
            </a:r>
            <a:r>
              <a:rPr lang="en-US" sz="2800" dirty="0" smtClean="0"/>
              <a:t> on its supporting surface</a:t>
            </a:r>
            <a:endParaRPr lang="en-US" sz="2800" dirty="0"/>
          </a:p>
        </p:txBody>
      </p:sp>
      <p:sp>
        <p:nvSpPr>
          <p:cNvPr id="13" name="Rectangle 12"/>
          <p:cNvSpPr/>
          <p:nvPr/>
        </p:nvSpPr>
        <p:spPr>
          <a:xfrm flipH="1">
            <a:off x="3457221" y="1599351"/>
            <a:ext cx="338667" cy="617515"/>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813448818"/>
              </p:ext>
            </p:extLst>
          </p:nvPr>
        </p:nvGraphicFramePr>
        <p:xfrm>
          <a:off x="1292945" y="3121815"/>
          <a:ext cx="375526" cy="532963"/>
        </p:xfrm>
        <a:graphic>
          <a:graphicData uri="http://schemas.openxmlformats.org/presentationml/2006/ole">
            <mc:AlternateContent xmlns:mc="http://schemas.openxmlformats.org/markup-compatibility/2006">
              <mc:Choice xmlns:v="urn:schemas-microsoft-com:vml" Requires="v">
                <p:oleObj spid="_x0000_s220158" name="Equation" r:id="rId8" imgW="152400" imgH="215900" progId="Equation.3">
                  <p:embed/>
                </p:oleObj>
              </mc:Choice>
              <mc:Fallback>
                <p:oleObj name="Equation" r:id="rId8" imgW="152400" imgH="215900" progId="Equation.3">
                  <p:embed/>
                  <p:pic>
                    <p:nvPicPr>
                      <p:cNvPr id="0" name=""/>
                      <p:cNvPicPr/>
                      <p:nvPr/>
                    </p:nvPicPr>
                    <p:blipFill>
                      <a:blip r:embed="rId9"/>
                      <a:stretch>
                        <a:fillRect/>
                      </a:stretch>
                    </p:blipFill>
                    <p:spPr>
                      <a:xfrm>
                        <a:off x="1292945" y="3121815"/>
                        <a:ext cx="375526" cy="532963"/>
                      </a:xfrm>
                      <a:prstGeom prst="rect">
                        <a:avLst/>
                      </a:prstGeom>
                    </p:spPr>
                  </p:pic>
                </p:oleObj>
              </mc:Fallback>
            </mc:AlternateContent>
          </a:graphicData>
        </a:graphic>
      </p:graphicFrame>
      <p:sp>
        <p:nvSpPr>
          <p:cNvPr id="15" name="TextBox 14"/>
          <p:cNvSpPr txBox="1"/>
          <p:nvPr/>
        </p:nvSpPr>
        <p:spPr>
          <a:xfrm>
            <a:off x="1834460" y="3059912"/>
            <a:ext cx="4758263" cy="523220"/>
          </a:xfrm>
          <a:prstGeom prst="rect">
            <a:avLst/>
          </a:prstGeom>
          <a:noFill/>
        </p:spPr>
        <p:txBody>
          <a:bodyPr wrap="square" rtlCol="0">
            <a:spAutoFit/>
          </a:bodyPr>
          <a:lstStyle/>
          <a:p>
            <a:r>
              <a:rPr lang="en-US" sz="2800" dirty="0" smtClean="0"/>
              <a:t>: orientation of object </a:t>
            </a:r>
            <a:r>
              <a:rPr lang="en-US" sz="2800" dirty="0" err="1" smtClean="0"/>
              <a:t>i</a:t>
            </a:r>
            <a:endParaRPr lang="en-US" sz="2800" dirty="0"/>
          </a:p>
        </p:txBody>
      </p:sp>
      <p:graphicFrame>
        <p:nvGraphicFramePr>
          <p:cNvPr id="16" name="Object 15"/>
          <p:cNvGraphicFramePr>
            <a:graphicFrameLocks noChangeAspect="1"/>
          </p:cNvGraphicFramePr>
          <p:nvPr>
            <p:extLst>
              <p:ext uri="{D42A27DB-BD31-4B8C-83A1-F6EECF244321}">
                <p14:modId xmlns:p14="http://schemas.microsoft.com/office/powerpoint/2010/main" val="1165728078"/>
              </p:ext>
            </p:extLst>
          </p:nvPr>
        </p:nvGraphicFramePr>
        <p:xfrm>
          <a:off x="1240667" y="3697903"/>
          <a:ext cx="471907" cy="535432"/>
        </p:xfrm>
        <a:graphic>
          <a:graphicData uri="http://schemas.openxmlformats.org/presentationml/2006/ole">
            <mc:AlternateContent xmlns:mc="http://schemas.openxmlformats.org/markup-compatibility/2006">
              <mc:Choice xmlns:v="urn:schemas-microsoft-com:vml" Requires="v">
                <p:oleObj spid="_x0000_s220159" name="Equation" r:id="rId10" imgW="190500" imgH="215900" progId="Equation.3">
                  <p:embed/>
                </p:oleObj>
              </mc:Choice>
              <mc:Fallback>
                <p:oleObj name="Equation" r:id="rId10" imgW="190500" imgH="215900" progId="Equation.3">
                  <p:embed/>
                  <p:pic>
                    <p:nvPicPr>
                      <p:cNvPr id="0" name=""/>
                      <p:cNvPicPr/>
                      <p:nvPr/>
                    </p:nvPicPr>
                    <p:blipFill>
                      <a:blip r:embed="rId11"/>
                      <a:stretch>
                        <a:fillRect/>
                      </a:stretch>
                    </p:blipFill>
                    <p:spPr>
                      <a:xfrm>
                        <a:off x="1240667" y="3697903"/>
                        <a:ext cx="471907" cy="535432"/>
                      </a:xfrm>
                      <a:prstGeom prst="rect">
                        <a:avLst/>
                      </a:prstGeom>
                    </p:spPr>
                  </p:pic>
                </p:oleObj>
              </mc:Fallback>
            </mc:AlternateContent>
          </a:graphicData>
        </a:graphic>
      </p:graphicFrame>
      <p:sp>
        <p:nvSpPr>
          <p:cNvPr id="17" name="TextBox 16"/>
          <p:cNvSpPr txBox="1"/>
          <p:nvPr/>
        </p:nvSpPr>
        <p:spPr>
          <a:xfrm>
            <a:off x="1834459" y="3660522"/>
            <a:ext cx="3688641" cy="523220"/>
          </a:xfrm>
          <a:prstGeom prst="rect">
            <a:avLst/>
          </a:prstGeom>
          <a:noFill/>
        </p:spPr>
        <p:txBody>
          <a:bodyPr wrap="square" rtlCol="0">
            <a:spAutoFit/>
          </a:bodyPr>
          <a:lstStyle/>
          <a:p>
            <a:r>
              <a:rPr lang="en-US" sz="2800" dirty="0" smtClean="0"/>
              <a:t>: material of object </a:t>
            </a:r>
            <a:r>
              <a:rPr lang="en-US" sz="2800" dirty="0" err="1" smtClean="0"/>
              <a:t>i</a:t>
            </a:r>
            <a:endParaRPr lang="en-US" sz="2800" dirty="0"/>
          </a:p>
        </p:txBody>
      </p:sp>
      <p:graphicFrame>
        <p:nvGraphicFramePr>
          <p:cNvPr id="18" name="Object 17"/>
          <p:cNvGraphicFramePr>
            <a:graphicFrameLocks noChangeAspect="1"/>
          </p:cNvGraphicFramePr>
          <p:nvPr>
            <p:extLst>
              <p:ext uri="{D42A27DB-BD31-4B8C-83A1-F6EECF244321}">
                <p14:modId xmlns:p14="http://schemas.microsoft.com/office/powerpoint/2010/main" val="3001712533"/>
              </p:ext>
            </p:extLst>
          </p:nvPr>
        </p:nvGraphicFramePr>
        <p:xfrm>
          <a:off x="1278834" y="4351953"/>
          <a:ext cx="332587" cy="361160"/>
        </p:xfrm>
        <a:graphic>
          <a:graphicData uri="http://schemas.openxmlformats.org/presentationml/2006/ole">
            <mc:AlternateContent xmlns:mc="http://schemas.openxmlformats.org/markup-compatibility/2006">
              <mc:Choice xmlns:v="urn:schemas-microsoft-com:vml" Requires="v">
                <p:oleObj spid="_x0000_s271360" name="Equation" r:id="rId12" imgW="152400" imgH="165100" progId="Equation.3">
                  <p:embed/>
                </p:oleObj>
              </mc:Choice>
              <mc:Fallback>
                <p:oleObj name="Equation" r:id="rId12" imgW="152400" imgH="165100" progId="Equation.3">
                  <p:embed/>
                  <p:pic>
                    <p:nvPicPr>
                      <p:cNvPr id="0" name=""/>
                      <p:cNvPicPr/>
                      <p:nvPr/>
                    </p:nvPicPr>
                    <p:blipFill>
                      <a:blip r:embed="rId13"/>
                      <a:stretch>
                        <a:fillRect/>
                      </a:stretch>
                    </p:blipFill>
                    <p:spPr>
                      <a:xfrm>
                        <a:off x="1278834" y="4351953"/>
                        <a:ext cx="332587" cy="361160"/>
                      </a:xfrm>
                      <a:prstGeom prst="rect">
                        <a:avLst/>
                      </a:prstGeom>
                    </p:spPr>
                  </p:pic>
                </p:oleObj>
              </mc:Fallback>
            </mc:AlternateContent>
          </a:graphicData>
        </a:graphic>
      </p:graphicFrame>
      <p:sp>
        <p:nvSpPr>
          <p:cNvPr id="19" name="TextBox 18"/>
          <p:cNvSpPr txBox="1"/>
          <p:nvPr/>
        </p:nvSpPr>
        <p:spPr>
          <a:xfrm>
            <a:off x="1834459" y="4218126"/>
            <a:ext cx="4382908" cy="523220"/>
          </a:xfrm>
          <a:prstGeom prst="rect">
            <a:avLst/>
          </a:prstGeom>
          <a:noFill/>
        </p:spPr>
        <p:txBody>
          <a:bodyPr wrap="square" rtlCol="0">
            <a:spAutoFit/>
          </a:bodyPr>
          <a:lstStyle/>
          <a:p>
            <a:r>
              <a:rPr lang="en-US" sz="2800" dirty="0" smtClean="0"/>
              <a:t>: camera parameters</a:t>
            </a:r>
            <a:endParaRPr lang="en-US" sz="2800" dirty="0"/>
          </a:p>
        </p:txBody>
      </p:sp>
    </p:spTree>
    <p:extLst>
      <p:ext uri="{BB962C8B-B14F-4D97-AF65-F5344CB8AC3E}">
        <p14:creationId xmlns:p14="http://schemas.microsoft.com/office/powerpoint/2010/main" val="2209466534"/>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Key idea</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smtClean="0"/>
          </a:p>
        </p:txBody>
      </p:sp>
      <p:graphicFrame>
        <p:nvGraphicFramePr>
          <p:cNvPr id="8" name="Object 7"/>
          <p:cNvGraphicFramePr>
            <a:graphicFrameLocks noChangeAspect="1"/>
          </p:cNvGraphicFramePr>
          <p:nvPr>
            <p:extLst>
              <p:ext uri="{D42A27DB-BD31-4B8C-83A1-F6EECF244321}">
                <p14:modId xmlns:p14="http://schemas.microsoft.com/office/powerpoint/2010/main" val="4156212646"/>
              </p:ext>
            </p:extLst>
          </p:nvPr>
        </p:nvGraphicFramePr>
        <p:xfrm>
          <a:off x="486515" y="1622907"/>
          <a:ext cx="8381429" cy="593959"/>
        </p:xfrm>
        <a:graphic>
          <a:graphicData uri="http://schemas.openxmlformats.org/presentationml/2006/ole">
            <mc:AlternateContent xmlns:mc="http://schemas.openxmlformats.org/markup-compatibility/2006">
              <mc:Choice xmlns:v="urn:schemas-microsoft-com:vml" Requires="v">
                <p:oleObj spid="_x0000_s241044" name="Equation" r:id="rId4" imgW="3225800" imgH="228600" progId="Equation.3">
                  <p:embed/>
                </p:oleObj>
              </mc:Choice>
              <mc:Fallback>
                <p:oleObj name="Equation" r:id="rId4" imgW="3225800" imgH="228600" progId="Equation.3">
                  <p:embed/>
                  <p:pic>
                    <p:nvPicPr>
                      <p:cNvPr id="0" name=""/>
                      <p:cNvPicPr/>
                      <p:nvPr/>
                    </p:nvPicPr>
                    <p:blipFill>
                      <a:blip r:embed="rId5"/>
                      <a:stretch>
                        <a:fillRect/>
                      </a:stretch>
                    </p:blipFill>
                    <p:spPr>
                      <a:xfrm>
                        <a:off x="486515" y="1622907"/>
                        <a:ext cx="8381429" cy="593959"/>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187703426"/>
              </p:ext>
            </p:extLst>
          </p:nvPr>
        </p:nvGraphicFramePr>
        <p:xfrm>
          <a:off x="920760" y="2475174"/>
          <a:ext cx="791814" cy="537860"/>
        </p:xfrm>
        <a:graphic>
          <a:graphicData uri="http://schemas.openxmlformats.org/presentationml/2006/ole">
            <mc:AlternateContent xmlns:mc="http://schemas.openxmlformats.org/markup-compatibility/2006">
              <mc:Choice xmlns:v="urn:schemas-microsoft-com:vml" Requires="v">
                <p:oleObj spid="_x0000_s241045" name="Equation" r:id="rId6" imgW="317500" imgH="215900" progId="Equation.3">
                  <p:embed/>
                </p:oleObj>
              </mc:Choice>
              <mc:Fallback>
                <p:oleObj name="Equation" r:id="rId6" imgW="317500" imgH="215900" progId="Equation.3">
                  <p:embed/>
                  <p:pic>
                    <p:nvPicPr>
                      <p:cNvPr id="0" name=""/>
                      <p:cNvPicPr/>
                      <p:nvPr/>
                    </p:nvPicPr>
                    <p:blipFill>
                      <a:blip r:embed="rId7"/>
                      <a:stretch>
                        <a:fillRect/>
                      </a:stretch>
                    </p:blipFill>
                    <p:spPr>
                      <a:xfrm>
                        <a:off x="920760" y="2475174"/>
                        <a:ext cx="791814" cy="537860"/>
                      </a:xfrm>
                      <a:prstGeom prst="rect">
                        <a:avLst/>
                      </a:prstGeom>
                    </p:spPr>
                  </p:pic>
                </p:oleObj>
              </mc:Fallback>
            </mc:AlternateContent>
          </a:graphicData>
        </a:graphic>
      </p:graphicFrame>
      <p:sp>
        <p:nvSpPr>
          <p:cNvPr id="10" name="TextBox 9"/>
          <p:cNvSpPr txBox="1"/>
          <p:nvPr/>
        </p:nvSpPr>
        <p:spPr>
          <a:xfrm>
            <a:off x="1848570" y="2433369"/>
            <a:ext cx="6886211" cy="523220"/>
          </a:xfrm>
          <a:prstGeom prst="rect">
            <a:avLst/>
          </a:prstGeom>
          <a:noFill/>
        </p:spPr>
        <p:txBody>
          <a:bodyPr wrap="square" rtlCol="0">
            <a:spAutoFit/>
          </a:bodyPr>
          <a:lstStyle/>
          <a:p>
            <a:r>
              <a:rPr lang="en-US" sz="2800" dirty="0" smtClean="0"/>
              <a:t>: position of object </a:t>
            </a:r>
            <a:r>
              <a:rPr lang="en-US" sz="2800" dirty="0" err="1" smtClean="0"/>
              <a:t>i</a:t>
            </a:r>
            <a:r>
              <a:rPr lang="en-US" sz="2800" dirty="0" smtClean="0"/>
              <a:t> on its supporting surface</a:t>
            </a:r>
            <a:endParaRPr lang="en-US" sz="2800" dirty="0"/>
          </a:p>
        </p:txBody>
      </p:sp>
      <p:sp>
        <p:nvSpPr>
          <p:cNvPr id="13" name="Rectangle 12"/>
          <p:cNvSpPr/>
          <p:nvPr/>
        </p:nvSpPr>
        <p:spPr>
          <a:xfrm>
            <a:off x="4190995" y="1599351"/>
            <a:ext cx="4662838" cy="617515"/>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2582556840"/>
              </p:ext>
            </p:extLst>
          </p:nvPr>
        </p:nvGraphicFramePr>
        <p:xfrm>
          <a:off x="1292945" y="3121815"/>
          <a:ext cx="375526" cy="532963"/>
        </p:xfrm>
        <a:graphic>
          <a:graphicData uri="http://schemas.openxmlformats.org/presentationml/2006/ole">
            <mc:AlternateContent xmlns:mc="http://schemas.openxmlformats.org/markup-compatibility/2006">
              <mc:Choice xmlns:v="urn:schemas-microsoft-com:vml" Requires="v">
                <p:oleObj spid="_x0000_s241046" name="Equation" r:id="rId8" imgW="152400" imgH="215900" progId="Equation.3">
                  <p:embed/>
                </p:oleObj>
              </mc:Choice>
              <mc:Fallback>
                <p:oleObj name="Equation" r:id="rId8" imgW="152400" imgH="215900" progId="Equation.3">
                  <p:embed/>
                  <p:pic>
                    <p:nvPicPr>
                      <p:cNvPr id="0" name=""/>
                      <p:cNvPicPr/>
                      <p:nvPr/>
                    </p:nvPicPr>
                    <p:blipFill>
                      <a:blip r:embed="rId9"/>
                      <a:stretch>
                        <a:fillRect/>
                      </a:stretch>
                    </p:blipFill>
                    <p:spPr>
                      <a:xfrm>
                        <a:off x="1292945" y="3121815"/>
                        <a:ext cx="375526" cy="532963"/>
                      </a:xfrm>
                      <a:prstGeom prst="rect">
                        <a:avLst/>
                      </a:prstGeom>
                    </p:spPr>
                  </p:pic>
                </p:oleObj>
              </mc:Fallback>
            </mc:AlternateContent>
          </a:graphicData>
        </a:graphic>
      </p:graphicFrame>
      <p:sp>
        <p:nvSpPr>
          <p:cNvPr id="15" name="TextBox 14"/>
          <p:cNvSpPr txBox="1"/>
          <p:nvPr/>
        </p:nvSpPr>
        <p:spPr>
          <a:xfrm>
            <a:off x="1834460" y="3059912"/>
            <a:ext cx="4758263" cy="523220"/>
          </a:xfrm>
          <a:prstGeom prst="rect">
            <a:avLst/>
          </a:prstGeom>
          <a:noFill/>
        </p:spPr>
        <p:txBody>
          <a:bodyPr wrap="square" rtlCol="0">
            <a:spAutoFit/>
          </a:bodyPr>
          <a:lstStyle/>
          <a:p>
            <a:r>
              <a:rPr lang="en-US" sz="2800" dirty="0" smtClean="0"/>
              <a:t>: orientation of object </a:t>
            </a:r>
            <a:r>
              <a:rPr lang="en-US" sz="2800" dirty="0" err="1" smtClean="0"/>
              <a:t>i</a:t>
            </a:r>
            <a:endParaRPr lang="en-US" sz="2800" dirty="0"/>
          </a:p>
        </p:txBody>
      </p:sp>
      <p:graphicFrame>
        <p:nvGraphicFramePr>
          <p:cNvPr id="16" name="Object 15"/>
          <p:cNvGraphicFramePr>
            <a:graphicFrameLocks noChangeAspect="1"/>
          </p:cNvGraphicFramePr>
          <p:nvPr>
            <p:extLst>
              <p:ext uri="{D42A27DB-BD31-4B8C-83A1-F6EECF244321}">
                <p14:modId xmlns:p14="http://schemas.microsoft.com/office/powerpoint/2010/main" val="3764965858"/>
              </p:ext>
            </p:extLst>
          </p:nvPr>
        </p:nvGraphicFramePr>
        <p:xfrm>
          <a:off x="1240667" y="3697903"/>
          <a:ext cx="471907" cy="535432"/>
        </p:xfrm>
        <a:graphic>
          <a:graphicData uri="http://schemas.openxmlformats.org/presentationml/2006/ole">
            <mc:AlternateContent xmlns:mc="http://schemas.openxmlformats.org/markup-compatibility/2006">
              <mc:Choice xmlns:v="urn:schemas-microsoft-com:vml" Requires="v">
                <p:oleObj spid="_x0000_s241047" name="Equation" r:id="rId10" imgW="190500" imgH="215900" progId="Equation.3">
                  <p:embed/>
                </p:oleObj>
              </mc:Choice>
              <mc:Fallback>
                <p:oleObj name="Equation" r:id="rId10" imgW="190500" imgH="215900" progId="Equation.3">
                  <p:embed/>
                  <p:pic>
                    <p:nvPicPr>
                      <p:cNvPr id="0" name=""/>
                      <p:cNvPicPr/>
                      <p:nvPr/>
                    </p:nvPicPr>
                    <p:blipFill>
                      <a:blip r:embed="rId11"/>
                      <a:stretch>
                        <a:fillRect/>
                      </a:stretch>
                    </p:blipFill>
                    <p:spPr>
                      <a:xfrm>
                        <a:off x="1240667" y="3697903"/>
                        <a:ext cx="471907" cy="535432"/>
                      </a:xfrm>
                      <a:prstGeom prst="rect">
                        <a:avLst/>
                      </a:prstGeom>
                    </p:spPr>
                  </p:pic>
                </p:oleObj>
              </mc:Fallback>
            </mc:AlternateContent>
          </a:graphicData>
        </a:graphic>
      </p:graphicFrame>
      <p:sp>
        <p:nvSpPr>
          <p:cNvPr id="17" name="TextBox 16"/>
          <p:cNvSpPr txBox="1"/>
          <p:nvPr/>
        </p:nvSpPr>
        <p:spPr>
          <a:xfrm>
            <a:off x="1834459" y="3660522"/>
            <a:ext cx="3688641" cy="523220"/>
          </a:xfrm>
          <a:prstGeom prst="rect">
            <a:avLst/>
          </a:prstGeom>
          <a:noFill/>
        </p:spPr>
        <p:txBody>
          <a:bodyPr wrap="square" rtlCol="0">
            <a:spAutoFit/>
          </a:bodyPr>
          <a:lstStyle/>
          <a:p>
            <a:r>
              <a:rPr lang="en-US" sz="2800" dirty="0" smtClean="0"/>
              <a:t>: material of object </a:t>
            </a:r>
            <a:r>
              <a:rPr lang="en-US" sz="2800" dirty="0" err="1" smtClean="0"/>
              <a:t>i</a:t>
            </a:r>
            <a:endParaRPr lang="en-US" sz="2800" dirty="0"/>
          </a:p>
        </p:txBody>
      </p:sp>
      <p:graphicFrame>
        <p:nvGraphicFramePr>
          <p:cNvPr id="18" name="Object 17"/>
          <p:cNvGraphicFramePr>
            <a:graphicFrameLocks noChangeAspect="1"/>
          </p:cNvGraphicFramePr>
          <p:nvPr>
            <p:extLst>
              <p:ext uri="{D42A27DB-BD31-4B8C-83A1-F6EECF244321}">
                <p14:modId xmlns:p14="http://schemas.microsoft.com/office/powerpoint/2010/main" val="49661740"/>
              </p:ext>
            </p:extLst>
          </p:nvPr>
        </p:nvGraphicFramePr>
        <p:xfrm>
          <a:off x="1278834" y="4351953"/>
          <a:ext cx="332587" cy="361160"/>
        </p:xfrm>
        <a:graphic>
          <a:graphicData uri="http://schemas.openxmlformats.org/presentationml/2006/ole">
            <mc:AlternateContent xmlns:mc="http://schemas.openxmlformats.org/markup-compatibility/2006">
              <mc:Choice xmlns:v="urn:schemas-microsoft-com:vml" Requires="v">
                <p:oleObj spid="_x0000_s241048" name="Equation" r:id="rId12" imgW="152400" imgH="165100" progId="Equation.3">
                  <p:embed/>
                </p:oleObj>
              </mc:Choice>
              <mc:Fallback>
                <p:oleObj name="Equation" r:id="rId12" imgW="152400" imgH="165100" progId="Equation.3">
                  <p:embed/>
                  <p:pic>
                    <p:nvPicPr>
                      <p:cNvPr id="0" name=""/>
                      <p:cNvPicPr/>
                      <p:nvPr/>
                    </p:nvPicPr>
                    <p:blipFill>
                      <a:blip r:embed="rId13"/>
                      <a:stretch>
                        <a:fillRect/>
                      </a:stretch>
                    </p:blipFill>
                    <p:spPr>
                      <a:xfrm>
                        <a:off x="1278834" y="4351953"/>
                        <a:ext cx="332587" cy="361160"/>
                      </a:xfrm>
                      <a:prstGeom prst="rect">
                        <a:avLst/>
                      </a:prstGeom>
                    </p:spPr>
                  </p:pic>
                </p:oleObj>
              </mc:Fallback>
            </mc:AlternateContent>
          </a:graphicData>
        </a:graphic>
      </p:graphicFrame>
      <p:sp>
        <p:nvSpPr>
          <p:cNvPr id="19" name="TextBox 18"/>
          <p:cNvSpPr txBox="1"/>
          <p:nvPr/>
        </p:nvSpPr>
        <p:spPr>
          <a:xfrm>
            <a:off x="1834459" y="4218126"/>
            <a:ext cx="4382908" cy="523220"/>
          </a:xfrm>
          <a:prstGeom prst="rect">
            <a:avLst/>
          </a:prstGeom>
          <a:noFill/>
        </p:spPr>
        <p:txBody>
          <a:bodyPr wrap="square" rtlCol="0">
            <a:spAutoFit/>
          </a:bodyPr>
          <a:lstStyle/>
          <a:p>
            <a:r>
              <a:rPr lang="en-US" sz="2800" dirty="0" smtClean="0"/>
              <a:t>: camera parameters</a:t>
            </a:r>
            <a:endParaRPr lang="en-US" sz="2800" dirty="0"/>
          </a:p>
        </p:txBody>
      </p:sp>
      <p:graphicFrame>
        <p:nvGraphicFramePr>
          <p:cNvPr id="20" name="Object 19"/>
          <p:cNvGraphicFramePr>
            <a:graphicFrameLocks noChangeAspect="1"/>
          </p:cNvGraphicFramePr>
          <p:nvPr>
            <p:extLst>
              <p:ext uri="{D42A27DB-BD31-4B8C-83A1-F6EECF244321}">
                <p14:modId xmlns:p14="http://schemas.microsoft.com/office/powerpoint/2010/main" val="2975146315"/>
              </p:ext>
            </p:extLst>
          </p:nvPr>
        </p:nvGraphicFramePr>
        <p:xfrm>
          <a:off x="386172" y="4867443"/>
          <a:ext cx="3621384" cy="593403"/>
        </p:xfrm>
        <a:graphic>
          <a:graphicData uri="http://schemas.openxmlformats.org/presentationml/2006/ole">
            <mc:AlternateContent xmlns:mc="http://schemas.openxmlformats.org/markup-compatibility/2006">
              <mc:Choice xmlns:v="urn:schemas-microsoft-com:vml" Requires="v">
                <p:oleObj spid="_x0000_s241049" name="Equation" r:id="rId14" imgW="1397000" imgH="228600" progId="Equation.3">
                  <p:embed/>
                </p:oleObj>
              </mc:Choice>
              <mc:Fallback>
                <p:oleObj name="Equation" r:id="rId14" imgW="1397000" imgH="228600" progId="Equation.3">
                  <p:embed/>
                  <p:pic>
                    <p:nvPicPr>
                      <p:cNvPr id="0" name=""/>
                      <p:cNvPicPr/>
                      <p:nvPr/>
                    </p:nvPicPr>
                    <p:blipFill>
                      <a:blip r:embed="rId15"/>
                      <a:stretch>
                        <a:fillRect/>
                      </a:stretch>
                    </p:blipFill>
                    <p:spPr>
                      <a:xfrm>
                        <a:off x="386172" y="4867443"/>
                        <a:ext cx="3621384" cy="593403"/>
                      </a:xfrm>
                      <a:prstGeom prst="rect">
                        <a:avLst/>
                      </a:prstGeom>
                    </p:spPr>
                  </p:pic>
                </p:oleObj>
              </mc:Fallback>
            </mc:AlternateContent>
          </a:graphicData>
        </a:graphic>
      </p:graphicFrame>
      <p:sp>
        <p:nvSpPr>
          <p:cNvPr id="21" name="TextBox 20"/>
          <p:cNvSpPr txBox="1"/>
          <p:nvPr/>
        </p:nvSpPr>
        <p:spPr>
          <a:xfrm>
            <a:off x="4007556" y="4807095"/>
            <a:ext cx="4428053" cy="523220"/>
          </a:xfrm>
          <a:prstGeom prst="rect">
            <a:avLst/>
          </a:prstGeom>
          <a:noFill/>
        </p:spPr>
        <p:txBody>
          <a:bodyPr wrap="square" rtlCol="0">
            <a:spAutoFit/>
          </a:bodyPr>
          <a:lstStyle/>
          <a:p>
            <a:r>
              <a:rPr lang="en-US" sz="2800" dirty="0" smtClean="0"/>
              <a:t>: terms for composition rules</a:t>
            </a:r>
            <a:endParaRPr lang="en-US" sz="2800" dirty="0"/>
          </a:p>
        </p:txBody>
      </p:sp>
    </p:spTree>
    <p:extLst>
      <p:ext uri="{BB962C8B-B14F-4D97-AF65-F5344CB8AC3E}">
        <p14:creationId xmlns:p14="http://schemas.microsoft.com/office/powerpoint/2010/main" val="80206356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Key idea</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smtClean="0"/>
          </a:p>
        </p:txBody>
      </p:sp>
      <p:graphicFrame>
        <p:nvGraphicFramePr>
          <p:cNvPr id="8" name="Object 7"/>
          <p:cNvGraphicFramePr>
            <a:graphicFrameLocks noChangeAspect="1"/>
          </p:cNvGraphicFramePr>
          <p:nvPr>
            <p:extLst>
              <p:ext uri="{D42A27DB-BD31-4B8C-83A1-F6EECF244321}">
                <p14:modId xmlns:p14="http://schemas.microsoft.com/office/powerpoint/2010/main" val="4136701946"/>
              </p:ext>
            </p:extLst>
          </p:nvPr>
        </p:nvGraphicFramePr>
        <p:xfrm>
          <a:off x="486515" y="1622907"/>
          <a:ext cx="8381429" cy="593959"/>
        </p:xfrm>
        <a:graphic>
          <a:graphicData uri="http://schemas.openxmlformats.org/presentationml/2006/ole">
            <mc:AlternateContent xmlns:mc="http://schemas.openxmlformats.org/markup-compatibility/2006">
              <mc:Choice xmlns:v="urn:schemas-microsoft-com:vml" Requires="v">
                <p:oleObj spid="_x0000_s240020" name="Equation" r:id="rId4" imgW="3225800" imgH="228600" progId="Equation.3">
                  <p:embed/>
                </p:oleObj>
              </mc:Choice>
              <mc:Fallback>
                <p:oleObj name="Equation" r:id="rId4" imgW="3225800" imgH="228600" progId="Equation.3">
                  <p:embed/>
                  <p:pic>
                    <p:nvPicPr>
                      <p:cNvPr id="0" name=""/>
                      <p:cNvPicPr/>
                      <p:nvPr/>
                    </p:nvPicPr>
                    <p:blipFill>
                      <a:blip r:embed="rId5"/>
                      <a:stretch>
                        <a:fillRect/>
                      </a:stretch>
                    </p:blipFill>
                    <p:spPr>
                      <a:xfrm>
                        <a:off x="486515" y="1622907"/>
                        <a:ext cx="8381429" cy="593959"/>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67249721"/>
              </p:ext>
            </p:extLst>
          </p:nvPr>
        </p:nvGraphicFramePr>
        <p:xfrm>
          <a:off x="920760" y="2475174"/>
          <a:ext cx="791814" cy="537860"/>
        </p:xfrm>
        <a:graphic>
          <a:graphicData uri="http://schemas.openxmlformats.org/presentationml/2006/ole">
            <mc:AlternateContent xmlns:mc="http://schemas.openxmlformats.org/markup-compatibility/2006">
              <mc:Choice xmlns:v="urn:schemas-microsoft-com:vml" Requires="v">
                <p:oleObj spid="_x0000_s240021" name="Equation" r:id="rId6" imgW="317500" imgH="215900" progId="Equation.3">
                  <p:embed/>
                </p:oleObj>
              </mc:Choice>
              <mc:Fallback>
                <p:oleObj name="Equation" r:id="rId6" imgW="317500" imgH="215900" progId="Equation.3">
                  <p:embed/>
                  <p:pic>
                    <p:nvPicPr>
                      <p:cNvPr id="0" name=""/>
                      <p:cNvPicPr/>
                      <p:nvPr/>
                    </p:nvPicPr>
                    <p:blipFill>
                      <a:blip r:embed="rId7"/>
                      <a:stretch>
                        <a:fillRect/>
                      </a:stretch>
                    </p:blipFill>
                    <p:spPr>
                      <a:xfrm>
                        <a:off x="920760" y="2475174"/>
                        <a:ext cx="791814" cy="537860"/>
                      </a:xfrm>
                      <a:prstGeom prst="rect">
                        <a:avLst/>
                      </a:prstGeom>
                    </p:spPr>
                  </p:pic>
                </p:oleObj>
              </mc:Fallback>
            </mc:AlternateContent>
          </a:graphicData>
        </a:graphic>
      </p:graphicFrame>
      <p:sp>
        <p:nvSpPr>
          <p:cNvPr id="10" name="TextBox 9"/>
          <p:cNvSpPr txBox="1"/>
          <p:nvPr/>
        </p:nvSpPr>
        <p:spPr>
          <a:xfrm>
            <a:off x="1848570" y="2433369"/>
            <a:ext cx="6886211" cy="523220"/>
          </a:xfrm>
          <a:prstGeom prst="rect">
            <a:avLst/>
          </a:prstGeom>
          <a:noFill/>
        </p:spPr>
        <p:txBody>
          <a:bodyPr wrap="square" rtlCol="0">
            <a:spAutoFit/>
          </a:bodyPr>
          <a:lstStyle/>
          <a:p>
            <a:r>
              <a:rPr lang="en-US" sz="2800" dirty="0" smtClean="0"/>
              <a:t>: position of object </a:t>
            </a:r>
            <a:r>
              <a:rPr lang="en-US" sz="2800" dirty="0" err="1" smtClean="0"/>
              <a:t>i</a:t>
            </a:r>
            <a:r>
              <a:rPr lang="en-US" sz="2800" dirty="0" smtClean="0"/>
              <a:t> on its supporting surface</a:t>
            </a:r>
            <a:endParaRPr lang="en-US" sz="2800" dirty="0"/>
          </a:p>
        </p:txBody>
      </p:sp>
      <p:sp>
        <p:nvSpPr>
          <p:cNvPr id="13" name="Rectangle 12"/>
          <p:cNvSpPr/>
          <p:nvPr/>
        </p:nvSpPr>
        <p:spPr>
          <a:xfrm>
            <a:off x="860262" y="2504300"/>
            <a:ext cx="8035904" cy="1713826"/>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1434928718"/>
              </p:ext>
            </p:extLst>
          </p:nvPr>
        </p:nvGraphicFramePr>
        <p:xfrm>
          <a:off x="1292945" y="3121815"/>
          <a:ext cx="375526" cy="532963"/>
        </p:xfrm>
        <a:graphic>
          <a:graphicData uri="http://schemas.openxmlformats.org/presentationml/2006/ole">
            <mc:AlternateContent xmlns:mc="http://schemas.openxmlformats.org/markup-compatibility/2006">
              <mc:Choice xmlns:v="urn:schemas-microsoft-com:vml" Requires="v">
                <p:oleObj spid="_x0000_s240022" name="Equation" r:id="rId8" imgW="152400" imgH="215900" progId="Equation.3">
                  <p:embed/>
                </p:oleObj>
              </mc:Choice>
              <mc:Fallback>
                <p:oleObj name="Equation" r:id="rId8" imgW="152400" imgH="215900" progId="Equation.3">
                  <p:embed/>
                  <p:pic>
                    <p:nvPicPr>
                      <p:cNvPr id="0" name=""/>
                      <p:cNvPicPr/>
                      <p:nvPr/>
                    </p:nvPicPr>
                    <p:blipFill>
                      <a:blip r:embed="rId9"/>
                      <a:stretch>
                        <a:fillRect/>
                      </a:stretch>
                    </p:blipFill>
                    <p:spPr>
                      <a:xfrm>
                        <a:off x="1292945" y="3121815"/>
                        <a:ext cx="375526" cy="532963"/>
                      </a:xfrm>
                      <a:prstGeom prst="rect">
                        <a:avLst/>
                      </a:prstGeom>
                    </p:spPr>
                  </p:pic>
                </p:oleObj>
              </mc:Fallback>
            </mc:AlternateContent>
          </a:graphicData>
        </a:graphic>
      </p:graphicFrame>
      <p:sp>
        <p:nvSpPr>
          <p:cNvPr id="15" name="TextBox 14"/>
          <p:cNvSpPr txBox="1"/>
          <p:nvPr/>
        </p:nvSpPr>
        <p:spPr>
          <a:xfrm>
            <a:off x="1834460" y="3059912"/>
            <a:ext cx="4758263" cy="523220"/>
          </a:xfrm>
          <a:prstGeom prst="rect">
            <a:avLst/>
          </a:prstGeom>
          <a:noFill/>
        </p:spPr>
        <p:txBody>
          <a:bodyPr wrap="square" rtlCol="0">
            <a:spAutoFit/>
          </a:bodyPr>
          <a:lstStyle/>
          <a:p>
            <a:r>
              <a:rPr lang="en-US" sz="2800" dirty="0" smtClean="0"/>
              <a:t>: orientation of object </a:t>
            </a:r>
            <a:r>
              <a:rPr lang="en-US" sz="2800" dirty="0" err="1" smtClean="0"/>
              <a:t>i</a:t>
            </a:r>
            <a:endParaRPr lang="en-US" sz="2800" dirty="0"/>
          </a:p>
        </p:txBody>
      </p:sp>
      <p:graphicFrame>
        <p:nvGraphicFramePr>
          <p:cNvPr id="16" name="Object 15"/>
          <p:cNvGraphicFramePr>
            <a:graphicFrameLocks noChangeAspect="1"/>
          </p:cNvGraphicFramePr>
          <p:nvPr>
            <p:extLst>
              <p:ext uri="{D42A27DB-BD31-4B8C-83A1-F6EECF244321}">
                <p14:modId xmlns:p14="http://schemas.microsoft.com/office/powerpoint/2010/main" val="4003256378"/>
              </p:ext>
            </p:extLst>
          </p:nvPr>
        </p:nvGraphicFramePr>
        <p:xfrm>
          <a:off x="1240667" y="3697903"/>
          <a:ext cx="471907" cy="535432"/>
        </p:xfrm>
        <a:graphic>
          <a:graphicData uri="http://schemas.openxmlformats.org/presentationml/2006/ole">
            <mc:AlternateContent xmlns:mc="http://schemas.openxmlformats.org/markup-compatibility/2006">
              <mc:Choice xmlns:v="urn:schemas-microsoft-com:vml" Requires="v">
                <p:oleObj spid="_x0000_s240023" name="Equation" r:id="rId10" imgW="190500" imgH="215900" progId="Equation.3">
                  <p:embed/>
                </p:oleObj>
              </mc:Choice>
              <mc:Fallback>
                <p:oleObj name="Equation" r:id="rId10" imgW="190500" imgH="215900" progId="Equation.3">
                  <p:embed/>
                  <p:pic>
                    <p:nvPicPr>
                      <p:cNvPr id="0" name=""/>
                      <p:cNvPicPr/>
                      <p:nvPr/>
                    </p:nvPicPr>
                    <p:blipFill>
                      <a:blip r:embed="rId11"/>
                      <a:stretch>
                        <a:fillRect/>
                      </a:stretch>
                    </p:blipFill>
                    <p:spPr>
                      <a:xfrm>
                        <a:off x="1240667" y="3697903"/>
                        <a:ext cx="471907" cy="535432"/>
                      </a:xfrm>
                      <a:prstGeom prst="rect">
                        <a:avLst/>
                      </a:prstGeom>
                    </p:spPr>
                  </p:pic>
                </p:oleObj>
              </mc:Fallback>
            </mc:AlternateContent>
          </a:graphicData>
        </a:graphic>
      </p:graphicFrame>
      <p:sp>
        <p:nvSpPr>
          <p:cNvPr id="17" name="TextBox 16"/>
          <p:cNvSpPr txBox="1"/>
          <p:nvPr/>
        </p:nvSpPr>
        <p:spPr>
          <a:xfrm>
            <a:off x="1834459" y="3660522"/>
            <a:ext cx="3688641" cy="523220"/>
          </a:xfrm>
          <a:prstGeom prst="rect">
            <a:avLst/>
          </a:prstGeom>
          <a:noFill/>
        </p:spPr>
        <p:txBody>
          <a:bodyPr wrap="square" rtlCol="0">
            <a:spAutoFit/>
          </a:bodyPr>
          <a:lstStyle/>
          <a:p>
            <a:r>
              <a:rPr lang="en-US" sz="2800" dirty="0" smtClean="0"/>
              <a:t>: material of object </a:t>
            </a:r>
            <a:r>
              <a:rPr lang="en-US" sz="2800" dirty="0" err="1" smtClean="0"/>
              <a:t>i</a:t>
            </a:r>
            <a:endParaRPr lang="en-US" sz="2800" dirty="0"/>
          </a:p>
        </p:txBody>
      </p:sp>
      <p:graphicFrame>
        <p:nvGraphicFramePr>
          <p:cNvPr id="18" name="Object 17"/>
          <p:cNvGraphicFramePr>
            <a:graphicFrameLocks noChangeAspect="1"/>
          </p:cNvGraphicFramePr>
          <p:nvPr>
            <p:extLst>
              <p:ext uri="{D42A27DB-BD31-4B8C-83A1-F6EECF244321}">
                <p14:modId xmlns:p14="http://schemas.microsoft.com/office/powerpoint/2010/main" val="1006580949"/>
              </p:ext>
            </p:extLst>
          </p:nvPr>
        </p:nvGraphicFramePr>
        <p:xfrm>
          <a:off x="1278834" y="4351953"/>
          <a:ext cx="332587" cy="361160"/>
        </p:xfrm>
        <a:graphic>
          <a:graphicData uri="http://schemas.openxmlformats.org/presentationml/2006/ole">
            <mc:AlternateContent xmlns:mc="http://schemas.openxmlformats.org/markup-compatibility/2006">
              <mc:Choice xmlns:v="urn:schemas-microsoft-com:vml" Requires="v">
                <p:oleObj spid="_x0000_s240024" name="Equation" r:id="rId12" imgW="152400" imgH="165100" progId="Equation.3">
                  <p:embed/>
                </p:oleObj>
              </mc:Choice>
              <mc:Fallback>
                <p:oleObj name="Equation" r:id="rId12" imgW="152400" imgH="165100" progId="Equation.3">
                  <p:embed/>
                  <p:pic>
                    <p:nvPicPr>
                      <p:cNvPr id="0" name=""/>
                      <p:cNvPicPr/>
                      <p:nvPr/>
                    </p:nvPicPr>
                    <p:blipFill>
                      <a:blip r:embed="rId13"/>
                      <a:stretch>
                        <a:fillRect/>
                      </a:stretch>
                    </p:blipFill>
                    <p:spPr>
                      <a:xfrm>
                        <a:off x="1278834" y="4351953"/>
                        <a:ext cx="332587" cy="361160"/>
                      </a:xfrm>
                      <a:prstGeom prst="rect">
                        <a:avLst/>
                      </a:prstGeom>
                    </p:spPr>
                  </p:pic>
                </p:oleObj>
              </mc:Fallback>
            </mc:AlternateContent>
          </a:graphicData>
        </a:graphic>
      </p:graphicFrame>
      <p:sp>
        <p:nvSpPr>
          <p:cNvPr id="19" name="TextBox 18"/>
          <p:cNvSpPr txBox="1"/>
          <p:nvPr/>
        </p:nvSpPr>
        <p:spPr>
          <a:xfrm>
            <a:off x="1834459" y="4218126"/>
            <a:ext cx="4382908" cy="523220"/>
          </a:xfrm>
          <a:prstGeom prst="rect">
            <a:avLst/>
          </a:prstGeom>
          <a:noFill/>
        </p:spPr>
        <p:txBody>
          <a:bodyPr wrap="square" rtlCol="0">
            <a:spAutoFit/>
          </a:bodyPr>
          <a:lstStyle/>
          <a:p>
            <a:r>
              <a:rPr lang="en-US" sz="2800" dirty="0" smtClean="0"/>
              <a:t>: camera parameters</a:t>
            </a:r>
            <a:endParaRPr lang="en-US" sz="2800" dirty="0"/>
          </a:p>
        </p:txBody>
      </p:sp>
      <p:graphicFrame>
        <p:nvGraphicFramePr>
          <p:cNvPr id="20" name="Object 19"/>
          <p:cNvGraphicFramePr>
            <a:graphicFrameLocks noChangeAspect="1"/>
          </p:cNvGraphicFramePr>
          <p:nvPr>
            <p:extLst>
              <p:ext uri="{D42A27DB-BD31-4B8C-83A1-F6EECF244321}">
                <p14:modId xmlns:p14="http://schemas.microsoft.com/office/powerpoint/2010/main" val="4209209524"/>
              </p:ext>
            </p:extLst>
          </p:nvPr>
        </p:nvGraphicFramePr>
        <p:xfrm>
          <a:off x="386172" y="4867443"/>
          <a:ext cx="3621384" cy="593403"/>
        </p:xfrm>
        <a:graphic>
          <a:graphicData uri="http://schemas.openxmlformats.org/presentationml/2006/ole">
            <mc:AlternateContent xmlns:mc="http://schemas.openxmlformats.org/markup-compatibility/2006">
              <mc:Choice xmlns:v="urn:schemas-microsoft-com:vml" Requires="v">
                <p:oleObj spid="_x0000_s240025" name="Equation" r:id="rId14" imgW="1397000" imgH="228600" progId="Equation.3">
                  <p:embed/>
                </p:oleObj>
              </mc:Choice>
              <mc:Fallback>
                <p:oleObj name="Equation" r:id="rId14" imgW="1397000" imgH="228600" progId="Equation.3">
                  <p:embed/>
                  <p:pic>
                    <p:nvPicPr>
                      <p:cNvPr id="0" name=""/>
                      <p:cNvPicPr/>
                      <p:nvPr/>
                    </p:nvPicPr>
                    <p:blipFill>
                      <a:blip r:embed="rId15"/>
                      <a:stretch>
                        <a:fillRect/>
                      </a:stretch>
                    </p:blipFill>
                    <p:spPr>
                      <a:xfrm>
                        <a:off x="386172" y="4867443"/>
                        <a:ext cx="3621384" cy="593403"/>
                      </a:xfrm>
                      <a:prstGeom prst="rect">
                        <a:avLst/>
                      </a:prstGeom>
                    </p:spPr>
                  </p:pic>
                </p:oleObj>
              </mc:Fallback>
            </mc:AlternateContent>
          </a:graphicData>
        </a:graphic>
      </p:graphicFrame>
      <p:sp>
        <p:nvSpPr>
          <p:cNvPr id="21" name="TextBox 20"/>
          <p:cNvSpPr txBox="1"/>
          <p:nvPr/>
        </p:nvSpPr>
        <p:spPr>
          <a:xfrm>
            <a:off x="4007556" y="4807095"/>
            <a:ext cx="4428053" cy="523220"/>
          </a:xfrm>
          <a:prstGeom prst="rect">
            <a:avLst/>
          </a:prstGeom>
          <a:noFill/>
        </p:spPr>
        <p:txBody>
          <a:bodyPr wrap="square" rtlCol="0">
            <a:spAutoFit/>
          </a:bodyPr>
          <a:lstStyle/>
          <a:p>
            <a:r>
              <a:rPr lang="en-US" sz="2800" dirty="0" smtClean="0"/>
              <a:t>: terms for composition rules</a:t>
            </a:r>
            <a:endParaRPr lang="en-US" sz="2800" dirty="0"/>
          </a:p>
        </p:txBody>
      </p:sp>
      <p:sp>
        <p:nvSpPr>
          <p:cNvPr id="22" name="TextBox 21"/>
          <p:cNvSpPr txBox="1"/>
          <p:nvPr/>
        </p:nvSpPr>
        <p:spPr>
          <a:xfrm>
            <a:off x="733263" y="2025314"/>
            <a:ext cx="4064219" cy="461665"/>
          </a:xfrm>
          <a:prstGeom prst="rect">
            <a:avLst/>
          </a:prstGeom>
          <a:noFill/>
        </p:spPr>
        <p:txBody>
          <a:bodyPr wrap="square" rtlCol="0">
            <a:spAutoFit/>
          </a:bodyPr>
          <a:lstStyle/>
          <a:p>
            <a:pPr algn="ctr"/>
            <a:r>
              <a:rPr lang="en-US" sz="2400" dirty="0">
                <a:solidFill>
                  <a:srgbClr val="FF0000"/>
                </a:solidFill>
              </a:rPr>
              <a:t>N</a:t>
            </a:r>
            <a:r>
              <a:rPr lang="en-US" sz="2400" dirty="0" smtClean="0">
                <a:solidFill>
                  <a:srgbClr val="FF0000"/>
                </a:solidFill>
              </a:rPr>
              <a:t>ever been considered before</a:t>
            </a:r>
            <a:endParaRPr lang="en-US" sz="2400" dirty="0">
              <a:solidFill>
                <a:srgbClr val="FF0000"/>
              </a:solidFill>
            </a:endParaRPr>
          </a:p>
        </p:txBody>
      </p:sp>
    </p:spTree>
    <p:extLst>
      <p:ext uri="{BB962C8B-B14F-4D97-AF65-F5344CB8AC3E}">
        <p14:creationId xmlns:p14="http://schemas.microsoft.com/office/powerpoint/2010/main" val="3341592528"/>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Overview</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6"/>
            <a:ext cx="8339456" cy="53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smtClean="0"/>
          </a:p>
          <a:p>
            <a:r>
              <a:rPr lang="en-US" dirty="0" smtClean="0">
                <a:solidFill>
                  <a:srgbClr val="FF0000"/>
                </a:solidFill>
              </a:rPr>
              <a:t>Composition rules and constraints</a:t>
            </a:r>
          </a:p>
          <a:p>
            <a:endParaRPr lang="en-US" dirty="0" smtClean="0"/>
          </a:p>
          <a:p>
            <a:endParaRPr lang="en-US" dirty="0"/>
          </a:p>
          <a:p>
            <a:r>
              <a:rPr lang="en-US" dirty="0" smtClean="0"/>
              <a:t>Optimization</a:t>
            </a:r>
            <a:endParaRPr lang="en-US" dirty="0"/>
          </a:p>
          <a:p>
            <a:endParaRPr lang="en-US" dirty="0" smtClean="0"/>
          </a:p>
          <a:p>
            <a:endParaRPr lang="en-US" dirty="0"/>
          </a:p>
          <a:p>
            <a:r>
              <a:rPr lang="en-US" dirty="0" smtClean="0"/>
              <a:t>Applications</a:t>
            </a:r>
          </a:p>
          <a:p>
            <a:endParaRPr lang="en-US" sz="3600" dirty="0" smtClean="0"/>
          </a:p>
          <a:p>
            <a:pPr marL="571500" indent="-571500">
              <a:buFont typeface="Arial"/>
              <a:buChar char="•"/>
            </a:pPr>
            <a:endParaRPr lang="en-US" sz="3600" dirty="0" smtClean="0"/>
          </a:p>
        </p:txBody>
      </p:sp>
      <p:cxnSp>
        <p:nvCxnSpPr>
          <p:cNvPr id="8" name="Straight Arrow Connector 7"/>
          <p:cNvCxnSpPr/>
          <p:nvPr/>
        </p:nvCxnSpPr>
        <p:spPr>
          <a:xfrm>
            <a:off x="117589" y="1963665"/>
            <a:ext cx="339611"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6389574"/>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Composition rules</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397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rabicPeriod"/>
            </a:pPr>
            <a:r>
              <a:rPr lang="en-US" dirty="0" smtClean="0"/>
              <a:t>Object placement within 2D frame</a:t>
            </a:r>
          </a:p>
          <a:p>
            <a:pPr marL="514350" indent="-514350">
              <a:buFont typeface="+mj-lt"/>
              <a:buAutoNum type="arabicPeriod"/>
            </a:pPr>
            <a:r>
              <a:rPr lang="en-US" dirty="0"/>
              <a:t>Object saliency </a:t>
            </a:r>
            <a:r>
              <a:rPr lang="en-US" dirty="0" smtClean="0"/>
              <a:t>within </a:t>
            </a:r>
            <a:r>
              <a:rPr lang="en-US" dirty="0"/>
              <a:t>2D </a:t>
            </a:r>
            <a:r>
              <a:rPr lang="en-US" dirty="0" smtClean="0"/>
              <a:t>frame</a:t>
            </a:r>
          </a:p>
          <a:p>
            <a:pPr marL="514350" indent="-514350">
              <a:buFont typeface="+mj-lt"/>
              <a:buAutoNum type="arabicPeriod"/>
            </a:pPr>
            <a:r>
              <a:rPr lang="en-US" dirty="0"/>
              <a:t>Image composition</a:t>
            </a:r>
          </a:p>
          <a:p>
            <a:pPr marL="514350" indent="-514350">
              <a:buFont typeface="+mj-lt"/>
              <a:buAutoNum type="arabicPeriod"/>
            </a:pPr>
            <a:r>
              <a:rPr lang="en-US" dirty="0"/>
              <a:t>Camera </a:t>
            </a:r>
            <a:r>
              <a:rPr lang="en-US" dirty="0" smtClean="0"/>
              <a:t>placement</a:t>
            </a:r>
          </a:p>
          <a:p>
            <a:pPr marL="514350" indent="-514350">
              <a:buFont typeface="+mj-lt"/>
              <a:buAutoNum type="arabicPeriod"/>
            </a:pPr>
            <a:r>
              <a:rPr lang="en-US" dirty="0" smtClean="0"/>
              <a:t>Object </a:t>
            </a:r>
            <a:r>
              <a:rPr lang="en-US" dirty="0"/>
              <a:t>constraints </a:t>
            </a:r>
            <a:r>
              <a:rPr lang="en-US" dirty="0" smtClean="0"/>
              <a:t>within </a:t>
            </a:r>
            <a:r>
              <a:rPr lang="en-US" dirty="0"/>
              <a:t>3D </a:t>
            </a:r>
            <a:r>
              <a:rPr lang="en-US" dirty="0" smtClean="0"/>
              <a:t>scene</a:t>
            </a:r>
          </a:p>
          <a:p>
            <a:pPr marL="514350" indent="-514350">
              <a:buFont typeface="+mj-lt"/>
              <a:buAutoNum type="arabicPeriod"/>
            </a:pPr>
            <a:r>
              <a:rPr lang="en-US" dirty="0" smtClean="0"/>
              <a:t>Regularization</a:t>
            </a:r>
          </a:p>
          <a:p>
            <a:pPr marL="571500" indent="-571500">
              <a:buFont typeface="+mj-lt"/>
              <a:buAutoNum type="arabicPeriod"/>
            </a:pPr>
            <a:endParaRPr lang="en-US" dirty="0" smtClean="0"/>
          </a:p>
        </p:txBody>
      </p:sp>
      <p:graphicFrame>
        <p:nvGraphicFramePr>
          <p:cNvPr id="15" name="Object 14"/>
          <p:cNvGraphicFramePr>
            <a:graphicFrameLocks noChangeAspect="1"/>
          </p:cNvGraphicFramePr>
          <p:nvPr>
            <p:extLst>
              <p:ext uri="{D42A27DB-BD31-4B8C-83A1-F6EECF244321}">
                <p14:modId xmlns:p14="http://schemas.microsoft.com/office/powerpoint/2010/main" val="4279500718"/>
              </p:ext>
            </p:extLst>
          </p:nvPr>
        </p:nvGraphicFramePr>
        <p:xfrm>
          <a:off x="6958541" y="1017676"/>
          <a:ext cx="623139" cy="592049"/>
        </p:xfrm>
        <a:graphic>
          <a:graphicData uri="http://schemas.openxmlformats.org/presentationml/2006/ole">
            <mc:AlternateContent xmlns:mc="http://schemas.openxmlformats.org/markup-compatibility/2006">
              <mc:Choice xmlns:v="urn:schemas-microsoft-com:vml" Requires="v">
                <p:oleObj spid="_x0000_s242032" name="Equation" r:id="rId4" imgW="241300" imgH="228600" progId="Equation.3">
                  <p:embed/>
                </p:oleObj>
              </mc:Choice>
              <mc:Fallback>
                <p:oleObj name="Equation" r:id="rId4" imgW="241300" imgH="228600" progId="Equation.3">
                  <p:embed/>
                  <p:pic>
                    <p:nvPicPr>
                      <p:cNvPr id="0" name=""/>
                      <p:cNvPicPr/>
                      <p:nvPr/>
                    </p:nvPicPr>
                    <p:blipFill>
                      <a:blip r:embed="rId5"/>
                      <a:stretch>
                        <a:fillRect/>
                      </a:stretch>
                    </p:blipFill>
                    <p:spPr>
                      <a:xfrm>
                        <a:off x="6958541" y="1017676"/>
                        <a:ext cx="623139" cy="592049"/>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398871607"/>
              </p:ext>
            </p:extLst>
          </p:nvPr>
        </p:nvGraphicFramePr>
        <p:xfrm>
          <a:off x="6509456" y="1609725"/>
          <a:ext cx="590698" cy="559608"/>
        </p:xfrm>
        <a:graphic>
          <a:graphicData uri="http://schemas.openxmlformats.org/presentationml/2006/ole">
            <mc:AlternateContent xmlns:mc="http://schemas.openxmlformats.org/markup-compatibility/2006">
              <mc:Choice xmlns:v="urn:schemas-microsoft-com:vml" Requires="v">
                <p:oleObj spid="_x0000_s242033" name="Equation" r:id="rId6" imgW="228600" imgH="215900" progId="Equation.3">
                  <p:embed/>
                </p:oleObj>
              </mc:Choice>
              <mc:Fallback>
                <p:oleObj name="Equation" r:id="rId6" imgW="228600" imgH="215900" progId="Equation.3">
                  <p:embed/>
                  <p:pic>
                    <p:nvPicPr>
                      <p:cNvPr id="0" name=""/>
                      <p:cNvPicPr/>
                      <p:nvPr/>
                    </p:nvPicPr>
                    <p:blipFill>
                      <a:blip r:embed="rId7"/>
                      <a:stretch>
                        <a:fillRect/>
                      </a:stretch>
                    </p:blipFill>
                    <p:spPr>
                      <a:xfrm>
                        <a:off x="6509456" y="1609725"/>
                        <a:ext cx="590698" cy="559608"/>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4179639143"/>
              </p:ext>
            </p:extLst>
          </p:nvPr>
        </p:nvGraphicFramePr>
        <p:xfrm>
          <a:off x="4384432" y="2211666"/>
          <a:ext cx="558255" cy="559608"/>
        </p:xfrm>
        <a:graphic>
          <a:graphicData uri="http://schemas.openxmlformats.org/presentationml/2006/ole">
            <mc:AlternateContent xmlns:mc="http://schemas.openxmlformats.org/markup-compatibility/2006">
              <mc:Choice xmlns:v="urn:schemas-microsoft-com:vml" Requires="v">
                <p:oleObj spid="_x0000_s242034" name="Equation" r:id="rId8" imgW="215900" imgH="215900" progId="Equation.3">
                  <p:embed/>
                </p:oleObj>
              </mc:Choice>
              <mc:Fallback>
                <p:oleObj name="Equation" r:id="rId8" imgW="215900" imgH="215900" progId="Equation.3">
                  <p:embed/>
                  <p:pic>
                    <p:nvPicPr>
                      <p:cNvPr id="0" name=""/>
                      <p:cNvPicPr/>
                      <p:nvPr/>
                    </p:nvPicPr>
                    <p:blipFill>
                      <a:blip r:embed="rId9"/>
                      <a:stretch>
                        <a:fillRect/>
                      </a:stretch>
                    </p:blipFill>
                    <p:spPr>
                      <a:xfrm>
                        <a:off x="4384432" y="2211666"/>
                        <a:ext cx="558255" cy="559608"/>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503192269"/>
              </p:ext>
            </p:extLst>
          </p:nvPr>
        </p:nvGraphicFramePr>
        <p:xfrm>
          <a:off x="4364749" y="2813607"/>
          <a:ext cx="592049" cy="592049"/>
        </p:xfrm>
        <a:graphic>
          <a:graphicData uri="http://schemas.openxmlformats.org/presentationml/2006/ole">
            <mc:AlternateContent xmlns:mc="http://schemas.openxmlformats.org/markup-compatibility/2006">
              <mc:Choice xmlns:v="urn:schemas-microsoft-com:vml" Requires="v">
                <p:oleObj spid="_x0000_s242035" name="Equation" r:id="rId10" imgW="228600" imgH="228600" progId="Equation.3">
                  <p:embed/>
                </p:oleObj>
              </mc:Choice>
              <mc:Fallback>
                <p:oleObj name="Equation" r:id="rId10" imgW="228600" imgH="228600" progId="Equation.3">
                  <p:embed/>
                  <p:pic>
                    <p:nvPicPr>
                      <p:cNvPr id="0" name=""/>
                      <p:cNvPicPr/>
                      <p:nvPr/>
                    </p:nvPicPr>
                    <p:blipFill>
                      <a:blip r:embed="rId11"/>
                      <a:stretch>
                        <a:fillRect/>
                      </a:stretch>
                    </p:blipFill>
                    <p:spPr>
                      <a:xfrm>
                        <a:off x="4364749" y="2813607"/>
                        <a:ext cx="592049" cy="592049"/>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990633251"/>
              </p:ext>
            </p:extLst>
          </p:nvPr>
        </p:nvGraphicFramePr>
        <p:xfrm>
          <a:off x="7029599" y="3377434"/>
          <a:ext cx="624490" cy="559608"/>
        </p:xfrm>
        <a:graphic>
          <a:graphicData uri="http://schemas.openxmlformats.org/presentationml/2006/ole">
            <mc:AlternateContent xmlns:mc="http://schemas.openxmlformats.org/markup-compatibility/2006">
              <mc:Choice xmlns:v="urn:schemas-microsoft-com:vml" Requires="v">
                <p:oleObj spid="_x0000_s242036" name="Equation" r:id="rId12" imgW="241300" imgH="215900" progId="Equation.3">
                  <p:embed/>
                </p:oleObj>
              </mc:Choice>
              <mc:Fallback>
                <p:oleObj name="Equation" r:id="rId12" imgW="241300" imgH="215900" progId="Equation.3">
                  <p:embed/>
                  <p:pic>
                    <p:nvPicPr>
                      <p:cNvPr id="0" name=""/>
                      <p:cNvPicPr/>
                      <p:nvPr/>
                    </p:nvPicPr>
                    <p:blipFill>
                      <a:blip r:embed="rId13"/>
                      <a:stretch>
                        <a:fillRect/>
                      </a:stretch>
                    </p:blipFill>
                    <p:spPr>
                      <a:xfrm>
                        <a:off x="7029599" y="3377434"/>
                        <a:ext cx="624490" cy="559608"/>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655220448"/>
              </p:ext>
            </p:extLst>
          </p:nvPr>
        </p:nvGraphicFramePr>
        <p:xfrm>
          <a:off x="3592144" y="3951153"/>
          <a:ext cx="493375" cy="525815"/>
        </p:xfrm>
        <a:graphic>
          <a:graphicData uri="http://schemas.openxmlformats.org/presentationml/2006/ole">
            <mc:AlternateContent xmlns:mc="http://schemas.openxmlformats.org/markup-compatibility/2006">
              <mc:Choice xmlns:v="urn:schemas-microsoft-com:vml" Requires="v">
                <p:oleObj spid="_x0000_s242037" name="Equation" r:id="rId14" imgW="190500" imgH="203200" progId="Equation.3">
                  <p:embed/>
                </p:oleObj>
              </mc:Choice>
              <mc:Fallback>
                <p:oleObj name="Equation" r:id="rId14" imgW="190500" imgH="203200" progId="Equation.3">
                  <p:embed/>
                  <p:pic>
                    <p:nvPicPr>
                      <p:cNvPr id="0" name=""/>
                      <p:cNvPicPr/>
                      <p:nvPr/>
                    </p:nvPicPr>
                    <p:blipFill>
                      <a:blip r:embed="rId15"/>
                      <a:stretch>
                        <a:fillRect/>
                      </a:stretch>
                    </p:blipFill>
                    <p:spPr>
                      <a:xfrm>
                        <a:off x="3592144" y="3951153"/>
                        <a:ext cx="493375" cy="525815"/>
                      </a:xfrm>
                      <a:prstGeom prst="rect">
                        <a:avLst/>
                      </a:prstGeom>
                    </p:spPr>
                  </p:pic>
                </p:oleObj>
              </mc:Fallback>
            </mc:AlternateContent>
          </a:graphicData>
        </a:graphic>
      </p:graphicFrame>
    </p:spTree>
    <p:extLst>
      <p:ext uri="{BB962C8B-B14F-4D97-AF65-F5344CB8AC3E}">
        <p14:creationId xmlns:p14="http://schemas.microsoft.com/office/powerpoint/2010/main" val="3347227516"/>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a:bodyPr>
          <a:lstStyle/>
          <a:p>
            <a:pPr algn="l"/>
            <a:r>
              <a:rPr lang="en-US" sz="3600" dirty="0" smtClean="0"/>
              <a:t>Term 1: Object </a:t>
            </a:r>
            <a:r>
              <a:rPr lang="en-US" sz="3600" dirty="0"/>
              <a:t>placement within 2D frame</a:t>
            </a:r>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397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pPr>
            <a:r>
              <a:rPr lang="en-US" dirty="0" smtClean="0"/>
              <a:t>Rule of thirds</a:t>
            </a:r>
          </a:p>
          <a:p>
            <a:pPr marL="571500" indent="-571500">
              <a:buFont typeface="Arial"/>
              <a:buChar char="•"/>
            </a:pPr>
            <a:r>
              <a:rPr lang="en-US" dirty="0" smtClean="0">
                <a:solidFill>
                  <a:srgbClr val="A6A6A6"/>
                </a:solidFill>
              </a:rPr>
              <a:t>Centeredness</a:t>
            </a:r>
          </a:p>
          <a:p>
            <a:pPr marL="571500" indent="-571500">
              <a:buFont typeface="Arial"/>
              <a:buChar char="•"/>
            </a:pPr>
            <a:r>
              <a:rPr lang="en-US" dirty="0" smtClean="0">
                <a:solidFill>
                  <a:srgbClr val="A6A6A6"/>
                </a:solidFill>
              </a:rPr>
              <a:t>Clearance</a:t>
            </a:r>
          </a:p>
          <a:p>
            <a:pPr marL="571500" indent="-571500">
              <a:buFont typeface="Arial"/>
              <a:buChar char="•"/>
            </a:pPr>
            <a:endParaRPr lang="en-US" dirty="0" smtClean="0"/>
          </a:p>
          <a:p>
            <a:pPr marL="571500" indent="-571500">
              <a:buFont typeface="Arial"/>
              <a:buChar char="•"/>
            </a:pPr>
            <a:endParaRPr lang="en-US" dirty="0" smtClean="0"/>
          </a:p>
        </p:txBody>
      </p:sp>
      <p:pic>
        <p:nvPicPr>
          <p:cNvPr id="2" name="Picture 1" descr="Screen Shot 2015-02-02 at 12.08.51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710" y="3116945"/>
            <a:ext cx="8094899" cy="3043625"/>
          </a:xfrm>
          <a:prstGeom prst="rect">
            <a:avLst/>
          </a:prstGeom>
        </p:spPr>
      </p:pic>
      <p:pic>
        <p:nvPicPr>
          <p:cNvPr id="9" name="Picture 8" descr="imgres.jpg"/>
          <p:cNvPicPr>
            <a:picLocks noChangeAspect="1"/>
          </p:cNvPicPr>
          <p:nvPr/>
        </p:nvPicPr>
        <p:blipFill rotWithShape="1">
          <a:blip r:embed="rId4">
            <a:extLst>
              <a:ext uri="{28A0092B-C50C-407E-A947-70E740481C1C}">
                <a14:useLocalDpi xmlns:a14="http://schemas.microsoft.com/office/drawing/2010/main" val="0"/>
              </a:ext>
            </a:extLst>
          </a:blip>
          <a:srcRect r="51211"/>
          <a:stretch/>
        </p:blipFill>
        <p:spPr>
          <a:xfrm>
            <a:off x="6373840" y="6208521"/>
            <a:ext cx="654179" cy="606189"/>
          </a:xfrm>
          <a:prstGeom prst="rect">
            <a:avLst/>
          </a:prstGeom>
        </p:spPr>
      </p:pic>
      <p:pic>
        <p:nvPicPr>
          <p:cNvPr id="10" name="Picture 9" descr="imgres.jpg"/>
          <p:cNvPicPr>
            <a:picLocks noChangeAspect="1"/>
          </p:cNvPicPr>
          <p:nvPr/>
        </p:nvPicPr>
        <p:blipFill rotWithShape="1">
          <a:blip r:embed="rId4">
            <a:extLst>
              <a:ext uri="{28A0092B-C50C-407E-A947-70E740481C1C}">
                <a14:useLocalDpi xmlns:a14="http://schemas.microsoft.com/office/drawing/2010/main" val="0"/>
              </a:ext>
            </a:extLst>
          </a:blip>
          <a:srcRect l="51211"/>
          <a:stretch/>
        </p:blipFill>
        <p:spPr>
          <a:xfrm>
            <a:off x="2312313" y="6208521"/>
            <a:ext cx="654179" cy="606189"/>
          </a:xfrm>
          <a:prstGeom prst="rect">
            <a:avLst/>
          </a:prstGeom>
        </p:spPr>
      </p:pic>
    </p:spTree>
    <p:extLst>
      <p:ext uri="{BB962C8B-B14F-4D97-AF65-F5344CB8AC3E}">
        <p14:creationId xmlns:p14="http://schemas.microsoft.com/office/powerpoint/2010/main" val="1683295779"/>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a:bodyPr>
          <a:lstStyle/>
          <a:p>
            <a:pPr algn="l"/>
            <a:r>
              <a:rPr lang="en-US" sz="3600" dirty="0" smtClean="0"/>
              <a:t>Term 1: Object </a:t>
            </a:r>
            <a:r>
              <a:rPr lang="en-US" sz="3600" dirty="0"/>
              <a:t>placement within 2D frame</a:t>
            </a:r>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397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pPr>
            <a:r>
              <a:rPr lang="en-US" dirty="0" smtClean="0">
                <a:solidFill>
                  <a:srgbClr val="A6A6A6"/>
                </a:solidFill>
              </a:rPr>
              <a:t>Rule of thirds</a:t>
            </a:r>
          </a:p>
          <a:p>
            <a:pPr marL="571500" indent="-571500">
              <a:buFont typeface="Arial"/>
              <a:buChar char="•"/>
            </a:pPr>
            <a:r>
              <a:rPr lang="en-US" dirty="0" smtClean="0"/>
              <a:t>Centeredness</a:t>
            </a:r>
          </a:p>
          <a:p>
            <a:pPr marL="571500" indent="-571500">
              <a:buFont typeface="Arial"/>
              <a:buChar char="•"/>
            </a:pPr>
            <a:r>
              <a:rPr lang="en-US" dirty="0" smtClean="0">
                <a:solidFill>
                  <a:srgbClr val="A6A6A6"/>
                </a:solidFill>
              </a:rPr>
              <a:t>Clearance</a:t>
            </a:r>
          </a:p>
          <a:p>
            <a:pPr marL="571500" indent="-571500">
              <a:buFont typeface="Arial"/>
              <a:buChar char="•"/>
            </a:pPr>
            <a:endParaRPr lang="en-US" dirty="0" smtClean="0"/>
          </a:p>
          <a:p>
            <a:pPr marL="571500" indent="-571500">
              <a:buFont typeface="Arial"/>
              <a:buChar char="•"/>
            </a:pPr>
            <a:endParaRPr lang="en-US" dirty="0" smtClean="0"/>
          </a:p>
        </p:txBody>
      </p:sp>
      <p:pic>
        <p:nvPicPr>
          <p:cNvPr id="2" name="Picture 1" descr="Screen Shot 2015-02-02 at 1.56.23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838" y="3204602"/>
            <a:ext cx="8003515" cy="3000434"/>
          </a:xfrm>
          <a:prstGeom prst="rect">
            <a:avLst/>
          </a:prstGeom>
        </p:spPr>
      </p:pic>
      <p:pic>
        <p:nvPicPr>
          <p:cNvPr id="8" name="Picture 7" descr="imgres.jpg"/>
          <p:cNvPicPr>
            <a:picLocks noChangeAspect="1"/>
          </p:cNvPicPr>
          <p:nvPr/>
        </p:nvPicPr>
        <p:blipFill rotWithShape="1">
          <a:blip r:embed="rId4">
            <a:extLst>
              <a:ext uri="{28A0092B-C50C-407E-A947-70E740481C1C}">
                <a14:useLocalDpi xmlns:a14="http://schemas.microsoft.com/office/drawing/2010/main" val="0"/>
              </a:ext>
            </a:extLst>
          </a:blip>
          <a:srcRect r="51211"/>
          <a:stretch/>
        </p:blipFill>
        <p:spPr>
          <a:xfrm>
            <a:off x="6373840" y="6208521"/>
            <a:ext cx="654179" cy="606189"/>
          </a:xfrm>
          <a:prstGeom prst="rect">
            <a:avLst/>
          </a:prstGeom>
        </p:spPr>
      </p:pic>
      <p:pic>
        <p:nvPicPr>
          <p:cNvPr id="9" name="Picture 8" descr="imgres.jpg"/>
          <p:cNvPicPr>
            <a:picLocks noChangeAspect="1"/>
          </p:cNvPicPr>
          <p:nvPr/>
        </p:nvPicPr>
        <p:blipFill rotWithShape="1">
          <a:blip r:embed="rId4">
            <a:extLst>
              <a:ext uri="{28A0092B-C50C-407E-A947-70E740481C1C}">
                <a14:useLocalDpi xmlns:a14="http://schemas.microsoft.com/office/drawing/2010/main" val="0"/>
              </a:ext>
            </a:extLst>
          </a:blip>
          <a:srcRect l="51211"/>
          <a:stretch/>
        </p:blipFill>
        <p:spPr>
          <a:xfrm>
            <a:off x="2312313" y="6208521"/>
            <a:ext cx="654179" cy="606189"/>
          </a:xfrm>
          <a:prstGeom prst="rect">
            <a:avLst/>
          </a:prstGeom>
        </p:spPr>
      </p:pic>
    </p:spTree>
    <p:extLst>
      <p:ext uri="{BB962C8B-B14F-4D97-AF65-F5344CB8AC3E}">
        <p14:creationId xmlns:p14="http://schemas.microsoft.com/office/powerpoint/2010/main" val="1617562009"/>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a:bodyPr>
          <a:lstStyle/>
          <a:p>
            <a:pPr algn="l"/>
            <a:r>
              <a:rPr lang="en-US" sz="3600" dirty="0" smtClean="0"/>
              <a:t>Term 1: Object </a:t>
            </a:r>
            <a:r>
              <a:rPr lang="en-US" sz="3600" dirty="0"/>
              <a:t>placement within 2D frame</a:t>
            </a:r>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397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pPr>
            <a:r>
              <a:rPr lang="en-US" dirty="0" smtClean="0">
                <a:solidFill>
                  <a:srgbClr val="A6A6A6"/>
                </a:solidFill>
              </a:rPr>
              <a:t>Rule of thirds</a:t>
            </a:r>
          </a:p>
          <a:p>
            <a:pPr marL="571500" indent="-571500">
              <a:buFont typeface="Arial"/>
              <a:buChar char="•"/>
            </a:pPr>
            <a:r>
              <a:rPr lang="en-US" dirty="0" smtClean="0">
                <a:solidFill>
                  <a:srgbClr val="A6A6A6"/>
                </a:solidFill>
              </a:rPr>
              <a:t>Centeredness</a:t>
            </a:r>
          </a:p>
          <a:p>
            <a:pPr marL="571500" indent="-571500">
              <a:buFont typeface="Arial"/>
              <a:buChar char="•"/>
            </a:pPr>
            <a:r>
              <a:rPr lang="en-US" dirty="0" smtClean="0"/>
              <a:t>Clearance</a:t>
            </a:r>
          </a:p>
          <a:p>
            <a:pPr marL="571500" indent="-571500">
              <a:buFont typeface="Arial"/>
              <a:buChar char="•"/>
            </a:pPr>
            <a:endParaRPr lang="en-US" dirty="0" smtClean="0"/>
          </a:p>
          <a:p>
            <a:pPr marL="571500" indent="-571500">
              <a:buFont typeface="Arial"/>
              <a:buChar char="•"/>
            </a:pPr>
            <a:endParaRPr lang="en-US" dirty="0" smtClean="0"/>
          </a:p>
        </p:txBody>
      </p:sp>
      <p:pic>
        <p:nvPicPr>
          <p:cNvPr id="2" name="Picture 1" descr="Screen Shot 2015-02-02 at 2.01.33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710" y="3203527"/>
            <a:ext cx="8094797" cy="3050839"/>
          </a:xfrm>
          <a:prstGeom prst="rect">
            <a:avLst/>
          </a:prstGeom>
        </p:spPr>
      </p:pic>
      <p:pic>
        <p:nvPicPr>
          <p:cNvPr id="8" name="Picture 7" descr="imgres.jpg"/>
          <p:cNvPicPr>
            <a:picLocks noChangeAspect="1"/>
          </p:cNvPicPr>
          <p:nvPr/>
        </p:nvPicPr>
        <p:blipFill rotWithShape="1">
          <a:blip r:embed="rId4">
            <a:extLst>
              <a:ext uri="{28A0092B-C50C-407E-A947-70E740481C1C}">
                <a14:useLocalDpi xmlns:a14="http://schemas.microsoft.com/office/drawing/2010/main" val="0"/>
              </a:ext>
            </a:extLst>
          </a:blip>
          <a:srcRect r="51211"/>
          <a:stretch/>
        </p:blipFill>
        <p:spPr>
          <a:xfrm>
            <a:off x="6373840" y="6208521"/>
            <a:ext cx="654179" cy="606189"/>
          </a:xfrm>
          <a:prstGeom prst="rect">
            <a:avLst/>
          </a:prstGeom>
        </p:spPr>
      </p:pic>
      <p:pic>
        <p:nvPicPr>
          <p:cNvPr id="9" name="Picture 8" descr="imgres.jpg"/>
          <p:cNvPicPr>
            <a:picLocks noChangeAspect="1"/>
          </p:cNvPicPr>
          <p:nvPr/>
        </p:nvPicPr>
        <p:blipFill rotWithShape="1">
          <a:blip r:embed="rId4">
            <a:extLst>
              <a:ext uri="{28A0092B-C50C-407E-A947-70E740481C1C}">
                <a14:useLocalDpi xmlns:a14="http://schemas.microsoft.com/office/drawing/2010/main" val="0"/>
              </a:ext>
            </a:extLst>
          </a:blip>
          <a:srcRect l="51211"/>
          <a:stretch/>
        </p:blipFill>
        <p:spPr>
          <a:xfrm>
            <a:off x="2312313" y="6208521"/>
            <a:ext cx="654179" cy="606189"/>
          </a:xfrm>
          <a:prstGeom prst="rect">
            <a:avLst/>
          </a:prstGeom>
        </p:spPr>
      </p:pic>
    </p:spTree>
    <p:extLst>
      <p:ext uri="{BB962C8B-B14F-4D97-AF65-F5344CB8AC3E}">
        <p14:creationId xmlns:p14="http://schemas.microsoft.com/office/powerpoint/2010/main" val="1106235191"/>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Autofit/>
          </a:bodyPr>
          <a:lstStyle/>
          <a:p>
            <a:pPr algn="l"/>
            <a:r>
              <a:rPr lang="en-US" sz="3600" dirty="0" smtClean="0"/>
              <a:t>Term 2: Object </a:t>
            </a:r>
            <a:r>
              <a:rPr lang="en-US" sz="3600" dirty="0"/>
              <a:t>saliency </a:t>
            </a:r>
            <a:r>
              <a:rPr lang="en-US" sz="3600" dirty="0" smtClean="0"/>
              <a:t>within </a:t>
            </a:r>
            <a:r>
              <a:rPr lang="en-US" sz="3600" dirty="0"/>
              <a:t>2D </a:t>
            </a:r>
            <a:r>
              <a:rPr lang="en-US" sz="3600" dirty="0" smtClean="0"/>
              <a:t>frame</a:t>
            </a:r>
            <a:endParaRPr lang="en-US" sz="36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397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pPr>
            <a:r>
              <a:rPr lang="en-US" dirty="0" smtClean="0"/>
              <a:t>Visibility</a:t>
            </a:r>
          </a:p>
          <a:p>
            <a:pPr marL="571500" indent="-571500">
              <a:buFont typeface="Arial"/>
              <a:buChar char="•"/>
            </a:pPr>
            <a:r>
              <a:rPr lang="en-US" dirty="0" smtClean="0">
                <a:solidFill>
                  <a:schemeClr val="bg1">
                    <a:lumMod val="65000"/>
                  </a:schemeClr>
                </a:solidFill>
              </a:rPr>
              <a:t>Object size</a:t>
            </a:r>
          </a:p>
          <a:p>
            <a:pPr marL="571500" indent="-571500">
              <a:buFont typeface="Arial"/>
              <a:buChar char="•"/>
            </a:pPr>
            <a:endParaRPr lang="en-US" dirty="0" smtClean="0"/>
          </a:p>
          <a:p>
            <a:pPr marL="571500" indent="-571500">
              <a:buFont typeface="Arial"/>
              <a:buChar char="•"/>
            </a:pPr>
            <a:endParaRPr lang="en-US" dirty="0" smtClean="0"/>
          </a:p>
        </p:txBody>
      </p:sp>
      <p:pic>
        <p:nvPicPr>
          <p:cNvPr id="2" name="Picture 1" descr="Screen Shot 2015-02-03 at 8.41.24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710" y="3068012"/>
            <a:ext cx="8112874" cy="3064864"/>
          </a:xfrm>
          <a:prstGeom prst="rect">
            <a:avLst/>
          </a:prstGeom>
        </p:spPr>
      </p:pic>
      <p:pic>
        <p:nvPicPr>
          <p:cNvPr id="8" name="Picture 7" descr="imgres.jpg"/>
          <p:cNvPicPr>
            <a:picLocks noChangeAspect="1"/>
          </p:cNvPicPr>
          <p:nvPr/>
        </p:nvPicPr>
        <p:blipFill rotWithShape="1">
          <a:blip r:embed="rId4">
            <a:extLst>
              <a:ext uri="{28A0092B-C50C-407E-A947-70E740481C1C}">
                <a14:useLocalDpi xmlns:a14="http://schemas.microsoft.com/office/drawing/2010/main" val="0"/>
              </a:ext>
            </a:extLst>
          </a:blip>
          <a:srcRect r="51211"/>
          <a:stretch/>
        </p:blipFill>
        <p:spPr>
          <a:xfrm>
            <a:off x="6373840" y="6208521"/>
            <a:ext cx="654179" cy="606189"/>
          </a:xfrm>
          <a:prstGeom prst="rect">
            <a:avLst/>
          </a:prstGeom>
        </p:spPr>
      </p:pic>
      <p:pic>
        <p:nvPicPr>
          <p:cNvPr id="9" name="Picture 8" descr="imgres.jpg"/>
          <p:cNvPicPr>
            <a:picLocks noChangeAspect="1"/>
          </p:cNvPicPr>
          <p:nvPr/>
        </p:nvPicPr>
        <p:blipFill rotWithShape="1">
          <a:blip r:embed="rId4">
            <a:extLst>
              <a:ext uri="{28A0092B-C50C-407E-A947-70E740481C1C}">
                <a14:useLocalDpi xmlns:a14="http://schemas.microsoft.com/office/drawing/2010/main" val="0"/>
              </a:ext>
            </a:extLst>
          </a:blip>
          <a:srcRect l="51211"/>
          <a:stretch/>
        </p:blipFill>
        <p:spPr>
          <a:xfrm>
            <a:off x="2312313" y="6208521"/>
            <a:ext cx="654179" cy="606189"/>
          </a:xfrm>
          <a:prstGeom prst="rect">
            <a:avLst/>
          </a:prstGeom>
        </p:spPr>
      </p:pic>
    </p:spTree>
    <p:extLst>
      <p:ext uri="{BB962C8B-B14F-4D97-AF65-F5344CB8AC3E}">
        <p14:creationId xmlns:p14="http://schemas.microsoft.com/office/powerpoint/2010/main" val="3661044564"/>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a:bodyPr>
          <a:lstStyle/>
          <a:p>
            <a:pPr algn="l"/>
            <a:r>
              <a:rPr lang="en-US" sz="3600" dirty="0" smtClean="0"/>
              <a:t>Term 2: Object </a:t>
            </a:r>
            <a:r>
              <a:rPr lang="en-US" sz="3600" dirty="0"/>
              <a:t>saliency within 2D </a:t>
            </a:r>
            <a:r>
              <a:rPr lang="en-US" sz="3600" dirty="0" smtClean="0"/>
              <a:t>frame</a:t>
            </a:r>
            <a:endParaRPr lang="en-US" sz="36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397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pPr>
            <a:r>
              <a:rPr lang="en-US" dirty="0" smtClean="0">
                <a:solidFill>
                  <a:srgbClr val="A6A6A6"/>
                </a:solidFill>
              </a:rPr>
              <a:t>Visibility</a:t>
            </a:r>
          </a:p>
          <a:p>
            <a:pPr marL="571500" indent="-571500">
              <a:buFont typeface="Arial"/>
              <a:buChar char="•"/>
            </a:pPr>
            <a:r>
              <a:rPr lang="en-US" dirty="0" smtClean="0"/>
              <a:t>Object size</a:t>
            </a:r>
          </a:p>
          <a:p>
            <a:pPr marL="571500" indent="-571500">
              <a:buFont typeface="Arial"/>
              <a:buChar char="•"/>
            </a:pPr>
            <a:endParaRPr lang="en-US" dirty="0" smtClean="0"/>
          </a:p>
          <a:p>
            <a:pPr marL="571500" indent="-571500">
              <a:buFont typeface="Arial"/>
              <a:buChar char="•"/>
            </a:pPr>
            <a:endParaRPr lang="en-US" dirty="0" smtClean="0"/>
          </a:p>
        </p:txBody>
      </p:sp>
      <p:pic>
        <p:nvPicPr>
          <p:cNvPr id="2" name="Picture 1" descr="Screen Shot 2015-02-03 at 8.42.05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710" y="3019665"/>
            <a:ext cx="8130089" cy="3041577"/>
          </a:xfrm>
          <a:prstGeom prst="rect">
            <a:avLst/>
          </a:prstGeom>
        </p:spPr>
      </p:pic>
      <p:pic>
        <p:nvPicPr>
          <p:cNvPr id="8" name="Picture 7" descr="imgres.jpg"/>
          <p:cNvPicPr>
            <a:picLocks noChangeAspect="1"/>
          </p:cNvPicPr>
          <p:nvPr/>
        </p:nvPicPr>
        <p:blipFill rotWithShape="1">
          <a:blip r:embed="rId4">
            <a:extLst>
              <a:ext uri="{28A0092B-C50C-407E-A947-70E740481C1C}">
                <a14:useLocalDpi xmlns:a14="http://schemas.microsoft.com/office/drawing/2010/main" val="0"/>
              </a:ext>
            </a:extLst>
          </a:blip>
          <a:srcRect r="51211"/>
          <a:stretch/>
        </p:blipFill>
        <p:spPr>
          <a:xfrm>
            <a:off x="6373840" y="6208521"/>
            <a:ext cx="654179" cy="606189"/>
          </a:xfrm>
          <a:prstGeom prst="rect">
            <a:avLst/>
          </a:prstGeom>
        </p:spPr>
      </p:pic>
      <p:pic>
        <p:nvPicPr>
          <p:cNvPr id="9" name="Picture 8" descr="imgres.jpg"/>
          <p:cNvPicPr>
            <a:picLocks noChangeAspect="1"/>
          </p:cNvPicPr>
          <p:nvPr/>
        </p:nvPicPr>
        <p:blipFill rotWithShape="1">
          <a:blip r:embed="rId4">
            <a:extLst>
              <a:ext uri="{28A0092B-C50C-407E-A947-70E740481C1C}">
                <a14:useLocalDpi xmlns:a14="http://schemas.microsoft.com/office/drawing/2010/main" val="0"/>
              </a:ext>
            </a:extLst>
          </a:blip>
          <a:srcRect l="51211"/>
          <a:stretch/>
        </p:blipFill>
        <p:spPr>
          <a:xfrm>
            <a:off x="2312313" y="6208521"/>
            <a:ext cx="654179" cy="606189"/>
          </a:xfrm>
          <a:prstGeom prst="rect">
            <a:avLst/>
          </a:prstGeom>
        </p:spPr>
      </p:pic>
    </p:spTree>
    <p:extLst>
      <p:ext uri="{BB962C8B-B14F-4D97-AF65-F5344CB8AC3E}">
        <p14:creationId xmlns:p14="http://schemas.microsoft.com/office/powerpoint/2010/main" val="161409297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dirty="0" smtClean="0"/>
              <a:t>Outline</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5" name="Rounded Rectangle 4"/>
          <p:cNvSpPr/>
          <p:nvPr/>
        </p:nvSpPr>
        <p:spPr>
          <a:xfrm>
            <a:off x="4498134" y="6115101"/>
            <a:ext cx="3721986" cy="561329"/>
          </a:xfrm>
          <a:prstGeom prst="roundRect">
            <a:avLst/>
          </a:prstGeom>
          <a:ln w="6350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solidFill>
                  <a:srgbClr val="BFBFBF"/>
                </a:solidFill>
              </a:rPr>
              <a:t>3D Scene Modeling</a:t>
            </a:r>
            <a:endParaRPr lang="en-US" sz="3200" b="1" dirty="0">
              <a:solidFill>
                <a:srgbClr val="BFBFBF"/>
              </a:solidFill>
            </a:endParaRPr>
          </a:p>
        </p:txBody>
      </p:sp>
      <p:sp>
        <p:nvSpPr>
          <p:cNvPr id="6" name="Rounded Rectangle 5"/>
          <p:cNvSpPr/>
          <p:nvPr/>
        </p:nvSpPr>
        <p:spPr>
          <a:xfrm>
            <a:off x="4498133" y="3193040"/>
            <a:ext cx="3721987" cy="543687"/>
          </a:xfrm>
          <a:prstGeom prst="roundRect">
            <a:avLst/>
          </a:prstGeom>
          <a:ln w="63500"/>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t>3D Scene Analysis</a:t>
            </a:r>
            <a:endParaRPr lang="en-US" sz="3200" b="1" dirty="0"/>
          </a:p>
        </p:txBody>
      </p:sp>
      <p:sp>
        <p:nvSpPr>
          <p:cNvPr id="7" name="Rounded Rectangle 6"/>
          <p:cNvSpPr/>
          <p:nvPr/>
        </p:nvSpPr>
        <p:spPr>
          <a:xfrm>
            <a:off x="599751" y="4121459"/>
            <a:ext cx="3422110" cy="1591080"/>
          </a:xfrm>
          <a:prstGeom prst="roundRect">
            <a:avLst/>
          </a:prstGeom>
          <a:ln w="63500"/>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t>Reasoning about relationships between objects</a:t>
            </a:r>
            <a:endParaRPr lang="en-US" sz="3200" b="1" dirty="0"/>
          </a:p>
        </p:txBody>
      </p:sp>
      <p:cxnSp>
        <p:nvCxnSpPr>
          <p:cNvPr id="8" name="Straight Arrow Connector 7"/>
          <p:cNvCxnSpPr>
            <a:stCxn id="7" idx="3"/>
            <a:endCxn id="6" idx="1"/>
          </p:cNvCxnSpPr>
          <p:nvPr/>
        </p:nvCxnSpPr>
        <p:spPr>
          <a:xfrm flipV="1">
            <a:off x="4021861" y="3464884"/>
            <a:ext cx="476272" cy="1452115"/>
          </a:xfrm>
          <a:prstGeom prst="straightConnector1">
            <a:avLst/>
          </a:prstGeom>
          <a:ln w="76200">
            <a:tailEnd type="arrow"/>
          </a:ln>
        </p:spPr>
        <p:style>
          <a:lnRef idx="1">
            <a:schemeClr val="dk1"/>
          </a:lnRef>
          <a:fillRef idx="0">
            <a:schemeClr val="dk1"/>
          </a:fillRef>
          <a:effectRef idx="0">
            <a:schemeClr val="dk1"/>
          </a:effectRef>
          <a:fontRef idx="minor">
            <a:schemeClr val="tx1"/>
          </a:fontRef>
        </p:style>
      </p:cxnSp>
      <p:cxnSp>
        <p:nvCxnSpPr>
          <p:cNvPr id="9" name="Straight Arrow Connector 8"/>
          <p:cNvCxnSpPr>
            <a:stCxn id="7" idx="3"/>
          </p:cNvCxnSpPr>
          <p:nvPr/>
        </p:nvCxnSpPr>
        <p:spPr>
          <a:xfrm>
            <a:off x="4021861" y="4916999"/>
            <a:ext cx="476272" cy="1451449"/>
          </a:xfrm>
          <a:prstGeom prst="straightConnector1">
            <a:avLst/>
          </a:prstGeom>
          <a:ln w="76200" cmpd="sng">
            <a:solidFill>
              <a:schemeClr val="bg1">
                <a:lumMod val="75000"/>
              </a:schemeClr>
            </a:solidFill>
            <a:tailEnd type="arrow"/>
          </a:ln>
        </p:spPr>
        <p:style>
          <a:lnRef idx="1">
            <a:schemeClr val="dk1"/>
          </a:lnRef>
          <a:fillRef idx="0">
            <a:schemeClr val="dk1"/>
          </a:fillRef>
          <a:effectRef idx="0">
            <a:schemeClr val="dk1"/>
          </a:effectRef>
          <a:fontRef idx="minor">
            <a:schemeClr val="tx1"/>
          </a:fontRef>
        </p:style>
      </p:cxnSp>
      <p:sp>
        <p:nvSpPr>
          <p:cNvPr id="20" name="Content Placeholder 2"/>
          <p:cNvSpPr>
            <a:spLocks noGrp="1"/>
          </p:cNvSpPr>
          <p:nvPr>
            <p:ph idx="1"/>
          </p:nvPr>
        </p:nvSpPr>
        <p:spPr>
          <a:xfrm>
            <a:off x="88199" y="1170060"/>
            <a:ext cx="9020522" cy="2146478"/>
          </a:xfrm>
        </p:spPr>
        <p:txBody>
          <a:bodyPr>
            <a:noAutofit/>
          </a:bodyPr>
          <a:lstStyle/>
          <a:p>
            <a:r>
              <a:rPr lang="en-US" sz="2800" dirty="0"/>
              <a:t>Analyzing 3D scenes by modeling hierarchical structure</a:t>
            </a:r>
          </a:p>
          <a:p>
            <a:r>
              <a:rPr lang="en-US" sz="2800" dirty="0" smtClean="0">
                <a:solidFill>
                  <a:srgbClr val="BFBFBF"/>
                </a:solidFill>
              </a:rPr>
              <a:t>Composition-aware scene optimization for </a:t>
            </a:r>
            <a:r>
              <a:rPr lang="en-US" sz="2800" dirty="0">
                <a:solidFill>
                  <a:srgbClr val="BFBFBF"/>
                </a:solidFill>
              </a:rPr>
              <a:t>p</a:t>
            </a:r>
            <a:r>
              <a:rPr lang="en-US" sz="2800" dirty="0" smtClean="0">
                <a:solidFill>
                  <a:srgbClr val="BFBFBF"/>
                </a:solidFill>
              </a:rPr>
              <a:t>roduct </a:t>
            </a:r>
            <a:r>
              <a:rPr lang="en-US" sz="2800" dirty="0">
                <a:solidFill>
                  <a:srgbClr val="BFBFBF"/>
                </a:solidFill>
              </a:rPr>
              <a:t>i</a:t>
            </a:r>
            <a:r>
              <a:rPr lang="en-US" sz="2800" dirty="0" smtClean="0">
                <a:solidFill>
                  <a:srgbClr val="BFBFBF"/>
                </a:solidFill>
              </a:rPr>
              <a:t>mages</a:t>
            </a:r>
          </a:p>
          <a:p>
            <a:r>
              <a:rPr lang="en-US" sz="2800" dirty="0" smtClean="0">
                <a:solidFill>
                  <a:srgbClr val="BFBFBF"/>
                </a:solidFill>
              </a:rPr>
              <a:t>Style </a:t>
            </a:r>
            <a:r>
              <a:rPr lang="en-US" sz="2800" dirty="0">
                <a:solidFill>
                  <a:srgbClr val="BFBFBF"/>
                </a:solidFill>
              </a:rPr>
              <a:t>c</a:t>
            </a:r>
            <a:r>
              <a:rPr lang="en-US" sz="2800" dirty="0" smtClean="0">
                <a:solidFill>
                  <a:srgbClr val="BFBFBF"/>
                </a:solidFill>
              </a:rPr>
              <a:t>ompatibility for 3D furniture models </a:t>
            </a:r>
          </a:p>
        </p:txBody>
      </p:sp>
    </p:spTree>
    <p:extLst>
      <p:ext uri="{BB962C8B-B14F-4D97-AF65-F5344CB8AC3E}">
        <p14:creationId xmlns:p14="http://schemas.microsoft.com/office/powerpoint/2010/main" val="837461675"/>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a:bodyPr>
          <a:lstStyle/>
          <a:p>
            <a:pPr algn="l"/>
            <a:r>
              <a:rPr lang="en-US" sz="3600" dirty="0" smtClean="0"/>
              <a:t>Term 3: </a:t>
            </a:r>
            <a:r>
              <a:rPr lang="en-US" sz="3600" dirty="0"/>
              <a:t>Image </a:t>
            </a:r>
            <a:r>
              <a:rPr lang="en-US" sz="3600" dirty="0" smtClean="0"/>
              <a:t>composition</a:t>
            </a:r>
            <a:endParaRPr lang="en-US" sz="36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397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pPr>
            <a:r>
              <a:rPr lang="en-US" dirty="0" smtClean="0"/>
              <a:t>Visual balance</a:t>
            </a:r>
          </a:p>
          <a:p>
            <a:pPr marL="571500" indent="-571500">
              <a:buFont typeface="Arial"/>
              <a:buChar char="•"/>
            </a:pPr>
            <a:r>
              <a:rPr lang="en-US" dirty="0" smtClean="0">
                <a:solidFill>
                  <a:srgbClr val="A6A6A6"/>
                </a:solidFill>
              </a:rPr>
              <a:t>Color contrast</a:t>
            </a:r>
          </a:p>
          <a:p>
            <a:pPr marL="571500" indent="-571500">
              <a:buFont typeface="Arial"/>
              <a:buChar char="•"/>
            </a:pPr>
            <a:endParaRPr lang="en-US" dirty="0" smtClean="0"/>
          </a:p>
          <a:p>
            <a:pPr marL="571500" indent="-571500">
              <a:buFont typeface="Arial"/>
              <a:buChar char="•"/>
            </a:pPr>
            <a:endParaRPr lang="en-US" dirty="0" smtClean="0"/>
          </a:p>
        </p:txBody>
      </p:sp>
      <p:pic>
        <p:nvPicPr>
          <p:cNvPr id="2" name="Picture 1" descr="Screen Shot 2015-02-03 at 8.47.58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159" y="3145802"/>
            <a:ext cx="7867737" cy="2958213"/>
          </a:xfrm>
          <a:prstGeom prst="rect">
            <a:avLst/>
          </a:prstGeom>
        </p:spPr>
      </p:pic>
      <p:pic>
        <p:nvPicPr>
          <p:cNvPr id="8" name="Picture 7" descr="imgres.jpg"/>
          <p:cNvPicPr>
            <a:picLocks noChangeAspect="1"/>
          </p:cNvPicPr>
          <p:nvPr/>
        </p:nvPicPr>
        <p:blipFill rotWithShape="1">
          <a:blip r:embed="rId4">
            <a:extLst>
              <a:ext uri="{28A0092B-C50C-407E-A947-70E740481C1C}">
                <a14:useLocalDpi xmlns:a14="http://schemas.microsoft.com/office/drawing/2010/main" val="0"/>
              </a:ext>
            </a:extLst>
          </a:blip>
          <a:srcRect r="51211"/>
          <a:stretch/>
        </p:blipFill>
        <p:spPr>
          <a:xfrm>
            <a:off x="6373840" y="6208521"/>
            <a:ext cx="654179" cy="606189"/>
          </a:xfrm>
          <a:prstGeom prst="rect">
            <a:avLst/>
          </a:prstGeom>
        </p:spPr>
      </p:pic>
      <p:pic>
        <p:nvPicPr>
          <p:cNvPr id="9" name="Picture 8" descr="imgres.jpg"/>
          <p:cNvPicPr>
            <a:picLocks noChangeAspect="1"/>
          </p:cNvPicPr>
          <p:nvPr/>
        </p:nvPicPr>
        <p:blipFill rotWithShape="1">
          <a:blip r:embed="rId4">
            <a:extLst>
              <a:ext uri="{28A0092B-C50C-407E-A947-70E740481C1C}">
                <a14:useLocalDpi xmlns:a14="http://schemas.microsoft.com/office/drawing/2010/main" val="0"/>
              </a:ext>
            </a:extLst>
          </a:blip>
          <a:srcRect l="51211"/>
          <a:stretch/>
        </p:blipFill>
        <p:spPr>
          <a:xfrm>
            <a:off x="2312313" y="6208521"/>
            <a:ext cx="654179" cy="606189"/>
          </a:xfrm>
          <a:prstGeom prst="rect">
            <a:avLst/>
          </a:prstGeom>
        </p:spPr>
      </p:pic>
    </p:spTree>
    <p:extLst>
      <p:ext uri="{BB962C8B-B14F-4D97-AF65-F5344CB8AC3E}">
        <p14:creationId xmlns:p14="http://schemas.microsoft.com/office/powerpoint/2010/main" val="2636789632"/>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a:bodyPr>
          <a:lstStyle/>
          <a:p>
            <a:pPr algn="l"/>
            <a:r>
              <a:rPr lang="en-US" sz="3600" dirty="0" smtClean="0"/>
              <a:t>Term 3: </a:t>
            </a:r>
            <a:r>
              <a:rPr lang="en-US" sz="3600" dirty="0"/>
              <a:t>Image </a:t>
            </a:r>
            <a:r>
              <a:rPr lang="en-US" sz="3600" dirty="0" smtClean="0"/>
              <a:t>composition</a:t>
            </a:r>
            <a:endParaRPr lang="en-US" sz="36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397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pPr>
            <a:r>
              <a:rPr lang="en-US" dirty="0" smtClean="0">
                <a:solidFill>
                  <a:srgbClr val="A6A6A6"/>
                </a:solidFill>
              </a:rPr>
              <a:t>Visual balance</a:t>
            </a:r>
          </a:p>
          <a:p>
            <a:pPr marL="571500" indent="-571500">
              <a:buFont typeface="Arial"/>
              <a:buChar char="•"/>
            </a:pPr>
            <a:r>
              <a:rPr lang="en-US" dirty="0" smtClean="0"/>
              <a:t>Color contrast</a:t>
            </a:r>
          </a:p>
          <a:p>
            <a:pPr marL="571500" indent="-571500">
              <a:buFont typeface="Arial"/>
              <a:buChar char="•"/>
            </a:pPr>
            <a:endParaRPr lang="en-US" dirty="0" smtClean="0"/>
          </a:p>
          <a:p>
            <a:pPr marL="571500" indent="-571500">
              <a:buFont typeface="Arial"/>
              <a:buChar char="•"/>
            </a:pPr>
            <a:endParaRPr lang="en-US" dirty="0" smtClean="0"/>
          </a:p>
        </p:txBody>
      </p:sp>
      <p:pic>
        <p:nvPicPr>
          <p:cNvPr id="2" name="Picture 1" descr="Screen Shot 2015-02-03 at 8.48.42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9878" y="2684034"/>
            <a:ext cx="6165737" cy="3554135"/>
          </a:xfrm>
          <a:prstGeom prst="rect">
            <a:avLst/>
          </a:prstGeom>
        </p:spPr>
      </p:pic>
      <p:pic>
        <p:nvPicPr>
          <p:cNvPr id="8" name="Picture 7" descr="imgres.jpg"/>
          <p:cNvPicPr>
            <a:picLocks noChangeAspect="1"/>
          </p:cNvPicPr>
          <p:nvPr/>
        </p:nvPicPr>
        <p:blipFill rotWithShape="1">
          <a:blip r:embed="rId4">
            <a:extLst>
              <a:ext uri="{28A0092B-C50C-407E-A947-70E740481C1C}">
                <a14:useLocalDpi xmlns:a14="http://schemas.microsoft.com/office/drawing/2010/main" val="0"/>
              </a:ext>
            </a:extLst>
          </a:blip>
          <a:srcRect r="51211"/>
          <a:stretch/>
        </p:blipFill>
        <p:spPr>
          <a:xfrm>
            <a:off x="5697416" y="6304896"/>
            <a:ext cx="565747" cy="524244"/>
          </a:xfrm>
          <a:prstGeom prst="rect">
            <a:avLst/>
          </a:prstGeom>
        </p:spPr>
      </p:pic>
      <p:pic>
        <p:nvPicPr>
          <p:cNvPr id="9" name="Picture 8" descr="imgres.jpg"/>
          <p:cNvPicPr>
            <a:picLocks noChangeAspect="1"/>
          </p:cNvPicPr>
          <p:nvPr/>
        </p:nvPicPr>
        <p:blipFill rotWithShape="1">
          <a:blip r:embed="rId4">
            <a:extLst>
              <a:ext uri="{28A0092B-C50C-407E-A947-70E740481C1C}">
                <a14:useLocalDpi xmlns:a14="http://schemas.microsoft.com/office/drawing/2010/main" val="0"/>
              </a:ext>
            </a:extLst>
          </a:blip>
          <a:srcRect l="51211"/>
          <a:stretch/>
        </p:blipFill>
        <p:spPr>
          <a:xfrm>
            <a:off x="2778889" y="6304896"/>
            <a:ext cx="565747" cy="524244"/>
          </a:xfrm>
          <a:prstGeom prst="rect">
            <a:avLst/>
          </a:prstGeom>
        </p:spPr>
      </p:pic>
    </p:spTree>
    <p:extLst>
      <p:ext uri="{BB962C8B-B14F-4D97-AF65-F5344CB8AC3E}">
        <p14:creationId xmlns:p14="http://schemas.microsoft.com/office/powerpoint/2010/main" val="1333231341"/>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a:bodyPr>
          <a:lstStyle/>
          <a:p>
            <a:pPr algn="l"/>
            <a:r>
              <a:rPr lang="en-US" sz="3600" dirty="0" smtClean="0"/>
              <a:t>Term 4: </a:t>
            </a:r>
            <a:r>
              <a:rPr lang="en-US" sz="3600" dirty="0"/>
              <a:t>Camera </a:t>
            </a:r>
            <a:r>
              <a:rPr lang="en-US" sz="3600" dirty="0" smtClean="0"/>
              <a:t>placement</a:t>
            </a:r>
            <a:endParaRPr lang="en-US" sz="36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397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pPr>
            <a:r>
              <a:rPr lang="en-US" dirty="0" smtClean="0"/>
              <a:t>Canonical views</a:t>
            </a:r>
          </a:p>
          <a:p>
            <a:pPr marL="571500" indent="-571500">
              <a:buFont typeface="Arial"/>
              <a:buChar char="•"/>
            </a:pPr>
            <a:r>
              <a:rPr lang="en-US" dirty="0" smtClean="0">
                <a:solidFill>
                  <a:srgbClr val="A6A6A6"/>
                </a:solidFill>
              </a:rPr>
              <a:t>Typical views</a:t>
            </a:r>
          </a:p>
          <a:p>
            <a:pPr marL="571500" indent="-571500">
              <a:buFont typeface="Arial"/>
              <a:buChar char="•"/>
            </a:pPr>
            <a:endParaRPr lang="en-US" dirty="0" smtClean="0"/>
          </a:p>
          <a:p>
            <a:pPr marL="571500" indent="-571500">
              <a:buFont typeface="Arial"/>
              <a:buChar char="•"/>
            </a:pPr>
            <a:endParaRPr lang="en-US" dirty="0" smtClean="0"/>
          </a:p>
        </p:txBody>
      </p:sp>
      <p:pic>
        <p:nvPicPr>
          <p:cNvPr id="2" name="Picture 1" descr="Screen Shot 2015-02-03 at 8.45.55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283" y="3102514"/>
            <a:ext cx="7950327" cy="2988420"/>
          </a:xfrm>
          <a:prstGeom prst="rect">
            <a:avLst/>
          </a:prstGeom>
        </p:spPr>
      </p:pic>
      <p:pic>
        <p:nvPicPr>
          <p:cNvPr id="8" name="Picture 7" descr="imgres.jpg"/>
          <p:cNvPicPr>
            <a:picLocks noChangeAspect="1"/>
          </p:cNvPicPr>
          <p:nvPr/>
        </p:nvPicPr>
        <p:blipFill rotWithShape="1">
          <a:blip r:embed="rId4">
            <a:extLst>
              <a:ext uri="{28A0092B-C50C-407E-A947-70E740481C1C}">
                <a14:useLocalDpi xmlns:a14="http://schemas.microsoft.com/office/drawing/2010/main" val="0"/>
              </a:ext>
            </a:extLst>
          </a:blip>
          <a:srcRect r="51211"/>
          <a:stretch/>
        </p:blipFill>
        <p:spPr>
          <a:xfrm>
            <a:off x="6373840" y="6208521"/>
            <a:ext cx="654179" cy="606189"/>
          </a:xfrm>
          <a:prstGeom prst="rect">
            <a:avLst/>
          </a:prstGeom>
        </p:spPr>
      </p:pic>
      <p:pic>
        <p:nvPicPr>
          <p:cNvPr id="9" name="Picture 8" descr="imgres.jpg"/>
          <p:cNvPicPr>
            <a:picLocks noChangeAspect="1"/>
          </p:cNvPicPr>
          <p:nvPr/>
        </p:nvPicPr>
        <p:blipFill rotWithShape="1">
          <a:blip r:embed="rId4">
            <a:extLst>
              <a:ext uri="{28A0092B-C50C-407E-A947-70E740481C1C}">
                <a14:useLocalDpi xmlns:a14="http://schemas.microsoft.com/office/drawing/2010/main" val="0"/>
              </a:ext>
            </a:extLst>
          </a:blip>
          <a:srcRect l="51211"/>
          <a:stretch/>
        </p:blipFill>
        <p:spPr>
          <a:xfrm>
            <a:off x="2312313" y="6208521"/>
            <a:ext cx="654179" cy="606189"/>
          </a:xfrm>
          <a:prstGeom prst="rect">
            <a:avLst/>
          </a:prstGeom>
        </p:spPr>
      </p:pic>
    </p:spTree>
    <p:extLst>
      <p:ext uri="{BB962C8B-B14F-4D97-AF65-F5344CB8AC3E}">
        <p14:creationId xmlns:p14="http://schemas.microsoft.com/office/powerpoint/2010/main" val="2523184226"/>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397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pPr>
            <a:r>
              <a:rPr lang="en-US" dirty="0" smtClean="0">
                <a:solidFill>
                  <a:srgbClr val="A6A6A6"/>
                </a:solidFill>
              </a:rPr>
              <a:t>Canonical views</a:t>
            </a:r>
          </a:p>
          <a:p>
            <a:pPr marL="571500" indent="-571500">
              <a:buFont typeface="Arial"/>
              <a:buChar char="•"/>
            </a:pPr>
            <a:r>
              <a:rPr lang="en-US" dirty="0" smtClean="0"/>
              <a:t>Typical views</a:t>
            </a:r>
          </a:p>
          <a:p>
            <a:pPr marL="571500" indent="-571500">
              <a:buFont typeface="Arial"/>
              <a:buChar char="•"/>
            </a:pPr>
            <a:endParaRPr lang="en-US" dirty="0" smtClean="0"/>
          </a:p>
          <a:p>
            <a:pPr marL="571500" indent="-571500">
              <a:buFont typeface="Arial"/>
              <a:buChar char="•"/>
            </a:pPr>
            <a:endParaRPr lang="en-US" dirty="0" smtClean="0"/>
          </a:p>
        </p:txBody>
      </p:sp>
      <p:pic>
        <p:nvPicPr>
          <p:cNvPr id="2" name="Picture 1" descr="Screen Shot 2015-02-03 at 8.47.02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007" y="2899791"/>
            <a:ext cx="5836743" cy="3380998"/>
          </a:xfrm>
          <a:prstGeom prst="rect">
            <a:avLst/>
          </a:prstGeom>
        </p:spPr>
      </p:pic>
      <p:pic>
        <p:nvPicPr>
          <p:cNvPr id="10" name="Picture 9" descr="imgres.jpg"/>
          <p:cNvPicPr>
            <a:picLocks noChangeAspect="1"/>
          </p:cNvPicPr>
          <p:nvPr/>
        </p:nvPicPr>
        <p:blipFill rotWithShape="1">
          <a:blip r:embed="rId4">
            <a:extLst>
              <a:ext uri="{28A0092B-C50C-407E-A947-70E740481C1C}">
                <a14:useLocalDpi xmlns:a14="http://schemas.microsoft.com/office/drawing/2010/main" val="0"/>
              </a:ext>
            </a:extLst>
          </a:blip>
          <a:srcRect r="51211"/>
          <a:stretch/>
        </p:blipFill>
        <p:spPr>
          <a:xfrm>
            <a:off x="5697416" y="6304896"/>
            <a:ext cx="565747" cy="524244"/>
          </a:xfrm>
          <a:prstGeom prst="rect">
            <a:avLst/>
          </a:prstGeom>
        </p:spPr>
      </p:pic>
      <p:pic>
        <p:nvPicPr>
          <p:cNvPr id="11" name="Picture 10" descr="imgres.jpg"/>
          <p:cNvPicPr>
            <a:picLocks noChangeAspect="1"/>
          </p:cNvPicPr>
          <p:nvPr/>
        </p:nvPicPr>
        <p:blipFill rotWithShape="1">
          <a:blip r:embed="rId4">
            <a:extLst>
              <a:ext uri="{28A0092B-C50C-407E-A947-70E740481C1C}">
                <a14:useLocalDpi xmlns:a14="http://schemas.microsoft.com/office/drawing/2010/main" val="0"/>
              </a:ext>
            </a:extLst>
          </a:blip>
          <a:srcRect l="51211"/>
          <a:stretch/>
        </p:blipFill>
        <p:spPr>
          <a:xfrm>
            <a:off x="2778889" y="6304896"/>
            <a:ext cx="565747" cy="524244"/>
          </a:xfrm>
          <a:prstGeom prst="rect">
            <a:avLst/>
          </a:prstGeom>
        </p:spPr>
      </p:pic>
      <p:sp>
        <p:nvSpPr>
          <p:cNvPr id="13" name="Title 1"/>
          <p:cNvSpPr>
            <a:spLocks noGrp="1"/>
          </p:cNvSpPr>
          <p:nvPr>
            <p:ph type="title"/>
          </p:nvPr>
        </p:nvSpPr>
        <p:spPr>
          <a:xfrm>
            <a:off x="418352" y="140167"/>
            <a:ext cx="8268447" cy="679978"/>
          </a:xfrm>
        </p:spPr>
        <p:txBody>
          <a:bodyPr>
            <a:normAutofit/>
          </a:bodyPr>
          <a:lstStyle/>
          <a:p>
            <a:pPr algn="l"/>
            <a:r>
              <a:rPr lang="en-US" sz="3600" dirty="0" smtClean="0"/>
              <a:t>Term 4: </a:t>
            </a:r>
            <a:r>
              <a:rPr lang="en-US" sz="3600" dirty="0"/>
              <a:t>Camera </a:t>
            </a:r>
            <a:r>
              <a:rPr lang="en-US" sz="3600" dirty="0" smtClean="0"/>
              <a:t>placement</a:t>
            </a:r>
            <a:endParaRPr lang="en-US" sz="3600" dirty="0"/>
          </a:p>
        </p:txBody>
      </p:sp>
    </p:spTree>
    <p:extLst>
      <p:ext uri="{BB962C8B-B14F-4D97-AF65-F5344CB8AC3E}">
        <p14:creationId xmlns:p14="http://schemas.microsoft.com/office/powerpoint/2010/main" val="3115773498"/>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397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pPr>
            <a:r>
              <a:rPr lang="en-US" dirty="0" smtClean="0"/>
              <a:t>Collision relationships</a:t>
            </a:r>
          </a:p>
          <a:p>
            <a:pPr marL="571500" indent="-571500">
              <a:buFont typeface="Arial"/>
              <a:buChar char="•"/>
            </a:pPr>
            <a:r>
              <a:rPr lang="en-US" dirty="0" smtClean="0">
                <a:solidFill>
                  <a:srgbClr val="A6A6A6"/>
                </a:solidFill>
              </a:rPr>
              <a:t>Support relationships</a:t>
            </a:r>
          </a:p>
          <a:p>
            <a:pPr marL="571500" indent="-571500">
              <a:buFont typeface="Arial"/>
              <a:buChar char="•"/>
            </a:pPr>
            <a:r>
              <a:rPr lang="en-US" dirty="0" smtClean="0">
                <a:solidFill>
                  <a:srgbClr val="A6A6A6"/>
                </a:solidFill>
              </a:rPr>
              <a:t>Semantic </a:t>
            </a:r>
            <a:r>
              <a:rPr lang="en-US" dirty="0">
                <a:solidFill>
                  <a:srgbClr val="A6A6A6"/>
                </a:solidFill>
              </a:rPr>
              <a:t>constraints</a:t>
            </a:r>
          </a:p>
          <a:p>
            <a:pPr marL="571500" indent="-571500">
              <a:buFont typeface="Arial"/>
              <a:buChar char="•"/>
            </a:pPr>
            <a:endParaRPr lang="en-US" dirty="0" smtClean="0">
              <a:solidFill>
                <a:srgbClr val="A6A6A6"/>
              </a:solidFill>
            </a:endParaRPr>
          </a:p>
          <a:p>
            <a:pPr marL="571500" indent="-571500">
              <a:buFont typeface="Arial"/>
              <a:buChar char="•"/>
            </a:pPr>
            <a:endParaRPr lang="en-US" dirty="0" smtClean="0"/>
          </a:p>
          <a:p>
            <a:pPr marL="571500" indent="-571500">
              <a:buFont typeface="Arial"/>
              <a:buChar char="•"/>
            </a:pPr>
            <a:endParaRPr lang="en-US" dirty="0" smtClean="0"/>
          </a:p>
        </p:txBody>
      </p:sp>
      <p:pic>
        <p:nvPicPr>
          <p:cNvPr id="2" name="Picture 1" descr="Screen Shot 2015-02-03 at 8.44.27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84" y="3170036"/>
            <a:ext cx="7892435" cy="2926487"/>
          </a:xfrm>
          <a:prstGeom prst="rect">
            <a:avLst/>
          </a:prstGeom>
        </p:spPr>
      </p:pic>
      <p:pic>
        <p:nvPicPr>
          <p:cNvPr id="8" name="Picture 7" descr="imgres.jpg"/>
          <p:cNvPicPr>
            <a:picLocks noChangeAspect="1"/>
          </p:cNvPicPr>
          <p:nvPr/>
        </p:nvPicPr>
        <p:blipFill rotWithShape="1">
          <a:blip r:embed="rId4">
            <a:extLst>
              <a:ext uri="{28A0092B-C50C-407E-A947-70E740481C1C}">
                <a14:useLocalDpi xmlns:a14="http://schemas.microsoft.com/office/drawing/2010/main" val="0"/>
              </a:ext>
            </a:extLst>
          </a:blip>
          <a:srcRect r="51211"/>
          <a:stretch/>
        </p:blipFill>
        <p:spPr>
          <a:xfrm>
            <a:off x="6373840" y="6208521"/>
            <a:ext cx="654179" cy="606189"/>
          </a:xfrm>
          <a:prstGeom prst="rect">
            <a:avLst/>
          </a:prstGeom>
        </p:spPr>
      </p:pic>
      <p:pic>
        <p:nvPicPr>
          <p:cNvPr id="9" name="Picture 8" descr="imgres.jpg"/>
          <p:cNvPicPr>
            <a:picLocks noChangeAspect="1"/>
          </p:cNvPicPr>
          <p:nvPr/>
        </p:nvPicPr>
        <p:blipFill rotWithShape="1">
          <a:blip r:embed="rId4">
            <a:extLst>
              <a:ext uri="{28A0092B-C50C-407E-A947-70E740481C1C}">
                <a14:useLocalDpi xmlns:a14="http://schemas.microsoft.com/office/drawing/2010/main" val="0"/>
              </a:ext>
            </a:extLst>
          </a:blip>
          <a:srcRect l="51211"/>
          <a:stretch/>
        </p:blipFill>
        <p:spPr>
          <a:xfrm>
            <a:off x="2312313" y="6208521"/>
            <a:ext cx="654179" cy="606189"/>
          </a:xfrm>
          <a:prstGeom prst="rect">
            <a:avLst/>
          </a:prstGeom>
        </p:spPr>
      </p:pic>
      <p:sp>
        <p:nvSpPr>
          <p:cNvPr id="10" name="Title 1"/>
          <p:cNvSpPr>
            <a:spLocks noGrp="1"/>
          </p:cNvSpPr>
          <p:nvPr>
            <p:ph type="title"/>
          </p:nvPr>
        </p:nvSpPr>
        <p:spPr>
          <a:xfrm>
            <a:off x="418352" y="140167"/>
            <a:ext cx="8268447" cy="679978"/>
          </a:xfrm>
        </p:spPr>
        <p:txBody>
          <a:bodyPr>
            <a:noAutofit/>
          </a:bodyPr>
          <a:lstStyle/>
          <a:p>
            <a:pPr algn="l"/>
            <a:r>
              <a:rPr lang="en-US" sz="3600" dirty="0" smtClean="0"/>
              <a:t>Term 5: </a:t>
            </a:r>
            <a:r>
              <a:rPr lang="en-US" sz="3600" dirty="0"/>
              <a:t>Object constraints within </a:t>
            </a:r>
            <a:r>
              <a:rPr lang="en-US" sz="3600" dirty="0" smtClean="0"/>
              <a:t>3D scene</a:t>
            </a:r>
            <a:endParaRPr lang="en-US" sz="3600" dirty="0"/>
          </a:p>
        </p:txBody>
      </p:sp>
    </p:spTree>
    <p:extLst>
      <p:ext uri="{BB962C8B-B14F-4D97-AF65-F5344CB8AC3E}">
        <p14:creationId xmlns:p14="http://schemas.microsoft.com/office/powerpoint/2010/main" val="3935393802"/>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397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pPr>
            <a:r>
              <a:rPr lang="en-US" dirty="0" smtClean="0">
                <a:solidFill>
                  <a:srgbClr val="A6A6A6"/>
                </a:solidFill>
              </a:rPr>
              <a:t>Collision relationships</a:t>
            </a:r>
          </a:p>
          <a:p>
            <a:pPr marL="571500" indent="-571500">
              <a:buFont typeface="Arial"/>
              <a:buChar char="•"/>
            </a:pPr>
            <a:r>
              <a:rPr lang="en-US" dirty="0" smtClean="0"/>
              <a:t>Support relationships</a:t>
            </a:r>
          </a:p>
          <a:p>
            <a:pPr marL="571500" indent="-571500">
              <a:buFont typeface="Arial"/>
              <a:buChar char="•"/>
            </a:pPr>
            <a:r>
              <a:rPr lang="en-US" dirty="0" smtClean="0">
                <a:solidFill>
                  <a:srgbClr val="A6A6A6"/>
                </a:solidFill>
              </a:rPr>
              <a:t>Semantic </a:t>
            </a:r>
            <a:r>
              <a:rPr lang="en-US" dirty="0">
                <a:solidFill>
                  <a:srgbClr val="A6A6A6"/>
                </a:solidFill>
              </a:rPr>
              <a:t>constraints</a:t>
            </a:r>
          </a:p>
          <a:p>
            <a:pPr marL="571500" indent="-571500">
              <a:buFont typeface="Arial"/>
              <a:buChar char="•"/>
            </a:pPr>
            <a:endParaRPr lang="en-US" dirty="0" smtClean="0"/>
          </a:p>
          <a:p>
            <a:pPr marL="571500" indent="-571500">
              <a:buFont typeface="Arial"/>
              <a:buChar char="•"/>
            </a:pPr>
            <a:endParaRPr lang="en-US" dirty="0" smtClean="0"/>
          </a:p>
          <a:p>
            <a:pPr marL="571500" indent="-571500">
              <a:buFont typeface="Arial"/>
              <a:buChar char="•"/>
            </a:pPr>
            <a:endParaRPr lang="en-US" dirty="0" smtClean="0"/>
          </a:p>
        </p:txBody>
      </p:sp>
      <p:pic>
        <p:nvPicPr>
          <p:cNvPr id="2" name="Picture 1" descr="Screen Shot 2015-02-03 at 8.45.00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575" y="3103507"/>
            <a:ext cx="7960638" cy="2980856"/>
          </a:xfrm>
          <a:prstGeom prst="rect">
            <a:avLst/>
          </a:prstGeom>
        </p:spPr>
      </p:pic>
      <p:pic>
        <p:nvPicPr>
          <p:cNvPr id="8" name="Picture 7" descr="imgres.jpg"/>
          <p:cNvPicPr>
            <a:picLocks noChangeAspect="1"/>
          </p:cNvPicPr>
          <p:nvPr/>
        </p:nvPicPr>
        <p:blipFill rotWithShape="1">
          <a:blip r:embed="rId4">
            <a:extLst>
              <a:ext uri="{28A0092B-C50C-407E-A947-70E740481C1C}">
                <a14:useLocalDpi xmlns:a14="http://schemas.microsoft.com/office/drawing/2010/main" val="0"/>
              </a:ext>
            </a:extLst>
          </a:blip>
          <a:srcRect r="51211"/>
          <a:stretch/>
        </p:blipFill>
        <p:spPr>
          <a:xfrm>
            <a:off x="6373840" y="6208521"/>
            <a:ext cx="654179" cy="606189"/>
          </a:xfrm>
          <a:prstGeom prst="rect">
            <a:avLst/>
          </a:prstGeom>
        </p:spPr>
      </p:pic>
      <p:pic>
        <p:nvPicPr>
          <p:cNvPr id="9" name="Picture 8" descr="imgres.jpg"/>
          <p:cNvPicPr>
            <a:picLocks noChangeAspect="1"/>
          </p:cNvPicPr>
          <p:nvPr/>
        </p:nvPicPr>
        <p:blipFill rotWithShape="1">
          <a:blip r:embed="rId4">
            <a:extLst>
              <a:ext uri="{28A0092B-C50C-407E-A947-70E740481C1C}">
                <a14:useLocalDpi xmlns:a14="http://schemas.microsoft.com/office/drawing/2010/main" val="0"/>
              </a:ext>
            </a:extLst>
          </a:blip>
          <a:srcRect l="51211"/>
          <a:stretch/>
        </p:blipFill>
        <p:spPr>
          <a:xfrm>
            <a:off x="2312313" y="6208521"/>
            <a:ext cx="654179" cy="606189"/>
          </a:xfrm>
          <a:prstGeom prst="rect">
            <a:avLst/>
          </a:prstGeom>
        </p:spPr>
      </p:pic>
      <p:sp>
        <p:nvSpPr>
          <p:cNvPr id="10" name="Title 1"/>
          <p:cNvSpPr>
            <a:spLocks noGrp="1"/>
          </p:cNvSpPr>
          <p:nvPr>
            <p:ph type="title"/>
          </p:nvPr>
        </p:nvSpPr>
        <p:spPr>
          <a:xfrm>
            <a:off x="418352" y="140167"/>
            <a:ext cx="8268447" cy="679978"/>
          </a:xfrm>
        </p:spPr>
        <p:txBody>
          <a:bodyPr>
            <a:noAutofit/>
          </a:bodyPr>
          <a:lstStyle/>
          <a:p>
            <a:pPr algn="l"/>
            <a:r>
              <a:rPr lang="en-US" sz="3600" dirty="0" smtClean="0"/>
              <a:t>Term 5: </a:t>
            </a:r>
            <a:r>
              <a:rPr lang="en-US" sz="3600" dirty="0"/>
              <a:t>Object constraints within </a:t>
            </a:r>
            <a:r>
              <a:rPr lang="en-US" sz="3600" dirty="0" smtClean="0"/>
              <a:t>3D scene</a:t>
            </a:r>
            <a:endParaRPr lang="en-US" sz="3600" dirty="0"/>
          </a:p>
        </p:txBody>
      </p:sp>
    </p:spTree>
    <p:extLst>
      <p:ext uri="{BB962C8B-B14F-4D97-AF65-F5344CB8AC3E}">
        <p14:creationId xmlns:p14="http://schemas.microsoft.com/office/powerpoint/2010/main" val="3935393802"/>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Autofit/>
          </a:bodyPr>
          <a:lstStyle/>
          <a:p>
            <a:pPr algn="l"/>
            <a:r>
              <a:rPr lang="en-US" sz="3600" dirty="0" smtClean="0"/>
              <a:t>Term 5: </a:t>
            </a:r>
            <a:r>
              <a:rPr lang="en-US" sz="3600" dirty="0"/>
              <a:t>Object constraints within </a:t>
            </a:r>
            <a:r>
              <a:rPr lang="en-US" sz="3600" dirty="0" smtClean="0"/>
              <a:t>3D scene</a:t>
            </a:r>
            <a:endParaRPr lang="en-US" sz="36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397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pPr>
            <a:r>
              <a:rPr lang="en-US" dirty="0" smtClean="0">
                <a:solidFill>
                  <a:srgbClr val="A6A6A6"/>
                </a:solidFill>
              </a:rPr>
              <a:t>Collision relationships</a:t>
            </a:r>
          </a:p>
          <a:p>
            <a:pPr marL="571500" indent="-571500">
              <a:buFont typeface="Arial"/>
              <a:buChar char="•"/>
            </a:pPr>
            <a:r>
              <a:rPr lang="en-US" dirty="0" smtClean="0">
                <a:solidFill>
                  <a:srgbClr val="A6A6A6"/>
                </a:solidFill>
              </a:rPr>
              <a:t>Support relationships</a:t>
            </a:r>
          </a:p>
          <a:p>
            <a:pPr marL="571500" indent="-571500">
              <a:buFont typeface="Arial"/>
              <a:buChar char="•"/>
            </a:pPr>
            <a:r>
              <a:rPr lang="en-US" dirty="0" smtClean="0"/>
              <a:t>Semantic </a:t>
            </a:r>
            <a:r>
              <a:rPr lang="en-US" dirty="0"/>
              <a:t>constraints</a:t>
            </a:r>
          </a:p>
          <a:p>
            <a:pPr marL="571500" indent="-571500">
              <a:buFont typeface="Arial"/>
              <a:buChar char="•"/>
            </a:pPr>
            <a:endParaRPr lang="en-US" dirty="0" smtClean="0">
              <a:solidFill>
                <a:srgbClr val="A6A6A6"/>
              </a:solidFill>
            </a:endParaRPr>
          </a:p>
          <a:p>
            <a:pPr marL="571500" indent="-571500">
              <a:buFont typeface="Arial"/>
              <a:buChar char="•"/>
            </a:pPr>
            <a:endParaRPr lang="en-US" dirty="0" smtClean="0"/>
          </a:p>
          <a:p>
            <a:pPr marL="571500" indent="-571500">
              <a:buFont typeface="Arial"/>
              <a:buChar char="•"/>
            </a:pPr>
            <a:endParaRPr lang="en-US" dirty="0" smtClean="0"/>
          </a:p>
        </p:txBody>
      </p:sp>
      <p:pic>
        <p:nvPicPr>
          <p:cNvPr id="2" name="Picture 1" descr="Screen Shot 2015-02-03 at 8.43.25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437" y="3060542"/>
            <a:ext cx="5613756" cy="3229924"/>
          </a:xfrm>
          <a:prstGeom prst="rect">
            <a:avLst/>
          </a:prstGeom>
        </p:spPr>
      </p:pic>
      <p:pic>
        <p:nvPicPr>
          <p:cNvPr id="8" name="Picture 7" descr="imgres.jpg"/>
          <p:cNvPicPr>
            <a:picLocks noChangeAspect="1"/>
          </p:cNvPicPr>
          <p:nvPr/>
        </p:nvPicPr>
        <p:blipFill rotWithShape="1">
          <a:blip r:embed="rId4">
            <a:extLst>
              <a:ext uri="{28A0092B-C50C-407E-A947-70E740481C1C}">
                <a14:useLocalDpi xmlns:a14="http://schemas.microsoft.com/office/drawing/2010/main" val="0"/>
              </a:ext>
            </a:extLst>
          </a:blip>
          <a:srcRect r="51211"/>
          <a:stretch/>
        </p:blipFill>
        <p:spPr>
          <a:xfrm>
            <a:off x="5697416" y="6304896"/>
            <a:ext cx="565747" cy="524244"/>
          </a:xfrm>
          <a:prstGeom prst="rect">
            <a:avLst/>
          </a:prstGeom>
        </p:spPr>
      </p:pic>
      <p:pic>
        <p:nvPicPr>
          <p:cNvPr id="9" name="Picture 8" descr="imgres.jpg"/>
          <p:cNvPicPr>
            <a:picLocks noChangeAspect="1"/>
          </p:cNvPicPr>
          <p:nvPr/>
        </p:nvPicPr>
        <p:blipFill rotWithShape="1">
          <a:blip r:embed="rId4">
            <a:extLst>
              <a:ext uri="{28A0092B-C50C-407E-A947-70E740481C1C}">
                <a14:useLocalDpi xmlns:a14="http://schemas.microsoft.com/office/drawing/2010/main" val="0"/>
              </a:ext>
            </a:extLst>
          </a:blip>
          <a:srcRect l="51211"/>
          <a:stretch/>
        </p:blipFill>
        <p:spPr>
          <a:xfrm>
            <a:off x="2778889" y="6304896"/>
            <a:ext cx="565747" cy="524244"/>
          </a:xfrm>
          <a:prstGeom prst="rect">
            <a:avLst/>
          </a:prstGeom>
        </p:spPr>
      </p:pic>
    </p:spTree>
    <p:extLst>
      <p:ext uri="{BB962C8B-B14F-4D97-AF65-F5344CB8AC3E}">
        <p14:creationId xmlns:p14="http://schemas.microsoft.com/office/powerpoint/2010/main" val="4043127475"/>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2" name="Picture 1" descr="Screen Shot 2015-02-03 at 8.49.33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710" y="2122207"/>
            <a:ext cx="8130089" cy="3071367"/>
          </a:xfrm>
          <a:prstGeom prst="rect">
            <a:avLst/>
          </a:prstGeom>
        </p:spPr>
      </p:pic>
      <p:pic>
        <p:nvPicPr>
          <p:cNvPr id="8" name="Picture 7" descr="imgres.jpg"/>
          <p:cNvPicPr>
            <a:picLocks noChangeAspect="1"/>
          </p:cNvPicPr>
          <p:nvPr/>
        </p:nvPicPr>
        <p:blipFill rotWithShape="1">
          <a:blip r:embed="rId4">
            <a:extLst>
              <a:ext uri="{28A0092B-C50C-407E-A947-70E740481C1C}">
                <a14:useLocalDpi xmlns:a14="http://schemas.microsoft.com/office/drawing/2010/main" val="0"/>
              </a:ext>
            </a:extLst>
          </a:blip>
          <a:srcRect r="51211"/>
          <a:stretch/>
        </p:blipFill>
        <p:spPr>
          <a:xfrm>
            <a:off x="6373840" y="5328291"/>
            <a:ext cx="654179" cy="606189"/>
          </a:xfrm>
          <a:prstGeom prst="rect">
            <a:avLst/>
          </a:prstGeom>
        </p:spPr>
      </p:pic>
      <p:pic>
        <p:nvPicPr>
          <p:cNvPr id="9" name="Picture 8" descr="imgres.jpg"/>
          <p:cNvPicPr>
            <a:picLocks noChangeAspect="1"/>
          </p:cNvPicPr>
          <p:nvPr/>
        </p:nvPicPr>
        <p:blipFill rotWithShape="1">
          <a:blip r:embed="rId4">
            <a:extLst>
              <a:ext uri="{28A0092B-C50C-407E-A947-70E740481C1C}">
                <a14:useLocalDpi xmlns:a14="http://schemas.microsoft.com/office/drawing/2010/main" val="0"/>
              </a:ext>
            </a:extLst>
          </a:blip>
          <a:srcRect l="51211"/>
          <a:stretch/>
        </p:blipFill>
        <p:spPr>
          <a:xfrm>
            <a:off x="2312313" y="5328291"/>
            <a:ext cx="654179" cy="606189"/>
          </a:xfrm>
          <a:prstGeom prst="rect">
            <a:avLst/>
          </a:prstGeom>
        </p:spPr>
      </p:pic>
      <p:sp>
        <p:nvSpPr>
          <p:cNvPr id="11" name="Title 1"/>
          <p:cNvSpPr>
            <a:spLocks noGrp="1"/>
          </p:cNvSpPr>
          <p:nvPr>
            <p:ph type="title"/>
          </p:nvPr>
        </p:nvSpPr>
        <p:spPr>
          <a:xfrm>
            <a:off x="418352" y="140167"/>
            <a:ext cx="8268447" cy="679978"/>
          </a:xfrm>
        </p:spPr>
        <p:txBody>
          <a:bodyPr>
            <a:noAutofit/>
          </a:bodyPr>
          <a:lstStyle/>
          <a:p>
            <a:pPr algn="l"/>
            <a:r>
              <a:rPr lang="en-US" sz="3600" dirty="0" smtClean="0"/>
              <a:t>Term 6: Regularization</a:t>
            </a:r>
            <a:endParaRPr lang="en-US" sz="3600" dirty="0"/>
          </a:p>
        </p:txBody>
      </p:sp>
    </p:spTree>
    <p:extLst>
      <p:ext uri="{BB962C8B-B14F-4D97-AF65-F5344CB8AC3E}">
        <p14:creationId xmlns:p14="http://schemas.microsoft.com/office/powerpoint/2010/main" val="4084556225"/>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Overview</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6"/>
            <a:ext cx="8339456" cy="53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smtClean="0"/>
          </a:p>
          <a:p>
            <a:r>
              <a:rPr lang="en-US" dirty="0" smtClean="0"/>
              <a:t>Composition rules and constraints</a:t>
            </a:r>
          </a:p>
          <a:p>
            <a:endParaRPr lang="en-US" dirty="0" smtClean="0"/>
          </a:p>
          <a:p>
            <a:endParaRPr lang="en-US" dirty="0"/>
          </a:p>
          <a:p>
            <a:r>
              <a:rPr lang="en-US" dirty="0" smtClean="0">
                <a:solidFill>
                  <a:srgbClr val="FF0000"/>
                </a:solidFill>
              </a:rPr>
              <a:t>Optimization</a:t>
            </a:r>
            <a:endParaRPr lang="en-US" dirty="0">
              <a:solidFill>
                <a:srgbClr val="FF0000"/>
              </a:solidFill>
            </a:endParaRPr>
          </a:p>
          <a:p>
            <a:endParaRPr lang="en-US" dirty="0" smtClean="0"/>
          </a:p>
          <a:p>
            <a:endParaRPr lang="en-US" dirty="0"/>
          </a:p>
          <a:p>
            <a:r>
              <a:rPr lang="en-US" dirty="0" smtClean="0"/>
              <a:t>Applications</a:t>
            </a:r>
          </a:p>
          <a:p>
            <a:endParaRPr lang="en-US" sz="3600" dirty="0" smtClean="0"/>
          </a:p>
          <a:p>
            <a:pPr marL="571500" indent="-571500">
              <a:buFont typeface="Arial"/>
              <a:buChar char="•"/>
            </a:pPr>
            <a:endParaRPr lang="en-US" sz="3600" dirty="0" smtClean="0"/>
          </a:p>
        </p:txBody>
      </p:sp>
      <p:cxnSp>
        <p:nvCxnSpPr>
          <p:cNvPr id="8" name="Straight Arrow Connector 7"/>
          <p:cNvCxnSpPr/>
          <p:nvPr/>
        </p:nvCxnSpPr>
        <p:spPr>
          <a:xfrm>
            <a:off x="117589" y="3685220"/>
            <a:ext cx="339611"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5769119"/>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Energy function</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smtClean="0"/>
          </a:p>
        </p:txBody>
      </p:sp>
      <p:graphicFrame>
        <p:nvGraphicFramePr>
          <p:cNvPr id="8" name="Object 7"/>
          <p:cNvGraphicFramePr>
            <a:graphicFrameLocks noChangeAspect="1"/>
          </p:cNvGraphicFramePr>
          <p:nvPr>
            <p:extLst>
              <p:ext uri="{D42A27DB-BD31-4B8C-83A1-F6EECF244321}">
                <p14:modId xmlns:p14="http://schemas.microsoft.com/office/powerpoint/2010/main" val="1084250115"/>
              </p:ext>
            </p:extLst>
          </p:nvPr>
        </p:nvGraphicFramePr>
        <p:xfrm>
          <a:off x="486515" y="1622907"/>
          <a:ext cx="8381429" cy="593959"/>
        </p:xfrm>
        <a:graphic>
          <a:graphicData uri="http://schemas.openxmlformats.org/presentationml/2006/ole">
            <mc:AlternateContent xmlns:mc="http://schemas.openxmlformats.org/markup-compatibility/2006">
              <mc:Choice xmlns:v="urn:schemas-microsoft-com:vml" Requires="v">
                <p:oleObj spid="_x0000_s163210" name="Equation" r:id="rId4" imgW="3225800" imgH="228600" progId="Equation.3">
                  <p:embed/>
                </p:oleObj>
              </mc:Choice>
              <mc:Fallback>
                <p:oleObj name="Equation" r:id="rId4" imgW="3225800" imgH="228600" progId="Equation.3">
                  <p:embed/>
                  <p:pic>
                    <p:nvPicPr>
                      <p:cNvPr id="0" name=""/>
                      <p:cNvPicPr/>
                      <p:nvPr/>
                    </p:nvPicPr>
                    <p:blipFill>
                      <a:blip r:embed="rId5"/>
                      <a:stretch>
                        <a:fillRect/>
                      </a:stretch>
                    </p:blipFill>
                    <p:spPr>
                      <a:xfrm>
                        <a:off x="486515" y="1622907"/>
                        <a:ext cx="8381429" cy="593959"/>
                      </a:xfrm>
                      <a:prstGeom prst="rect">
                        <a:avLst/>
                      </a:prstGeom>
                    </p:spPr>
                  </p:pic>
                </p:oleObj>
              </mc:Fallback>
            </mc:AlternateContent>
          </a:graphicData>
        </a:graphic>
      </p:graphicFrame>
      <p:cxnSp>
        <p:nvCxnSpPr>
          <p:cNvPr id="13" name="Straight Connector 12"/>
          <p:cNvCxnSpPr/>
          <p:nvPr/>
        </p:nvCxnSpPr>
        <p:spPr>
          <a:xfrm>
            <a:off x="1030075" y="2216866"/>
            <a:ext cx="1536493" cy="0"/>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432300" y="2216866"/>
            <a:ext cx="427705" cy="0"/>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792111" y="2216866"/>
            <a:ext cx="622370" cy="1452232"/>
          </a:xfrm>
          <a:prstGeom prst="straightConnector1">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2414481" y="2216866"/>
            <a:ext cx="1254408" cy="1452232"/>
          </a:xfrm>
          <a:prstGeom prst="straightConnector1">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91952" y="3669098"/>
            <a:ext cx="4045055" cy="584776"/>
          </a:xfrm>
          <a:prstGeom prst="rect">
            <a:avLst/>
          </a:prstGeom>
          <a:noFill/>
        </p:spPr>
        <p:txBody>
          <a:bodyPr wrap="square" rtlCol="0">
            <a:spAutoFit/>
          </a:bodyPr>
          <a:lstStyle/>
          <a:p>
            <a:pPr algn="ctr"/>
            <a:r>
              <a:rPr lang="en-US" sz="3200" dirty="0" smtClean="0">
                <a:solidFill>
                  <a:srgbClr val="0000FF"/>
                </a:solidFill>
              </a:rPr>
              <a:t>Continuous variables</a:t>
            </a:r>
            <a:endParaRPr lang="en-US" sz="3200" dirty="0">
              <a:solidFill>
                <a:srgbClr val="0000FF"/>
              </a:solidFill>
            </a:endParaRPr>
          </a:p>
        </p:txBody>
      </p:sp>
      <p:cxnSp>
        <p:nvCxnSpPr>
          <p:cNvPr id="18" name="Straight Connector 17"/>
          <p:cNvCxnSpPr/>
          <p:nvPr/>
        </p:nvCxnSpPr>
        <p:spPr>
          <a:xfrm>
            <a:off x="2698553" y="2216866"/>
            <a:ext cx="5844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991556" y="2216866"/>
            <a:ext cx="3922888" cy="144783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887299" y="3664699"/>
            <a:ext cx="4045055" cy="584776"/>
          </a:xfrm>
          <a:prstGeom prst="rect">
            <a:avLst/>
          </a:prstGeom>
          <a:noFill/>
        </p:spPr>
        <p:txBody>
          <a:bodyPr wrap="square" rtlCol="0">
            <a:spAutoFit/>
          </a:bodyPr>
          <a:lstStyle/>
          <a:p>
            <a:pPr algn="ctr"/>
            <a:r>
              <a:rPr lang="en-US" sz="3200" dirty="0" smtClean="0">
                <a:solidFill>
                  <a:srgbClr val="FF0000"/>
                </a:solidFill>
              </a:rPr>
              <a:t>Discrete variables</a:t>
            </a:r>
            <a:endParaRPr lang="en-US" sz="3200" dirty="0">
              <a:solidFill>
                <a:srgbClr val="FF0000"/>
              </a:solidFill>
            </a:endParaRPr>
          </a:p>
        </p:txBody>
      </p:sp>
    </p:spTree>
    <p:extLst>
      <p:ext uri="{BB962C8B-B14F-4D97-AF65-F5344CB8AC3E}">
        <p14:creationId xmlns:p14="http://schemas.microsoft.com/office/powerpoint/2010/main" val="1408816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dirty="0" smtClean="0"/>
              <a:t>Outline</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5" name="Rounded Rectangle 4"/>
          <p:cNvSpPr/>
          <p:nvPr/>
        </p:nvSpPr>
        <p:spPr>
          <a:xfrm>
            <a:off x="4498134" y="6115101"/>
            <a:ext cx="3721986" cy="561329"/>
          </a:xfrm>
          <a:prstGeom prst="roundRect">
            <a:avLst/>
          </a:prstGeom>
          <a:ln w="63500"/>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t>3D Scene Modeling</a:t>
            </a:r>
            <a:endParaRPr lang="en-US" sz="3200" b="1" dirty="0"/>
          </a:p>
        </p:txBody>
      </p:sp>
      <p:sp>
        <p:nvSpPr>
          <p:cNvPr id="6" name="Rounded Rectangle 5"/>
          <p:cNvSpPr/>
          <p:nvPr/>
        </p:nvSpPr>
        <p:spPr>
          <a:xfrm>
            <a:off x="4498133" y="3193040"/>
            <a:ext cx="3721987" cy="543687"/>
          </a:xfrm>
          <a:prstGeom prst="roundRect">
            <a:avLst/>
          </a:prstGeom>
          <a:ln w="63500">
            <a:solidFill>
              <a:srgbClr val="BFBFBF"/>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solidFill>
                  <a:srgbClr val="BFBFBF"/>
                </a:solidFill>
              </a:rPr>
              <a:t>3D Scene Analysis</a:t>
            </a:r>
            <a:endParaRPr lang="en-US" sz="3200" b="1" dirty="0">
              <a:solidFill>
                <a:srgbClr val="BFBFBF"/>
              </a:solidFill>
            </a:endParaRPr>
          </a:p>
        </p:txBody>
      </p:sp>
      <p:sp>
        <p:nvSpPr>
          <p:cNvPr id="7" name="Rounded Rectangle 6"/>
          <p:cNvSpPr/>
          <p:nvPr/>
        </p:nvSpPr>
        <p:spPr>
          <a:xfrm>
            <a:off x="599751" y="4121459"/>
            <a:ext cx="3422110" cy="1591080"/>
          </a:xfrm>
          <a:prstGeom prst="roundRect">
            <a:avLst/>
          </a:prstGeom>
          <a:ln w="63500"/>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t>Reasoning about relationships between objects</a:t>
            </a:r>
            <a:endParaRPr lang="en-US" sz="3200" b="1" dirty="0"/>
          </a:p>
        </p:txBody>
      </p:sp>
      <p:cxnSp>
        <p:nvCxnSpPr>
          <p:cNvPr id="8" name="Straight Arrow Connector 7"/>
          <p:cNvCxnSpPr>
            <a:stCxn id="7" idx="3"/>
            <a:endCxn id="6" idx="1"/>
          </p:cNvCxnSpPr>
          <p:nvPr/>
        </p:nvCxnSpPr>
        <p:spPr>
          <a:xfrm flipV="1">
            <a:off x="4021861" y="3464884"/>
            <a:ext cx="476272" cy="1452115"/>
          </a:xfrm>
          <a:prstGeom prst="straightConnector1">
            <a:avLst/>
          </a:prstGeom>
          <a:ln w="76200">
            <a:solidFill>
              <a:srgbClr val="BFBFBF"/>
            </a:solidFill>
            <a:tailEnd type="arrow"/>
          </a:ln>
        </p:spPr>
        <p:style>
          <a:lnRef idx="1">
            <a:schemeClr val="dk1"/>
          </a:lnRef>
          <a:fillRef idx="0">
            <a:schemeClr val="dk1"/>
          </a:fillRef>
          <a:effectRef idx="0">
            <a:schemeClr val="dk1"/>
          </a:effectRef>
          <a:fontRef idx="minor">
            <a:schemeClr val="tx1"/>
          </a:fontRef>
        </p:style>
      </p:cxnSp>
      <p:cxnSp>
        <p:nvCxnSpPr>
          <p:cNvPr id="9" name="Straight Arrow Connector 8"/>
          <p:cNvCxnSpPr>
            <a:stCxn id="7" idx="3"/>
          </p:cNvCxnSpPr>
          <p:nvPr/>
        </p:nvCxnSpPr>
        <p:spPr>
          <a:xfrm>
            <a:off x="4021861" y="4916999"/>
            <a:ext cx="476272" cy="1451449"/>
          </a:xfrm>
          <a:prstGeom prst="straightConnector1">
            <a:avLst/>
          </a:prstGeom>
          <a:ln w="76200" cmpd="sng">
            <a:tailEnd type="arrow"/>
          </a:ln>
        </p:spPr>
        <p:style>
          <a:lnRef idx="1">
            <a:schemeClr val="dk1"/>
          </a:lnRef>
          <a:fillRef idx="0">
            <a:schemeClr val="dk1"/>
          </a:fillRef>
          <a:effectRef idx="0">
            <a:schemeClr val="dk1"/>
          </a:effectRef>
          <a:fontRef idx="minor">
            <a:schemeClr val="tx1"/>
          </a:fontRef>
        </p:style>
      </p:cxnSp>
      <p:sp>
        <p:nvSpPr>
          <p:cNvPr id="20" name="Content Placeholder 2"/>
          <p:cNvSpPr>
            <a:spLocks noGrp="1"/>
          </p:cNvSpPr>
          <p:nvPr>
            <p:ph idx="1"/>
          </p:nvPr>
        </p:nvSpPr>
        <p:spPr>
          <a:xfrm>
            <a:off x="88199" y="1170060"/>
            <a:ext cx="9020522" cy="2146478"/>
          </a:xfrm>
        </p:spPr>
        <p:txBody>
          <a:bodyPr>
            <a:noAutofit/>
          </a:bodyPr>
          <a:lstStyle/>
          <a:p>
            <a:r>
              <a:rPr lang="en-US" sz="2800" dirty="0">
                <a:solidFill>
                  <a:srgbClr val="BFBFBF"/>
                </a:solidFill>
              </a:rPr>
              <a:t>Analyzing 3D scenes by modeling hierarchical structure</a:t>
            </a:r>
          </a:p>
          <a:p>
            <a:r>
              <a:rPr lang="en-US" sz="2800" dirty="0" smtClean="0"/>
              <a:t>Composition-aware scene optimization for </a:t>
            </a:r>
            <a:r>
              <a:rPr lang="en-US" sz="2800" dirty="0"/>
              <a:t>p</a:t>
            </a:r>
            <a:r>
              <a:rPr lang="en-US" sz="2800" dirty="0" smtClean="0"/>
              <a:t>roduct </a:t>
            </a:r>
            <a:r>
              <a:rPr lang="en-US" sz="2800" dirty="0"/>
              <a:t>i</a:t>
            </a:r>
            <a:r>
              <a:rPr lang="en-US" sz="2800" dirty="0" smtClean="0"/>
              <a:t>mages</a:t>
            </a:r>
          </a:p>
          <a:p>
            <a:r>
              <a:rPr lang="en-US" sz="2800" dirty="0" smtClean="0">
                <a:solidFill>
                  <a:srgbClr val="BFBFBF"/>
                </a:solidFill>
              </a:rPr>
              <a:t>Style </a:t>
            </a:r>
            <a:r>
              <a:rPr lang="en-US" sz="2800" dirty="0">
                <a:solidFill>
                  <a:srgbClr val="BFBFBF"/>
                </a:solidFill>
              </a:rPr>
              <a:t>c</a:t>
            </a:r>
            <a:r>
              <a:rPr lang="en-US" sz="2800" dirty="0" smtClean="0">
                <a:solidFill>
                  <a:srgbClr val="BFBFBF"/>
                </a:solidFill>
              </a:rPr>
              <a:t>ompatibility for 3D furniture models </a:t>
            </a:r>
          </a:p>
        </p:txBody>
      </p:sp>
    </p:spTree>
    <p:extLst>
      <p:ext uri="{BB962C8B-B14F-4D97-AF65-F5344CB8AC3E}">
        <p14:creationId xmlns:p14="http://schemas.microsoft.com/office/powerpoint/2010/main" val="3581848376"/>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Optimization</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397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a:buChar char="•"/>
            </a:pPr>
            <a:r>
              <a:rPr lang="en-US" dirty="0" smtClean="0"/>
              <a:t>Continuous optimization – camera view and object placement</a:t>
            </a:r>
          </a:p>
          <a:p>
            <a:pPr marL="457200" indent="-457200">
              <a:buFont typeface="Arial"/>
              <a:buChar char="•"/>
            </a:pPr>
            <a:r>
              <a:rPr lang="en-US" dirty="0" smtClean="0"/>
              <a:t>Discrete optimization – materials</a:t>
            </a:r>
          </a:p>
        </p:txBody>
      </p:sp>
      <p:cxnSp>
        <p:nvCxnSpPr>
          <p:cNvPr id="10" name="Straight Connector 9"/>
          <p:cNvCxnSpPr/>
          <p:nvPr/>
        </p:nvCxnSpPr>
        <p:spPr>
          <a:xfrm flipH="1" flipV="1">
            <a:off x="230896" y="2330172"/>
            <a:ext cx="325814" cy="1"/>
          </a:xfrm>
          <a:prstGeom prst="line">
            <a:avLst/>
          </a:prstGeom>
          <a:ln w="50800"/>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flipV="1">
            <a:off x="230895" y="1270049"/>
            <a:ext cx="1" cy="1060124"/>
          </a:xfrm>
          <a:prstGeom prst="line">
            <a:avLst/>
          </a:prstGeom>
          <a:ln w="50800"/>
        </p:spPr>
        <p:style>
          <a:lnRef idx="2">
            <a:schemeClr val="dk1"/>
          </a:lnRef>
          <a:fillRef idx="0">
            <a:schemeClr val="dk1"/>
          </a:fillRef>
          <a:effectRef idx="1">
            <a:schemeClr val="dk1"/>
          </a:effectRef>
          <a:fontRef idx="minor">
            <a:schemeClr val="tx1"/>
          </a:fontRef>
        </p:style>
      </p:cxnSp>
      <p:cxnSp>
        <p:nvCxnSpPr>
          <p:cNvPr id="17" name="Straight Arrow Connector 16"/>
          <p:cNvCxnSpPr/>
          <p:nvPr/>
        </p:nvCxnSpPr>
        <p:spPr>
          <a:xfrm>
            <a:off x="230895" y="1270049"/>
            <a:ext cx="346346" cy="0"/>
          </a:xfrm>
          <a:prstGeom prst="straightConnector1">
            <a:avLst/>
          </a:prstGeom>
          <a:ln w="50800">
            <a:tailEnd type="arrow"/>
          </a:ln>
        </p:spPr>
        <p:style>
          <a:lnRef idx="2">
            <a:schemeClr val="dk1"/>
          </a:lnRef>
          <a:fillRef idx="0">
            <a:schemeClr val="dk1"/>
          </a:fillRef>
          <a:effectRef idx="1">
            <a:schemeClr val="dk1"/>
          </a:effectRef>
          <a:fontRef idx="minor">
            <a:schemeClr val="tx1"/>
          </a:fontRef>
        </p:style>
      </p:cxnSp>
      <p:cxnSp>
        <p:nvCxnSpPr>
          <p:cNvPr id="9" name="Straight Arrow Connector 8"/>
          <p:cNvCxnSpPr/>
          <p:nvPr/>
        </p:nvCxnSpPr>
        <p:spPr>
          <a:xfrm>
            <a:off x="556710" y="1270049"/>
            <a:ext cx="0" cy="1060123"/>
          </a:xfrm>
          <a:prstGeom prst="straightConnector1">
            <a:avLst/>
          </a:prstGeom>
          <a:ln w="50800">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443133135"/>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Example</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11" name="optimiza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0982" b="15626"/>
          <a:stretch/>
        </p:blipFill>
        <p:spPr>
          <a:xfrm>
            <a:off x="29721" y="1113274"/>
            <a:ext cx="9071946" cy="4993636"/>
          </a:xfrm>
          <a:prstGeom prst="rect">
            <a:avLst/>
          </a:prstGeom>
        </p:spPr>
      </p:pic>
    </p:spTree>
    <p:extLst>
      <p:ext uri="{BB962C8B-B14F-4D97-AF65-F5344CB8AC3E}">
        <p14:creationId xmlns:p14="http://schemas.microsoft.com/office/powerpoint/2010/main" val="319567665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Overview</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6"/>
            <a:ext cx="8339456" cy="53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smtClean="0"/>
          </a:p>
          <a:p>
            <a:r>
              <a:rPr lang="en-US" dirty="0" smtClean="0"/>
              <a:t>Composition rules and constraints</a:t>
            </a:r>
          </a:p>
          <a:p>
            <a:endParaRPr lang="en-US" dirty="0" smtClean="0"/>
          </a:p>
          <a:p>
            <a:endParaRPr lang="en-US" dirty="0"/>
          </a:p>
          <a:p>
            <a:r>
              <a:rPr lang="en-US" dirty="0" smtClean="0"/>
              <a:t>Optimization</a:t>
            </a:r>
            <a:endParaRPr lang="en-US" dirty="0"/>
          </a:p>
          <a:p>
            <a:endParaRPr lang="en-US" dirty="0" smtClean="0"/>
          </a:p>
          <a:p>
            <a:endParaRPr lang="en-US" dirty="0"/>
          </a:p>
          <a:p>
            <a:r>
              <a:rPr lang="en-US" dirty="0" smtClean="0">
                <a:solidFill>
                  <a:srgbClr val="FF0000"/>
                </a:solidFill>
              </a:rPr>
              <a:t>Applications</a:t>
            </a:r>
          </a:p>
          <a:p>
            <a:endParaRPr lang="en-US" sz="3600" dirty="0" smtClean="0"/>
          </a:p>
          <a:p>
            <a:pPr marL="571500" indent="-571500">
              <a:buFont typeface="Arial"/>
              <a:buChar char="•"/>
            </a:pPr>
            <a:endParaRPr lang="en-US" sz="3600" dirty="0" smtClean="0"/>
          </a:p>
        </p:txBody>
      </p:sp>
      <p:cxnSp>
        <p:nvCxnSpPr>
          <p:cNvPr id="8" name="Straight Arrow Connector 7"/>
          <p:cNvCxnSpPr/>
          <p:nvPr/>
        </p:nvCxnSpPr>
        <p:spPr>
          <a:xfrm>
            <a:off x="117589" y="5449109"/>
            <a:ext cx="339611"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4762625"/>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Applications</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9" name="Content Placeholder 2"/>
          <p:cNvSpPr txBox="1">
            <a:spLocks/>
          </p:cNvSpPr>
          <p:nvPr/>
        </p:nvSpPr>
        <p:spPr bwMode="auto">
          <a:xfrm>
            <a:off x="556710" y="969557"/>
            <a:ext cx="8339456" cy="397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rabicPeriod"/>
            </a:pPr>
            <a:r>
              <a:rPr lang="en-US" dirty="0" smtClean="0"/>
              <a:t>Refining rough compositions</a:t>
            </a:r>
          </a:p>
          <a:p>
            <a:pPr marL="514350" indent="-514350">
              <a:buFont typeface="+mj-lt"/>
              <a:buAutoNum type="arabicPeriod"/>
            </a:pPr>
            <a:r>
              <a:rPr lang="en-US" dirty="0" smtClean="0"/>
              <a:t>Retargeting for different aspect ratios</a:t>
            </a:r>
          </a:p>
          <a:p>
            <a:pPr marL="514350" indent="-514350">
              <a:buFont typeface="+mj-lt"/>
              <a:buAutoNum type="arabicPeriod"/>
            </a:pPr>
            <a:r>
              <a:rPr lang="en-US" dirty="0" smtClean="0"/>
              <a:t>Retargeting for different cultural preferences</a:t>
            </a:r>
          </a:p>
          <a:p>
            <a:pPr marL="514350" indent="-514350">
              <a:buFont typeface="+mj-lt"/>
              <a:buAutoNum type="arabicPeriod"/>
            </a:pPr>
            <a:r>
              <a:rPr lang="en-US" dirty="0" smtClean="0"/>
              <a:t>Text-incorporated composition</a:t>
            </a:r>
          </a:p>
          <a:p>
            <a:pPr marL="514350" indent="-514350">
              <a:buFont typeface="+mj-lt"/>
              <a:buAutoNum type="arabicPeriod"/>
            </a:pPr>
            <a:r>
              <a:rPr lang="en-US" dirty="0" smtClean="0"/>
              <a:t>Generating </a:t>
            </a:r>
            <a:r>
              <a:rPr lang="en-US" dirty="0"/>
              <a:t>detail images from an overview</a:t>
            </a:r>
          </a:p>
          <a:p>
            <a:pPr marL="514350" indent="-514350">
              <a:buFont typeface="+mj-lt"/>
              <a:buAutoNum type="arabicPeriod"/>
            </a:pPr>
            <a:endParaRPr lang="en-US" dirty="0" smtClean="0"/>
          </a:p>
        </p:txBody>
      </p:sp>
    </p:spTree>
    <p:extLst>
      <p:ext uri="{BB962C8B-B14F-4D97-AF65-F5344CB8AC3E}">
        <p14:creationId xmlns:p14="http://schemas.microsoft.com/office/powerpoint/2010/main" val="925930553"/>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a:bodyPr>
          <a:lstStyle/>
          <a:p>
            <a:pPr algn="l"/>
            <a:r>
              <a:rPr lang="en-US" sz="3600" dirty="0" smtClean="0"/>
              <a:t>Application 1: Refining rough compositions</a:t>
            </a:r>
            <a:endParaRPr lang="en-US" sz="36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8" name="Right Arrow 7"/>
          <p:cNvSpPr/>
          <p:nvPr/>
        </p:nvSpPr>
        <p:spPr>
          <a:xfrm>
            <a:off x="4286387" y="3016499"/>
            <a:ext cx="351529" cy="1054641"/>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9" name="TextBox 8"/>
          <p:cNvSpPr txBox="1"/>
          <p:nvPr/>
        </p:nvSpPr>
        <p:spPr>
          <a:xfrm>
            <a:off x="740094" y="5819102"/>
            <a:ext cx="2996220" cy="523220"/>
          </a:xfrm>
          <a:prstGeom prst="rect">
            <a:avLst/>
          </a:prstGeom>
          <a:noFill/>
        </p:spPr>
        <p:txBody>
          <a:bodyPr wrap="square" rtlCol="0">
            <a:spAutoFit/>
          </a:bodyPr>
          <a:lstStyle/>
          <a:p>
            <a:pPr algn="ctr"/>
            <a:r>
              <a:rPr lang="en-US" sz="2800" dirty="0"/>
              <a:t>R</a:t>
            </a:r>
            <a:r>
              <a:rPr lang="en-US" sz="2800" dirty="0" smtClean="0"/>
              <a:t>ough composition</a:t>
            </a:r>
            <a:endParaRPr lang="en-US" sz="2800" dirty="0"/>
          </a:p>
        </p:txBody>
      </p:sp>
      <p:sp>
        <p:nvSpPr>
          <p:cNvPr id="11" name="TextBox 10"/>
          <p:cNvSpPr txBox="1"/>
          <p:nvPr/>
        </p:nvSpPr>
        <p:spPr>
          <a:xfrm>
            <a:off x="4915936" y="5819102"/>
            <a:ext cx="3695692" cy="523220"/>
          </a:xfrm>
          <a:prstGeom prst="rect">
            <a:avLst/>
          </a:prstGeom>
          <a:noFill/>
        </p:spPr>
        <p:txBody>
          <a:bodyPr wrap="square" rtlCol="0">
            <a:spAutoFit/>
          </a:bodyPr>
          <a:lstStyle/>
          <a:p>
            <a:pPr algn="ctr"/>
            <a:r>
              <a:rPr lang="en-US" sz="2800" dirty="0" smtClean="0"/>
              <a:t>Optimized composition</a:t>
            </a:r>
            <a:endParaRPr lang="en-US" sz="2800" dirty="0"/>
          </a:p>
        </p:txBody>
      </p:sp>
      <p:pic>
        <p:nvPicPr>
          <p:cNvPr id="10" name="Picture 9" descr="0-man-snapshot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98" y="1598338"/>
            <a:ext cx="3549905" cy="41140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0-snapshot4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6227" y="1598338"/>
            <a:ext cx="3549904" cy="41140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79540395"/>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3" name="TextBox 2"/>
          <p:cNvSpPr txBox="1"/>
          <p:nvPr/>
        </p:nvSpPr>
        <p:spPr>
          <a:xfrm>
            <a:off x="343838" y="1075511"/>
            <a:ext cx="4863162" cy="584776"/>
          </a:xfrm>
          <a:prstGeom prst="rect">
            <a:avLst/>
          </a:prstGeom>
          <a:noFill/>
        </p:spPr>
        <p:txBody>
          <a:bodyPr wrap="square" rtlCol="0">
            <a:spAutoFit/>
          </a:bodyPr>
          <a:lstStyle/>
          <a:p>
            <a:r>
              <a:rPr lang="en-US" sz="3200" dirty="0" smtClean="0"/>
              <a:t>User study</a:t>
            </a:r>
            <a:endParaRPr lang="en-US" sz="3200" dirty="0"/>
          </a:p>
        </p:txBody>
      </p:sp>
      <p:pic>
        <p:nvPicPr>
          <p:cNvPr id="9" name="Picture 8" descr="0-man-snapshot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55" y="1877400"/>
            <a:ext cx="3551530" cy="41159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ight Arrow 4"/>
          <p:cNvSpPr/>
          <p:nvPr/>
        </p:nvSpPr>
        <p:spPr>
          <a:xfrm>
            <a:off x="4145629" y="3705182"/>
            <a:ext cx="917583" cy="409355"/>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10" name="Picture 9" descr="0-snapshot9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7000" y="1877400"/>
            <a:ext cx="3551530" cy="41159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itle 1"/>
          <p:cNvSpPr>
            <a:spLocks noGrp="1"/>
          </p:cNvSpPr>
          <p:nvPr>
            <p:ph type="title"/>
          </p:nvPr>
        </p:nvSpPr>
        <p:spPr>
          <a:xfrm>
            <a:off x="418352" y="140167"/>
            <a:ext cx="8268447" cy="679978"/>
          </a:xfrm>
        </p:spPr>
        <p:txBody>
          <a:bodyPr>
            <a:normAutofit/>
          </a:bodyPr>
          <a:lstStyle/>
          <a:p>
            <a:pPr algn="l"/>
            <a:r>
              <a:rPr lang="en-US" sz="3600" dirty="0" smtClean="0"/>
              <a:t>Application 1: Refining rough compositions</a:t>
            </a:r>
            <a:endParaRPr lang="en-US" sz="3600" dirty="0"/>
          </a:p>
        </p:txBody>
      </p:sp>
    </p:spTree>
    <p:extLst>
      <p:ext uri="{BB962C8B-B14F-4D97-AF65-F5344CB8AC3E}">
        <p14:creationId xmlns:p14="http://schemas.microsoft.com/office/powerpoint/2010/main" val="66471838"/>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5-02-10 at 9.23.33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000" y="1866983"/>
            <a:ext cx="3580195" cy="4168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3" name="TextBox 2"/>
          <p:cNvSpPr txBox="1"/>
          <p:nvPr/>
        </p:nvSpPr>
        <p:spPr>
          <a:xfrm>
            <a:off x="343838" y="1075511"/>
            <a:ext cx="4863162" cy="584776"/>
          </a:xfrm>
          <a:prstGeom prst="rect">
            <a:avLst/>
          </a:prstGeom>
          <a:noFill/>
        </p:spPr>
        <p:txBody>
          <a:bodyPr wrap="square" rtlCol="0">
            <a:spAutoFit/>
          </a:bodyPr>
          <a:lstStyle/>
          <a:p>
            <a:r>
              <a:rPr lang="en-US" sz="3200" dirty="0" smtClean="0"/>
              <a:t>User study</a:t>
            </a:r>
            <a:endParaRPr lang="en-US" sz="3200" dirty="0"/>
          </a:p>
        </p:txBody>
      </p:sp>
      <p:pic>
        <p:nvPicPr>
          <p:cNvPr id="9" name="Picture 8" descr="0-man-snapshot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755" y="1877400"/>
            <a:ext cx="3551530" cy="41159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ight Arrow 4"/>
          <p:cNvSpPr/>
          <p:nvPr/>
        </p:nvSpPr>
        <p:spPr>
          <a:xfrm>
            <a:off x="4145629" y="3705182"/>
            <a:ext cx="917583" cy="409355"/>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18352" y="140167"/>
            <a:ext cx="8268447" cy="679978"/>
          </a:xfrm>
        </p:spPr>
        <p:txBody>
          <a:bodyPr>
            <a:normAutofit/>
          </a:bodyPr>
          <a:lstStyle/>
          <a:p>
            <a:pPr algn="l"/>
            <a:r>
              <a:rPr lang="en-US" sz="3600" dirty="0" smtClean="0"/>
              <a:t>Application 1: Refining rough compositions</a:t>
            </a:r>
            <a:endParaRPr lang="en-US" sz="3600" dirty="0"/>
          </a:p>
        </p:txBody>
      </p:sp>
      <p:sp>
        <p:nvSpPr>
          <p:cNvPr id="13" name="TextBox 12"/>
          <p:cNvSpPr txBox="1"/>
          <p:nvPr/>
        </p:nvSpPr>
        <p:spPr>
          <a:xfrm>
            <a:off x="5754511" y="1185578"/>
            <a:ext cx="2486378" cy="584776"/>
          </a:xfrm>
          <a:prstGeom prst="rect">
            <a:avLst/>
          </a:prstGeom>
          <a:noFill/>
        </p:spPr>
        <p:txBody>
          <a:bodyPr wrap="square" rtlCol="0">
            <a:spAutoFit/>
          </a:bodyPr>
          <a:lstStyle/>
          <a:p>
            <a:pPr algn="ctr"/>
            <a:r>
              <a:rPr lang="en-US" sz="3200" dirty="0" smtClean="0"/>
              <a:t>Reference</a:t>
            </a:r>
            <a:endParaRPr lang="en-US" sz="3200" dirty="0"/>
          </a:p>
        </p:txBody>
      </p:sp>
    </p:spTree>
    <p:extLst>
      <p:ext uri="{BB962C8B-B14F-4D97-AF65-F5344CB8AC3E}">
        <p14:creationId xmlns:p14="http://schemas.microsoft.com/office/powerpoint/2010/main" val="3146330084"/>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3" name="Picture 2" descr="Screen Shot 2015-02-03 at 11.33.37 AM.jpg"/>
          <p:cNvPicPr>
            <a:picLocks noChangeAspect="1"/>
          </p:cNvPicPr>
          <p:nvPr/>
        </p:nvPicPr>
        <p:blipFill rotWithShape="1">
          <a:blip r:embed="rId3">
            <a:extLst>
              <a:ext uri="{28A0092B-C50C-407E-A947-70E740481C1C}">
                <a14:useLocalDpi xmlns:a14="http://schemas.microsoft.com/office/drawing/2010/main" val="0"/>
              </a:ext>
            </a:extLst>
          </a:blip>
          <a:srcRect b="75261"/>
          <a:stretch/>
        </p:blipFill>
        <p:spPr>
          <a:xfrm>
            <a:off x="803441" y="1012358"/>
            <a:ext cx="7413205" cy="1442975"/>
          </a:xfrm>
          <a:prstGeom prst="rect">
            <a:avLst/>
          </a:prstGeom>
        </p:spPr>
      </p:pic>
      <p:sp>
        <p:nvSpPr>
          <p:cNvPr id="7" name="Title 1"/>
          <p:cNvSpPr>
            <a:spLocks noGrp="1"/>
          </p:cNvSpPr>
          <p:nvPr>
            <p:ph type="title"/>
          </p:nvPr>
        </p:nvSpPr>
        <p:spPr>
          <a:xfrm>
            <a:off x="418352" y="140167"/>
            <a:ext cx="8268447" cy="679978"/>
          </a:xfrm>
        </p:spPr>
        <p:txBody>
          <a:bodyPr>
            <a:normAutofit/>
          </a:bodyPr>
          <a:lstStyle/>
          <a:p>
            <a:pPr algn="l"/>
            <a:r>
              <a:rPr lang="en-US" sz="3600" dirty="0" smtClean="0"/>
              <a:t>Application 1: Refining rough compositions</a:t>
            </a:r>
            <a:endParaRPr lang="en-US" sz="3600" dirty="0"/>
          </a:p>
        </p:txBody>
      </p:sp>
    </p:spTree>
    <p:extLst>
      <p:ext uri="{BB962C8B-B14F-4D97-AF65-F5344CB8AC3E}">
        <p14:creationId xmlns:p14="http://schemas.microsoft.com/office/powerpoint/2010/main" val="3065403539"/>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efinement.pdf"/>
          <p:cNvPicPr>
            <a:picLocks noChangeAspect="1"/>
          </p:cNvPicPr>
          <p:nvPr/>
        </p:nvPicPr>
        <p:blipFill rotWithShape="1">
          <a:blip r:embed="rId3" cstate="print">
            <a:extLst>
              <a:ext uri="{28A0092B-C50C-407E-A947-70E740481C1C}">
                <a14:useLocalDpi xmlns:a14="http://schemas.microsoft.com/office/drawing/2010/main" val="0"/>
              </a:ext>
            </a:extLst>
          </a:blip>
          <a:srcRect t="38182" r="52372" b="35982"/>
          <a:stretch/>
        </p:blipFill>
        <p:spPr>
          <a:xfrm>
            <a:off x="746995" y="4160006"/>
            <a:ext cx="7413205" cy="2712105"/>
          </a:xfrm>
          <a:prstGeom prst="rect">
            <a:avLst/>
          </a:prstGeom>
        </p:spPr>
      </p:pic>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3" name="Picture 2" descr="Screen Shot 2015-02-03 at 11.33.37 AM.jpg"/>
          <p:cNvPicPr>
            <a:picLocks noChangeAspect="1"/>
          </p:cNvPicPr>
          <p:nvPr/>
        </p:nvPicPr>
        <p:blipFill rotWithShape="1">
          <a:blip r:embed="rId4">
            <a:extLst>
              <a:ext uri="{28A0092B-C50C-407E-A947-70E740481C1C}">
                <a14:useLocalDpi xmlns:a14="http://schemas.microsoft.com/office/drawing/2010/main" val="0"/>
              </a:ext>
            </a:extLst>
          </a:blip>
          <a:srcRect b="75261"/>
          <a:stretch/>
        </p:blipFill>
        <p:spPr>
          <a:xfrm>
            <a:off x="803441" y="1012358"/>
            <a:ext cx="7413205" cy="1442975"/>
          </a:xfrm>
          <a:prstGeom prst="rect">
            <a:avLst/>
          </a:prstGeom>
        </p:spPr>
      </p:pic>
      <p:sp>
        <p:nvSpPr>
          <p:cNvPr id="7" name="Title 1"/>
          <p:cNvSpPr>
            <a:spLocks noGrp="1"/>
          </p:cNvSpPr>
          <p:nvPr>
            <p:ph type="title"/>
          </p:nvPr>
        </p:nvSpPr>
        <p:spPr>
          <a:xfrm>
            <a:off x="418352" y="140167"/>
            <a:ext cx="8268447" cy="679978"/>
          </a:xfrm>
        </p:spPr>
        <p:txBody>
          <a:bodyPr>
            <a:normAutofit/>
          </a:bodyPr>
          <a:lstStyle/>
          <a:p>
            <a:pPr algn="l"/>
            <a:r>
              <a:rPr lang="en-US" sz="3600" dirty="0" smtClean="0"/>
              <a:t>Application 1: Refining rough compositions</a:t>
            </a:r>
            <a:endParaRPr lang="en-US" sz="3600" dirty="0"/>
          </a:p>
        </p:txBody>
      </p:sp>
    </p:spTree>
    <p:extLst>
      <p:ext uri="{BB962C8B-B14F-4D97-AF65-F5344CB8AC3E}">
        <p14:creationId xmlns:p14="http://schemas.microsoft.com/office/powerpoint/2010/main" val="1811103856"/>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3" name="Picture 2" descr="Screen Shot 2015-02-03 at 11.33.37 AM.jpg"/>
          <p:cNvPicPr>
            <a:picLocks noChangeAspect="1"/>
          </p:cNvPicPr>
          <p:nvPr/>
        </p:nvPicPr>
        <p:blipFill rotWithShape="1">
          <a:blip r:embed="rId3">
            <a:extLst>
              <a:ext uri="{28A0092B-C50C-407E-A947-70E740481C1C}">
                <a14:useLocalDpi xmlns:a14="http://schemas.microsoft.com/office/drawing/2010/main" val="0"/>
              </a:ext>
            </a:extLst>
          </a:blip>
          <a:srcRect t="1" b="-221"/>
          <a:stretch/>
        </p:blipFill>
        <p:spPr>
          <a:xfrm>
            <a:off x="803441" y="1012358"/>
            <a:ext cx="7413205" cy="5845642"/>
          </a:xfrm>
          <a:prstGeom prst="rect">
            <a:avLst/>
          </a:prstGeom>
        </p:spPr>
      </p:pic>
      <p:sp>
        <p:nvSpPr>
          <p:cNvPr id="8" name="Title 1"/>
          <p:cNvSpPr>
            <a:spLocks noGrp="1"/>
          </p:cNvSpPr>
          <p:nvPr>
            <p:ph type="title"/>
          </p:nvPr>
        </p:nvSpPr>
        <p:spPr>
          <a:xfrm>
            <a:off x="418352" y="140167"/>
            <a:ext cx="8268447" cy="679978"/>
          </a:xfrm>
        </p:spPr>
        <p:txBody>
          <a:bodyPr>
            <a:normAutofit/>
          </a:bodyPr>
          <a:lstStyle/>
          <a:p>
            <a:pPr algn="l"/>
            <a:r>
              <a:rPr lang="en-US" sz="3600" dirty="0" smtClean="0"/>
              <a:t>Application 1: Refining rough compositions</a:t>
            </a:r>
            <a:endParaRPr lang="en-US" sz="3600" dirty="0"/>
          </a:p>
        </p:txBody>
      </p:sp>
    </p:spTree>
    <p:extLst>
      <p:ext uri="{BB962C8B-B14F-4D97-AF65-F5344CB8AC3E}">
        <p14:creationId xmlns:p14="http://schemas.microsoft.com/office/powerpoint/2010/main" val="93143873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dirty="0" smtClean="0"/>
              <a:t>Outline</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5" name="Rounded Rectangle 4"/>
          <p:cNvSpPr/>
          <p:nvPr/>
        </p:nvSpPr>
        <p:spPr>
          <a:xfrm>
            <a:off x="4498134" y="6115101"/>
            <a:ext cx="3721986" cy="561329"/>
          </a:xfrm>
          <a:prstGeom prst="roundRect">
            <a:avLst/>
          </a:prstGeom>
          <a:ln w="63500"/>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t>3D Scene Modeling</a:t>
            </a:r>
            <a:endParaRPr lang="en-US" sz="3200" b="1" dirty="0"/>
          </a:p>
        </p:txBody>
      </p:sp>
      <p:sp>
        <p:nvSpPr>
          <p:cNvPr id="6" name="Rounded Rectangle 5"/>
          <p:cNvSpPr/>
          <p:nvPr/>
        </p:nvSpPr>
        <p:spPr>
          <a:xfrm>
            <a:off x="4498133" y="3193040"/>
            <a:ext cx="3721987" cy="543687"/>
          </a:xfrm>
          <a:prstGeom prst="roundRect">
            <a:avLst/>
          </a:prstGeom>
          <a:ln w="63500">
            <a:solidFill>
              <a:srgbClr val="BFBFBF"/>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solidFill>
                  <a:srgbClr val="BFBFBF"/>
                </a:solidFill>
              </a:rPr>
              <a:t>3D Scene Analysis</a:t>
            </a:r>
            <a:endParaRPr lang="en-US" sz="3200" b="1" dirty="0">
              <a:solidFill>
                <a:srgbClr val="BFBFBF"/>
              </a:solidFill>
            </a:endParaRPr>
          </a:p>
        </p:txBody>
      </p:sp>
      <p:sp>
        <p:nvSpPr>
          <p:cNvPr id="7" name="Rounded Rectangle 6"/>
          <p:cNvSpPr/>
          <p:nvPr/>
        </p:nvSpPr>
        <p:spPr>
          <a:xfrm>
            <a:off x="599751" y="4121459"/>
            <a:ext cx="3422110" cy="1591080"/>
          </a:xfrm>
          <a:prstGeom prst="roundRect">
            <a:avLst/>
          </a:prstGeom>
          <a:ln w="63500"/>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t>Reasoning about relationships between objects</a:t>
            </a:r>
            <a:endParaRPr lang="en-US" sz="3200" b="1" dirty="0"/>
          </a:p>
        </p:txBody>
      </p:sp>
      <p:cxnSp>
        <p:nvCxnSpPr>
          <p:cNvPr id="8" name="Straight Arrow Connector 7"/>
          <p:cNvCxnSpPr>
            <a:stCxn id="7" idx="3"/>
            <a:endCxn id="6" idx="1"/>
          </p:cNvCxnSpPr>
          <p:nvPr/>
        </p:nvCxnSpPr>
        <p:spPr>
          <a:xfrm flipV="1">
            <a:off x="4021861" y="3464884"/>
            <a:ext cx="476272" cy="1452115"/>
          </a:xfrm>
          <a:prstGeom prst="straightConnector1">
            <a:avLst/>
          </a:prstGeom>
          <a:ln w="76200">
            <a:solidFill>
              <a:srgbClr val="BFBFBF"/>
            </a:solidFill>
            <a:tailEnd type="arrow"/>
          </a:ln>
        </p:spPr>
        <p:style>
          <a:lnRef idx="1">
            <a:schemeClr val="dk1"/>
          </a:lnRef>
          <a:fillRef idx="0">
            <a:schemeClr val="dk1"/>
          </a:fillRef>
          <a:effectRef idx="0">
            <a:schemeClr val="dk1"/>
          </a:effectRef>
          <a:fontRef idx="minor">
            <a:schemeClr val="tx1"/>
          </a:fontRef>
        </p:style>
      </p:cxnSp>
      <p:cxnSp>
        <p:nvCxnSpPr>
          <p:cNvPr id="9" name="Straight Arrow Connector 8"/>
          <p:cNvCxnSpPr>
            <a:stCxn id="7" idx="3"/>
          </p:cNvCxnSpPr>
          <p:nvPr/>
        </p:nvCxnSpPr>
        <p:spPr>
          <a:xfrm>
            <a:off x="4021861" y="4916999"/>
            <a:ext cx="476272" cy="1451449"/>
          </a:xfrm>
          <a:prstGeom prst="straightConnector1">
            <a:avLst/>
          </a:prstGeom>
          <a:ln w="76200" cmpd="sng">
            <a:tailEnd type="arrow"/>
          </a:ln>
        </p:spPr>
        <p:style>
          <a:lnRef idx="1">
            <a:schemeClr val="dk1"/>
          </a:lnRef>
          <a:fillRef idx="0">
            <a:schemeClr val="dk1"/>
          </a:fillRef>
          <a:effectRef idx="0">
            <a:schemeClr val="dk1"/>
          </a:effectRef>
          <a:fontRef idx="minor">
            <a:schemeClr val="tx1"/>
          </a:fontRef>
        </p:style>
      </p:cxnSp>
      <p:sp>
        <p:nvSpPr>
          <p:cNvPr id="20" name="Content Placeholder 2"/>
          <p:cNvSpPr>
            <a:spLocks noGrp="1"/>
          </p:cNvSpPr>
          <p:nvPr>
            <p:ph idx="1"/>
          </p:nvPr>
        </p:nvSpPr>
        <p:spPr>
          <a:xfrm>
            <a:off x="88199" y="1170060"/>
            <a:ext cx="9020522" cy="2146478"/>
          </a:xfrm>
        </p:spPr>
        <p:txBody>
          <a:bodyPr>
            <a:noAutofit/>
          </a:bodyPr>
          <a:lstStyle/>
          <a:p>
            <a:r>
              <a:rPr lang="en-US" sz="2800" dirty="0">
                <a:solidFill>
                  <a:srgbClr val="BFBFBF"/>
                </a:solidFill>
              </a:rPr>
              <a:t>Analyzing 3D scenes by modeling hierarchical structure</a:t>
            </a:r>
          </a:p>
          <a:p>
            <a:r>
              <a:rPr lang="en-US" sz="2800" dirty="0" smtClean="0">
                <a:solidFill>
                  <a:srgbClr val="BFBFBF"/>
                </a:solidFill>
              </a:rPr>
              <a:t>Composition-aware scene optimization for </a:t>
            </a:r>
            <a:r>
              <a:rPr lang="en-US" sz="2800" dirty="0">
                <a:solidFill>
                  <a:srgbClr val="BFBFBF"/>
                </a:solidFill>
              </a:rPr>
              <a:t>p</a:t>
            </a:r>
            <a:r>
              <a:rPr lang="en-US" sz="2800" dirty="0" smtClean="0">
                <a:solidFill>
                  <a:srgbClr val="BFBFBF"/>
                </a:solidFill>
              </a:rPr>
              <a:t>roduct </a:t>
            </a:r>
            <a:r>
              <a:rPr lang="en-US" sz="2800" dirty="0">
                <a:solidFill>
                  <a:srgbClr val="BFBFBF"/>
                </a:solidFill>
              </a:rPr>
              <a:t>i</a:t>
            </a:r>
            <a:r>
              <a:rPr lang="en-US" sz="2800" dirty="0" smtClean="0">
                <a:solidFill>
                  <a:srgbClr val="BFBFBF"/>
                </a:solidFill>
              </a:rPr>
              <a:t>mages</a:t>
            </a:r>
          </a:p>
          <a:p>
            <a:r>
              <a:rPr lang="en-US" sz="2800" dirty="0" smtClean="0"/>
              <a:t>Style </a:t>
            </a:r>
            <a:r>
              <a:rPr lang="en-US" sz="2800" dirty="0"/>
              <a:t>c</a:t>
            </a:r>
            <a:r>
              <a:rPr lang="en-US" sz="2800" dirty="0" smtClean="0"/>
              <a:t>ompatibility for 3D furniture models </a:t>
            </a:r>
          </a:p>
        </p:txBody>
      </p:sp>
    </p:spTree>
    <p:extLst>
      <p:ext uri="{BB962C8B-B14F-4D97-AF65-F5344CB8AC3E}">
        <p14:creationId xmlns:p14="http://schemas.microsoft.com/office/powerpoint/2010/main" val="3971859478"/>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3" name="Picture 2" descr="Screen Shot 2015-02-03 at 11.33.37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441" y="1012358"/>
            <a:ext cx="7413205" cy="5832684"/>
          </a:xfrm>
          <a:prstGeom prst="rect">
            <a:avLst/>
          </a:prstGeom>
        </p:spPr>
      </p:pic>
      <p:cxnSp>
        <p:nvCxnSpPr>
          <p:cNvPr id="5" name="Straight Connector 4"/>
          <p:cNvCxnSpPr/>
          <p:nvPr/>
        </p:nvCxnSpPr>
        <p:spPr>
          <a:xfrm flipV="1">
            <a:off x="1434139" y="4171466"/>
            <a:ext cx="0" cy="9963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4722501" y="4171467"/>
            <a:ext cx="6599" cy="210214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1423195" y="4905024"/>
            <a:ext cx="696849" cy="0"/>
          </a:xfrm>
          <a:prstGeom prst="straightConnector1">
            <a:avLst/>
          </a:prstGeom>
          <a:ln w="50800">
            <a:solidFill>
              <a:srgbClr val="008000"/>
            </a:solidFill>
            <a:tailEnd type="arrow"/>
          </a:ln>
        </p:spPr>
        <p:style>
          <a:lnRef idx="2">
            <a:schemeClr val="accent4"/>
          </a:lnRef>
          <a:fillRef idx="0">
            <a:schemeClr val="accent4"/>
          </a:fillRef>
          <a:effectRef idx="1">
            <a:schemeClr val="accent4"/>
          </a:effectRef>
          <a:fontRef idx="minor">
            <a:schemeClr val="tx1"/>
          </a:fontRef>
        </p:style>
      </p:cxnSp>
      <p:cxnSp>
        <p:nvCxnSpPr>
          <p:cNvPr id="19" name="Straight Arrow Connector 18"/>
          <p:cNvCxnSpPr/>
          <p:nvPr/>
        </p:nvCxnSpPr>
        <p:spPr>
          <a:xfrm>
            <a:off x="4162268" y="4906848"/>
            <a:ext cx="560233" cy="0"/>
          </a:xfrm>
          <a:prstGeom prst="straightConnector1">
            <a:avLst/>
          </a:prstGeom>
          <a:ln w="50800">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214496" y="4696998"/>
            <a:ext cx="1926782" cy="369332"/>
          </a:xfrm>
          <a:prstGeom prst="rect">
            <a:avLst/>
          </a:prstGeom>
          <a:noFill/>
        </p:spPr>
        <p:txBody>
          <a:bodyPr wrap="square" rtlCol="0">
            <a:spAutoFit/>
          </a:bodyPr>
          <a:lstStyle/>
          <a:p>
            <a:r>
              <a:rPr lang="en-US" b="1" dirty="0" smtClean="0">
                <a:solidFill>
                  <a:srgbClr val="008000"/>
                </a:solidFill>
              </a:rPr>
              <a:t>Large-scale layout</a:t>
            </a:r>
            <a:endParaRPr lang="en-US" b="1" dirty="0">
              <a:solidFill>
                <a:srgbClr val="008000"/>
              </a:solidFill>
            </a:endParaRPr>
          </a:p>
        </p:txBody>
      </p:sp>
      <p:cxnSp>
        <p:nvCxnSpPr>
          <p:cNvPr id="27" name="Straight Connector 26"/>
          <p:cNvCxnSpPr/>
          <p:nvPr/>
        </p:nvCxnSpPr>
        <p:spPr>
          <a:xfrm flipV="1">
            <a:off x="7815736" y="4171466"/>
            <a:ext cx="0" cy="210214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4729100" y="4906848"/>
            <a:ext cx="822895" cy="0"/>
          </a:xfrm>
          <a:prstGeom prst="straightConnector1">
            <a:avLst/>
          </a:prstGeom>
          <a:ln w="50800">
            <a:solidFill>
              <a:srgbClr val="FF0000"/>
            </a:solidFill>
            <a:tailEnd type="arrow"/>
          </a:ln>
        </p:spPr>
        <p:style>
          <a:lnRef idx="2">
            <a:schemeClr val="accent4"/>
          </a:lnRef>
          <a:fillRef idx="0">
            <a:schemeClr val="accent4"/>
          </a:fillRef>
          <a:effectRef idx="1">
            <a:schemeClr val="accent4"/>
          </a:effectRef>
          <a:fontRef idx="minor">
            <a:schemeClr val="tx1"/>
          </a:fontRef>
        </p:style>
      </p:cxnSp>
      <p:cxnSp>
        <p:nvCxnSpPr>
          <p:cNvPr id="29" name="Straight Arrow Connector 28"/>
          <p:cNvCxnSpPr/>
          <p:nvPr/>
        </p:nvCxnSpPr>
        <p:spPr>
          <a:xfrm flipV="1">
            <a:off x="7018265" y="4894076"/>
            <a:ext cx="813755" cy="12772"/>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5663443" y="4701190"/>
            <a:ext cx="1312842" cy="369332"/>
          </a:xfrm>
          <a:prstGeom prst="rect">
            <a:avLst/>
          </a:prstGeom>
          <a:noFill/>
        </p:spPr>
        <p:txBody>
          <a:bodyPr wrap="square" rtlCol="0">
            <a:spAutoFit/>
          </a:bodyPr>
          <a:lstStyle/>
          <a:p>
            <a:pPr algn="ctr"/>
            <a:r>
              <a:rPr lang="en-US" b="1" dirty="0" smtClean="0">
                <a:solidFill>
                  <a:srgbClr val="FF0000"/>
                </a:solidFill>
              </a:rPr>
              <a:t>Refinement</a:t>
            </a:r>
            <a:endParaRPr lang="en-US" b="1" dirty="0">
              <a:solidFill>
                <a:srgbClr val="FF0000"/>
              </a:solidFill>
            </a:endParaRPr>
          </a:p>
        </p:txBody>
      </p:sp>
      <p:sp>
        <p:nvSpPr>
          <p:cNvPr id="18" name="Title 1"/>
          <p:cNvSpPr>
            <a:spLocks noGrp="1"/>
          </p:cNvSpPr>
          <p:nvPr>
            <p:ph type="title"/>
          </p:nvPr>
        </p:nvSpPr>
        <p:spPr>
          <a:xfrm>
            <a:off x="418352" y="140167"/>
            <a:ext cx="8268447" cy="679978"/>
          </a:xfrm>
        </p:spPr>
        <p:txBody>
          <a:bodyPr>
            <a:normAutofit/>
          </a:bodyPr>
          <a:lstStyle/>
          <a:p>
            <a:pPr algn="l"/>
            <a:r>
              <a:rPr lang="en-US" sz="3600" dirty="0" smtClean="0"/>
              <a:t>Application 1: Refining rough compositions</a:t>
            </a:r>
            <a:endParaRPr lang="en-US" sz="3600" dirty="0"/>
          </a:p>
        </p:txBody>
      </p:sp>
    </p:spTree>
    <p:extLst>
      <p:ext uri="{BB962C8B-B14F-4D97-AF65-F5344CB8AC3E}">
        <p14:creationId xmlns:p14="http://schemas.microsoft.com/office/powerpoint/2010/main" val="33582394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3" name="Picture 2" descr="Screen Shot 2015-02-03 at 11.33.37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441" y="1012358"/>
            <a:ext cx="7413205" cy="5832684"/>
          </a:xfrm>
          <a:prstGeom prst="rect">
            <a:avLst/>
          </a:prstGeom>
        </p:spPr>
      </p:pic>
      <p:cxnSp>
        <p:nvCxnSpPr>
          <p:cNvPr id="5" name="Straight Connector 4"/>
          <p:cNvCxnSpPr/>
          <p:nvPr/>
        </p:nvCxnSpPr>
        <p:spPr>
          <a:xfrm flipV="1">
            <a:off x="1434139" y="4171466"/>
            <a:ext cx="0" cy="9963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4722501" y="4171467"/>
            <a:ext cx="6599" cy="210214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1423195" y="4905024"/>
            <a:ext cx="696849" cy="0"/>
          </a:xfrm>
          <a:prstGeom prst="straightConnector1">
            <a:avLst/>
          </a:prstGeom>
          <a:ln w="50800">
            <a:solidFill>
              <a:srgbClr val="008000"/>
            </a:solidFill>
            <a:tailEnd type="arrow"/>
          </a:ln>
        </p:spPr>
        <p:style>
          <a:lnRef idx="2">
            <a:schemeClr val="accent4"/>
          </a:lnRef>
          <a:fillRef idx="0">
            <a:schemeClr val="accent4"/>
          </a:fillRef>
          <a:effectRef idx="1">
            <a:schemeClr val="accent4"/>
          </a:effectRef>
          <a:fontRef idx="minor">
            <a:schemeClr val="tx1"/>
          </a:fontRef>
        </p:style>
      </p:cxnSp>
      <p:cxnSp>
        <p:nvCxnSpPr>
          <p:cNvPr id="19" name="Straight Arrow Connector 18"/>
          <p:cNvCxnSpPr/>
          <p:nvPr/>
        </p:nvCxnSpPr>
        <p:spPr>
          <a:xfrm>
            <a:off x="4162268" y="4906848"/>
            <a:ext cx="560233" cy="0"/>
          </a:xfrm>
          <a:prstGeom prst="straightConnector1">
            <a:avLst/>
          </a:prstGeom>
          <a:ln w="50800">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214496" y="4696998"/>
            <a:ext cx="1926782" cy="369332"/>
          </a:xfrm>
          <a:prstGeom prst="rect">
            <a:avLst/>
          </a:prstGeom>
          <a:noFill/>
        </p:spPr>
        <p:txBody>
          <a:bodyPr wrap="square" rtlCol="0">
            <a:spAutoFit/>
          </a:bodyPr>
          <a:lstStyle/>
          <a:p>
            <a:r>
              <a:rPr lang="en-US" b="1" dirty="0" smtClean="0">
                <a:solidFill>
                  <a:srgbClr val="008000"/>
                </a:solidFill>
              </a:rPr>
              <a:t>Large-scale layout</a:t>
            </a:r>
            <a:endParaRPr lang="en-US" b="1" dirty="0">
              <a:solidFill>
                <a:srgbClr val="008000"/>
              </a:solidFill>
            </a:endParaRPr>
          </a:p>
        </p:txBody>
      </p:sp>
      <p:cxnSp>
        <p:nvCxnSpPr>
          <p:cNvPr id="27" name="Straight Connector 26"/>
          <p:cNvCxnSpPr/>
          <p:nvPr/>
        </p:nvCxnSpPr>
        <p:spPr>
          <a:xfrm flipV="1">
            <a:off x="7815736" y="4171466"/>
            <a:ext cx="0" cy="210214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4729100" y="4906848"/>
            <a:ext cx="822895" cy="0"/>
          </a:xfrm>
          <a:prstGeom prst="straightConnector1">
            <a:avLst/>
          </a:prstGeom>
          <a:ln w="50800">
            <a:solidFill>
              <a:srgbClr val="FF0000"/>
            </a:solidFill>
            <a:tailEnd type="arrow"/>
          </a:ln>
        </p:spPr>
        <p:style>
          <a:lnRef idx="2">
            <a:schemeClr val="accent4"/>
          </a:lnRef>
          <a:fillRef idx="0">
            <a:schemeClr val="accent4"/>
          </a:fillRef>
          <a:effectRef idx="1">
            <a:schemeClr val="accent4"/>
          </a:effectRef>
          <a:fontRef idx="minor">
            <a:schemeClr val="tx1"/>
          </a:fontRef>
        </p:style>
      </p:cxnSp>
      <p:cxnSp>
        <p:nvCxnSpPr>
          <p:cNvPr id="29" name="Straight Arrow Connector 28"/>
          <p:cNvCxnSpPr/>
          <p:nvPr/>
        </p:nvCxnSpPr>
        <p:spPr>
          <a:xfrm flipV="1">
            <a:off x="7018265" y="4894076"/>
            <a:ext cx="813755" cy="12772"/>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5663443" y="4701190"/>
            <a:ext cx="1312842" cy="369332"/>
          </a:xfrm>
          <a:prstGeom prst="rect">
            <a:avLst/>
          </a:prstGeom>
          <a:noFill/>
        </p:spPr>
        <p:txBody>
          <a:bodyPr wrap="square" rtlCol="0">
            <a:spAutoFit/>
          </a:bodyPr>
          <a:lstStyle/>
          <a:p>
            <a:pPr algn="ctr"/>
            <a:r>
              <a:rPr lang="en-US" b="1" dirty="0" smtClean="0">
                <a:solidFill>
                  <a:srgbClr val="FF0000"/>
                </a:solidFill>
              </a:rPr>
              <a:t>Refinement</a:t>
            </a:r>
            <a:endParaRPr lang="en-US" b="1" dirty="0">
              <a:solidFill>
                <a:srgbClr val="FF0000"/>
              </a:solidFill>
            </a:endParaRPr>
          </a:p>
        </p:txBody>
      </p:sp>
      <p:sp>
        <p:nvSpPr>
          <p:cNvPr id="22" name="TextBox 21"/>
          <p:cNvSpPr txBox="1"/>
          <p:nvPr/>
        </p:nvSpPr>
        <p:spPr>
          <a:xfrm>
            <a:off x="5267322" y="4171466"/>
            <a:ext cx="2564698" cy="646331"/>
          </a:xfrm>
          <a:prstGeom prst="rect">
            <a:avLst/>
          </a:prstGeom>
          <a:noFill/>
        </p:spPr>
        <p:txBody>
          <a:bodyPr wrap="square" rtlCol="0">
            <a:spAutoFit/>
          </a:bodyPr>
          <a:lstStyle/>
          <a:p>
            <a:r>
              <a:rPr lang="en-US" dirty="0" smtClean="0">
                <a:solidFill>
                  <a:srgbClr val="FF0000"/>
                </a:solidFill>
              </a:rPr>
              <a:t>(Could have been off-loaded to the computer)</a:t>
            </a:r>
            <a:endParaRPr lang="en-US" dirty="0">
              <a:solidFill>
                <a:srgbClr val="FF0000"/>
              </a:solidFill>
            </a:endParaRPr>
          </a:p>
        </p:txBody>
      </p:sp>
      <p:sp>
        <p:nvSpPr>
          <p:cNvPr id="18" name="Title 1"/>
          <p:cNvSpPr>
            <a:spLocks noGrp="1"/>
          </p:cNvSpPr>
          <p:nvPr>
            <p:ph type="title"/>
          </p:nvPr>
        </p:nvSpPr>
        <p:spPr>
          <a:xfrm>
            <a:off x="418352" y="140167"/>
            <a:ext cx="8268447" cy="679978"/>
          </a:xfrm>
        </p:spPr>
        <p:txBody>
          <a:bodyPr>
            <a:normAutofit/>
          </a:bodyPr>
          <a:lstStyle/>
          <a:p>
            <a:pPr algn="l"/>
            <a:r>
              <a:rPr lang="en-US" sz="3600" dirty="0" smtClean="0"/>
              <a:t>Application 1: Refining rough compositions</a:t>
            </a:r>
            <a:endParaRPr lang="en-US" sz="3600" dirty="0"/>
          </a:p>
        </p:txBody>
      </p:sp>
      <p:sp>
        <p:nvSpPr>
          <p:cNvPr id="20" name="Rectangle 19"/>
          <p:cNvSpPr/>
          <p:nvPr/>
        </p:nvSpPr>
        <p:spPr>
          <a:xfrm>
            <a:off x="2256829" y="2480225"/>
            <a:ext cx="1186282" cy="1372108"/>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990396" y="1065784"/>
            <a:ext cx="1186282" cy="1372108"/>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05630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2" name="Picture 1"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7700" y="2550707"/>
            <a:ext cx="4676300" cy="2780068"/>
          </a:xfrm>
          <a:prstGeom prst="rect">
            <a:avLst/>
          </a:prstGeom>
        </p:spPr>
      </p:pic>
      <p:pic>
        <p:nvPicPr>
          <p:cNvPr id="3" name="Picture 2" descr="2015_IKEA_Catalogu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99" y="2425485"/>
            <a:ext cx="2644716" cy="2815844"/>
          </a:xfrm>
          <a:prstGeom prst="rect">
            <a:avLst/>
          </a:prstGeom>
        </p:spPr>
      </p:pic>
      <p:sp>
        <p:nvSpPr>
          <p:cNvPr id="7" name="Right Arrow 6"/>
          <p:cNvSpPr/>
          <p:nvPr/>
        </p:nvSpPr>
        <p:spPr>
          <a:xfrm>
            <a:off x="3308832" y="3434591"/>
            <a:ext cx="876393" cy="76920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p:cNvSpPr txBox="1"/>
          <p:nvPr/>
        </p:nvSpPr>
        <p:spPr>
          <a:xfrm>
            <a:off x="3344604" y="2561484"/>
            <a:ext cx="733307" cy="923330"/>
          </a:xfrm>
          <a:prstGeom prst="rect">
            <a:avLst/>
          </a:prstGeom>
          <a:noFill/>
        </p:spPr>
        <p:txBody>
          <a:bodyPr wrap="square" rtlCol="0">
            <a:spAutoFit/>
          </a:bodyPr>
          <a:lstStyle/>
          <a:p>
            <a:pPr algn="ctr"/>
            <a:r>
              <a:rPr lang="en-US" sz="5400" dirty="0" smtClean="0"/>
              <a:t>?</a:t>
            </a:r>
            <a:endParaRPr lang="en-US" sz="5400" dirty="0"/>
          </a:p>
        </p:txBody>
      </p:sp>
      <p:sp>
        <p:nvSpPr>
          <p:cNvPr id="10" name="Title 1"/>
          <p:cNvSpPr>
            <a:spLocks noGrp="1"/>
          </p:cNvSpPr>
          <p:nvPr>
            <p:ph type="title"/>
          </p:nvPr>
        </p:nvSpPr>
        <p:spPr>
          <a:xfrm>
            <a:off x="418352" y="140167"/>
            <a:ext cx="8598648" cy="679978"/>
          </a:xfrm>
        </p:spPr>
        <p:txBody>
          <a:bodyPr>
            <a:noAutofit/>
          </a:bodyPr>
          <a:lstStyle/>
          <a:p>
            <a:pPr algn="l"/>
            <a:r>
              <a:rPr lang="en-US" sz="3600" dirty="0" smtClean="0"/>
              <a:t>App 2: Retargeting for different aspect ratios</a:t>
            </a:r>
            <a:endParaRPr lang="en-US" sz="3600" dirty="0"/>
          </a:p>
        </p:txBody>
      </p:sp>
    </p:spTree>
    <p:extLst>
      <p:ext uri="{BB962C8B-B14F-4D97-AF65-F5344CB8AC3E}">
        <p14:creationId xmlns:p14="http://schemas.microsoft.com/office/powerpoint/2010/main" val="1526859212"/>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5" name="Picture 4" descr="Screen Shot 2015-02-03 at 12.30.34 PM.jpg"/>
          <p:cNvPicPr>
            <a:picLocks noChangeAspect="1"/>
          </p:cNvPicPr>
          <p:nvPr/>
        </p:nvPicPr>
        <p:blipFill rotWithShape="1">
          <a:blip r:embed="rId3">
            <a:extLst>
              <a:ext uri="{28A0092B-C50C-407E-A947-70E740481C1C}">
                <a14:useLocalDpi xmlns:a14="http://schemas.microsoft.com/office/drawing/2010/main" val="0"/>
              </a:ext>
            </a:extLst>
          </a:blip>
          <a:srcRect r="44225"/>
          <a:stretch/>
        </p:blipFill>
        <p:spPr>
          <a:xfrm>
            <a:off x="254409" y="1892311"/>
            <a:ext cx="4882036" cy="4151349"/>
          </a:xfrm>
          <a:prstGeom prst="rect">
            <a:avLst/>
          </a:prstGeom>
        </p:spPr>
      </p:pic>
      <p:pic>
        <p:nvPicPr>
          <p:cNvPr id="10" name="Picture 9" descr="Screen Shot 2015-02-03 at 12.30.34 PM.jpg"/>
          <p:cNvPicPr>
            <a:picLocks noChangeAspect="1"/>
          </p:cNvPicPr>
          <p:nvPr/>
        </p:nvPicPr>
        <p:blipFill rotWithShape="1">
          <a:blip r:embed="rId3">
            <a:extLst>
              <a:ext uri="{28A0092B-C50C-407E-A947-70E740481C1C}">
                <a14:useLocalDpi xmlns:a14="http://schemas.microsoft.com/office/drawing/2010/main" val="0"/>
              </a:ext>
            </a:extLst>
          </a:blip>
          <a:srcRect l="78216" r="181"/>
          <a:stretch/>
        </p:blipFill>
        <p:spPr>
          <a:xfrm>
            <a:off x="5164667" y="1892311"/>
            <a:ext cx="1890890" cy="4151349"/>
          </a:xfrm>
          <a:prstGeom prst="rect">
            <a:avLst/>
          </a:prstGeom>
        </p:spPr>
      </p:pic>
      <p:sp>
        <p:nvSpPr>
          <p:cNvPr id="14" name="Title 1"/>
          <p:cNvSpPr>
            <a:spLocks noGrp="1"/>
          </p:cNvSpPr>
          <p:nvPr>
            <p:ph type="title"/>
          </p:nvPr>
        </p:nvSpPr>
        <p:spPr>
          <a:xfrm>
            <a:off x="418352" y="140167"/>
            <a:ext cx="8598648" cy="679978"/>
          </a:xfrm>
        </p:spPr>
        <p:txBody>
          <a:bodyPr>
            <a:noAutofit/>
          </a:bodyPr>
          <a:lstStyle/>
          <a:p>
            <a:pPr algn="l"/>
            <a:r>
              <a:rPr lang="en-US" sz="3600" dirty="0" smtClean="0"/>
              <a:t>App 2: Retargeting for different aspect ratios</a:t>
            </a:r>
            <a:endParaRPr lang="en-US" sz="3600" dirty="0"/>
          </a:p>
        </p:txBody>
      </p:sp>
    </p:spTree>
    <p:extLst>
      <p:ext uri="{BB962C8B-B14F-4D97-AF65-F5344CB8AC3E}">
        <p14:creationId xmlns:p14="http://schemas.microsoft.com/office/powerpoint/2010/main" val="526886312"/>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5" name="Picture 4" descr="Screen Shot 2015-02-03 at 12.30.34 PM.jpg"/>
          <p:cNvPicPr>
            <a:picLocks noChangeAspect="1"/>
          </p:cNvPicPr>
          <p:nvPr/>
        </p:nvPicPr>
        <p:blipFill rotWithShape="1">
          <a:blip r:embed="rId3">
            <a:extLst>
              <a:ext uri="{28A0092B-C50C-407E-A947-70E740481C1C}">
                <a14:useLocalDpi xmlns:a14="http://schemas.microsoft.com/office/drawing/2010/main" val="0"/>
              </a:ext>
            </a:extLst>
          </a:blip>
          <a:srcRect r="44225"/>
          <a:stretch/>
        </p:blipFill>
        <p:spPr>
          <a:xfrm>
            <a:off x="254409" y="1892311"/>
            <a:ext cx="4882036" cy="4151349"/>
          </a:xfrm>
          <a:prstGeom prst="rect">
            <a:avLst/>
          </a:prstGeom>
        </p:spPr>
      </p:pic>
      <p:pic>
        <p:nvPicPr>
          <p:cNvPr id="10" name="Picture 9" descr="Screen Shot 2015-02-03 at 12.30.34 PM.jpg"/>
          <p:cNvPicPr>
            <a:picLocks noChangeAspect="1"/>
          </p:cNvPicPr>
          <p:nvPr/>
        </p:nvPicPr>
        <p:blipFill rotWithShape="1">
          <a:blip r:embed="rId3">
            <a:extLst>
              <a:ext uri="{28A0092B-C50C-407E-A947-70E740481C1C}">
                <a14:useLocalDpi xmlns:a14="http://schemas.microsoft.com/office/drawing/2010/main" val="0"/>
              </a:ext>
            </a:extLst>
          </a:blip>
          <a:srcRect l="78216" r="181"/>
          <a:stretch/>
        </p:blipFill>
        <p:spPr>
          <a:xfrm>
            <a:off x="5164667" y="1892311"/>
            <a:ext cx="1890890" cy="4151349"/>
          </a:xfrm>
          <a:prstGeom prst="rect">
            <a:avLst/>
          </a:prstGeom>
        </p:spPr>
      </p:pic>
      <p:pic>
        <p:nvPicPr>
          <p:cNvPr id="7" name="Picture 6" descr="Screen Shot 2015-02-03 at 12.30.34 PM.jpg"/>
          <p:cNvPicPr>
            <a:picLocks noChangeAspect="1"/>
          </p:cNvPicPr>
          <p:nvPr/>
        </p:nvPicPr>
        <p:blipFill rotWithShape="1">
          <a:blip r:embed="rId3">
            <a:extLst>
              <a:ext uri="{28A0092B-C50C-407E-A947-70E740481C1C}">
                <a14:useLocalDpi xmlns:a14="http://schemas.microsoft.com/office/drawing/2010/main" val="0"/>
              </a:ext>
            </a:extLst>
          </a:blip>
          <a:srcRect l="56129" r="22268"/>
          <a:stretch/>
        </p:blipFill>
        <p:spPr>
          <a:xfrm>
            <a:off x="7055557" y="1892311"/>
            <a:ext cx="1890890" cy="4151349"/>
          </a:xfrm>
          <a:prstGeom prst="rect">
            <a:avLst/>
          </a:prstGeom>
        </p:spPr>
      </p:pic>
      <p:sp>
        <p:nvSpPr>
          <p:cNvPr id="11" name="Title 1"/>
          <p:cNvSpPr>
            <a:spLocks noGrp="1"/>
          </p:cNvSpPr>
          <p:nvPr>
            <p:ph type="title"/>
          </p:nvPr>
        </p:nvSpPr>
        <p:spPr>
          <a:xfrm>
            <a:off x="418352" y="140167"/>
            <a:ext cx="8598648" cy="679978"/>
          </a:xfrm>
        </p:spPr>
        <p:txBody>
          <a:bodyPr>
            <a:noAutofit/>
          </a:bodyPr>
          <a:lstStyle/>
          <a:p>
            <a:pPr algn="l"/>
            <a:r>
              <a:rPr lang="en-US" sz="3600" dirty="0" smtClean="0"/>
              <a:t>App 2: Retargeting for different aspect ratios</a:t>
            </a:r>
            <a:endParaRPr lang="en-US" sz="3600" dirty="0"/>
          </a:p>
        </p:txBody>
      </p:sp>
    </p:spTree>
    <p:extLst>
      <p:ext uri="{BB962C8B-B14F-4D97-AF65-F5344CB8AC3E}">
        <p14:creationId xmlns:p14="http://schemas.microsoft.com/office/powerpoint/2010/main" val="968149727"/>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14" name="Title 1"/>
          <p:cNvSpPr>
            <a:spLocks noGrp="1"/>
          </p:cNvSpPr>
          <p:nvPr>
            <p:ph type="title"/>
          </p:nvPr>
        </p:nvSpPr>
        <p:spPr>
          <a:xfrm>
            <a:off x="263130" y="140167"/>
            <a:ext cx="8937315" cy="679978"/>
          </a:xfrm>
        </p:spPr>
        <p:txBody>
          <a:bodyPr>
            <a:noAutofit/>
          </a:bodyPr>
          <a:lstStyle/>
          <a:p>
            <a:pPr algn="l"/>
            <a:r>
              <a:rPr lang="en-US" sz="3200" dirty="0" smtClean="0"/>
              <a:t>App 3: Retargeting for different cultural preferences</a:t>
            </a:r>
            <a:endParaRPr lang="en-US" sz="3200" dirty="0"/>
          </a:p>
        </p:txBody>
      </p:sp>
      <p:pic>
        <p:nvPicPr>
          <p:cNvPr id="7" name="Picture 6" descr="j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95" y="2311159"/>
            <a:ext cx="4335024" cy="2797063"/>
          </a:xfrm>
          <a:prstGeom prst="rect">
            <a:avLst/>
          </a:prstGeom>
        </p:spPr>
      </p:pic>
      <p:pic>
        <p:nvPicPr>
          <p:cNvPr id="8" name="Picture 7" descr="u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2467" y="2332488"/>
            <a:ext cx="4335024" cy="2797063"/>
          </a:xfrm>
          <a:prstGeom prst="rect">
            <a:avLst/>
          </a:prstGeom>
        </p:spPr>
      </p:pic>
      <p:pic>
        <p:nvPicPr>
          <p:cNvPr id="9" name="Picture 8" descr="imgr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722" y="1662462"/>
            <a:ext cx="859197" cy="643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imgre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6376" y="1725414"/>
            <a:ext cx="875568" cy="5493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74546691"/>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14" name="Title 1"/>
          <p:cNvSpPr>
            <a:spLocks noGrp="1"/>
          </p:cNvSpPr>
          <p:nvPr>
            <p:ph type="title"/>
          </p:nvPr>
        </p:nvSpPr>
        <p:spPr>
          <a:xfrm>
            <a:off x="263130" y="140167"/>
            <a:ext cx="8937315" cy="679978"/>
          </a:xfrm>
        </p:spPr>
        <p:txBody>
          <a:bodyPr>
            <a:noAutofit/>
          </a:bodyPr>
          <a:lstStyle/>
          <a:p>
            <a:pPr algn="l"/>
            <a:r>
              <a:rPr lang="en-US" sz="3200" dirty="0" smtClean="0"/>
              <a:t>App 3: Retargeting for different cultural preferences</a:t>
            </a:r>
            <a:endParaRPr lang="en-US" sz="3200" dirty="0"/>
          </a:p>
        </p:txBody>
      </p:sp>
      <p:pic>
        <p:nvPicPr>
          <p:cNvPr id="13" name="Picture 12" descr="Screen Shot 2015-04-23 at 10.42.09 AM.jpg"/>
          <p:cNvPicPr>
            <a:picLocks noChangeAspect="1"/>
          </p:cNvPicPr>
          <p:nvPr/>
        </p:nvPicPr>
        <p:blipFill rotWithShape="1">
          <a:blip r:embed="rId3">
            <a:extLst>
              <a:ext uri="{28A0092B-C50C-407E-A947-70E740481C1C}">
                <a14:useLocalDpi xmlns:a14="http://schemas.microsoft.com/office/drawing/2010/main" val="0"/>
              </a:ext>
            </a:extLst>
          </a:blip>
          <a:srcRect r="33608"/>
          <a:stretch/>
        </p:blipFill>
        <p:spPr>
          <a:xfrm>
            <a:off x="14111" y="2067300"/>
            <a:ext cx="6053667" cy="2856257"/>
          </a:xfrm>
          <a:prstGeom prst="rect">
            <a:avLst/>
          </a:prstGeom>
        </p:spPr>
      </p:pic>
    </p:spTree>
    <p:extLst>
      <p:ext uri="{BB962C8B-B14F-4D97-AF65-F5344CB8AC3E}">
        <p14:creationId xmlns:p14="http://schemas.microsoft.com/office/powerpoint/2010/main" val="3078736277"/>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14" name="Title 1"/>
          <p:cNvSpPr>
            <a:spLocks noGrp="1"/>
          </p:cNvSpPr>
          <p:nvPr>
            <p:ph type="title"/>
          </p:nvPr>
        </p:nvSpPr>
        <p:spPr>
          <a:xfrm>
            <a:off x="263130" y="140167"/>
            <a:ext cx="8937315" cy="679978"/>
          </a:xfrm>
        </p:spPr>
        <p:txBody>
          <a:bodyPr>
            <a:noAutofit/>
          </a:bodyPr>
          <a:lstStyle/>
          <a:p>
            <a:pPr algn="l"/>
            <a:r>
              <a:rPr lang="en-US" sz="3200" dirty="0" smtClean="0"/>
              <a:t>App 3: Retargeting for different cultural preferences</a:t>
            </a:r>
            <a:endParaRPr lang="en-US" sz="3200" dirty="0"/>
          </a:p>
        </p:txBody>
      </p:sp>
      <p:pic>
        <p:nvPicPr>
          <p:cNvPr id="7" name="Picture 6" descr="Screen Shot 2015-04-23 at 10.42.09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1" y="2067300"/>
            <a:ext cx="9118050" cy="2856257"/>
          </a:xfrm>
          <a:prstGeom prst="rect">
            <a:avLst/>
          </a:prstGeom>
        </p:spPr>
      </p:pic>
    </p:spTree>
    <p:extLst>
      <p:ext uri="{BB962C8B-B14F-4D97-AF65-F5344CB8AC3E}">
        <p14:creationId xmlns:p14="http://schemas.microsoft.com/office/powerpoint/2010/main" val="2199455140"/>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14" name="Title 1"/>
          <p:cNvSpPr>
            <a:spLocks noGrp="1"/>
          </p:cNvSpPr>
          <p:nvPr>
            <p:ph type="title"/>
          </p:nvPr>
        </p:nvSpPr>
        <p:spPr>
          <a:xfrm>
            <a:off x="418352" y="140167"/>
            <a:ext cx="8598648" cy="679978"/>
          </a:xfrm>
        </p:spPr>
        <p:txBody>
          <a:bodyPr>
            <a:noAutofit/>
          </a:bodyPr>
          <a:lstStyle/>
          <a:p>
            <a:pPr algn="l"/>
            <a:r>
              <a:rPr lang="en-US" sz="3600" dirty="0" smtClean="0"/>
              <a:t>App 4: Text-incorporated composition</a:t>
            </a:r>
            <a:endParaRPr lang="en-US" sz="3600" dirty="0"/>
          </a:p>
        </p:txBody>
      </p:sp>
      <p:pic>
        <p:nvPicPr>
          <p:cNvPr id="7" name="Picture 6" descr="catalogo ikea 2011 SALONES 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545" y="1179844"/>
            <a:ext cx="8804287" cy="5036109"/>
          </a:xfrm>
          <a:prstGeom prst="rect">
            <a:avLst/>
          </a:prstGeom>
        </p:spPr>
      </p:pic>
      <p:sp>
        <p:nvSpPr>
          <p:cNvPr id="8" name="Rectangle 7"/>
          <p:cNvSpPr/>
          <p:nvPr/>
        </p:nvSpPr>
        <p:spPr>
          <a:xfrm>
            <a:off x="6978881" y="5015030"/>
            <a:ext cx="1765163" cy="86095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71999" y="5124382"/>
            <a:ext cx="3205716" cy="687026"/>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11534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14" name="Title 1"/>
          <p:cNvSpPr>
            <a:spLocks noGrp="1"/>
          </p:cNvSpPr>
          <p:nvPr>
            <p:ph type="title"/>
          </p:nvPr>
        </p:nvSpPr>
        <p:spPr>
          <a:xfrm>
            <a:off x="418352" y="140167"/>
            <a:ext cx="8598648" cy="679978"/>
          </a:xfrm>
        </p:spPr>
        <p:txBody>
          <a:bodyPr>
            <a:noAutofit/>
          </a:bodyPr>
          <a:lstStyle/>
          <a:p>
            <a:pPr algn="l"/>
            <a:r>
              <a:rPr lang="en-US" sz="3600" dirty="0" smtClean="0"/>
              <a:t>App 4: Text-incorporated composition</a:t>
            </a:r>
            <a:endParaRPr lang="en-US" sz="3600" dirty="0"/>
          </a:p>
        </p:txBody>
      </p:sp>
      <p:pic>
        <p:nvPicPr>
          <p:cNvPr id="13" name="Picture 12" descr="Screen Shot 2015-04-23 at 11.17.05 AM.jpg"/>
          <p:cNvPicPr>
            <a:picLocks noChangeAspect="1"/>
          </p:cNvPicPr>
          <p:nvPr/>
        </p:nvPicPr>
        <p:blipFill rotWithShape="1">
          <a:blip r:embed="rId3">
            <a:extLst>
              <a:ext uri="{28A0092B-C50C-407E-A947-70E740481C1C}">
                <a14:useLocalDpi xmlns:a14="http://schemas.microsoft.com/office/drawing/2010/main" val="0"/>
              </a:ext>
            </a:extLst>
          </a:blip>
          <a:srcRect r="66778" b="15133"/>
          <a:stretch/>
        </p:blipFill>
        <p:spPr>
          <a:xfrm>
            <a:off x="46652" y="1829182"/>
            <a:ext cx="3022613" cy="3068910"/>
          </a:xfrm>
          <a:prstGeom prst="rect">
            <a:avLst/>
          </a:prstGeom>
        </p:spPr>
      </p:pic>
      <p:sp>
        <p:nvSpPr>
          <p:cNvPr id="15" name="TextBox 14"/>
          <p:cNvSpPr txBox="1"/>
          <p:nvPr/>
        </p:nvSpPr>
        <p:spPr>
          <a:xfrm>
            <a:off x="862107" y="4824219"/>
            <a:ext cx="1401615" cy="584776"/>
          </a:xfrm>
          <a:prstGeom prst="rect">
            <a:avLst/>
          </a:prstGeom>
          <a:noFill/>
        </p:spPr>
        <p:txBody>
          <a:bodyPr wrap="square" rtlCol="0">
            <a:spAutoFit/>
          </a:bodyPr>
          <a:lstStyle/>
          <a:p>
            <a:pPr algn="ctr"/>
            <a:r>
              <a:rPr lang="en-US" sz="3200" dirty="0" smtClean="0"/>
              <a:t>Input</a:t>
            </a:r>
            <a:endParaRPr lang="en-US" sz="3200" dirty="0"/>
          </a:p>
        </p:txBody>
      </p:sp>
      <p:sp>
        <p:nvSpPr>
          <p:cNvPr id="8" name="Rectangle 7"/>
          <p:cNvSpPr/>
          <p:nvPr/>
        </p:nvSpPr>
        <p:spPr>
          <a:xfrm>
            <a:off x="545632" y="3287731"/>
            <a:ext cx="710258" cy="1171380"/>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50676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dirty="0" smtClean="0"/>
              <a:t>Outline</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5" name="Content Placeholder 2"/>
          <p:cNvSpPr>
            <a:spLocks noGrp="1"/>
          </p:cNvSpPr>
          <p:nvPr>
            <p:ph idx="1"/>
          </p:nvPr>
        </p:nvSpPr>
        <p:spPr>
          <a:xfrm>
            <a:off x="88199" y="1170060"/>
            <a:ext cx="9020522" cy="2146478"/>
          </a:xfrm>
        </p:spPr>
        <p:txBody>
          <a:bodyPr>
            <a:noAutofit/>
          </a:bodyPr>
          <a:lstStyle/>
          <a:p>
            <a:r>
              <a:rPr lang="en-US" sz="2800" dirty="0"/>
              <a:t>Analyzing 3D scenes by modeling hierarchical structure</a:t>
            </a:r>
          </a:p>
          <a:p>
            <a:r>
              <a:rPr lang="en-US" sz="2800" dirty="0" smtClean="0">
                <a:solidFill>
                  <a:srgbClr val="BFBFBF"/>
                </a:solidFill>
              </a:rPr>
              <a:t>Composition-aware scene optimization for </a:t>
            </a:r>
            <a:r>
              <a:rPr lang="en-US" sz="2800" dirty="0">
                <a:solidFill>
                  <a:srgbClr val="BFBFBF"/>
                </a:solidFill>
              </a:rPr>
              <a:t>p</a:t>
            </a:r>
            <a:r>
              <a:rPr lang="en-US" sz="2800" dirty="0" smtClean="0">
                <a:solidFill>
                  <a:srgbClr val="BFBFBF"/>
                </a:solidFill>
              </a:rPr>
              <a:t>roduct </a:t>
            </a:r>
            <a:r>
              <a:rPr lang="en-US" sz="2800" dirty="0">
                <a:solidFill>
                  <a:srgbClr val="BFBFBF"/>
                </a:solidFill>
              </a:rPr>
              <a:t>i</a:t>
            </a:r>
            <a:r>
              <a:rPr lang="en-US" sz="2800" dirty="0" smtClean="0">
                <a:solidFill>
                  <a:srgbClr val="BFBFBF"/>
                </a:solidFill>
              </a:rPr>
              <a:t>mages</a:t>
            </a:r>
          </a:p>
          <a:p>
            <a:r>
              <a:rPr lang="en-US" sz="2800" dirty="0" smtClean="0">
                <a:solidFill>
                  <a:srgbClr val="BFBFBF"/>
                </a:solidFill>
              </a:rPr>
              <a:t>Style </a:t>
            </a:r>
            <a:r>
              <a:rPr lang="en-US" sz="2800" dirty="0">
                <a:solidFill>
                  <a:srgbClr val="BFBFBF"/>
                </a:solidFill>
              </a:rPr>
              <a:t>c</a:t>
            </a:r>
            <a:r>
              <a:rPr lang="en-US" sz="2800" dirty="0" smtClean="0">
                <a:solidFill>
                  <a:srgbClr val="BFBFBF"/>
                </a:solidFill>
              </a:rPr>
              <a:t>ompatibility for 3D furniture models </a:t>
            </a:r>
          </a:p>
        </p:txBody>
      </p:sp>
    </p:spTree>
    <p:extLst>
      <p:ext uri="{BB962C8B-B14F-4D97-AF65-F5344CB8AC3E}">
        <p14:creationId xmlns:p14="http://schemas.microsoft.com/office/powerpoint/2010/main" val="3480254968"/>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14" name="Title 1"/>
          <p:cNvSpPr>
            <a:spLocks noGrp="1"/>
          </p:cNvSpPr>
          <p:nvPr>
            <p:ph type="title"/>
          </p:nvPr>
        </p:nvSpPr>
        <p:spPr>
          <a:xfrm>
            <a:off x="418352" y="140167"/>
            <a:ext cx="8598648" cy="679978"/>
          </a:xfrm>
        </p:spPr>
        <p:txBody>
          <a:bodyPr>
            <a:noAutofit/>
          </a:bodyPr>
          <a:lstStyle/>
          <a:p>
            <a:pPr algn="l"/>
            <a:r>
              <a:rPr lang="en-US" sz="3600" dirty="0" smtClean="0"/>
              <a:t>App 4: Text-incorporated composition</a:t>
            </a:r>
            <a:endParaRPr lang="en-US" sz="3600" dirty="0"/>
          </a:p>
        </p:txBody>
      </p:sp>
      <p:pic>
        <p:nvPicPr>
          <p:cNvPr id="13" name="Picture 12" descr="Screen Shot 2015-04-23 at 11.17.05 AM.jpg"/>
          <p:cNvPicPr>
            <a:picLocks noChangeAspect="1"/>
          </p:cNvPicPr>
          <p:nvPr/>
        </p:nvPicPr>
        <p:blipFill rotWithShape="1">
          <a:blip r:embed="rId3">
            <a:extLst>
              <a:ext uri="{28A0092B-C50C-407E-A947-70E740481C1C}">
                <a14:useLocalDpi xmlns:a14="http://schemas.microsoft.com/office/drawing/2010/main" val="0"/>
              </a:ext>
            </a:extLst>
          </a:blip>
          <a:srcRect r="66778" b="15133"/>
          <a:stretch/>
        </p:blipFill>
        <p:spPr>
          <a:xfrm>
            <a:off x="46652" y="1829182"/>
            <a:ext cx="3022613" cy="3068910"/>
          </a:xfrm>
          <a:prstGeom prst="rect">
            <a:avLst/>
          </a:prstGeom>
        </p:spPr>
      </p:pic>
      <p:sp>
        <p:nvSpPr>
          <p:cNvPr id="15" name="TextBox 14"/>
          <p:cNvSpPr txBox="1"/>
          <p:nvPr/>
        </p:nvSpPr>
        <p:spPr>
          <a:xfrm>
            <a:off x="862107" y="4824219"/>
            <a:ext cx="1401615" cy="584776"/>
          </a:xfrm>
          <a:prstGeom prst="rect">
            <a:avLst/>
          </a:prstGeom>
          <a:noFill/>
        </p:spPr>
        <p:txBody>
          <a:bodyPr wrap="square" rtlCol="0">
            <a:spAutoFit/>
          </a:bodyPr>
          <a:lstStyle/>
          <a:p>
            <a:pPr algn="ctr"/>
            <a:r>
              <a:rPr lang="en-US" sz="3200" dirty="0" smtClean="0"/>
              <a:t>Input</a:t>
            </a:r>
            <a:endParaRPr lang="en-US" sz="3200" dirty="0"/>
          </a:p>
        </p:txBody>
      </p:sp>
      <p:sp>
        <p:nvSpPr>
          <p:cNvPr id="9" name="TextBox 8"/>
          <p:cNvSpPr txBox="1"/>
          <p:nvPr/>
        </p:nvSpPr>
        <p:spPr>
          <a:xfrm>
            <a:off x="3304434" y="1829182"/>
            <a:ext cx="6535282" cy="1077218"/>
          </a:xfrm>
          <a:prstGeom prst="rect">
            <a:avLst/>
          </a:prstGeom>
          <a:noFill/>
        </p:spPr>
        <p:txBody>
          <a:bodyPr wrap="square" rtlCol="0">
            <a:spAutoFit/>
          </a:bodyPr>
          <a:lstStyle/>
          <a:p>
            <a:r>
              <a:rPr lang="en-US" sz="3200" dirty="0" smtClean="0"/>
              <a:t>Extra terms for overlaid text</a:t>
            </a:r>
          </a:p>
          <a:p>
            <a:pPr marL="571500" indent="-571500">
              <a:buFont typeface="Arial"/>
              <a:buChar char="•"/>
            </a:pPr>
            <a:r>
              <a:rPr lang="en-US" sz="3200" dirty="0" smtClean="0"/>
              <a:t>Contrast term</a:t>
            </a:r>
            <a:endParaRPr lang="en-US" sz="3200" dirty="0"/>
          </a:p>
        </p:txBody>
      </p:sp>
    </p:spTree>
    <p:extLst>
      <p:ext uri="{BB962C8B-B14F-4D97-AF65-F5344CB8AC3E}">
        <p14:creationId xmlns:p14="http://schemas.microsoft.com/office/powerpoint/2010/main" val="393321865"/>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14" name="Title 1"/>
          <p:cNvSpPr>
            <a:spLocks noGrp="1"/>
          </p:cNvSpPr>
          <p:nvPr>
            <p:ph type="title"/>
          </p:nvPr>
        </p:nvSpPr>
        <p:spPr>
          <a:xfrm>
            <a:off x="418352" y="140167"/>
            <a:ext cx="8598648" cy="679978"/>
          </a:xfrm>
        </p:spPr>
        <p:txBody>
          <a:bodyPr>
            <a:noAutofit/>
          </a:bodyPr>
          <a:lstStyle/>
          <a:p>
            <a:pPr algn="l"/>
            <a:r>
              <a:rPr lang="en-US" sz="3600" dirty="0" smtClean="0"/>
              <a:t>App 4: Text-incorporated composition</a:t>
            </a:r>
            <a:endParaRPr lang="en-US" sz="3600" dirty="0"/>
          </a:p>
        </p:txBody>
      </p:sp>
      <p:pic>
        <p:nvPicPr>
          <p:cNvPr id="13" name="Picture 12" descr="Screen Shot 2015-04-23 at 11.17.05 AM.jpg"/>
          <p:cNvPicPr>
            <a:picLocks noChangeAspect="1"/>
          </p:cNvPicPr>
          <p:nvPr/>
        </p:nvPicPr>
        <p:blipFill rotWithShape="1">
          <a:blip r:embed="rId3">
            <a:extLst>
              <a:ext uri="{28A0092B-C50C-407E-A947-70E740481C1C}">
                <a14:useLocalDpi xmlns:a14="http://schemas.microsoft.com/office/drawing/2010/main" val="0"/>
              </a:ext>
            </a:extLst>
          </a:blip>
          <a:srcRect r="66778" b="15133"/>
          <a:stretch/>
        </p:blipFill>
        <p:spPr>
          <a:xfrm>
            <a:off x="46652" y="1829182"/>
            <a:ext cx="3022613" cy="3068910"/>
          </a:xfrm>
          <a:prstGeom prst="rect">
            <a:avLst/>
          </a:prstGeom>
        </p:spPr>
      </p:pic>
      <p:sp>
        <p:nvSpPr>
          <p:cNvPr id="15" name="TextBox 14"/>
          <p:cNvSpPr txBox="1"/>
          <p:nvPr/>
        </p:nvSpPr>
        <p:spPr>
          <a:xfrm>
            <a:off x="862107" y="4824219"/>
            <a:ext cx="1401615" cy="584776"/>
          </a:xfrm>
          <a:prstGeom prst="rect">
            <a:avLst/>
          </a:prstGeom>
          <a:noFill/>
        </p:spPr>
        <p:txBody>
          <a:bodyPr wrap="square" rtlCol="0">
            <a:spAutoFit/>
          </a:bodyPr>
          <a:lstStyle/>
          <a:p>
            <a:pPr algn="ctr"/>
            <a:r>
              <a:rPr lang="en-US" sz="3200" dirty="0" smtClean="0"/>
              <a:t>Input</a:t>
            </a:r>
            <a:endParaRPr lang="en-US" sz="3200" dirty="0"/>
          </a:p>
        </p:txBody>
      </p:sp>
      <p:sp>
        <p:nvSpPr>
          <p:cNvPr id="9" name="TextBox 8"/>
          <p:cNvSpPr txBox="1"/>
          <p:nvPr/>
        </p:nvSpPr>
        <p:spPr>
          <a:xfrm>
            <a:off x="3304434" y="1829182"/>
            <a:ext cx="6535282" cy="1569660"/>
          </a:xfrm>
          <a:prstGeom prst="rect">
            <a:avLst/>
          </a:prstGeom>
          <a:noFill/>
        </p:spPr>
        <p:txBody>
          <a:bodyPr wrap="square" rtlCol="0">
            <a:spAutoFit/>
          </a:bodyPr>
          <a:lstStyle/>
          <a:p>
            <a:r>
              <a:rPr lang="en-US" sz="3200" dirty="0" smtClean="0"/>
              <a:t>Extra terms for overlaid text</a:t>
            </a:r>
          </a:p>
          <a:p>
            <a:pPr marL="571500" indent="-571500">
              <a:buFont typeface="Arial"/>
              <a:buChar char="•"/>
            </a:pPr>
            <a:r>
              <a:rPr lang="en-US" sz="3200" dirty="0" smtClean="0"/>
              <a:t>Contrast term</a:t>
            </a:r>
          </a:p>
          <a:p>
            <a:pPr marL="571500" indent="-571500">
              <a:buFont typeface="Arial"/>
              <a:buChar char="•"/>
            </a:pPr>
            <a:r>
              <a:rPr lang="en-US" sz="3200" dirty="0" smtClean="0"/>
              <a:t>Variance term</a:t>
            </a:r>
            <a:endParaRPr lang="en-US" sz="3200" dirty="0"/>
          </a:p>
        </p:txBody>
      </p:sp>
    </p:spTree>
    <p:extLst>
      <p:ext uri="{BB962C8B-B14F-4D97-AF65-F5344CB8AC3E}">
        <p14:creationId xmlns:p14="http://schemas.microsoft.com/office/powerpoint/2010/main" val="434286152"/>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14" name="Title 1"/>
          <p:cNvSpPr>
            <a:spLocks noGrp="1"/>
          </p:cNvSpPr>
          <p:nvPr>
            <p:ph type="title"/>
          </p:nvPr>
        </p:nvSpPr>
        <p:spPr>
          <a:xfrm>
            <a:off x="418352" y="140167"/>
            <a:ext cx="8598648" cy="679978"/>
          </a:xfrm>
        </p:spPr>
        <p:txBody>
          <a:bodyPr>
            <a:noAutofit/>
          </a:bodyPr>
          <a:lstStyle/>
          <a:p>
            <a:pPr algn="l"/>
            <a:r>
              <a:rPr lang="en-US" sz="3600" dirty="0" smtClean="0"/>
              <a:t>App 4: Text-incorporated composition</a:t>
            </a:r>
            <a:endParaRPr lang="en-US" sz="3600" dirty="0"/>
          </a:p>
        </p:txBody>
      </p:sp>
      <p:pic>
        <p:nvPicPr>
          <p:cNvPr id="10" name="Picture 9" descr="Screen Shot 2015-04-23 at 11.17.05 AM.jpg"/>
          <p:cNvPicPr>
            <a:picLocks noChangeAspect="1"/>
          </p:cNvPicPr>
          <p:nvPr/>
        </p:nvPicPr>
        <p:blipFill rotWithShape="1">
          <a:blip r:embed="rId3">
            <a:extLst>
              <a:ext uri="{28A0092B-C50C-407E-A947-70E740481C1C}">
                <a14:useLocalDpi xmlns:a14="http://schemas.microsoft.com/office/drawing/2010/main" val="0"/>
              </a:ext>
            </a:extLst>
          </a:blip>
          <a:srcRect l="66730" r="48" b="15198"/>
          <a:stretch/>
        </p:blipFill>
        <p:spPr>
          <a:xfrm>
            <a:off x="3069265" y="1830736"/>
            <a:ext cx="3022613" cy="3066576"/>
          </a:xfrm>
          <a:prstGeom prst="rect">
            <a:avLst/>
          </a:prstGeom>
        </p:spPr>
      </p:pic>
      <p:pic>
        <p:nvPicPr>
          <p:cNvPr id="13" name="Picture 12" descr="Screen Shot 2015-04-23 at 11.17.05 AM.jpg"/>
          <p:cNvPicPr>
            <a:picLocks noChangeAspect="1"/>
          </p:cNvPicPr>
          <p:nvPr/>
        </p:nvPicPr>
        <p:blipFill rotWithShape="1">
          <a:blip r:embed="rId3">
            <a:extLst>
              <a:ext uri="{28A0092B-C50C-407E-A947-70E740481C1C}">
                <a14:useLocalDpi xmlns:a14="http://schemas.microsoft.com/office/drawing/2010/main" val="0"/>
              </a:ext>
            </a:extLst>
          </a:blip>
          <a:srcRect r="66778" b="15133"/>
          <a:stretch/>
        </p:blipFill>
        <p:spPr>
          <a:xfrm>
            <a:off x="46652" y="1829182"/>
            <a:ext cx="3022613" cy="3068910"/>
          </a:xfrm>
          <a:prstGeom prst="rect">
            <a:avLst/>
          </a:prstGeom>
        </p:spPr>
      </p:pic>
      <p:sp>
        <p:nvSpPr>
          <p:cNvPr id="15" name="TextBox 14"/>
          <p:cNvSpPr txBox="1"/>
          <p:nvPr/>
        </p:nvSpPr>
        <p:spPr>
          <a:xfrm>
            <a:off x="862107" y="4824219"/>
            <a:ext cx="1401615" cy="584776"/>
          </a:xfrm>
          <a:prstGeom prst="rect">
            <a:avLst/>
          </a:prstGeom>
          <a:noFill/>
        </p:spPr>
        <p:txBody>
          <a:bodyPr wrap="square" rtlCol="0">
            <a:spAutoFit/>
          </a:bodyPr>
          <a:lstStyle/>
          <a:p>
            <a:pPr algn="ctr"/>
            <a:r>
              <a:rPr lang="en-US" sz="3200" dirty="0" smtClean="0"/>
              <a:t>Input</a:t>
            </a:r>
            <a:endParaRPr lang="en-US" sz="3200" dirty="0"/>
          </a:p>
        </p:txBody>
      </p:sp>
      <p:sp>
        <p:nvSpPr>
          <p:cNvPr id="17" name="TextBox 16"/>
          <p:cNvSpPr txBox="1"/>
          <p:nvPr/>
        </p:nvSpPr>
        <p:spPr>
          <a:xfrm>
            <a:off x="3262173" y="4824219"/>
            <a:ext cx="2651217" cy="584776"/>
          </a:xfrm>
          <a:prstGeom prst="rect">
            <a:avLst/>
          </a:prstGeom>
          <a:noFill/>
        </p:spPr>
        <p:txBody>
          <a:bodyPr wrap="square" rtlCol="0">
            <a:spAutoFit/>
          </a:bodyPr>
          <a:lstStyle/>
          <a:p>
            <a:pPr algn="ctr"/>
            <a:r>
              <a:rPr lang="en-US" sz="3200" dirty="0" smtClean="0"/>
              <a:t>Camera only</a:t>
            </a:r>
            <a:endParaRPr lang="en-US" sz="3200" dirty="0"/>
          </a:p>
        </p:txBody>
      </p:sp>
    </p:spTree>
    <p:extLst>
      <p:ext uri="{BB962C8B-B14F-4D97-AF65-F5344CB8AC3E}">
        <p14:creationId xmlns:p14="http://schemas.microsoft.com/office/powerpoint/2010/main" val="3604025986"/>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14" name="Title 1"/>
          <p:cNvSpPr>
            <a:spLocks noGrp="1"/>
          </p:cNvSpPr>
          <p:nvPr>
            <p:ph type="title"/>
          </p:nvPr>
        </p:nvSpPr>
        <p:spPr>
          <a:xfrm>
            <a:off x="418352" y="140167"/>
            <a:ext cx="8598648" cy="679978"/>
          </a:xfrm>
        </p:spPr>
        <p:txBody>
          <a:bodyPr>
            <a:noAutofit/>
          </a:bodyPr>
          <a:lstStyle/>
          <a:p>
            <a:pPr algn="l"/>
            <a:r>
              <a:rPr lang="en-US" sz="3600" dirty="0" smtClean="0"/>
              <a:t>App 4: Text-incorporated composition</a:t>
            </a:r>
            <a:endParaRPr lang="en-US" sz="3600" dirty="0"/>
          </a:p>
        </p:txBody>
      </p:sp>
      <p:pic>
        <p:nvPicPr>
          <p:cNvPr id="10" name="Picture 9" descr="Screen Shot 2015-04-23 at 11.17.05 AM.jpg"/>
          <p:cNvPicPr>
            <a:picLocks noChangeAspect="1"/>
          </p:cNvPicPr>
          <p:nvPr/>
        </p:nvPicPr>
        <p:blipFill rotWithShape="1">
          <a:blip r:embed="rId3">
            <a:extLst>
              <a:ext uri="{28A0092B-C50C-407E-A947-70E740481C1C}">
                <a14:useLocalDpi xmlns:a14="http://schemas.microsoft.com/office/drawing/2010/main" val="0"/>
              </a:ext>
            </a:extLst>
          </a:blip>
          <a:srcRect l="66730" r="48" b="15198"/>
          <a:stretch/>
        </p:blipFill>
        <p:spPr>
          <a:xfrm>
            <a:off x="3069265" y="1830736"/>
            <a:ext cx="3022613" cy="3066576"/>
          </a:xfrm>
          <a:prstGeom prst="rect">
            <a:avLst/>
          </a:prstGeom>
        </p:spPr>
      </p:pic>
      <p:pic>
        <p:nvPicPr>
          <p:cNvPr id="11" name="Picture 10" descr="Screen Shot 2015-04-23 at 11.17.05 AM.jpg"/>
          <p:cNvPicPr>
            <a:picLocks noChangeAspect="1"/>
          </p:cNvPicPr>
          <p:nvPr/>
        </p:nvPicPr>
        <p:blipFill rotWithShape="1">
          <a:blip r:embed="rId3">
            <a:extLst>
              <a:ext uri="{28A0092B-C50C-407E-A947-70E740481C1C}">
                <a14:useLocalDpi xmlns:a14="http://schemas.microsoft.com/office/drawing/2010/main" val="0"/>
              </a:ext>
            </a:extLst>
          </a:blip>
          <a:srcRect l="33444" t="-401" r="33333" b="14862"/>
          <a:stretch/>
        </p:blipFill>
        <p:spPr>
          <a:xfrm>
            <a:off x="6091878" y="1816625"/>
            <a:ext cx="3022613" cy="3093215"/>
          </a:xfrm>
          <a:prstGeom prst="rect">
            <a:avLst/>
          </a:prstGeom>
        </p:spPr>
      </p:pic>
      <p:pic>
        <p:nvPicPr>
          <p:cNvPr id="13" name="Picture 12" descr="Screen Shot 2015-04-23 at 11.17.05 AM.jpg"/>
          <p:cNvPicPr>
            <a:picLocks noChangeAspect="1"/>
          </p:cNvPicPr>
          <p:nvPr/>
        </p:nvPicPr>
        <p:blipFill rotWithShape="1">
          <a:blip r:embed="rId3">
            <a:extLst>
              <a:ext uri="{28A0092B-C50C-407E-A947-70E740481C1C}">
                <a14:useLocalDpi xmlns:a14="http://schemas.microsoft.com/office/drawing/2010/main" val="0"/>
              </a:ext>
            </a:extLst>
          </a:blip>
          <a:srcRect r="66778" b="15133"/>
          <a:stretch/>
        </p:blipFill>
        <p:spPr>
          <a:xfrm>
            <a:off x="46652" y="1829182"/>
            <a:ext cx="3022613" cy="3068910"/>
          </a:xfrm>
          <a:prstGeom prst="rect">
            <a:avLst/>
          </a:prstGeom>
        </p:spPr>
      </p:pic>
      <p:sp>
        <p:nvSpPr>
          <p:cNvPr id="15" name="TextBox 14"/>
          <p:cNvSpPr txBox="1"/>
          <p:nvPr/>
        </p:nvSpPr>
        <p:spPr>
          <a:xfrm>
            <a:off x="862107" y="4824219"/>
            <a:ext cx="1401615" cy="584776"/>
          </a:xfrm>
          <a:prstGeom prst="rect">
            <a:avLst/>
          </a:prstGeom>
          <a:noFill/>
        </p:spPr>
        <p:txBody>
          <a:bodyPr wrap="square" rtlCol="0">
            <a:spAutoFit/>
          </a:bodyPr>
          <a:lstStyle/>
          <a:p>
            <a:pPr algn="ctr"/>
            <a:r>
              <a:rPr lang="en-US" sz="3200" dirty="0" smtClean="0"/>
              <a:t>Input</a:t>
            </a:r>
            <a:endParaRPr lang="en-US" sz="3200" dirty="0"/>
          </a:p>
        </p:txBody>
      </p:sp>
      <p:sp>
        <p:nvSpPr>
          <p:cNvPr id="16" name="TextBox 15"/>
          <p:cNvSpPr txBox="1"/>
          <p:nvPr/>
        </p:nvSpPr>
        <p:spPr>
          <a:xfrm>
            <a:off x="6035434" y="4834600"/>
            <a:ext cx="3168337" cy="584776"/>
          </a:xfrm>
          <a:prstGeom prst="rect">
            <a:avLst/>
          </a:prstGeom>
          <a:noFill/>
        </p:spPr>
        <p:txBody>
          <a:bodyPr wrap="square" rtlCol="0">
            <a:spAutoFit/>
          </a:bodyPr>
          <a:lstStyle/>
          <a:p>
            <a:pPr algn="ctr"/>
            <a:r>
              <a:rPr lang="en-US" sz="3200" dirty="0" smtClean="0"/>
              <a:t>Our result</a:t>
            </a:r>
            <a:endParaRPr lang="en-US" sz="3200" dirty="0"/>
          </a:p>
        </p:txBody>
      </p:sp>
      <p:sp>
        <p:nvSpPr>
          <p:cNvPr id="17" name="TextBox 16"/>
          <p:cNvSpPr txBox="1"/>
          <p:nvPr/>
        </p:nvSpPr>
        <p:spPr>
          <a:xfrm>
            <a:off x="3262173" y="4824219"/>
            <a:ext cx="2651217" cy="584776"/>
          </a:xfrm>
          <a:prstGeom prst="rect">
            <a:avLst/>
          </a:prstGeom>
          <a:noFill/>
        </p:spPr>
        <p:txBody>
          <a:bodyPr wrap="square" rtlCol="0">
            <a:spAutoFit/>
          </a:bodyPr>
          <a:lstStyle/>
          <a:p>
            <a:pPr algn="ctr"/>
            <a:r>
              <a:rPr lang="en-US" sz="3200" dirty="0" smtClean="0"/>
              <a:t>Camera only</a:t>
            </a:r>
            <a:endParaRPr lang="en-US" sz="3200" dirty="0"/>
          </a:p>
        </p:txBody>
      </p:sp>
    </p:spTree>
    <p:extLst>
      <p:ext uri="{BB962C8B-B14F-4D97-AF65-F5344CB8AC3E}">
        <p14:creationId xmlns:p14="http://schemas.microsoft.com/office/powerpoint/2010/main" val="1990196936"/>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8470" y="140167"/>
            <a:ext cx="8725648" cy="679978"/>
          </a:xfrm>
        </p:spPr>
        <p:txBody>
          <a:bodyPr>
            <a:normAutofit fontScale="90000"/>
          </a:bodyPr>
          <a:lstStyle/>
          <a:p>
            <a:pPr algn="l"/>
            <a:r>
              <a:rPr lang="en-US" sz="3600" dirty="0" smtClean="0"/>
              <a:t>App 5: Generating detail images from an overview</a:t>
            </a:r>
            <a:endParaRPr lang="en-US" sz="36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2" name="Picture 1" descr="targ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286" y="1052331"/>
            <a:ext cx="7123493" cy="5633976"/>
          </a:xfrm>
          <a:prstGeom prst="rect">
            <a:avLst/>
          </a:prstGeom>
        </p:spPr>
      </p:pic>
    </p:spTree>
    <p:extLst>
      <p:ext uri="{BB962C8B-B14F-4D97-AF65-F5344CB8AC3E}">
        <p14:creationId xmlns:p14="http://schemas.microsoft.com/office/powerpoint/2010/main" val="45901684"/>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8470" y="140167"/>
            <a:ext cx="8725648" cy="679978"/>
          </a:xfrm>
        </p:spPr>
        <p:txBody>
          <a:bodyPr>
            <a:normAutofit fontScale="90000"/>
          </a:bodyPr>
          <a:lstStyle/>
          <a:p>
            <a:pPr algn="l"/>
            <a:r>
              <a:rPr lang="en-US" sz="3600" dirty="0" smtClean="0"/>
              <a:t>App 5: Generating detail images from an overview</a:t>
            </a:r>
            <a:endParaRPr lang="en-US" sz="36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2" name="Picture 1" descr="targ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286" y="1052331"/>
            <a:ext cx="7123493" cy="5633976"/>
          </a:xfrm>
          <a:prstGeom prst="rect">
            <a:avLst/>
          </a:prstGeom>
        </p:spPr>
      </p:pic>
      <p:sp>
        <p:nvSpPr>
          <p:cNvPr id="7" name="Rectangle 6"/>
          <p:cNvSpPr/>
          <p:nvPr/>
        </p:nvSpPr>
        <p:spPr>
          <a:xfrm>
            <a:off x="1206215" y="1037390"/>
            <a:ext cx="5024255" cy="5633976"/>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583681"/>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8470" y="140167"/>
            <a:ext cx="8725648" cy="679978"/>
          </a:xfrm>
        </p:spPr>
        <p:txBody>
          <a:bodyPr>
            <a:normAutofit fontScale="90000"/>
          </a:bodyPr>
          <a:lstStyle/>
          <a:p>
            <a:pPr algn="l"/>
            <a:r>
              <a:rPr lang="en-US" sz="3600" dirty="0" smtClean="0"/>
              <a:t>App 5: Generating detail images from an overview</a:t>
            </a:r>
            <a:endParaRPr lang="en-US" sz="36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2" name="Picture 1" descr="targ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286" y="1052331"/>
            <a:ext cx="7123493" cy="5633976"/>
          </a:xfrm>
          <a:prstGeom prst="rect">
            <a:avLst/>
          </a:prstGeom>
        </p:spPr>
      </p:pic>
      <p:sp>
        <p:nvSpPr>
          <p:cNvPr id="7" name="Rectangle 6"/>
          <p:cNvSpPr/>
          <p:nvPr/>
        </p:nvSpPr>
        <p:spPr>
          <a:xfrm>
            <a:off x="6260353" y="1037390"/>
            <a:ext cx="2044366" cy="2787551"/>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260354" y="3827929"/>
            <a:ext cx="2044366" cy="2787551"/>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6827268"/>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3" name="Picture 2" descr="Screen Shot 2015-02-03 at 11.42.33 AM.jpg"/>
          <p:cNvPicPr>
            <a:picLocks noChangeAspect="1"/>
          </p:cNvPicPr>
          <p:nvPr/>
        </p:nvPicPr>
        <p:blipFill rotWithShape="1">
          <a:blip r:embed="rId3">
            <a:extLst>
              <a:ext uri="{28A0092B-C50C-407E-A947-70E740481C1C}">
                <a14:useLocalDpi xmlns:a14="http://schemas.microsoft.com/office/drawing/2010/main" val="0"/>
              </a:ext>
            </a:extLst>
          </a:blip>
          <a:srcRect r="66866"/>
          <a:stretch/>
        </p:blipFill>
        <p:spPr>
          <a:xfrm>
            <a:off x="89431" y="2307514"/>
            <a:ext cx="2988451" cy="2758774"/>
          </a:xfrm>
          <a:prstGeom prst="rect">
            <a:avLst/>
          </a:prstGeom>
        </p:spPr>
      </p:pic>
      <p:sp>
        <p:nvSpPr>
          <p:cNvPr id="7" name="Title 1"/>
          <p:cNvSpPr>
            <a:spLocks noGrp="1"/>
          </p:cNvSpPr>
          <p:nvPr>
            <p:ph type="title"/>
          </p:nvPr>
        </p:nvSpPr>
        <p:spPr>
          <a:xfrm>
            <a:off x="388470" y="140167"/>
            <a:ext cx="8725648" cy="679978"/>
          </a:xfrm>
        </p:spPr>
        <p:txBody>
          <a:bodyPr>
            <a:normAutofit fontScale="90000"/>
          </a:bodyPr>
          <a:lstStyle/>
          <a:p>
            <a:pPr algn="l"/>
            <a:r>
              <a:rPr lang="en-US" sz="3600" dirty="0" smtClean="0"/>
              <a:t>App 5: Generating detail images from an overview</a:t>
            </a:r>
            <a:endParaRPr lang="en-US" sz="3600" dirty="0"/>
          </a:p>
        </p:txBody>
      </p:sp>
    </p:spTree>
    <p:extLst>
      <p:ext uri="{BB962C8B-B14F-4D97-AF65-F5344CB8AC3E}">
        <p14:creationId xmlns:p14="http://schemas.microsoft.com/office/powerpoint/2010/main" val="3052493621"/>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3" name="Picture 2" descr="Screen Shot 2015-02-03 at 11.42.33 AM.jpg"/>
          <p:cNvPicPr>
            <a:picLocks noChangeAspect="1"/>
          </p:cNvPicPr>
          <p:nvPr/>
        </p:nvPicPr>
        <p:blipFill rotWithShape="1">
          <a:blip r:embed="rId3">
            <a:extLst>
              <a:ext uri="{28A0092B-C50C-407E-A947-70E740481C1C}">
                <a14:useLocalDpi xmlns:a14="http://schemas.microsoft.com/office/drawing/2010/main" val="0"/>
              </a:ext>
            </a:extLst>
          </a:blip>
          <a:srcRect r="33569"/>
          <a:stretch/>
        </p:blipFill>
        <p:spPr>
          <a:xfrm>
            <a:off x="89431" y="2307514"/>
            <a:ext cx="5991628" cy="2758774"/>
          </a:xfrm>
          <a:prstGeom prst="rect">
            <a:avLst/>
          </a:prstGeom>
        </p:spPr>
      </p:pic>
      <p:sp>
        <p:nvSpPr>
          <p:cNvPr id="7" name="Title 1"/>
          <p:cNvSpPr>
            <a:spLocks noGrp="1"/>
          </p:cNvSpPr>
          <p:nvPr>
            <p:ph type="title"/>
          </p:nvPr>
        </p:nvSpPr>
        <p:spPr>
          <a:xfrm>
            <a:off x="388470" y="140167"/>
            <a:ext cx="8725648" cy="679978"/>
          </a:xfrm>
        </p:spPr>
        <p:txBody>
          <a:bodyPr>
            <a:normAutofit fontScale="90000"/>
          </a:bodyPr>
          <a:lstStyle/>
          <a:p>
            <a:pPr algn="l"/>
            <a:r>
              <a:rPr lang="en-US" sz="3600" dirty="0" smtClean="0"/>
              <a:t>App 5: Generating detail images from an overview</a:t>
            </a:r>
            <a:endParaRPr lang="en-US" sz="3600" dirty="0"/>
          </a:p>
        </p:txBody>
      </p:sp>
    </p:spTree>
    <p:extLst>
      <p:ext uri="{BB962C8B-B14F-4D97-AF65-F5344CB8AC3E}">
        <p14:creationId xmlns:p14="http://schemas.microsoft.com/office/powerpoint/2010/main" val="4062107330"/>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3" name="Picture 2" descr="Screen Shot 2015-02-03 at 11.42.33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31" y="2307514"/>
            <a:ext cx="9019272" cy="2758774"/>
          </a:xfrm>
          <a:prstGeom prst="rect">
            <a:avLst/>
          </a:prstGeom>
        </p:spPr>
      </p:pic>
      <p:sp>
        <p:nvSpPr>
          <p:cNvPr id="7" name="Title 1"/>
          <p:cNvSpPr>
            <a:spLocks noGrp="1"/>
          </p:cNvSpPr>
          <p:nvPr>
            <p:ph type="title"/>
          </p:nvPr>
        </p:nvSpPr>
        <p:spPr>
          <a:xfrm>
            <a:off x="388470" y="140167"/>
            <a:ext cx="8725648" cy="679978"/>
          </a:xfrm>
        </p:spPr>
        <p:txBody>
          <a:bodyPr>
            <a:normAutofit fontScale="90000"/>
          </a:bodyPr>
          <a:lstStyle/>
          <a:p>
            <a:pPr algn="l"/>
            <a:r>
              <a:rPr lang="en-US" sz="3600" dirty="0" smtClean="0"/>
              <a:t>App 5: Generating detail images from an overview</a:t>
            </a:r>
            <a:endParaRPr lang="en-US" sz="3600" dirty="0"/>
          </a:p>
        </p:txBody>
      </p:sp>
    </p:spTree>
    <p:extLst>
      <p:ext uri="{BB962C8B-B14F-4D97-AF65-F5344CB8AC3E}">
        <p14:creationId xmlns:p14="http://schemas.microsoft.com/office/powerpoint/2010/main" val="360930414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Goal</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600" dirty="0" smtClean="0"/>
              <a:t>Input: A scene from Trimble 3D Warehouse</a:t>
            </a:r>
          </a:p>
        </p:txBody>
      </p:sp>
      <p:pic>
        <p:nvPicPr>
          <p:cNvPr id="8" name="Picture 7" descr="image_cap_4.png"/>
          <p:cNvPicPr>
            <a:picLocks noChangeAspect="1"/>
          </p:cNvPicPr>
          <p:nvPr/>
        </p:nvPicPr>
        <p:blipFill rotWithShape="1">
          <a:blip r:embed="rId3">
            <a:extLst>
              <a:ext uri="{28A0092B-C50C-407E-A947-70E740481C1C}">
                <a14:useLocalDpi xmlns:a14="http://schemas.microsoft.com/office/drawing/2010/main" val="0"/>
              </a:ext>
            </a:extLst>
          </a:blip>
          <a:srcRect t="14138"/>
          <a:stretch/>
        </p:blipFill>
        <p:spPr>
          <a:xfrm>
            <a:off x="1833704" y="1675994"/>
            <a:ext cx="6073202" cy="5182005"/>
          </a:xfrm>
          <a:prstGeom prst="rect">
            <a:avLst/>
          </a:prstGeom>
        </p:spPr>
      </p:pic>
    </p:spTree>
    <p:extLst>
      <p:ext uri="{BB962C8B-B14F-4D97-AF65-F5344CB8AC3E}">
        <p14:creationId xmlns:p14="http://schemas.microsoft.com/office/powerpoint/2010/main" val="2158452564"/>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A perceptual study</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418352" y="1085184"/>
            <a:ext cx="8480784" cy="266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Comparing the results of our method and optimizing camera only.</a:t>
            </a:r>
          </a:p>
        </p:txBody>
      </p:sp>
      <p:pic>
        <p:nvPicPr>
          <p:cNvPr id="3" name="Picture 2" descr="syn_kitchen-3-op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95" y="2945532"/>
            <a:ext cx="2838524" cy="2128893"/>
          </a:xfrm>
          <a:prstGeom prst="rect">
            <a:avLst/>
          </a:prstGeom>
        </p:spPr>
      </p:pic>
      <p:pic>
        <p:nvPicPr>
          <p:cNvPr id="5" name="Picture 4" descr="syn_living-3-op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7642" y="2945532"/>
            <a:ext cx="2838524" cy="2128893"/>
          </a:xfrm>
          <a:prstGeom prst="rect">
            <a:avLst/>
          </a:prstGeom>
        </p:spPr>
      </p:pic>
      <p:pic>
        <p:nvPicPr>
          <p:cNvPr id="8" name="Picture 7" descr="syn_study-2-camer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1763" y="2945531"/>
            <a:ext cx="2838525" cy="2128893"/>
          </a:xfrm>
          <a:prstGeom prst="rect">
            <a:avLst/>
          </a:prstGeom>
        </p:spPr>
      </p:pic>
      <p:sp>
        <p:nvSpPr>
          <p:cNvPr id="9" name="TextBox 8"/>
          <p:cNvSpPr txBox="1"/>
          <p:nvPr/>
        </p:nvSpPr>
        <p:spPr>
          <a:xfrm>
            <a:off x="289607" y="5017135"/>
            <a:ext cx="2669271" cy="584776"/>
          </a:xfrm>
          <a:prstGeom prst="rect">
            <a:avLst/>
          </a:prstGeom>
          <a:noFill/>
        </p:spPr>
        <p:txBody>
          <a:bodyPr wrap="square" rtlCol="0">
            <a:spAutoFit/>
          </a:bodyPr>
          <a:lstStyle/>
          <a:p>
            <a:pPr algn="ctr"/>
            <a:r>
              <a:rPr lang="en-US" sz="3200" dirty="0" smtClean="0"/>
              <a:t>Kitchen</a:t>
            </a:r>
            <a:endParaRPr lang="en-US" sz="3200" dirty="0"/>
          </a:p>
        </p:txBody>
      </p:sp>
      <p:sp>
        <p:nvSpPr>
          <p:cNvPr id="10" name="TextBox 9"/>
          <p:cNvSpPr txBox="1"/>
          <p:nvPr/>
        </p:nvSpPr>
        <p:spPr>
          <a:xfrm>
            <a:off x="3164256" y="5041037"/>
            <a:ext cx="2669271" cy="584776"/>
          </a:xfrm>
          <a:prstGeom prst="rect">
            <a:avLst/>
          </a:prstGeom>
          <a:noFill/>
        </p:spPr>
        <p:txBody>
          <a:bodyPr wrap="square" rtlCol="0">
            <a:spAutoFit/>
          </a:bodyPr>
          <a:lstStyle/>
          <a:p>
            <a:pPr algn="ctr"/>
            <a:r>
              <a:rPr lang="en-US" sz="3200" dirty="0" smtClean="0"/>
              <a:t>Study</a:t>
            </a:r>
            <a:endParaRPr lang="en-US" sz="3200" dirty="0"/>
          </a:p>
        </p:txBody>
      </p:sp>
      <p:sp>
        <p:nvSpPr>
          <p:cNvPr id="11" name="TextBox 10"/>
          <p:cNvSpPr txBox="1"/>
          <p:nvPr/>
        </p:nvSpPr>
        <p:spPr>
          <a:xfrm>
            <a:off x="6132347" y="5017135"/>
            <a:ext cx="2669271" cy="584776"/>
          </a:xfrm>
          <a:prstGeom prst="rect">
            <a:avLst/>
          </a:prstGeom>
          <a:noFill/>
        </p:spPr>
        <p:txBody>
          <a:bodyPr wrap="square" rtlCol="0">
            <a:spAutoFit/>
          </a:bodyPr>
          <a:lstStyle/>
          <a:p>
            <a:pPr algn="ctr"/>
            <a:r>
              <a:rPr lang="en-US" sz="3200" dirty="0" smtClean="0"/>
              <a:t>Living room</a:t>
            </a:r>
            <a:endParaRPr lang="en-US" sz="3200" dirty="0"/>
          </a:p>
        </p:txBody>
      </p:sp>
    </p:spTree>
    <p:extLst>
      <p:ext uri="{BB962C8B-B14F-4D97-AF65-F5344CB8AC3E}">
        <p14:creationId xmlns:p14="http://schemas.microsoft.com/office/powerpoint/2010/main" val="1669027089"/>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Expert study results</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val="1526641735"/>
              </p:ext>
            </p:extLst>
          </p:nvPr>
        </p:nvGraphicFramePr>
        <p:xfrm>
          <a:off x="418543" y="1538941"/>
          <a:ext cx="8268448" cy="3765175"/>
        </p:xfrm>
        <a:graphic>
          <a:graphicData uri="http://schemas.openxmlformats.org/drawingml/2006/table">
            <a:tbl>
              <a:tblPr firstRow="1" bandRow="1">
                <a:tableStyleId>{793D81CF-94F2-401A-BA57-92F5A7B2D0C5}</a:tableStyleId>
              </a:tblPr>
              <a:tblGrid>
                <a:gridCol w="1658474"/>
                <a:gridCol w="1225176"/>
                <a:gridCol w="2659529"/>
                <a:gridCol w="2725269"/>
              </a:tblGrid>
              <a:tr h="753035">
                <a:tc>
                  <a:txBody>
                    <a:bodyPr/>
                    <a:lstStyle/>
                    <a:p>
                      <a:pPr algn="ctr"/>
                      <a:r>
                        <a:rPr lang="en-US" sz="3200" dirty="0" smtClean="0"/>
                        <a:t>ID</a:t>
                      </a:r>
                      <a:endParaRPr lang="en-US" sz="3200" dirty="0"/>
                    </a:p>
                  </a:txBody>
                  <a:tcPr/>
                </a:tc>
                <a:tc>
                  <a:txBody>
                    <a:bodyPr/>
                    <a:lstStyle/>
                    <a:p>
                      <a:pPr algn="ctr"/>
                      <a:r>
                        <a:rPr lang="en-US" sz="3200" dirty="0" smtClean="0"/>
                        <a:t>Ours</a:t>
                      </a:r>
                      <a:endParaRPr lang="en-US" sz="3200" dirty="0"/>
                    </a:p>
                  </a:txBody>
                  <a:tcPr/>
                </a:tc>
                <a:tc>
                  <a:txBody>
                    <a:bodyPr/>
                    <a:lstStyle/>
                    <a:p>
                      <a:pPr algn="ctr"/>
                      <a:r>
                        <a:rPr lang="en-US" sz="3200" dirty="0" smtClean="0"/>
                        <a:t>Camera Only</a:t>
                      </a:r>
                      <a:endParaRPr lang="en-US" sz="3200" dirty="0"/>
                    </a:p>
                  </a:txBody>
                  <a:tcPr/>
                </a:tc>
                <a:tc>
                  <a:txBody>
                    <a:bodyPr/>
                    <a:lstStyle/>
                    <a:p>
                      <a:pPr algn="ctr"/>
                      <a:r>
                        <a:rPr lang="en-US" sz="3200" dirty="0" smtClean="0"/>
                        <a:t>No preference</a:t>
                      </a:r>
                      <a:endParaRPr lang="en-US" sz="3200" dirty="0"/>
                    </a:p>
                  </a:txBody>
                  <a:tcPr/>
                </a:tc>
              </a:tr>
              <a:tr h="753035">
                <a:tc>
                  <a:txBody>
                    <a:bodyPr/>
                    <a:lstStyle/>
                    <a:p>
                      <a:pPr algn="ctr"/>
                      <a:r>
                        <a:rPr lang="en-US" sz="3200" dirty="0" smtClean="0"/>
                        <a:t>Expert</a:t>
                      </a:r>
                      <a:r>
                        <a:rPr lang="en-US" sz="3200" baseline="0" dirty="0" smtClean="0"/>
                        <a:t> 1</a:t>
                      </a:r>
                      <a:endParaRPr lang="en-US" sz="3200" dirty="0"/>
                    </a:p>
                  </a:txBody>
                  <a:tcPr/>
                </a:tc>
                <a:tc>
                  <a:txBody>
                    <a:bodyPr/>
                    <a:lstStyle/>
                    <a:p>
                      <a:pPr algn="ctr"/>
                      <a:r>
                        <a:rPr lang="en-US" sz="3200" dirty="0" smtClean="0">
                          <a:solidFill>
                            <a:srgbClr val="0000FF"/>
                          </a:solidFill>
                        </a:rPr>
                        <a:t>22</a:t>
                      </a:r>
                      <a:endParaRPr lang="en-US" sz="3200" dirty="0">
                        <a:solidFill>
                          <a:srgbClr val="0000FF"/>
                        </a:solidFill>
                      </a:endParaRPr>
                    </a:p>
                  </a:txBody>
                  <a:tcPr/>
                </a:tc>
                <a:tc>
                  <a:txBody>
                    <a:bodyPr/>
                    <a:lstStyle/>
                    <a:p>
                      <a:pPr algn="ctr"/>
                      <a:r>
                        <a:rPr lang="en-US" sz="3200" dirty="0" smtClean="0"/>
                        <a:t>12</a:t>
                      </a:r>
                      <a:endParaRPr lang="en-US" sz="3200" dirty="0"/>
                    </a:p>
                  </a:txBody>
                  <a:tcPr/>
                </a:tc>
                <a:tc>
                  <a:txBody>
                    <a:bodyPr/>
                    <a:lstStyle/>
                    <a:p>
                      <a:pPr algn="ctr"/>
                      <a:r>
                        <a:rPr lang="en-US" sz="3200" dirty="0" smtClean="0"/>
                        <a:t>2</a:t>
                      </a:r>
                      <a:endParaRPr lang="en-US" sz="3200" dirty="0"/>
                    </a:p>
                  </a:txBody>
                  <a:tcPr/>
                </a:tc>
              </a:tr>
              <a:tr h="75303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200" dirty="0" smtClean="0"/>
                        <a:t>Expert</a:t>
                      </a:r>
                      <a:r>
                        <a:rPr lang="en-US" sz="3200" baseline="0" dirty="0" smtClean="0"/>
                        <a:t> 2</a:t>
                      </a:r>
                      <a:endParaRPr lang="en-US" sz="3200" dirty="0" smtClean="0"/>
                    </a:p>
                  </a:txBody>
                  <a:tcPr/>
                </a:tc>
                <a:tc>
                  <a:txBody>
                    <a:bodyPr/>
                    <a:lstStyle/>
                    <a:p>
                      <a:pPr algn="ctr"/>
                      <a:r>
                        <a:rPr lang="en-US" sz="3200" dirty="0" smtClean="0">
                          <a:solidFill>
                            <a:srgbClr val="0000FF"/>
                          </a:solidFill>
                        </a:rPr>
                        <a:t>17</a:t>
                      </a:r>
                      <a:endParaRPr lang="en-US" sz="3200" dirty="0">
                        <a:solidFill>
                          <a:srgbClr val="0000FF"/>
                        </a:solidFill>
                      </a:endParaRPr>
                    </a:p>
                  </a:txBody>
                  <a:tcPr/>
                </a:tc>
                <a:tc>
                  <a:txBody>
                    <a:bodyPr/>
                    <a:lstStyle/>
                    <a:p>
                      <a:pPr algn="ctr"/>
                      <a:r>
                        <a:rPr lang="en-US" sz="3200" dirty="0" smtClean="0"/>
                        <a:t>14</a:t>
                      </a:r>
                      <a:endParaRPr lang="en-US" sz="3200" dirty="0"/>
                    </a:p>
                  </a:txBody>
                  <a:tcPr/>
                </a:tc>
                <a:tc>
                  <a:txBody>
                    <a:bodyPr/>
                    <a:lstStyle/>
                    <a:p>
                      <a:pPr algn="ctr"/>
                      <a:r>
                        <a:rPr lang="en-US" sz="3200" dirty="0" smtClean="0"/>
                        <a:t>3</a:t>
                      </a:r>
                      <a:endParaRPr lang="en-US" sz="3200" dirty="0"/>
                    </a:p>
                  </a:txBody>
                  <a:tcPr/>
                </a:tc>
              </a:tr>
              <a:tr h="75303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200" dirty="0" smtClean="0"/>
                        <a:t>Expert</a:t>
                      </a:r>
                      <a:r>
                        <a:rPr lang="en-US" sz="3200" baseline="0" dirty="0" smtClean="0"/>
                        <a:t> 3</a:t>
                      </a:r>
                      <a:endParaRPr lang="en-US" sz="3200" dirty="0" smtClean="0"/>
                    </a:p>
                  </a:txBody>
                  <a:tcPr/>
                </a:tc>
                <a:tc>
                  <a:txBody>
                    <a:bodyPr/>
                    <a:lstStyle/>
                    <a:p>
                      <a:pPr algn="ctr"/>
                      <a:r>
                        <a:rPr lang="en-US" sz="3200" dirty="0" smtClean="0">
                          <a:solidFill>
                            <a:srgbClr val="0000FF"/>
                          </a:solidFill>
                        </a:rPr>
                        <a:t>22</a:t>
                      </a:r>
                      <a:endParaRPr lang="en-US" sz="3200" dirty="0">
                        <a:solidFill>
                          <a:srgbClr val="0000FF"/>
                        </a:solidFill>
                      </a:endParaRPr>
                    </a:p>
                  </a:txBody>
                  <a:tcPr/>
                </a:tc>
                <a:tc>
                  <a:txBody>
                    <a:bodyPr/>
                    <a:lstStyle/>
                    <a:p>
                      <a:pPr algn="ctr"/>
                      <a:r>
                        <a:rPr lang="en-US" sz="3200" dirty="0" smtClean="0"/>
                        <a:t>11</a:t>
                      </a:r>
                      <a:endParaRPr lang="en-US" sz="3200" dirty="0"/>
                    </a:p>
                  </a:txBody>
                  <a:tcPr/>
                </a:tc>
                <a:tc>
                  <a:txBody>
                    <a:bodyPr/>
                    <a:lstStyle/>
                    <a:p>
                      <a:pPr algn="ctr"/>
                      <a:r>
                        <a:rPr lang="en-US" sz="3200" dirty="0" smtClean="0"/>
                        <a:t>3</a:t>
                      </a:r>
                      <a:endParaRPr lang="en-US" sz="3200" dirty="0"/>
                    </a:p>
                  </a:txBody>
                  <a:tcPr/>
                </a:tc>
              </a:tr>
              <a:tr h="75303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200" dirty="0" smtClean="0"/>
                        <a:t>Expert</a:t>
                      </a:r>
                      <a:r>
                        <a:rPr lang="en-US" sz="3200" baseline="0" dirty="0" smtClean="0"/>
                        <a:t> 4</a:t>
                      </a:r>
                      <a:endParaRPr lang="en-US" sz="3200" dirty="0" smtClean="0"/>
                    </a:p>
                  </a:txBody>
                  <a:tcPr/>
                </a:tc>
                <a:tc>
                  <a:txBody>
                    <a:bodyPr/>
                    <a:lstStyle/>
                    <a:p>
                      <a:pPr algn="ctr"/>
                      <a:r>
                        <a:rPr lang="en-US" sz="3200" dirty="0" smtClean="0">
                          <a:solidFill>
                            <a:srgbClr val="0000FF"/>
                          </a:solidFill>
                        </a:rPr>
                        <a:t>21</a:t>
                      </a:r>
                      <a:endParaRPr lang="en-US" sz="3200" dirty="0">
                        <a:solidFill>
                          <a:srgbClr val="0000FF"/>
                        </a:solidFill>
                      </a:endParaRPr>
                    </a:p>
                  </a:txBody>
                  <a:tcPr/>
                </a:tc>
                <a:tc>
                  <a:txBody>
                    <a:bodyPr/>
                    <a:lstStyle/>
                    <a:p>
                      <a:pPr algn="ctr"/>
                      <a:r>
                        <a:rPr lang="en-US" sz="3200" dirty="0" smtClean="0"/>
                        <a:t>12</a:t>
                      </a:r>
                      <a:endParaRPr lang="en-US" sz="3200" dirty="0"/>
                    </a:p>
                  </a:txBody>
                  <a:tcPr/>
                </a:tc>
                <a:tc>
                  <a:txBody>
                    <a:bodyPr/>
                    <a:lstStyle/>
                    <a:p>
                      <a:pPr algn="ctr"/>
                      <a:r>
                        <a:rPr lang="en-US" sz="3200" dirty="0" smtClean="0"/>
                        <a:t>3</a:t>
                      </a:r>
                      <a:endParaRPr lang="en-US" sz="3200" dirty="0"/>
                    </a:p>
                  </a:txBody>
                  <a:tcPr/>
                </a:tc>
              </a:tr>
            </a:tbl>
          </a:graphicData>
        </a:graphic>
      </p:graphicFrame>
    </p:spTree>
    <p:extLst>
      <p:ext uri="{BB962C8B-B14F-4D97-AF65-F5344CB8AC3E}">
        <p14:creationId xmlns:p14="http://schemas.microsoft.com/office/powerpoint/2010/main" val="2983513435"/>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dirty="0" smtClean="0"/>
              <a:t>Amazon Mechanical Turk</a:t>
            </a:r>
            <a:r>
              <a:rPr lang="en-US" sz="4400" dirty="0" smtClean="0"/>
              <a:t> study</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2" name="Picture 1" descr="Screen Shot 2015-02-03 at 1.01.01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369" y="1538942"/>
            <a:ext cx="8800162" cy="1448049"/>
          </a:xfrm>
          <a:prstGeom prst="rect">
            <a:avLst/>
          </a:prstGeom>
        </p:spPr>
      </p:pic>
    </p:spTree>
    <p:extLst>
      <p:ext uri="{BB962C8B-B14F-4D97-AF65-F5344CB8AC3E}">
        <p14:creationId xmlns:p14="http://schemas.microsoft.com/office/powerpoint/2010/main" val="1360830513"/>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dirty="0" smtClean="0"/>
              <a:t>Amazon Mechanical Turk</a:t>
            </a:r>
            <a:r>
              <a:rPr lang="en-US" sz="4400" dirty="0" smtClean="0"/>
              <a:t> study</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2" name="Picture 1" descr="Screen Shot 2015-02-03 at 1.01.01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369" y="1538942"/>
            <a:ext cx="8800162" cy="1448049"/>
          </a:xfrm>
          <a:prstGeom prst="rect">
            <a:avLst/>
          </a:prstGeom>
        </p:spPr>
      </p:pic>
      <p:sp>
        <p:nvSpPr>
          <p:cNvPr id="9" name="Content Placeholder 2"/>
          <p:cNvSpPr txBox="1">
            <a:spLocks/>
          </p:cNvSpPr>
          <p:nvPr/>
        </p:nvSpPr>
        <p:spPr bwMode="auto">
          <a:xfrm>
            <a:off x="418352" y="3688308"/>
            <a:ext cx="8339456" cy="228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If null hypothesis is there is no preference, </a:t>
            </a:r>
          </a:p>
          <a:p>
            <a:pPr marL="457200" indent="-457200">
              <a:buFont typeface="Arial"/>
              <a:buChar char="•"/>
            </a:pPr>
            <a:r>
              <a:rPr lang="en-US" dirty="0" smtClean="0"/>
              <a:t>Our method is preferred in </a:t>
            </a:r>
            <a:r>
              <a:rPr lang="en-US" dirty="0" smtClean="0">
                <a:solidFill>
                  <a:srgbClr val="0000FF"/>
                </a:solidFill>
              </a:rPr>
              <a:t>26</a:t>
            </a:r>
            <a:r>
              <a:rPr lang="en-US" dirty="0" smtClean="0"/>
              <a:t>/36 cases.</a:t>
            </a:r>
          </a:p>
        </p:txBody>
      </p:sp>
      <p:sp>
        <p:nvSpPr>
          <p:cNvPr id="8" name="Rectangle 7"/>
          <p:cNvSpPr/>
          <p:nvPr/>
        </p:nvSpPr>
        <p:spPr>
          <a:xfrm>
            <a:off x="181420" y="1538942"/>
            <a:ext cx="6377756" cy="1448049"/>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7306236"/>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dirty="0" smtClean="0"/>
              <a:t>Amazon Mechanical Turk</a:t>
            </a:r>
            <a:r>
              <a:rPr lang="en-US" sz="4400" dirty="0" smtClean="0"/>
              <a:t> study</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2" name="Picture 1" descr="Screen Shot 2015-02-03 at 1.01.01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369" y="1538942"/>
            <a:ext cx="8800162" cy="1448049"/>
          </a:xfrm>
          <a:prstGeom prst="rect">
            <a:avLst/>
          </a:prstGeom>
        </p:spPr>
      </p:pic>
      <p:sp>
        <p:nvSpPr>
          <p:cNvPr id="9" name="Content Placeholder 2"/>
          <p:cNvSpPr txBox="1">
            <a:spLocks/>
          </p:cNvSpPr>
          <p:nvPr/>
        </p:nvSpPr>
        <p:spPr bwMode="auto">
          <a:xfrm>
            <a:off x="418352" y="3688308"/>
            <a:ext cx="8339456" cy="228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If null hypothesis is there is no preference, </a:t>
            </a:r>
          </a:p>
          <a:p>
            <a:pPr marL="457200" indent="-457200">
              <a:buFont typeface="Arial"/>
              <a:buChar char="•"/>
            </a:pPr>
            <a:r>
              <a:rPr lang="en-US" dirty="0" smtClean="0"/>
              <a:t>Our method is preferred in </a:t>
            </a:r>
            <a:r>
              <a:rPr lang="en-US" dirty="0" smtClean="0">
                <a:solidFill>
                  <a:srgbClr val="0000FF"/>
                </a:solidFill>
              </a:rPr>
              <a:t>26</a:t>
            </a:r>
            <a:r>
              <a:rPr lang="en-US" dirty="0" smtClean="0"/>
              <a:t>/36 cases</a:t>
            </a:r>
            <a:r>
              <a:rPr lang="en-US" dirty="0"/>
              <a:t>.</a:t>
            </a:r>
          </a:p>
          <a:p>
            <a:pPr marL="457200" indent="-457200">
              <a:buFont typeface="Arial"/>
              <a:buChar char="•"/>
            </a:pPr>
            <a:r>
              <a:rPr lang="en-US" dirty="0"/>
              <a:t>No statistical significance in </a:t>
            </a:r>
            <a:r>
              <a:rPr lang="en-US" dirty="0">
                <a:solidFill>
                  <a:schemeClr val="bg1">
                    <a:lumMod val="50000"/>
                  </a:schemeClr>
                </a:solidFill>
              </a:rPr>
              <a:t>8 </a:t>
            </a:r>
            <a:r>
              <a:rPr lang="en-US" dirty="0"/>
              <a:t>cases</a:t>
            </a:r>
            <a:r>
              <a:rPr lang="en-US" dirty="0" smtClean="0"/>
              <a:t>.</a:t>
            </a:r>
          </a:p>
        </p:txBody>
      </p:sp>
      <p:sp>
        <p:nvSpPr>
          <p:cNvPr id="8" name="Rectangle 7"/>
          <p:cNvSpPr/>
          <p:nvPr/>
        </p:nvSpPr>
        <p:spPr>
          <a:xfrm>
            <a:off x="181420" y="1538942"/>
            <a:ext cx="6377756" cy="1448049"/>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559176" y="1538942"/>
            <a:ext cx="1927412" cy="1448049"/>
          </a:xfrm>
          <a:prstGeom prst="rect">
            <a:avLst/>
          </a:prstGeom>
          <a:noFill/>
          <a:ln w="571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7959213"/>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dirty="0" smtClean="0"/>
              <a:t>Amazon Mechanical Turk</a:t>
            </a:r>
            <a:r>
              <a:rPr lang="en-US" sz="4400" dirty="0" smtClean="0"/>
              <a:t> study</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2" name="Picture 1" descr="Screen Shot 2015-02-03 at 1.01.01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369" y="1538942"/>
            <a:ext cx="8800162" cy="1448049"/>
          </a:xfrm>
          <a:prstGeom prst="rect">
            <a:avLst/>
          </a:prstGeom>
        </p:spPr>
      </p:pic>
      <p:sp>
        <p:nvSpPr>
          <p:cNvPr id="9" name="Content Placeholder 2"/>
          <p:cNvSpPr txBox="1">
            <a:spLocks/>
          </p:cNvSpPr>
          <p:nvPr/>
        </p:nvSpPr>
        <p:spPr bwMode="auto">
          <a:xfrm>
            <a:off x="418352" y="3688308"/>
            <a:ext cx="8339456" cy="228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If null hypothesis is there is no preference, </a:t>
            </a:r>
          </a:p>
          <a:p>
            <a:pPr marL="457200" indent="-457200">
              <a:buFont typeface="Arial"/>
              <a:buChar char="•"/>
            </a:pPr>
            <a:r>
              <a:rPr lang="en-US" dirty="0" smtClean="0"/>
              <a:t>Our method is preferred in </a:t>
            </a:r>
            <a:r>
              <a:rPr lang="en-US" dirty="0" smtClean="0">
                <a:solidFill>
                  <a:srgbClr val="0000FF"/>
                </a:solidFill>
              </a:rPr>
              <a:t>26</a:t>
            </a:r>
            <a:r>
              <a:rPr lang="en-US" dirty="0" smtClean="0"/>
              <a:t>/36 cases</a:t>
            </a:r>
            <a:r>
              <a:rPr lang="en-US" dirty="0"/>
              <a:t>.</a:t>
            </a:r>
          </a:p>
          <a:p>
            <a:pPr marL="457200" indent="-457200">
              <a:buFont typeface="Arial"/>
              <a:buChar char="•"/>
            </a:pPr>
            <a:r>
              <a:rPr lang="en-US" dirty="0"/>
              <a:t>No statistical significance in </a:t>
            </a:r>
            <a:r>
              <a:rPr lang="en-US" dirty="0">
                <a:solidFill>
                  <a:schemeClr val="bg1">
                    <a:lumMod val="50000"/>
                  </a:schemeClr>
                </a:solidFill>
              </a:rPr>
              <a:t>8 </a:t>
            </a:r>
            <a:r>
              <a:rPr lang="en-US" dirty="0"/>
              <a:t>cases</a:t>
            </a:r>
            <a:r>
              <a:rPr lang="en-US" dirty="0" smtClean="0"/>
              <a:t>.</a:t>
            </a:r>
          </a:p>
          <a:p>
            <a:pPr marL="457200" indent="-457200">
              <a:buFont typeface="Arial"/>
              <a:buChar char="•"/>
            </a:pPr>
            <a:r>
              <a:rPr lang="en-US" dirty="0" smtClean="0"/>
              <a:t>Camera only is preferred in </a:t>
            </a:r>
            <a:r>
              <a:rPr lang="en-US" dirty="0" smtClean="0">
                <a:solidFill>
                  <a:srgbClr val="FF0000"/>
                </a:solidFill>
              </a:rPr>
              <a:t>2 </a:t>
            </a:r>
            <a:r>
              <a:rPr lang="en-US" dirty="0" smtClean="0"/>
              <a:t>cases.</a:t>
            </a:r>
          </a:p>
        </p:txBody>
      </p:sp>
      <p:sp>
        <p:nvSpPr>
          <p:cNvPr id="8" name="Rectangle 7"/>
          <p:cNvSpPr/>
          <p:nvPr/>
        </p:nvSpPr>
        <p:spPr>
          <a:xfrm>
            <a:off x="181420" y="1538942"/>
            <a:ext cx="6377756" cy="1448049"/>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559176" y="1538942"/>
            <a:ext cx="1927412" cy="1448049"/>
          </a:xfrm>
          <a:prstGeom prst="rect">
            <a:avLst/>
          </a:prstGeom>
          <a:noFill/>
          <a:ln w="571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8486588" y="1515216"/>
            <a:ext cx="522943" cy="1471775"/>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6584555"/>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312" y="140167"/>
            <a:ext cx="8725648" cy="679978"/>
          </a:xfrm>
        </p:spPr>
        <p:txBody>
          <a:bodyPr>
            <a:noAutofit/>
          </a:bodyPr>
          <a:lstStyle/>
          <a:p>
            <a:pPr algn="l"/>
            <a:r>
              <a:rPr lang="en-US" sz="4000" dirty="0" smtClean="0"/>
              <a:t>Summary</a:t>
            </a:r>
            <a:endParaRPr lang="en-US" sz="4000" dirty="0"/>
          </a:p>
        </p:txBody>
      </p:sp>
      <p:cxnSp>
        <p:nvCxnSpPr>
          <p:cNvPr id="13" name="Straight Connector 12"/>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6" name="Content Placeholder 2"/>
          <p:cNvSpPr>
            <a:spLocks noGrp="1"/>
          </p:cNvSpPr>
          <p:nvPr>
            <p:ph idx="1"/>
          </p:nvPr>
        </p:nvSpPr>
        <p:spPr>
          <a:xfrm>
            <a:off x="179261" y="1014455"/>
            <a:ext cx="8716905" cy="4468957"/>
          </a:xfrm>
        </p:spPr>
        <p:txBody>
          <a:bodyPr>
            <a:noAutofit/>
          </a:bodyPr>
          <a:lstStyle/>
          <a:p>
            <a:pPr marL="457200" indent="-457200"/>
            <a:r>
              <a:rPr lang="en-US" sz="2800" dirty="0" smtClean="0"/>
              <a:t>Reasoning about relationships between objects in the image space and the scene space helps create good compositions.</a:t>
            </a:r>
          </a:p>
          <a:p>
            <a:pPr marL="0" indent="0">
              <a:buNone/>
            </a:pPr>
            <a:endParaRPr lang="en-US" sz="2800" dirty="0" smtClean="0"/>
          </a:p>
          <a:p>
            <a:pPr marL="457200" indent="-457200"/>
            <a:r>
              <a:rPr lang="en-US" sz="2800" dirty="0" smtClean="0"/>
              <a:t>Moving </a:t>
            </a:r>
            <a:r>
              <a:rPr lang="en-US" sz="2800" dirty="0"/>
              <a:t>objects and changing materials significantly improves the quality of compositions</a:t>
            </a:r>
            <a:r>
              <a:rPr lang="en-US" sz="2800" dirty="0" smtClean="0"/>
              <a:t>.</a:t>
            </a:r>
          </a:p>
          <a:p>
            <a:pPr marL="0" indent="0">
              <a:buNone/>
            </a:pPr>
            <a:endParaRPr lang="en-US" sz="2800" dirty="0"/>
          </a:p>
          <a:p>
            <a:pPr marL="457200" indent="-457200"/>
            <a:r>
              <a:rPr lang="en-US" sz="2800" dirty="0"/>
              <a:t>Our optimization framework benefits a variety of applications.</a:t>
            </a:r>
          </a:p>
        </p:txBody>
      </p:sp>
    </p:spTree>
    <p:extLst>
      <p:ext uri="{BB962C8B-B14F-4D97-AF65-F5344CB8AC3E}">
        <p14:creationId xmlns:p14="http://schemas.microsoft.com/office/powerpoint/2010/main" val="2411958999"/>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312" y="140167"/>
            <a:ext cx="8725648" cy="679978"/>
          </a:xfrm>
        </p:spPr>
        <p:txBody>
          <a:bodyPr>
            <a:noAutofit/>
          </a:bodyPr>
          <a:lstStyle/>
          <a:p>
            <a:pPr algn="l"/>
            <a:r>
              <a:rPr lang="en-US" sz="4000" dirty="0" smtClean="0"/>
              <a:t>Limitations and future work</a:t>
            </a:r>
            <a:endParaRPr lang="en-US" sz="4000" dirty="0"/>
          </a:p>
        </p:txBody>
      </p:sp>
      <p:cxnSp>
        <p:nvCxnSpPr>
          <p:cNvPr id="13" name="Straight Connector 12"/>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452123" y="1059203"/>
            <a:ext cx="8339456" cy="397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pPr>
            <a:r>
              <a:rPr lang="en-US" dirty="0" smtClean="0"/>
              <a:t>Interactive scene optimization</a:t>
            </a:r>
          </a:p>
          <a:p>
            <a:pPr marL="571500" indent="-571500">
              <a:buFont typeface="Arial"/>
              <a:buChar char="•"/>
            </a:pPr>
            <a:r>
              <a:rPr lang="en-US" dirty="0" smtClean="0"/>
              <a:t>Global illumination</a:t>
            </a:r>
          </a:p>
          <a:p>
            <a:pPr marL="571500" indent="-571500">
              <a:buFont typeface="Arial"/>
              <a:buChar char="•"/>
            </a:pPr>
            <a:r>
              <a:rPr lang="en-US" dirty="0" smtClean="0"/>
              <a:t>Additional composition rules</a:t>
            </a:r>
            <a:endParaRPr lang="en-US" dirty="0"/>
          </a:p>
          <a:p>
            <a:pPr marL="571500" indent="-571500">
              <a:buFont typeface="Arial"/>
              <a:buChar char="•"/>
            </a:pPr>
            <a:endParaRPr lang="en-US" dirty="0" smtClean="0"/>
          </a:p>
          <a:p>
            <a:pPr marL="571500" indent="-571500">
              <a:buFont typeface="Arial"/>
              <a:buChar char="•"/>
            </a:pPr>
            <a:endParaRPr lang="en-US" dirty="0" smtClean="0"/>
          </a:p>
          <a:p>
            <a:pPr marL="571500" indent="-571500">
              <a:buFont typeface="Arial"/>
              <a:buChar char="•"/>
            </a:pPr>
            <a:endParaRPr lang="en-US" dirty="0" smtClean="0"/>
          </a:p>
        </p:txBody>
      </p:sp>
    </p:spTree>
    <p:extLst>
      <p:ext uri="{BB962C8B-B14F-4D97-AF65-F5344CB8AC3E}">
        <p14:creationId xmlns:p14="http://schemas.microsoft.com/office/powerpoint/2010/main" val="4276524775"/>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312" y="140167"/>
            <a:ext cx="8725648" cy="679978"/>
          </a:xfrm>
        </p:spPr>
        <p:txBody>
          <a:bodyPr>
            <a:noAutofit/>
          </a:bodyPr>
          <a:lstStyle/>
          <a:p>
            <a:pPr algn="l"/>
            <a:r>
              <a:rPr lang="en-US" sz="4000" dirty="0" smtClean="0"/>
              <a:t>Limitations and future work</a:t>
            </a:r>
            <a:endParaRPr lang="en-US" sz="4000" dirty="0"/>
          </a:p>
        </p:txBody>
      </p:sp>
      <p:cxnSp>
        <p:nvCxnSpPr>
          <p:cNvPr id="13" name="Straight Connector 12"/>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6" name="Content Placeholder 2"/>
          <p:cNvSpPr txBox="1">
            <a:spLocks/>
          </p:cNvSpPr>
          <p:nvPr/>
        </p:nvSpPr>
        <p:spPr bwMode="auto">
          <a:xfrm>
            <a:off x="452123" y="1059203"/>
            <a:ext cx="8339456" cy="397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pPr>
            <a:r>
              <a:rPr lang="en-US" dirty="0" smtClean="0"/>
              <a:t>Interactive scene optimization</a:t>
            </a:r>
          </a:p>
          <a:p>
            <a:pPr marL="571500" indent="-571500">
              <a:buFont typeface="Arial"/>
              <a:buChar char="•"/>
            </a:pPr>
            <a:r>
              <a:rPr lang="en-US" dirty="0" smtClean="0">
                <a:solidFill>
                  <a:srgbClr val="BFBFBF"/>
                </a:solidFill>
              </a:rPr>
              <a:t>Global illumination</a:t>
            </a:r>
          </a:p>
          <a:p>
            <a:pPr marL="571500" indent="-571500">
              <a:buFont typeface="Arial"/>
              <a:buChar char="•"/>
            </a:pPr>
            <a:r>
              <a:rPr lang="en-US" dirty="0" smtClean="0">
                <a:solidFill>
                  <a:srgbClr val="BFBFBF"/>
                </a:solidFill>
              </a:rPr>
              <a:t>Additional composition rules</a:t>
            </a:r>
            <a:endParaRPr lang="en-US" dirty="0">
              <a:solidFill>
                <a:srgbClr val="BFBFBF"/>
              </a:solidFill>
            </a:endParaRPr>
          </a:p>
          <a:p>
            <a:pPr marL="571500" indent="-571500">
              <a:buFont typeface="Arial"/>
              <a:buChar char="•"/>
            </a:pPr>
            <a:endParaRPr lang="en-US" dirty="0" smtClean="0"/>
          </a:p>
          <a:p>
            <a:pPr marL="571500" indent="-571500">
              <a:buFont typeface="Arial"/>
              <a:buChar char="•"/>
            </a:pPr>
            <a:endParaRPr lang="en-US" dirty="0" smtClean="0"/>
          </a:p>
          <a:p>
            <a:pPr marL="571500" indent="-571500">
              <a:buFont typeface="Arial"/>
              <a:buChar char="•"/>
            </a:pPr>
            <a:endParaRPr lang="en-US" dirty="0" smtClean="0"/>
          </a:p>
        </p:txBody>
      </p:sp>
    </p:spTree>
    <p:extLst>
      <p:ext uri="{BB962C8B-B14F-4D97-AF65-F5344CB8AC3E}">
        <p14:creationId xmlns:p14="http://schemas.microsoft.com/office/powerpoint/2010/main" val="890635968"/>
      </p:ext>
    </p:extLst>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312" y="140167"/>
            <a:ext cx="8725648" cy="679978"/>
          </a:xfrm>
        </p:spPr>
        <p:txBody>
          <a:bodyPr>
            <a:noAutofit/>
          </a:bodyPr>
          <a:lstStyle/>
          <a:p>
            <a:pPr algn="l"/>
            <a:r>
              <a:rPr lang="en-US" sz="4000" dirty="0" smtClean="0"/>
              <a:t>Limitations and future work</a:t>
            </a:r>
            <a:endParaRPr lang="en-US" sz="4000" dirty="0"/>
          </a:p>
        </p:txBody>
      </p:sp>
      <p:cxnSp>
        <p:nvCxnSpPr>
          <p:cNvPr id="13" name="Straight Connector 12"/>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452123" y="1059203"/>
            <a:ext cx="8339456" cy="397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pPr>
            <a:r>
              <a:rPr lang="en-US" dirty="0" smtClean="0">
                <a:solidFill>
                  <a:srgbClr val="BFBFBF"/>
                </a:solidFill>
              </a:rPr>
              <a:t>Interactive scene optimization</a:t>
            </a:r>
          </a:p>
          <a:p>
            <a:pPr marL="571500" indent="-571500">
              <a:buFont typeface="Arial"/>
              <a:buChar char="•"/>
            </a:pPr>
            <a:r>
              <a:rPr lang="en-US" dirty="0" smtClean="0"/>
              <a:t>Global illumination</a:t>
            </a:r>
            <a:endParaRPr lang="en-US" dirty="0" smtClean="0">
              <a:solidFill>
                <a:srgbClr val="BFBFBF"/>
              </a:solidFill>
            </a:endParaRPr>
          </a:p>
          <a:p>
            <a:pPr marL="571500" indent="-571500">
              <a:buFont typeface="Arial"/>
              <a:buChar char="•"/>
            </a:pPr>
            <a:r>
              <a:rPr lang="en-US" dirty="0" smtClean="0">
                <a:solidFill>
                  <a:srgbClr val="BFBFBF"/>
                </a:solidFill>
              </a:rPr>
              <a:t>Additional composition rules</a:t>
            </a:r>
            <a:endParaRPr lang="en-US" dirty="0">
              <a:solidFill>
                <a:srgbClr val="BFBFBF"/>
              </a:solidFill>
            </a:endParaRPr>
          </a:p>
          <a:p>
            <a:pPr marL="571500" indent="-571500">
              <a:buFont typeface="Arial"/>
              <a:buChar char="•"/>
            </a:pPr>
            <a:endParaRPr lang="en-US" dirty="0" smtClean="0"/>
          </a:p>
          <a:p>
            <a:pPr marL="571500" indent="-571500">
              <a:buFont typeface="Arial"/>
              <a:buChar char="•"/>
            </a:pPr>
            <a:endParaRPr lang="en-US" dirty="0" smtClean="0"/>
          </a:p>
          <a:p>
            <a:pPr marL="571500" indent="-571500">
              <a:buFont typeface="Arial"/>
              <a:buChar char="•"/>
            </a:pPr>
            <a:endParaRPr lang="en-US" dirty="0" smtClean="0"/>
          </a:p>
        </p:txBody>
      </p:sp>
      <p:pic>
        <p:nvPicPr>
          <p:cNvPr id="8" name="Picture 7" descr="roo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363" y="2967593"/>
            <a:ext cx="7152789" cy="3707238"/>
          </a:xfrm>
          <a:prstGeom prst="rect">
            <a:avLst/>
          </a:prstGeom>
        </p:spPr>
      </p:pic>
    </p:spTree>
    <p:extLst>
      <p:ext uri="{BB962C8B-B14F-4D97-AF65-F5344CB8AC3E}">
        <p14:creationId xmlns:p14="http://schemas.microsoft.com/office/powerpoint/2010/main" val="421061594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Goal</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6" name="Content Placeholder 2"/>
          <p:cNvSpPr>
            <a:spLocks noGrp="1"/>
          </p:cNvSpPr>
          <p:nvPr>
            <p:ph idx="1"/>
          </p:nvPr>
        </p:nvSpPr>
        <p:spPr>
          <a:xfrm>
            <a:off x="541032" y="969557"/>
            <a:ext cx="6932703" cy="706438"/>
          </a:xfrm>
        </p:spPr>
        <p:txBody>
          <a:bodyPr>
            <a:normAutofit/>
          </a:bodyPr>
          <a:lstStyle/>
          <a:p>
            <a:pPr marL="0" indent="0">
              <a:buNone/>
            </a:pPr>
            <a:r>
              <a:rPr lang="en-US" sz="3600" dirty="0" smtClean="0"/>
              <a:t>Output 1: Semantic segmentations</a:t>
            </a:r>
          </a:p>
        </p:txBody>
      </p:sp>
      <p:pic>
        <p:nvPicPr>
          <p:cNvPr id="10" name="Picture 9" descr="image_cap_3.png"/>
          <p:cNvPicPr>
            <a:picLocks noChangeAspect="1"/>
          </p:cNvPicPr>
          <p:nvPr/>
        </p:nvPicPr>
        <p:blipFill rotWithShape="1">
          <a:blip r:embed="rId3">
            <a:extLst>
              <a:ext uri="{28A0092B-C50C-407E-A947-70E740481C1C}">
                <a14:useLocalDpi xmlns:a14="http://schemas.microsoft.com/office/drawing/2010/main" val="0"/>
              </a:ext>
            </a:extLst>
          </a:blip>
          <a:srcRect t="14138" r="1363" b="2935"/>
          <a:stretch/>
        </p:blipFill>
        <p:spPr>
          <a:xfrm>
            <a:off x="1825455" y="1687334"/>
            <a:ext cx="6003147" cy="5015474"/>
          </a:xfrm>
          <a:prstGeom prst="rect">
            <a:avLst/>
          </a:prstGeom>
        </p:spPr>
      </p:pic>
    </p:spTree>
    <p:extLst>
      <p:ext uri="{BB962C8B-B14F-4D97-AF65-F5344CB8AC3E}">
        <p14:creationId xmlns:p14="http://schemas.microsoft.com/office/powerpoint/2010/main" val="3053639686"/>
      </p:ext>
    </p:extLst>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312" y="140167"/>
            <a:ext cx="8725648" cy="679978"/>
          </a:xfrm>
        </p:spPr>
        <p:txBody>
          <a:bodyPr>
            <a:noAutofit/>
          </a:bodyPr>
          <a:lstStyle/>
          <a:p>
            <a:pPr algn="l"/>
            <a:r>
              <a:rPr lang="en-US" sz="4000" dirty="0" smtClean="0"/>
              <a:t>Limitations and future work</a:t>
            </a:r>
            <a:endParaRPr lang="en-US" sz="4000" dirty="0"/>
          </a:p>
        </p:txBody>
      </p:sp>
      <p:cxnSp>
        <p:nvCxnSpPr>
          <p:cNvPr id="13" name="Straight Connector 12"/>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452123" y="1059203"/>
            <a:ext cx="8339456" cy="397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pPr>
            <a:r>
              <a:rPr lang="en-US" dirty="0" smtClean="0">
                <a:solidFill>
                  <a:schemeClr val="bg1">
                    <a:lumMod val="75000"/>
                  </a:schemeClr>
                </a:solidFill>
              </a:rPr>
              <a:t>Interactive scene optimization</a:t>
            </a:r>
          </a:p>
          <a:p>
            <a:pPr marL="571500" indent="-571500">
              <a:buFont typeface="Arial"/>
              <a:buChar char="•"/>
            </a:pPr>
            <a:r>
              <a:rPr lang="en-US" dirty="0" smtClean="0">
                <a:solidFill>
                  <a:schemeClr val="bg1">
                    <a:lumMod val="75000"/>
                  </a:schemeClr>
                </a:solidFill>
              </a:rPr>
              <a:t>Global illumination</a:t>
            </a:r>
          </a:p>
          <a:p>
            <a:pPr marL="571500" indent="-571500">
              <a:buFont typeface="Arial"/>
              <a:buChar char="•"/>
            </a:pPr>
            <a:r>
              <a:rPr lang="en-US" dirty="0" smtClean="0"/>
              <a:t>Additional composition rules</a:t>
            </a:r>
            <a:endParaRPr lang="en-US" dirty="0"/>
          </a:p>
          <a:p>
            <a:pPr marL="571500" indent="-571500">
              <a:buFont typeface="Arial"/>
              <a:buChar char="•"/>
            </a:pPr>
            <a:endParaRPr lang="en-US" dirty="0" smtClean="0"/>
          </a:p>
          <a:p>
            <a:pPr marL="571500" indent="-571500">
              <a:buFont typeface="Arial"/>
              <a:buChar char="•"/>
            </a:pPr>
            <a:endParaRPr lang="en-US" dirty="0" smtClean="0"/>
          </a:p>
          <a:p>
            <a:pPr marL="571500" indent="-571500">
              <a:buFont typeface="Arial"/>
              <a:buChar char="•"/>
            </a:pPr>
            <a:endParaRPr lang="en-US" dirty="0" smtClean="0"/>
          </a:p>
        </p:txBody>
      </p:sp>
      <p:pic>
        <p:nvPicPr>
          <p:cNvPr id="5" name="Picture 4" descr="lipstick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768" y="3271845"/>
            <a:ext cx="4042398" cy="2693308"/>
          </a:xfrm>
          <a:prstGeom prst="rect">
            <a:avLst/>
          </a:prstGeom>
        </p:spPr>
      </p:pic>
      <p:pic>
        <p:nvPicPr>
          <p:cNvPr id="6" name="Picture 5" descr="ikea_catalogue_en_92-93.pdf"/>
          <p:cNvPicPr>
            <a:picLocks noChangeAspect="1"/>
          </p:cNvPicPr>
          <p:nvPr/>
        </p:nvPicPr>
        <p:blipFill rotWithShape="1">
          <a:blip r:embed="rId4">
            <a:extLst>
              <a:ext uri="{28A0092B-C50C-407E-A947-70E740481C1C}">
                <a14:useLocalDpi xmlns:a14="http://schemas.microsoft.com/office/drawing/2010/main" val="0"/>
              </a:ext>
            </a:extLst>
          </a:blip>
          <a:srcRect r="49955"/>
          <a:stretch/>
        </p:blipFill>
        <p:spPr>
          <a:xfrm>
            <a:off x="5379582" y="3064017"/>
            <a:ext cx="2793236" cy="2975841"/>
          </a:xfrm>
          <a:prstGeom prst="rect">
            <a:avLst/>
          </a:prstGeom>
        </p:spPr>
      </p:pic>
      <p:sp>
        <p:nvSpPr>
          <p:cNvPr id="8" name="TextBox 7"/>
          <p:cNvSpPr txBox="1"/>
          <p:nvPr/>
        </p:nvSpPr>
        <p:spPr>
          <a:xfrm>
            <a:off x="1117028" y="5970890"/>
            <a:ext cx="2959373" cy="523220"/>
          </a:xfrm>
          <a:prstGeom prst="rect">
            <a:avLst/>
          </a:prstGeom>
          <a:noFill/>
        </p:spPr>
        <p:txBody>
          <a:bodyPr wrap="square" rtlCol="0">
            <a:spAutoFit/>
          </a:bodyPr>
          <a:lstStyle/>
          <a:p>
            <a:pPr algn="ctr"/>
            <a:r>
              <a:rPr lang="en-US" sz="2800" dirty="0" smtClean="0"/>
              <a:t>Symmetry</a:t>
            </a:r>
            <a:endParaRPr lang="en-US" sz="2800" dirty="0"/>
          </a:p>
        </p:txBody>
      </p:sp>
      <p:sp>
        <p:nvSpPr>
          <p:cNvPr id="9" name="TextBox 8"/>
          <p:cNvSpPr txBox="1"/>
          <p:nvPr/>
        </p:nvSpPr>
        <p:spPr>
          <a:xfrm>
            <a:off x="5311373" y="5975342"/>
            <a:ext cx="2959373" cy="523220"/>
          </a:xfrm>
          <a:prstGeom prst="rect">
            <a:avLst/>
          </a:prstGeom>
          <a:noFill/>
        </p:spPr>
        <p:txBody>
          <a:bodyPr wrap="square" rtlCol="0">
            <a:spAutoFit/>
          </a:bodyPr>
          <a:lstStyle/>
          <a:p>
            <a:pPr algn="ctr"/>
            <a:r>
              <a:rPr lang="en-US" sz="2800" dirty="0" smtClean="0"/>
              <a:t>Vanishing points</a:t>
            </a:r>
            <a:endParaRPr lang="en-US" sz="2800" dirty="0"/>
          </a:p>
        </p:txBody>
      </p:sp>
      <p:cxnSp>
        <p:nvCxnSpPr>
          <p:cNvPr id="4" name="Straight Connector 3"/>
          <p:cNvCxnSpPr/>
          <p:nvPr/>
        </p:nvCxnSpPr>
        <p:spPr>
          <a:xfrm>
            <a:off x="5379582" y="3406588"/>
            <a:ext cx="1254300" cy="100404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5379582" y="4410635"/>
            <a:ext cx="1254300" cy="129689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6633882" y="3064017"/>
            <a:ext cx="313765" cy="134661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6633882" y="3750235"/>
            <a:ext cx="1538936" cy="660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633882" y="4410635"/>
            <a:ext cx="1538936" cy="62562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6275294" y="3750235"/>
            <a:ext cx="672353" cy="164353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88368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1"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dirty="0" smtClean="0"/>
              <a:t>Outline</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5" name="Content Placeholder 2"/>
          <p:cNvSpPr>
            <a:spLocks noGrp="1"/>
          </p:cNvSpPr>
          <p:nvPr>
            <p:ph idx="1"/>
          </p:nvPr>
        </p:nvSpPr>
        <p:spPr>
          <a:xfrm>
            <a:off x="88199" y="1170060"/>
            <a:ext cx="9020522" cy="2146478"/>
          </a:xfrm>
        </p:spPr>
        <p:txBody>
          <a:bodyPr>
            <a:noAutofit/>
          </a:bodyPr>
          <a:lstStyle/>
          <a:p>
            <a:r>
              <a:rPr lang="en-US" sz="2800" dirty="0">
                <a:solidFill>
                  <a:srgbClr val="BFBFBF"/>
                </a:solidFill>
              </a:rPr>
              <a:t>Analyzing 3D scenes by modeling hierarchical structure</a:t>
            </a:r>
          </a:p>
          <a:p>
            <a:r>
              <a:rPr lang="en-US" sz="2800" dirty="0" smtClean="0">
                <a:solidFill>
                  <a:srgbClr val="BFBFBF"/>
                </a:solidFill>
              </a:rPr>
              <a:t>Composition-aware scene optimization for </a:t>
            </a:r>
            <a:r>
              <a:rPr lang="en-US" sz="2800" dirty="0">
                <a:solidFill>
                  <a:srgbClr val="BFBFBF"/>
                </a:solidFill>
              </a:rPr>
              <a:t>p</a:t>
            </a:r>
            <a:r>
              <a:rPr lang="en-US" sz="2800" dirty="0" smtClean="0">
                <a:solidFill>
                  <a:srgbClr val="BFBFBF"/>
                </a:solidFill>
              </a:rPr>
              <a:t>roduct </a:t>
            </a:r>
            <a:r>
              <a:rPr lang="en-US" sz="2800" dirty="0">
                <a:solidFill>
                  <a:srgbClr val="BFBFBF"/>
                </a:solidFill>
              </a:rPr>
              <a:t>i</a:t>
            </a:r>
            <a:r>
              <a:rPr lang="en-US" sz="2800" dirty="0" smtClean="0">
                <a:solidFill>
                  <a:srgbClr val="BFBFBF"/>
                </a:solidFill>
              </a:rPr>
              <a:t>mages</a:t>
            </a:r>
          </a:p>
          <a:p>
            <a:r>
              <a:rPr lang="en-US" sz="2800" dirty="0" smtClean="0"/>
              <a:t>Style </a:t>
            </a:r>
            <a:r>
              <a:rPr lang="en-US" sz="2800" dirty="0"/>
              <a:t>c</a:t>
            </a:r>
            <a:r>
              <a:rPr lang="en-US" sz="2800" dirty="0" smtClean="0"/>
              <a:t>ompatibility for 3D furniture </a:t>
            </a:r>
            <a:r>
              <a:rPr lang="en-US" sz="2800" dirty="0" smtClean="0">
                <a:solidFill>
                  <a:srgbClr val="000000"/>
                </a:solidFill>
              </a:rPr>
              <a:t>models </a:t>
            </a:r>
          </a:p>
        </p:txBody>
      </p:sp>
    </p:spTree>
    <p:extLst>
      <p:ext uri="{BB962C8B-B14F-4D97-AF65-F5344CB8AC3E}">
        <p14:creationId xmlns:p14="http://schemas.microsoft.com/office/powerpoint/2010/main" val="2576958981"/>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Motivation</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15" name="Picture 14" descr="Screen Shot 2015-07-20 at 9.21.49 PM.jpg"/>
          <p:cNvPicPr>
            <a:picLocks noChangeAspect="1"/>
          </p:cNvPicPr>
          <p:nvPr/>
        </p:nvPicPr>
        <p:blipFill rotWithShape="1">
          <a:blip r:embed="rId3">
            <a:extLst>
              <a:ext uri="{28A0092B-C50C-407E-A947-70E740481C1C}">
                <a14:useLocalDpi xmlns:a14="http://schemas.microsoft.com/office/drawing/2010/main" val="0"/>
              </a:ext>
            </a:extLst>
          </a:blip>
          <a:srcRect l="10331" t="27604" r="12809" b="15374"/>
          <a:stretch/>
        </p:blipFill>
        <p:spPr>
          <a:xfrm>
            <a:off x="708181" y="3687502"/>
            <a:ext cx="4061374" cy="2392472"/>
          </a:xfrm>
          <a:prstGeom prst="rect">
            <a:avLst/>
          </a:prstGeom>
        </p:spPr>
      </p:pic>
      <p:pic>
        <p:nvPicPr>
          <p:cNvPr id="16" name="Picture 15" descr="Screen Shot 2015-07-20 at 9.38.10 PM.jpg"/>
          <p:cNvPicPr>
            <a:picLocks noChangeAspect="1"/>
          </p:cNvPicPr>
          <p:nvPr/>
        </p:nvPicPr>
        <p:blipFill rotWithShape="1">
          <a:blip r:embed="rId4">
            <a:extLst>
              <a:ext uri="{28A0092B-C50C-407E-A947-70E740481C1C}">
                <a14:useLocalDpi xmlns:a14="http://schemas.microsoft.com/office/drawing/2010/main" val="0"/>
              </a:ext>
            </a:extLst>
          </a:blip>
          <a:srcRect l="6603" t="11508" r="7745" b="15373"/>
          <a:stretch/>
        </p:blipFill>
        <p:spPr>
          <a:xfrm>
            <a:off x="5037667" y="3687502"/>
            <a:ext cx="3529548" cy="2392472"/>
          </a:xfrm>
          <a:prstGeom prst="rect">
            <a:avLst/>
          </a:prstGeom>
        </p:spPr>
      </p:pic>
      <p:pic>
        <p:nvPicPr>
          <p:cNvPr id="20" name="Picture 12" descr="initial.png"/>
          <p:cNvPicPr>
            <a:picLocks noChangeAspect="1"/>
          </p:cNvPicPr>
          <p:nvPr/>
        </p:nvPicPr>
        <p:blipFill rotWithShape="1">
          <a:blip r:embed="rId5">
            <a:extLst>
              <a:ext uri="{28A0092B-C50C-407E-A947-70E740481C1C}">
                <a14:useLocalDpi xmlns:a14="http://schemas.microsoft.com/office/drawing/2010/main" val="0"/>
              </a:ext>
            </a:extLst>
          </a:blip>
          <a:srcRect b="8614"/>
          <a:stretch/>
        </p:blipFill>
        <p:spPr bwMode="auto">
          <a:xfrm>
            <a:off x="3254697" y="1225776"/>
            <a:ext cx="5291363" cy="2266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Screen Shot 2015-07-20 at 9.53.50 PM.jpg"/>
          <p:cNvPicPr>
            <a:picLocks noChangeAspect="1"/>
          </p:cNvPicPr>
          <p:nvPr/>
        </p:nvPicPr>
        <p:blipFill rotWithShape="1">
          <a:blip r:embed="rId6">
            <a:extLst>
              <a:ext uri="{28A0092B-C50C-407E-A947-70E740481C1C}">
                <a14:useLocalDpi xmlns:a14="http://schemas.microsoft.com/office/drawing/2010/main" val="0"/>
              </a:ext>
            </a:extLst>
          </a:blip>
          <a:srcRect l="10186" r="7087"/>
          <a:stretch/>
        </p:blipFill>
        <p:spPr>
          <a:xfrm>
            <a:off x="708180" y="1225775"/>
            <a:ext cx="2353931" cy="2266485"/>
          </a:xfrm>
          <a:prstGeom prst="rect">
            <a:avLst/>
          </a:prstGeom>
        </p:spPr>
      </p:pic>
      <p:sp>
        <p:nvSpPr>
          <p:cNvPr id="26" name="TextBox 25"/>
          <p:cNvSpPr txBox="1"/>
          <p:nvPr/>
        </p:nvSpPr>
        <p:spPr>
          <a:xfrm>
            <a:off x="2848191" y="6324390"/>
            <a:ext cx="6214154" cy="400110"/>
          </a:xfrm>
          <a:prstGeom prst="rect">
            <a:avLst/>
          </a:prstGeom>
          <a:noFill/>
        </p:spPr>
        <p:txBody>
          <a:bodyPr wrap="square" rtlCol="0">
            <a:spAutoFit/>
          </a:bodyPr>
          <a:lstStyle/>
          <a:p>
            <a:pPr algn="r"/>
            <a:r>
              <a:rPr lang="en-US" sz="2000" dirty="0" smtClean="0"/>
              <a:t>Image courtesy: smartnick100, </a:t>
            </a:r>
            <a:r>
              <a:rPr lang="en-US" sz="2000" dirty="0" err="1" smtClean="0"/>
              <a:t>Designer_Tina</a:t>
            </a:r>
            <a:r>
              <a:rPr lang="en-US" sz="2000" dirty="0" smtClean="0"/>
              <a:t>, </a:t>
            </a:r>
            <a:r>
              <a:rPr lang="en-US" sz="2000" dirty="0" err="1" smtClean="0"/>
              <a:t>Xu</a:t>
            </a:r>
            <a:r>
              <a:rPr lang="en-US" sz="2000" dirty="0" smtClean="0"/>
              <a:t> et al.</a:t>
            </a:r>
            <a:endParaRPr lang="en-US" sz="2000" dirty="0"/>
          </a:p>
        </p:txBody>
      </p:sp>
      <p:cxnSp>
        <p:nvCxnSpPr>
          <p:cNvPr id="3" name="Straight Arrow Connector 2"/>
          <p:cNvCxnSpPr/>
          <p:nvPr/>
        </p:nvCxnSpPr>
        <p:spPr>
          <a:xfrm>
            <a:off x="1425222" y="2412999"/>
            <a:ext cx="790222" cy="423334"/>
          </a:xfrm>
          <a:prstGeom prst="straightConnector1">
            <a:avLst/>
          </a:prstGeom>
          <a:ln w="5715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5870222" y="2046111"/>
            <a:ext cx="0" cy="790222"/>
          </a:xfrm>
          <a:prstGeom prst="straightConnector1">
            <a:avLst/>
          </a:prstGeom>
          <a:ln w="5715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3031066" y="4724400"/>
            <a:ext cx="0" cy="790222"/>
          </a:xfrm>
          <a:prstGeom prst="straightConnector1">
            <a:avLst/>
          </a:prstGeom>
          <a:ln w="5715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636889" y="4724400"/>
            <a:ext cx="1394177" cy="790222"/>
          </a:xfrm>
          <a:prstGeom prst="straightConnector1">
            <a:avLst/>
          </a:prstGeom>
          <a:ln w="5715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flipV="1">
            <a:off x="6011334" y="4600222"/>
            <a:ext cx="973666" cy="276578"/>
          </a:xfrm>
          <a:prstGeom prst="straightConnector1">
            <a:avLst/>
          </a:prstGeom>
          <a:ln w="5715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6998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Motivation</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17" name="Picture 12" descr="initial.png"/>
          <p:cNvPicPr>
            <a:picLocks noChangeAspect="1"/>
          </p:cNvPicPr>
          <p:nvPr/>
        </p:nvPicPr>
        <p:blipFill rotWithShape="1">
          <a:blip r:embed="rId3">
            <a:extLst>
              <a:ext uri="{28A0092B-C50C-407E-A947-70E740481C1C}">
                <a14:useLocalDpi xmlns:a14="http://schemas.microsoft.com/office/drawing/2010/main" val="0"/>
              </a:ext>
            </a:extLst>
          </a:blip>
          <a:srcRect b="8614"/>
          <a:stretch/>
        </p:blipFill>
        <p:spPr bwMode="auto">
          <a:xfrm>
            <a:off x="1377923" y="1028221"/>
            <a:ext cx="6524303" cy="279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 descr="result.png"/>
          <p:cNvPicPr>
            <a:picLocks noChangeAspect="1"/>
          </p:cNvPicPr>
          <p:nvPr/>
        </p:nvPicPr>
        <p:blipFill>
          <a:blip r:embed="rId4">
            <a:extLst>
              <a:ext uri="{28A0092B-C50C-407E-A947-70E740481C1C}">
                <a14:useLocalDpi xmlns:a14="http://schemas.microsoft.com/office/drawing/2010/main" val="0"/>
              </a:ext>
            </a:extLst>
          </a:blip>
          <a:srcRect b="10541"/>
          <a:stretch>
            <a:fillRect/>
          </a:stretch>
        </p:blipFill>
        <p:spPr bwMode="auto">
          <a:xfrm>
            <a:off x="1377923" y="3938762"/>
            <a:ext cx="6524303" cy="273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own Arrow 1"/>
          <p:cNvSpPr/>
          <p:nvPr/>
        </p:nvSpPr>
        <p:spPr>
          <a:xfrm>
            <a:off x="4303889" y="3654778"/>
            <a:ext cx="635000" cy="479778"/>
          </a:xfrm>
          <a:prstGeom prst="downArrow">
            <a:avLst/>
          </a:prstGeom>
          <a:ln w="5715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TextBox 4"/>
          <p:cNvSpPr txBox="1"/>
          <p:nvPr/>
        </p:nvSpPr>
        <p:spPr>
          <a:xfrm>
            <a:off x="860778" y="3611336"/>
            <a:ext cx="3584223" cy="523220"/>
          </a:xfrm>
          <a:prstGeom prst="rect">
            <a:avLst/>
          </a:prstGeom>
          <a:noFill/>
        </p:spPr>
        <p:txBody>
          <a:bodyPr wrap="square" rtlCol="0">
            <a:spAutoFit/>
          </a:bodyPr>
          <a:lstStyle/>
          <a:p>
            <a:pPr algn="ctr"/>
            <a:r>
              <a:rPr lang="en-US" sz="2800" b="1" dirty="0" smtClean="0"/>
              <a:t>Style compatibility</a:t>
            </a:r>
            <a:endParaRPr lang="en-US" sz="2800" b="1" dirty="0"/>
          </a:p>
        </p:txBody>
      </p:sp>
    </p:spTree>
    <p:extLst>
      <p:ext uri="{BB962C8B-B14F-4D97-AF65-F5344CB8AC3E}">
        <p14:creationId xmlns:p14="http://schemas.microsoft.com/office/powerpoint/2010/main" val="776235070"/>
      </p:ext>
    </p:ext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Goal</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13113"/>
            <a:ext cx="8339456"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smtClean="0"/>
          </a:p>
        </p:txBody>
      </p:sp>
      <p:sp>
        <p:nvSpPr>
          <p:cNvPr id="8" name="Content Placeholder 2"/>
          <p:cNvSpPr>
            <a:spLocks noGrp="1"/>
          </p:cNvSpPr>
          <p:nvPr>
            <p:ph idx="1"/>
          </p:nvPr>
        </p:nvSpPr>
        <p:spPr>
          <a:xfrm>
            <a:off x="396720" y="1077613"/>
            <a:ext cx="8229600" cy="700390"/>
          </a:xfrm>
        </p:spPr>
        <p:txBody>
          <a:bodyPr>
            <a:normAutofit/>
          </a:bodyPr>
          <a:lstStyle/>
          <a:p>
            <a:pPr marL="0" indent="0">
              <a:buNone/>
            </a:pPr>
            <a:r>
              <a:rPr lang="en-US" dirty="0" smtClean="0"/>
              <a:t>Modeling pairwise style compatibility</a:t>
            </a:r>
            <a:endParaRPr lang="en-US" sz="2800" dirty="0" smtClean="0"/>
          </a:p>
        </p:txBody>
      </p:sp>
      <p:pic>
        <p:nvPicPr>
          <p:cNvPr id="11" name="Picture 10"/>
          <p:cNvPicPr>
            <a:picLocks noChangeAspect="1"/>
          </p:cNvPicPr>
          <p:nvPr/>
        </p:nvPicPr>
        <p:blipFill rotWithShape="1">
          <a:blip r:embed="rId3"/>
          <a:srcRect t="21993" b="12063"/>
          <a:stretch/>
        </p:blipFill>
        <p:spPr>
          <a:xfrm>
            <a:off x="1051904" y="1935562"/>
            <a:ext cx="2121062" cy="1514202"/>
          </a:xfrm>
          <a:prstGeom prst="rect">
            <a:avLst/>
          </a:prstGeom>
        </p:spPr>
      </p:pic>
      <p:pic>
        <p:nvPicPr>
          <p:cNvPr id="13" name="Picture 12"/>
          <p:cNvPicPr>
            <a:picLocks noChangeAspect="1"/>
          </p:cNvPicPr>
          <p:nvPr/>
        </p:nvPicPr>
        <p:blipFill>
          <a:blip r:embed="rId4"/>
          <a:stretch>
            <a:fillRect/>
          </a:stretch>
        </p:blipFill>
        <p:spPr>
          <a:xfrm>
            <a:off x="5430737" y="1935562"/>
            <a:ext cx="1541189" cy="1541189"/>
          </a:xfrm>
          <a:prstGeom prst="rect">
            <a:avLst/>
          </a:prstGeom>
        </p:spPr>
      </p:pic>
      <p:sp>
        <p:nvSpPr>
          <p:cNvPr id="9" name="TextBox 8"/>
          <p:cNvSpPr txBox="1"/>
          <p:nvPr/>
        </p:nvSpPr>
        <p:spPr>
          <a:xfrm>
            <a:off x="396720" y="3908778"/>
            <a:ext cx="8020092" cy="1384995"/>
          </a:xfrm>
          <a:prstGeom prst="rect">
            <a:avLst/>
          </a:prstGeom>
          <a:noFill/>
        </p:spPr>
        <p:txBody>
          <a:bodyPr wrap="square" rtlCol="0">
            <a:spAutoFit/>
          </a:bodyPr>
          <a:lstStyle/>
          <a:p>
            <a:r>
              <a:rPr lang="en-US" sz="2800" dirty="0" smtClean="0"/>
              <a:t>How likely would a person put the two furniture pieces together in the same room if he was furnishing an apartment?</a:t>
            </a:r>
            <a:endParaRPr lang="en-US" sz="2800" dirty="0"/>
          </a:p>
        </p:txBody>
      </p:sp>
    </p:spTree>
    <p:extLst>
      <p:ext uri="{BB962C8B-B14F-4D97-AF65-F5344CB8AC3E}">
        <p14:creationId xmlns:p14="http://schemas.microsoft.com/office/powerpoint/2010/main" val="33236552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42633" y="4444998"/>
            <a:ext cx="7953533" cy="1323439"/>
          </a:xfrm>
          <a:prstGeom prst="rect">
            <a:avLst/>
          </a:prstGeom>
          <a:noFill/>
        </p:spPr>
        <p:txBody>
          <a:bodyPr wrap="square" rtlCol="0">
            <a:spAutoFit/>
          </a:bodyPr>
          <a:lstStyle/>
          <a:p>
            <a:r>
              <a:rPr lang="en-US" sz="8000" i="1" dirty="0" smtClean="0"/>
              <a:t>F(     ,     ) = Scalar</a:t>
            </a:r>
            <a:endParaRPr lang="en-US" sz="8000" i="1" dirty="0"/>
          </a:p>
        </p:txBody>
      </p:sp>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Goal</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13113"/>
            <a:ext cx="8339456"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smtClean="0"/>
          </a:p>
        </p:txBody>
      </p:sp>
      <p:sp>
        <p:nvSpPr>
          <p:cNvPr id="8" name="Content Placeholder 2"/>
          <p:cNvSpPr>
            <a:spLocks noGrp="1"/>
          </p:cNvSpPr>
          <p:nvPr>
            <p:ph idx="1"/>
          </p:nvPr>
        </p:nvSpPr>
        <p:spPr>
          <a:xfrm>
            <a:off x="396720" y="1077613"/>
            <a:ext cx="8229600" cy="700390"/>
          </a:xfrm>
        </p:spPr>
        <p:txBody>
          <a:bodyPr>
            <a:normAutofit/>
          </a:bodyPr>
          <a:lstStyle/>
          <a:p>
            <a:pPr marL="0" indent="0">
              <a:buNone/>
            </a:pPr>
            <a:r>
              <a:rPr lang="en-US" dirty="0" smtClean="0"/>
              <a:t>Modeling pairwise style compatibility</a:t>
            </a:r>
            <a:endParaRPr lang="en-US" sz="2800" dirty="0" smtClean="0"/>
          </a:p>
        </p:txBody>
      </p:sp>
      <p:pic>
        <p:nvPicPr>
          <p:cNvPr id="11" name="Picture 10"/>
          <p:cNvPicPr>
            <a:picLocks noChangeAspect="1"/>
          </p:cNvPicPr>
          <p:nvPr/>
        </p:nvPicPr>
        <p:blipFill rotWithShape="1">
          <a:blip r:embed="rId4"/>
          <a:srcRect t="21993" b="12063"/>
          <a:stretch/>
        </p:blipFill>
        <p:spPr>
          <a:xfrm>
            <a:off x="1051904" y="1935562"/>
            <a:ext cx="2121062" cy="1514202"/>
          </a:xfrm>
          <a:prstGeom prst="rect">
            <a:avLst/>
          </a:prstGeom>
        </p:spPr>
      </p:pic>
      <p:pic>
        <p:nvPicPr>
          <p:cNvPr id="13" name="Picture 12"/>
          <p:cNvPicPr>
            <a:picLocks noChangeAspect="1"/>
          </p:cNvPicPr>
          <p:nvPr/>
        </p:nvPicPr>
        <p:blipFill>
          <a:blip r:embed="rId5"/>
          <a:stretch>
            <a:fillRect/>
          </a:stretch>
        </p:blipFill>
        <p:spPr>
          <a:xfrm>
            <a:off x="3045967" y="1907340"/>
            <a:ext cx="1541189" cy="1541189"/>
          </a:xfrm>
          <a:prstGeom prst="rect">
            <a:avLst/>
          </a:prstGeom>
        </p:spPr>
      </p:pic>
      <p:sp>
        <p:nvSpPr>
          <p:cNvPr id="2" name="Down Arrow 1"/>
          <p:cNvSpPr/>
          <p:nvPr/>
        </p:nvSpPr>
        <p:spPr>
          <a:xfrm>
            <a:off x="2088444" y="3660194"/>
            <a:ext cx="338667" cy="813027"/>
          </a:xfrm>
          <a:prstGeom prst="downArrow">
            <a:avLst/>
          </a:prstGeom>
          <a:ln w="5715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Down Arrow 13"/>
          <p:cNvSpPr/>
          <p:nvPr/>
        </p:nvSpPr>
        <p:spPr>
          <a:xfrm>
            <a:off x="3581402" y="3619096"/>
            <a:ext cx="338667" cy="813027"/>
          </a:xfrm>
          <a:prstGeom prst="downArrow">
            <a:avLst/>
          </a:prstGeom>
          <a:ln w="5715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aphicFrame>
        <p:nvGraphicFramePr>
          <p:cNvPr id="15" name="Object 6"/>
          <p:cNvGraphicFramePr>
            <a:graphicFrameLocks noChangeAspect="1"/>
          </p:cNvGraphicFramePr>
          <p:nvPr>
            <p:extLst>
              <p:ext uri="{D42A27DB-BD31-4B8C-83A1-F6EECF244321}">
                <p14:modId xmlns:p14="http://schemas.microsoft.com/office/powerpoint/2010/main" val="724811365"/>
              </p:ext>
            </p:extLst>
          </p:nvPr>
        </p:nvGraphicFramePr>
        <p:xfrm>
          <a:off x="1735837" y="4275664"/>
          <a:ext cx="1339375" cy="1896594"/>
        </p:xfrm>
        <a:graphic>
          <a:graphicData uri="http://schemas.openxmlformats.org/presentationml/2006/ole">
            <mc:AlternateContent xmlns:mc="http://schemas.openxmlformats.org/markup-compatibility/2006">
              <mc:Choice xmlns:v="urn:schemas-microsoft-com:vml" Requires="v">
                <p:oleObj spid="_x0000_s215468" name="Equation" r:id="rId6" imgW="152400" imgH="215900" progId="Equation.3">
                  <p:embed/>
                </p:oleObj>
              </mc:Choice>
              <mc:Fallback>
                <p:oleObj name="Equation" r:id="rId6" imgW="152400" imgH="215900" progId="Equation.3">
                  <p:embed/>
                  <p:pic>
                    <p:nvPicPr>
                      <p:cNvPr id="0" name=""/>
                      <p:cNvPicPr>
                        <a:picLocks noChangeAspect="1" noChangeArrowheads="1"/>
                      </p:cNvPicPr>
                      <p:nvPr/>
                    </p:nvPicPr>
                    <p:blipFill>
                      <a:blip r:embed="rId7"/>
                      <a:srcRect/>
                      <a:stretch>
                        <a:fillRect/>
                      </a:stretch>
                    </p:blipFill>
                    <p:spPr bwMode="auto">
                      <a:xfrm>
                        <a:off x="1735837" y="4275664"/>
                        <a:ext cx="1339375" cy="1896594"/>
                      </a:xfrm>
                      <a:prstGeom prst="rect">
                        <a:avLst/>
                      </a:prstGeom>
                      <a:noFill/>
                      <a:ln>
                        <a:noFill/>
                      </a:ln>
                    </p:spPr>
                  </p:pic>
                </p:oleObj>
              </mc:Fallback>
            </mc:AlternateContent>
          </a:graphicData>
        </a:graphic>
      </p:graphicFrame>
      <p:graphicFrame>
        <p:nvGraphicFramePr>
          <p:cNvPr id="16" name="Object 6"/>
          <p:cNvGraphicFramePr>
            <a:graphicFrameLocks noChangeAspect="1"/>
          </p:cNvGraphicFramePr>
          <p:nvPr>
            <p:extLst>
              <p:ext uri="{D42A27DB-BD31-4B8C-83A1-F6EECF244321}">
                <p14:modId xmlns:p14="http://schemas.microsoft.com/office/powerpoint/2010/main" val="3671607859"/>
              </p:ext>
            </p:extLst>
          </p:nvPr>
        </p:nvGraphicFramePr>
        <p:xfrm>
          <a:off x="3103434" y="4289775"/>
          <a:ext cx="1452562" cy="2008187"/>
        </p:xfrm>
        <a:graphic>
          <a:graphicData uri="http://schemas.openxmlformats.org/presentationml/2006/ole">
            <mc:AlternateContent xmlns:mc="http://schemas.openxmlformats.org/markup-compatibility/2006">
              <mc:Choice xmlns:v="urn:schemas-microsoft-com:vml" Requires="v">
                <p:oleObj spid="_x0000_s215469" name="Equation" r:id="rId8" imgW="165100" imgH="228600" progId="Equation.3">
                  <p:embed/>
                </p:oleObj>
              </mc:Choice>
              <mc:Fallback>
                <p:oleObj name="Equation" r:id="rId8" imgW="165100" imgH="228600" progId="Equation.3">
                  <p:embed/>
                  <p:pic>
                    <p:nvPicPr>
                      <p:cNvPr id="0" name=""/>
                      <p:cNvPicPr>
                        <a:picLocks noChangeAspect="1" noChangeArrowheads="1"/>
                      </p:cNvPicPr>
                      <p:nvPr/>
                    </p:nvPicPr>
                    <p:blipFill>
                      <a:blip r:embed="rId9"/>
                      <a:srcRect/>
                      <a:stretch>
                        <a:fillRect/>
                      </a:stretch>
                    </p:blipFill>
                    <p:spPr bwMode="auto">
                      <a:xfrm>
                        <a:off x="3103434" y="4289775"/>
                        <a:ext cx="1452562" cy="2008187"/>
                      </a:xfrm>
                      <a:prstGeom prst="rect">
                        <a:avLst/>
                      </a:prstGeom>
                      <a:noFill/>
                      <a:ln>
                        <a:noFill/>
                      </a:ln>
                    </p:spPr>
                  </p:pic>
                </p:oleObj>
              </mc:Fallback>
            </mc:AlternateContent>
          </a:graphicData>
        </a:graphic>
      </p:graphicFrame>
      <p:sp>
        <p:nvSpPr>
          <p:cNvPr id="5" name="TextBox 4"/>
          <p:cNvSpPr txBox="1"/>
          <p:nvPr/>
        </p:nvSpPr>
        <p:spPr>
          <a:xfrm>
            <a:off x="4219222" y="3709052"/>
            <a:ext cx="4064000" cy="523220"/>
          </a:xfrm>
          <a:prstGeom prst="rect">
            <a:avLst/>
          </a:prstGeom>
          <a:noFill/>
        </p:spPr>
        <p:txBody>
          <a:bodyPr wrap="square" rtlCol="0">
            <a:spAutoFit/>
          </a:bodyPr>
          <a:lstStyle/>
          <a:p>
            <a:r>
              <a:rPr lang="en-US" sz="2800" dirty="0" smtClean="0"/>
              <a:t>Extract feature vectors</a:t>
            </a:r>
            <a:endParaRPr lang="en-US" sz="2800" dirty="0"/>
          </a:p>
        </p:txBody>
      </p:sp>
    </p:spTree>
    <p:extLst>
      <p:ext uri="{BB962C8B-B14F-4D97-AF65-F5344CB8AC3E}">
        <p14:creationId xmlns:p14="http://schemas.microsoft.com/office/powerpoint/2010/main" val="12132120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4" grpId="0" animBg="1"/>
      <p:bldP spid="5"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altLang="zh-CN" dirty="0" smtClean="0"/>
              <a:t>Previous work – shape style</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19" name="Picture 8" descr="Screen Shot 2015-02-04 at 10.45.52 P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8033" y="1695180"/>
            <a:ext cx="4125331" cy="348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9"/>
          <p:cNvSpPr txBox="1">
            <a:spLocks noChangeArrowheads="1"/>
          </p:cNvSpPr>
          <p:nvPr/>
        </p:nvSpPr>
        <p:spPr bwMode="auto">
          <a:xfrm>
            <a:off x="1067422" y="5259912"/>
            <a:ext cx="3168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mn-lt"/>
              </a:rPr>
              <a:t>[</a:t>
            </a:r>
            <a:r>
              <a:rPr lang="en-US" sz="2800" dirty="0" err="1">
                <a:latin typeface="+mn-lt"/>
              </a:rPr>
              <a:t>Xu</a:t>
            </a:r>
            <a:r>
              <a:rPr lang="en-US" sz="2800" dirty="0">
                <a:latin typeface="+mn-lt"/>
              </a:rPr>
              <a:t> et al. 2010]</a:t>
            </a:r>
          </a:p>
        </p:txBody>
      </p:sp>
      <p:pic>
        <p:nvPicPr>
          <p:cNvPr id="21" name="Picture 10" descr="Screen Shot 2015-02-04 at 10.47.06 P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32245" y="1693331"/>
            <a:ext cx="3242471" cy="349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11"/>
          <p:cNvSpPr txBox="1">
            <a:spLocks noChangeArrowheads="1"/>
          </p:cNvSpPr>
          <p:nvPr/>
        </p:nvSpPr>
        <p:spPr bwMode="auto">
          <a:xfrm>
            <a:off x="5299605" y="5259912"/>
            <a:ext cx="2973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a:latin typeface="+mn-lt"/>
              </a:rPr>
              <a:t>[Li et al. 2013]</a:t>
            </a:r>
          </a:p>
        </p:txBody>
      </p:sp>
    </p:spTree>
    <p:extLst>
      <p:ext uri="{BB962C8B-B14F-4D97-AF65-F5344CB8AC3E}">
        <p14:creationId xmlns:p14="http://schemas.microsoft.com/office/powerpoint/2010/main" val="2689994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altLang="zh-CN" dirty="0" smtClean="0"/>
              <a:t>Previous work – virtual world synthesis</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9" name="Picture 8" descr="Screen Shot 2014-06-14 at 9.45.55 P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8431" y="2127421"/>
            <a:ext cx="2673350" cy="266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creen Shot 2014-06-14 at 9.46.51 P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69731" y="2409996"/>
            <a:ext cx="29178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3196344" y="4921421"/>
            <a:ext cx="31480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a:latin typeface="+mn-lt"/>
              </a:rPr>
              <a:t>[Fisher et al. 2012]</a:t>
            </a:r>
          </a:p>
        </p:txBody>
      </p:sp>
      <p:sp>
        <p:nvSpPr>
          <p:cNvPr id="13" name="TextBox 12"/>
          <p:cNvSpPr txBox="1">
            <a:spLocks noChangeArrowheads="1"/>
          </p:cNvSpPr>
          <p:nvPr/>
        </p:nvSpPr>
        <p:spPr bwMode="auto">
          <a:xfrm>
            <a:off x="6258631" y="4916658"/>
            <a:ext cx="28749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a:latin typeface="+mn-lt"/>
              </a:rPr>
              <a:t>[Xu et al. 2013]</a:t>
            </a:r>
          </a:p>
        </p:txBody>
      </p:sp>
      <p:sp>
        <p:nvSpPr>
          <p:cNvPr id="14" name="TextBox 13"/>
          <p:cNvSpPr txBox="1">
            <a:spLocks noChangeArrowheads="1"/>
          </p:cNvSpPr>
          <p:nvPr/>
        </p:nvSpPr>
        <p:spPr bwMode="auto">
          <a:xfrm>
            <a:off x="46919" y="4916658"/>
            <a:ext cx="31289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mn-lt"/>
              </a:rPr>
              <a:t>[Merrell et al. 2011]</a:t>
            </a:r>
          </a:p>
        </p:txBody>
      </p:sp>
      <p:pic>
        <p:nvPicPr>
          <p:cNvPr id="15" name="Picture 14" descr="Screen Shot 2015-02-05 at 9.28.08 AM.jpg"/>
          <p:cNvPicPr>
            <a:picLocks noChangeAspect="1"/>
          </p:cNvPicPr>
          <p:nvPr/>
        </p:nvPicPr>
        <p:blipFill>
          <a:blip r:embed="rId5">
            <a:extLst>
              <a:ext uri="{28A0092B-C50C-407E-A947-70E740481C1C}">
                <a14:useLocalDpi xmlns:a14="http://schemas.microsoft.com/office/drawing/2010/main" val="0"/>
              </a:ext>
            </a:extLst>
          </a:blip>
          <a:srcRect r="35857"/>
          <a:stretch>
            <a:fillRect/>
          </a:stretch>
        </p:blipFill>
        <p:spPr bwMode="auto">
          <a:xfrm>
            <a:off x="270581" y="2356021"/>
            <a:ext cx="2441575"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2712156" y="2670346"/>
            <a:ext cx="3508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t>
            </a:r>
          </a:p>
        </p:txBody>
      </p:sp>
      <p:pic>
        <p:nvPicPr>
          <p:cNvPr id="17" name="Picture 16" descr="Screen Shot 2015-02-05 at 9.34.31 A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0581" y="3400596"/>
            <a:ext cx="28733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00730"/>
      </p:ext>
    </p:extLst>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Challenges</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20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pPr>
            <a:r>
              <a:rPr lang="en-US" dirty="0"/>
              <a:t>Hard to </a:t>
            </a:r>
            <a:r>
              <a:rPr lang="en-US" dirty="0" smtClean="0"/>
              <a:t>design a hand</a:t>
            </a:r>
            <a:r>
              <a:rPr lang="en-US" dirty="0"/>
              <a:t>-tuned function</a:t>
            </a:r>
          </a:p>
          <a:p>
            <a:pPr marL="571500" indent="-571500">
              <a:buFont typeface="Arial"/>
              <a:buChar char="•"/>
            </a:pPr>
            <a:r>
              <a:rPr lang="en-US" dirty="0" smtClean="0"/>
              <a:t>Coupled with functionality</a:t>
            </a:r>
          </a:p>
          <a:p>
            <a:pPr marL="571500" indent="-571500">
              <a:buFont typeface="Arial"/>
              <a:buChar char="•"/>
            </a:pPr>
            <a:r>
              <a:rPr lang="en-US" dirty="0" smtClean="0"/>
              <a:t>Requiring comparisons across object classes</a:t>
            </a:r>
          </a:p>
        </p:txBody>
      </p:sp>
    </p:spTree>
    <p:extLst>
      <p:ext uri="{BB962C8B-B14F-4D97-AF65-F5344CB8AC3E}">
        <p14:creationId xmlns:p14="http://schemas.microsoft.com/office/powerpoint/2010/main" val="3264573774"/>
      </p:ext>
    </p:extLst>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Challenges</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20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pPr>
            <a:r>
              <a:rPr lang="en-US" dirty="0"/>
              <a:t>Hard to design a hand-tuned function</a:t>
            </a:r>
          </a:p>
          <a:p>
            <a:pPr marL="571500" indent="-571500">
              <a:buFont typeface="Arial"/>
              <a:buChar char="•"/>
            </a:pPr>
            <a:r>
              <a:rPr lang="en-US" dirty="0" smtClean="0">
                <a:solidFill>
                  <a:srgbClr val="A6A6A6"/>
                </a:solidFill>
              </a:rPr>
              <a:t>Coupled with functionality</a:t>
            </a:r>
          </a:p>
          <a:p>
            <a:pPr marL="571500" indent="-571500">
              <a:buFont typeface="Arial"/>
              <a:buChar char="•"/>
            </a:pPr>
            <a:r>
              <a:rPr lang="en-US" dirty="0" smtClean="0">
                <a:solidFill>
                  <a:srgbClr val="A6A6A6"/>
                </a:solidFill>
              </a:rPr>
              <a:t>Requiring comparisons across object classes</a:t>
            </a:r>
          </a:p>
        </p:txBody>
      </p:sp>
      <p:pic>
        <p:nvPicPr>
          <p:cNvPr id="8" name="Picture 2" descr="living4.png"/>
          <p:cNvPicPr>
            <a:picLocks noChangeAspect="1"/>
          </p:cNvPicPr>
          <p:nvPr/>
        </p:nvPicPr>
        <p:blipFill>
          <a:blip r:embed="rId3">
            <a:extLst>
              <a:ext uri="{28A0092B-C50C-407E-A947-70E740481C1C}">
                <a14:useLocalDpi xmlns:a14="http://schemas.microsoft.com/office/drawing/2010/main" val="0"/>
              </a:ext>
            </a:extLst>
          </a:blip>
          <a:srcRect l="20253" t="6445" r="12720" b="5341"/>
          <a:stretch>
            <a:fillRect/>
          </a:stretch>
        </p:blipFill>
        <p:spPr bwMode="auto">
          <a:xfrm>
            <a:off x="4625971" y="3361438"/>
            <a:ext cx="4181278" cy="257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living3.png"/>
          <p:cNvPicPr>
            <a:picLocks noChangeAspect="1"/>
          </p:cNvPicPr>
          <p:nvPr/>
        </p:nvPicPr>
        <p:blipFill>
          <a:blip r:embed="rId4">
            <a:extLst>
              <a:ext uri="{28A0092B-C50C-407E-A947-70E740481C1C}">
                <a14:useLocalDpi xmlns:a14="http://schemas.microsoft.com/office/drawing/2010/main" val="0"/>
              </a:ext>
            </a:extLst>
          </a:blip>
          <a:srcRect l="11111" t="4074" r="9544" b="2876"/>
          <a:stretch>
            <a:fillRect/>
          </a:stretch>
        </p:blipFill>
        <p:spPr bwMode="auto">
          <a:xfrm>
            <a:off x="229658" y="3391601"/>
            <a:ext cx="4500158" cy="247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550641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image_cap_3.png"/>
          <p:cNvPicPr>
            <a:picLocks noChangeAspect="1"/>
          </p:cNvPicPr>
          <p:nvPr/>
        </p:nvPicPr>
        <p:blipFill rotWithShape="1">
          <a:blip r:embed="rId3">
            <a:extLst>
              <a:ext uri="{28A0092B-C50C-407E-A947-70E740481C1C}">
                <a14:useLocalDpi xmlns:a14="http://schemas.microsoft.com/office/drawing/2010/main" val="0"/>
              </a:ext>
            </a:extLst>
          </a:blip>
          <a:srcRect t="14138" r="1363" b="2935"/>
          <a:stretch/>
        </p:blipFill>
        <p:spPr>
          <a:xfrm>
            <a:off x="1825455" y="1687334"/>
            <a:ext cx="6003147" cy="5015474"/>
          </a:xfrm>
          <a:prstGeom prst="rect">
            <a:avLst/>
          </a:prstGeom>
        </p:spPr>
      </p:pic>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Goal</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19" name="Content Placeholder 2"/>
          <p:cNvSpPr>
            <a:spLocks noGrp="1"/>
          </p:cNvSpPr>
          <p:nvPr>
            <p:ph idx="1"/>
          </p:nvPr>
        </p:nvSpPr>
        <p:spPr>
          <a:xfrm>
            <a:off x="541032" y="969557"/>
            <a:ext cx="6932703" cy="706438"/>
          </a:xfrm>
        </p:spPr>
        <p:txBody>
          <a:bodyPr/>
          <a:lstStyle/>
          <a:p>
            <a:pPr marL="0" indent="0">
              <a:buNone/>
            </a:pPr>
            <a:r>
              <a:rPr lang="en-US" sz="3600" dirty="0" smtClean="0"/>
              <a:t>Output 2: Category labels.</a:t>
            </a:r>
          </a:p>
        </p:txBody>
      </p:sp>
      <p:sp>
        <p:nvSpPr>
          <p:cNvPr id="5" name="TextBox 4"/>
          <p:cNvSpPr txBox="1"/>
          <p:nvPr/>
        </p:nvSpPr>
        <p:spPr>
          <a:xfrm>
            <a:off x="7635022" y="1937605"/>
            <a:ext cx="1261144" cy="523220"/>
          </a:xfrm>
          <a:prstGeom prst="rect">
            <a:avLst/>
          </a:prstGeom>
          <a:noFill/>
        </p:spPr>
        <p:txBody>
          <a:bodyPr wrap="square" rtlCol="0">
            <a:spAutoFit/>
          </a:bodyPr>
          <a:lstStyle/>
          <a:p>
            <a:pPr algn="ctr"/>
            <a:r>
              <a:rPr lang="en-US" sz="2800" b="1" dirty="0" smtClean="0"/>
              <a:t>Door</a:t>
            </a:r>
            <a:endParaRPr lang="en-US" sz="2800" b="1" dirty="0"/>
          </a:p>
        </p:txBody>
      </p:sp>
      <p:cxnSp>
        <p:nvCxnSpPr>
          <p:cNvPr id="8" name="Straight Arrow Connector 7"/>
          <p:cNvCxnSpPr/>
          <p:nvPr/>
        </p:nvCxnSpPr>
        <p:spPr>
          <a:xfrm flipH="1" flipV="1">
            <a:off x="7018267" y="2085429"/>
            <a:ext cx="820567" cy="113786"/>
          </a:xfrm>
          <a:prstGeom prst="straightConnector1">
            <a:avLst/>
          </a:prstGeom>
          <a:ln w="50800">
            <a:tailEnd type="arrow"/>
          </a:ln>
        </p:spPr>
        <p:style>
          <a:lnRef idx="2">
            <a:schemeClr val="dk1"/>
          </a:lnRef>
          <a:fillRef idx="0">
            <a:schemeClr val="dk1"/>
          </a:fillRef>
          <a:effectRef idx="1">
            <a:schemeClr val="dk1"/>
          </a:effectRef>
          <a:fontRef idx="minor">
            <a:schemeClr val="tx1"/>
          </a:fontRef>
        </p:style>
      </p:cxnSp>
      <p:cxnSp>
        <p:nvCxnSpPr>
          <p:cNvPr id="39" name="Straight Arrow Connector 38"/>
          <p:cNvCxnSpPr/>
          <p:nvPr/>
        </p:nvCxnSpPr>
        <p:spPr>
          <a:xfrm flipH="1">
            <a:off x="7227406" y="2199215"/>
            <a:ext cx="611428" cy="560449"/>
          </a:xfrm>
          <a:prstGeom prst="straightConnector1">
            <a:avLst/>
          </a:prstGeom>
          <a:ln w="50800">
            <a:tailEnd type="arrow"/>
          </a:ln>
        </p:spPr>
        <p:style>
          <a:lnRef idx="2">
            <a:schemeClr val="dk1"/>
          </a:lnRef>
          <a:fillRef idx="0">
            <a:schemeClr val="dk1"/>
          </a:fillRef>
          <a:effectRef idx="1">
            <a:schemeClr val="dk1"/>
          </a:effectRef>
          <a:fontRef idx="minor">
            <a:schemeClr val="tx1"/>
          </a:fontRef>
        </p:style>
      </p:cxnSp>
      <p:sp>
        <p:nvSpPr>
          <p:cNvPr id="44" name="TextBox 43"/>
          <p:cNvSpPr txBox="1"/>
          <p:nvPr/>
        </p:nvSpPr>
        <p:spPr>
          <a:xfrm>
            <a:off x="3605864" y="1664343"/>
            <a:ext cx="1959709" cy="523220"/>
          </a:xfrm>
          <a:prstGeom prst="rect">
            <a:avLst/>
          </a:prstGeom>
          <a:noFill/>
        </p:spPr>
        <p:txBody>
          <a:bodyPr wrap="square" rtlCol="0">
            <a:spAutoFit/>
          </a:bodyPr>
          <a:lstStyle/>
          <a:p>
            <a:pPr algn="ctr"/>
            <a:r>
              <a:rPr lang="en-US" sz="2800" b="1" dirty="0" smtClean="0"/>
              <a:t>Nightstand</a:t>
            </a:r>
            <a:endParaRPr lang="en-US" sz="2800" b="1" dirty="0"/>
          </a:p>
        </p:txBody>
      </p:sp>
      <p:cxnSp>
        <p:nvCxnSpPr>
          <p:cNvPr id="45" name="Straight Arrow Connector 44"/>
          <p:cNvCxnSpPr>
            <a:stCxn id="44" idx="2"/>
          </p:cNvCxnSpPr>
          <p:nvPr/>
        </p:nvCxnSpPr>
        <p:spPr>
          <a:xfrm flipH="1">
            <a:off x="3605864" y="2187563"/>
            <a:ext cx="979855" cy="854339"/>
          </a:xfrm>
          <a:prstGeom prst="straightConnector1">
            <a:avLst/>
          </a:prstGeom>
          <a:ln w="50800">
            <a:tailEnd type="arrow"/>
          </a:ln>
        </p:spPr>
        <p:style>
          <a:lnRef idx="2">
            <a:schemeClr val="dk1"/>
          </a:lnRef>
          <a:fillRef idx="0">
            <a:schemeClr val="dk1"/>
          </a:fillRef>
          <a:effectRef idx="1">
            <a:schemeClr val="dk1"/>
          </a:effectRef>
          <a:fontRef idx="minor">
            <a:schemeClr val="tx1"/>
          </a:fontRef>
        </p:style>
      </p:cxnSp>
      <p:cxnSp>
        <p:nvCxnSpPr>
          <p:cNvPr id="48" name="Straight Arrow Connector 47"/>
          <p:cNvCxnSpPr/>
          <p:nvPr/>
        </p:nvCxnSpPr>
        <p:spPr>
          <a:xfrm>
            <a:off x="4585719" y="2199215"/>
            <a:ext cx="1310892" cy="842687"/>
          </a:xfrm>
          <a:prstGeom prst="straightConnector1">
            <a:avLst/>
          </a:prstGeom>
          <a:ln w="50800">
            <a:tailEnd type="arrow"/>
          </a:ln>
        </p:spPr>
        <p:style>
          <a:lnRef idx="2">
            <a:schemeClr val="dk1"/>
          </a:lnRef>
          <a:fillRef idx="0">
            <a:schemeClr val="dk1"/>
          </a:fillRef>
          <a:effectRef idx="1">
            <a:schemeClr val="dk1"/>
          </a:effectRef>
          <a:fontRef idx="minor">
            <a:schemeClr val="tx1"/>
          </a:fontRef>
        </p:style>
      </p:cxnSp>
      <p:sp>
        <p:nvSpPr>
          <p:cNvPr id="51" name="TextBox 50"/>
          <p:cNvSpPr txBox="1"/>
          <p:nvPr/>
        </p:nvSpPr>
        <p:spPr>
          <a:xfrm>
            <a:off x="952905" y="1836080"/>
            <a:ext cx="1959709" cy="523220"/>
          </a:xfrm>
          <a:prstGeom prst="rect">
            <a:avLst/>
          </a:prstGeom>
          <a:noFill/>
        </p:spPr>
        <p:txBody>
          <a:bodyPr wrap="square" rtlCol="0">
            <a:spAutoFit/>
          </a:bodyPr>
          <a:lstStyle/>
          <a:p>
            <a:pPr algn="ctr"/>
            <a:r>
              <a:rPr lang="en-US" sz="2800" b="1" dirty="0" smtClean="0"/>
              <a:t>Window</a:t>
            </a:r>
            <a:endParaRPr lang="en-US" sz="2800" b="1" dirty="0"/>
          </a:p>
        </p:txBody>
      </p:sp>
      <p:cxnSp>
        <p:nvCxnSpPr>
          <p:cNvPr id="52" name="Straight Arrow Connector 51"/>
          <p:cNvCxnSpPr/>
          <p:nvPr/>
        </p:nvCxnSpPr>
        <p:spPr>
          <a:xfrm>
            <a:off x="1932760" y="2359300"/>
            <a:ext cx="371857" cy="400364"/>
          </a:xfrm>
          <a:prstGeom prst="straightConnector1">
            <a:avLst/>
          </a:prstGeom>
          <a:ln w="50800">
            <a:tailEnd type="arrow"/>
          </a:ln>
        </p:spPr>
        <p:style>
          <a:lnRef idx="2">
            <a:schemeClr val="dk1"/>
          </a:lnRef>
          <a:fillRef idx="0">
            <a:schemeClr val="dk1"/>
          </a:fillRef>
          <a:effectRef idx="1">
            <a:schemeClr val="dk1"/>
          </a:effectRef>
          <a:fontRef idx="minor">
            <a:schemeClr val="tx1"/>
          </a:fontRef>
        </p:style>
      </p:cxnSp>
      <p:sp>
        <p:nvSpPr>
          <p:cNvPr id="55" name="TextBox 54"/>
          <p:cNvSpPr txBox="1"/>
          <p:nvPr/>
        </p:nvSpPr>
        <p:spPr>
          <a:xfrm>
            <a:off x="5058558" y="4370891"/>
            <a:ext cx="1959709" cy="523220"/>
          </a:xfrm>
          <a:prstGeom prst="rect">
            <a:avLst/>
          </a:prstGeom>
          <a:noFill/>
        </p:spPr>
        <p:txBody>
          <a:bodyPr wrap="square" rtlCol="0">
            <a:spAutoFit/>
          </a:bodyPr>
          <a:lstStyle/>
          <a:p>
            <a:pPr algn="ctr"/>
            <a:r>
              <a:rPr lang="en-US" sz="2800" b="1" dirty="0" smtClean="0"/>
              <a:t>Mattress</a:t>
            </a:r>
            <a:endParaRPr lang="en-US" sz="2800" b="1" dirty="0"/>
          </a:p>
        </p:txBody>
      </p:sp>
      <p:cxnSp>
        <p:nvCxnSpPr>
          <p:cNvPr id="56" name="Straight Arrow Connector 55"/>
          <p:cNvCxnSpPr/>
          <p:nvPr/>
        </p:nvCxnSpPr>
        <p:spPr>
          <a:xfrm flipH="1" flipV="1">
            <a:off x="4827394" y="4169154"/>
            <a:ext cx="929356" cy="276214"/>
          </a:xfrm>
          <a:prstGeom prst="straightConnector1">
            <a:avLst/>
          </a:prstGeom>
          <a:ln w="50800">
            <a:tailEnd type="arrow"/>
          </a:ln>
        </p:spPr>
        <p:style>
          <a:lnRef idx="2">
            <a:schemeClr val="dk1"/>
          </a:lnRef>
          <a:fillRef idx="0">
            <a:schemeClr val="dk1"/>
          </a:fillRef>
          <a:effectRef idx="1">
            <a:schemeClr val="dk1"/>
          </a:effectRef>
          <a:fontRef idx="minor">
            <a:schemeClr val="tx1"/>
          </a:fontRef>
        </p:style>
      </p:cxnSp>
      <p:sp>
        <p:nvSpPr>
          <p:cNvPr id="59" name="TextBox 58"/>
          <p:cNvSpPr txBox="1"/>
          <p:nvPr/>
        </p:nvSpPr>
        <p:spPr>
          <a:xfrm>
            <a:off x="1956278" y="4007219"/>
            <a:ext cx="1959709" cy="523220"/>
          </a:xfrm>
          <a:prstGeom prst="rect">
            <a:avLst/>
          </a:prstGeom>
          <a:noFill/>
        </p:spPr>
        <p:txBody>
          <a:bodyPr wrap="square" rtlCol="0">
            <a:spAutoFit/>
          </a:bodyPr>
          <a:lstStyle/>
          <a:p>
            <a:pPr algn="ctr"/>
            <a:r>
              <a:rPr lang="en-US" sz="2800" b="1" dirty="0" smtClean="0"/>
              <a:t>Bed frame</a:t>
            </a:r>
            <a:endParaRPr lang="en-US" sz="2800" b="1" dirty="0"/>
          </a:p>
        </p:txBody>
      </p:sp>
      <p:cxnSp>
        <p:nvCxnSpPr>
          <p:cNvPr id="60" name="Straight Arrow Connector 59"/>
          <p:cNvCxnSpPr/>
          <p:nvPr/>
        </p:nvCxnSpPr>
        <p:spPr>
          <a:xfrm flipV="1">
            <a:off x="2907406" y="3041903"/>
            <a:ext cx="1129505" cy="1127251"/>
          </a:xfrm>
          <a:prstGeom prst="straightConnector1">
            <a:avLst/>
          </a:prstGeom>
          <a:ln w="50800">
            <a:tailEnd type="arrow"/>
          </a:ln>
        </p:spPr>
        <p:style>
          <a:lnRef idx="2">
            <a:schemeClr val="dk1"/>
          </a:lnRef>
          <a:fillRef idx="0">
            <a:schemeClr val="dk1"/>
          </a:fillRef>
          <a:effectRef idx="1">
            <a:schemeClr val="dk1"/>
          </a:effectRef>
          <a:fontRef idx="minor">
            <a:schemeClr val="tx1"/>
          </a:fontRef>
        </p:style>
      </p:cxnSp>
      <p:sp>
        <p:nvSpPr>
          <p:cNvPr id="63" name="TextBox 62"/>
          <p:cNvSpPr txBox="1"/>
          <p:nvPr/>
        </p:nvSpPr>
        <p:spPr>
          <a:xfrm>
            <a:off x="3915987" y="3586061"/>
            <a:ext cx="1520734" cy="523220"/>
          </a:xfrm>
          <a:prstGeom prst="rect">
            <a:avLst/>
          </a:prstGeom>
          <a:noFill/>
        </p:spPr>
        <p:txBody>
          <a:bodyPr wrap="square" rtlCol="0">
            <a:spAutoFit/>
          </a:bodyPr>
          <a:lstStyle/>
          <a:p>
            <a:pPr algn="ctr"/>
            <a:r>
              <a:rPr lang="en-US" sz="2800" b="1" dirty="0" smtClean="0"/>
              <a:t>Pillow</a:t>
            </a:r>
            <a:endParaRPr lang="en-US" sz="2800" b="1" dirty="0"/>
          </a:p>
        </p:txBody>
      </p:sp>
      <p:cxnSp>
        <p:nvCxnSpPr>
          <p:cNvPr id="64" name="Straight Arrow Connector 63"/>
          <p:cNvCxnSpPr/>
          <p:nvPr/>
        </p:nvCxnSpPr>
        <p:spPr>
          <a:xfrm flipH="1" flipV="1">
            <a:off x="4365760" y="3308462"/>
            <a:ext cx="219959" cy="423356"/>
          </a:xfrm>
          <a:prstGeom prst="straightConnector1">
            <a:avLst/>
          </a:prstGeom>
          <a:ln w="50800">
            <a:tailEnd type="arrow"/>
          </a:ln>
        </p:spPr>
        <p:style>
          <a:lnRef idx="2">
            <a:schemeClr val="dk1"/>
          </a:lnRef>
          <a:fillRef idx="0">
            <a:schemeClr val="dk1"/>
          </a:fillRef>
          <a:effectRef idx="1">
            <a:schemeClr val="dk1"/>
          </a:effectRef>
          <a:fontRef idx="minor">
            <a:schemeClr val="tx1"/>
          </a:fontRef>
        </p:style>
      </p:cxnSp>
      <p:cxnSp>
        <p:nvCxnSpPr>
          <p:cNvPr id="67" name="Straight Arrow Connector 66"/>
          <p:cNvCxnSpPr/>
          <p:nvPr/>
        </p:nvCxnSpPr>
        <p:spPr>
          <a:xfrm flipV="1">
            <a:off x="4585720" y="3308462"/>
            <a:ext cx="321386" cy="423356"/>
          </a:xfrm>
          <a:prstGeom prst="straightConnector1">
            <a:avLst/>
          </a:prstGeom>
          <a:ln w="50800">
            <a:tailEnd type="arrow"/>
          </a:ln>
        </p:spPr>
        <p:style>
          <a:lnRef idx="2">
            <a:schemeClr val="dk1"/>
          </a:lnRef>
          <a:fillRef idx="0">
            <a:schemeClr val="dk1"/>
          </a:fillRef>
          <a:effectRef idx="1">
            <a:schemeClr val="dk1"/>
          </a:effectRef>
          <a:fontRef idx="minor">
            <a:schemeClr val="tx1"/>
          </a:fontRef>
        </p:style>
      </p:cxnSp>
      <p:cxnSp>
        <p:nvCxnSpPr>
          <p:cNvPr id="71" name="Straight Arrow Connector 70"/>
          <p:cNvCxnSpPr/>
          <p:nvPr/>
        </p:nvCxnSpPr>
        <p:spPr>
          <a:xfrm flipH="1" flipV="1">
            <a:off x="4365760" y="6044340"/>
            <a:ext cx="79378" cy="226924"/>
          </a:xfrm>
          <a:prstGeom prst="straightConnector1">
            <a:avLst/>
          </a:prstGeom>
          <a:ln w="50800">
            <a:tailEnd type="arrow"/>
          </a:ln>
        </p:spPr>
        <p:style>
          <a:lnRef idx="2">
            <a:schemeClr val="dk1"/>
          </a:lnRef>
          <a:fillRef idx="0">
            <a:schemeClr val="dk1"/>
          </a:fillRef>
          <a:effectRef idx="1">
            <a:schemeClr val="dk1"/>
          </a:effectRef>
          <a:fontRef idx="minor">
            <a:schemeClr val="tx1"/>
          </a:fontRef>
        </p:style>
      </p:cxnSp>
      <p:sp>
        <p:nvSpPr>
          <p:cNvPr id="75" name="TextBox 74"/>
          <p:cNvSpPr txBox="1"/>
          <p:nvPr/>
        </p:nvSpPr>
        <p:spPr>
          <a:xfrm>
            <a:off x="3743959" y="6146524"/>
            <a:ext cx="1378264" cy="523220"/>
          </a:xfrm>
          <a:prstGeom prst="rect">
            <a:avLst/>
          </a:prstGeom>
          <a:noFill/>
        </p:spPr>
        <p:txBody>
          <a:bodyPr wrap="square" rtlCol="0">
            <a:spAutoFit/>
          </a:bodyPr>
          <a:lstStyle/>
          <a:p>
            <a:pPr algn="ctr"/>
            <a:r>
              <a:rPr lang="en-US" sz="2800" b="1" dirty="0" smtClean="0"/>
              <a:t>Dresser</a:t>
            </a:r>
            <a:endParaRPr lang="en-US" sz="2800" b="1" dirty="0"/>
          </a:p>
        </p:txBody>
      </p:sp>
      <p:cxnSp>
        <p:nvCxnSpPr>
          <p:cNvPr id="76" name="Straight Arrow Connector 75"/>
          <p:cNvCxnSpPr/>
          <p:nvPr/>
        </p:nvCxnSpPr>
        <p:spPr>
          <a:xfrm flipH="1">
            <a:off x="4619666" y="5018966"/>
            <a:ext cx="415455" cy="290604"/>
          </a:xfrm>
          <a:prstGeom prst="straightConnector1">
            <a:avLst/>
          </a:prstGeom>
          <a:ln w="50800">
            <a:tailEnd type="arrow"/>
          </a:ln>
        </p:spPr>
        <p:style>
          <a:lnRef idx="2">
            <a:schemeClr val="dk1"/>
          </a:lnRef>
          <a:fillRef idx="0">
            <a:schemeClr val="dk1"/>
          </a:fillRef>
          <a:effectRef idx="1">
            <a:schemeClr val="dk1"/>
          </a:effectRef>
          <a:fontRef idx="minor">
            <a:schemeClr val="tx1"/>
          </a:fontRef>
        </p:style>
      </p:cxnSp>
      <p:sp>
        <p:nvSpPr>
          <p:cNvPr id="79" name="TextBox 78"/>
          <p:cNvSpPr txBox="1"/>
          <p:nvPr/>
        </p:nvSpPr>
        <p:spPr>
          <a:xfrm>
            <a:off x="4907106" y="4678753"/>
            <a:ext cx="1378264" cy="523220"/>
          </a:xfrm>
          <a:prstGeom prst="rect">
            <a:avLst/>
          </a:prstGeom>
          <a:noFill/>
        </p:spPr>
        <p:txBody>
          <a:bodyPr wrap="square" rtlCol="0">
            <a:spAutoFit/>
          </a:bodyPr>
          <a:lstStyle/>
          <a:p>
            <a:pPr algn="ctr"/>
            <a:r>
              <a:rPr lang="en-US" sz="2800" b="1" dirty="0" smtClean="0"/>
              <a:t>Mirror</a:t>
            </a:r>
            <a:endParaRPr lang="en-US" sz="2800" b="1" dirty="0"/>
          </a:p>
        </p:txBody>
      </p:sp>
      <p:cxnSp>
        <p:nvCxnSpPr>
          <p:cNvPr id="80" name="Straight Arrow Connector 79"/>
          <p:cNvCxnSpPr/>
          <p:nvPr/>
        </p:nvCxnSpPr>
        <p:spPr>
          <a:xfrm>
            <a:off x="1995469" y="5021254"/>
            <a:ext cx="418891" cy="290604"/>
          </a:xfrm>
          <a:prstGeom prst="straightConnector1">
            <a:avLst/>
          </a:prstGeom>
          <a:ln w="50800">
            <a:tailEnd type="arrow"/>
          </a:ln>
        </p:spPr>
        <p:style>
          <a:lnRef idx="2">
            <a:schemeClr val="dk1"/>
          </a:lnRef>
          <a:fillRef idx="0">
            <a:schemeClr val="dk1"/>
          </a:fillRef>
          <a:effectRef idx="1">
            <a:schemeClr val="dk1"/>
          </a:effectRef>
          <a:fontRef idx="minor">
            <a:schemeClr val="tx1"/>
          </a:fontRef>
        </p:style>
      </p:cxnSp>
      <p:sp>
        <p:nvSpPr>
          <p:cNvPr id="81" name="TextBox 80"/>
          <p:cNvSpPr txBox="1"/>
          <p:nvPr/>
        </p:nvSpPr>
        <p:spPr>
          <a:xfrm>
            <a:off x="926353" y="4498034"/>
            <a:ext cx="1378264" cy="523220"/>
          </a:xfrm>
          <a:prstGeom prst="rect">
            <a:avLst/>
          </a:prstGeom>
          <a:noFill/>
        </p:spPr>
        <p:txBody>
          <a:bodyPr wrap="square" rtlCol="0">
            <a:spAutoFit/>
          </a:bodyPr>
          <a:lstStyle/>
          <a:p>
            <a:pPr algn="ctr"/>
            <a:r>
              <a:rPr lang="en-US" sz="2800" b="1" dirty="0" smtClean="0"/>
              <a:t>Heater</a:t>
            </a:r>
            <a:endParaRPr lang="en-US" sz="2800" b="1" dirty="0"/>
          </a:p>
        </p:txBody>
      </p:sp>
      <p:sp>
        <p:nvSpPr>
          <p:cNvPr id="83" name="TextBox 82"/>
          <p:cNvSpPr txBox="1"/>
          <p:nvPr/>
        </p:nvSpPr>
        <p:spPr>
          <a:xfrm>
            <a:off x="2907406" y="4786350"/>
            <a:ext cx="1673106" cy="523220"/>
          </a:xfrm>
          <a:prstGeom prst="rect">
            <a:avLst/>
          </a:prstGeom>
          <a:noFill/>
        </p:spPr>
        <p:txBody>
          <a:bodyPr wrap="square" rtlCol="0">
            <a:spAutoFit/>
          </a:bodyPr>
          <a:lstStyle/>
          <a:p>
            <a:pPr algn="ctr"/>
            <a:r>
              <a:rPr lang="en-US" sz="2800" b="1" dirty="0" smtClean="0"/>
              <a:t>Artifact</a:t>
            </a:r>
            <a:endParaRPr lang="en-US" sz="2800" b="1" dirty="0"/>
          </a:p>
        </p:txBody>
      </p:sp>
      <p:cxnSp>
        <p:nvCxnSpPr>
          <p:cNvPr id="40" name="Straight Arrow Connector 39"/>
          <p:cNvCxnSpPr/>
          <p:nvPr/>
        </p:nvCxnSpPr>
        <p:spPr>
          <a:xfrm flipH="1">
            <a:off x="7018267" y="2199215"/>
            <a:ext cx="820567" cy="2171676"/>
          </a:xfrm>
          <a:prstGeom prst="straightConnector1">
            <a:avLst/>
          </a:prstGeom>
          <a:ln w="50800">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852324419"/>
      </p:ext>
    </p:extLst>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Challenges</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20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pPr>
            <a:r>
              <a:rPr lang="en-US" dirty="0">
                <a:solidFill>
                  <a:srgbClr val="A6A6A6"/>
                </a:solidFill>
              </a:rPr>
              <a:t>Hard to design a hand-tuned function</a:t>
            </a:r>
          </a:p>
          <a:p>
            <a:pPr marL="571500" indent="-571500">
              <a:buFont typeface="Arial"/>
              <a:buChar char="•"/>
            </a:pPr>
            <a:r>
              <a:rPr lang="en-US" dirty="0" smtClean="0"/>
              <a:t>Coupled with functionality</a:t>
            </a:r>
          </a:p>
          <a:p>
            <a:pPr marL="571500" indent="-571500">
              <a:buFont typeface="Arial"/>
              <a:buChar char="•"/>
            </a:pPr>
            <a:r>
              <a:rPr lang="en-US" dirty="0" smtClean="0">
                <a:solidFill>
                  <a:srgbClr val="A6A6A6"/>
                </a:solidFill>
              </a:rPr>
              <a:t>Requiring comparisons across object classes</a:t>
            </a:r>
          </a:p>
        </p:txBody>
      </p:sp>
      <p:pic>
        <p:nvPicPr>
          <p:cNvPr id="2" name="Picture 1" descr="79bbc5555d5a24655901a5a49cee0fe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560" y="3384662"/>
            <a:ext cx="3469886" cy="2528900"/>
          </a:xfrm>
          <a:prstGeom prst="rect">
            <a:avLst/>
          </a:prstGeom>
        </p:spPr>
      </p:pic>
      <p:pic>
        <p:nvPicPr>
          <p:cNvPr id="5" name="Picture 4" descr="imgr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3107" y="3128109"/>
            <a:ext cx="2322666" cy="2926559"/>
          </a:xfrm>
          <a:prstGeom prst="rect">
            <a:avLst/>
          </a:prstGeom>
        </p:spPr>
      </p:pic>
    </p:spTree>
    <p:extLst>
      <p:ext uri="{BB962C8B-B14F-4D97-AF65-F5344CB8AC3E}">
        <p14:creationId xmlns:p14="http://schemas.microsoft.com/office/powerpoint/2010/main" val="14256958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Challenges</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20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pPr>
            <a:r>
              <a:rPr lang="en-US" dirty="0">
                <a:solidFill>
                  <a:srgbClr val="A6A6A6"/>
                </a:solidFill>
              </a:rPr>
              <a:t>Hard to </a:t>
            </a:r>
            <a:r>
              <a:rPr lang="en-US" dirty="0" smtClean="0">
                <a:solidFill>
                  <a:srgbClr val="A6A6A6"/>
                </a:solidFill>
              </a:rPr>
              <a:t>design a hand</a:t>
            </a:r>
            <a:r>
              <a:rPr lang="en-US" dirty="0">
                <a:solidFill>
                  <a:srgbClr val="A6A6A6"/>
                </a:solidFill>
              </a:rPr>
              <a:t>-tuned function</a:t>
            </a:r>
          </a:p>
          <a:p>
            <a:pPr marL="571500" indent="-571500">
              <a:buFont typeface="Arial"/>
              <a:buChar char="•"/>
            </a:pPr>
            <a:r>
              <a:rPr lang="en-US" dirty="0" smtClean="0">
                <a:solidFill>
                  <a:srgbClr val="A6A6A6"/>
                </a:solidFill>
              </a:rPr>
              <a:t>Coupled with functionality</a:t>
            </a:r>
          </a:p>
          <a:p>
            <a:pPr marL="571500" indent="-571500">
              <a:buFont typeface="Arial"/>
              <a:buChar char="•"/>
            </a:pPr>
            <a:r>
              <a:rPr lang="en-US" dirty="0" smtClean="0"/>
              <a:t>Requiring comparisons across object classes</a:t>
            </a:r>
          </a:p>
        </p:txBody>
      </p:sp>
      <p:pic>
        <p:nvPicPr>
          <p:cNvPr id="14" name="Picture 2" descr="couch.png"/>
          <p:cNvPicPr>
            <a:picLocks noChangeAspect="1"/>
          </p:cNvPicPr>
          <p:nvPr/>
        </p:nvPicPr>
        <p:blipFill>
          <a:blip r:embed="rId3">
            <a:extLst>
              <a:ext uri="{28A0092B-C50C-407E-A947-70E740481C1C}">
                <a14:useLocalDpi xmlns:a14="http://schemas.microsoft.com/office/drawing/2010/main" val="0"/>
              </a:ext>
            </a:extLst>
          </a:blip>
          <a:srcRect l="11438" t="15904" r="16994" b="3922"/>
          <a:stretch>
            <a:fillRect/>
          </a:stretch>
        </p:blipFill>
        <p:spPr bwMode="auto">
          <a:xfrm>
            <a:off x="0" y="3498619"/>
            <a:ext cx="3800943" cy="199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table.png"/>
          <p:cNvPicPr>
            <a:picLocks noChangeAspect="1"/>
          </p:cNvPicPr>
          <p:nvPr/>
        </p:nvPicPr>
        <p:blipFill>
          <a:blip r:embed="rId4">
            <a:extLst>
              <a:ext uri="{28A0092B-C50C-407E-A947-70E740481C1C}">
                <a14:useLocalDpi xmlns:a14="http://schemas.microsoft.com/office/drawing/2010/main" val="0"/>
              </a:ext>
            </a:extLst>
          </a:blip>
          <a:srcRect l="16341" t="40654" r="23039" b="7925"/>
          <a:stretch>
            <a:fillRect/>
          </a:stretch>
        </p:blipFill>
        <p:spPr bwMode="auto">
          <a:xfrm>
            <a:off x="4114447" y="4147866"/>
            <a:ext cx="2733555" cy="1085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floorlamp.png"/>
          <p:cNvPicPr>
            <a:picLocks noChangeAspect="1"/>
          </p:cNvPicPr>
          <p:nvPr/>
        </p:nvPicPr>
        <p:blipFill>
          <a:blip r:embed="rId5">
            <a:extLst>
              <a:ext uri="{28A0092B-C50C-407E-A947-70E740481C1C}">
                <a14:useLocalDpi xmlns:a14="http://schemas.microsoft.com/office/drawing/2010/main" val="0"/>
              </a:ext>
            </a:extLst>
          </a:blip>
          <a:srcRect l="20264" t="11038" r="18634" b="15392"/>
          <a:stretch>
            <a:fillRect/>
          </a:stretch>
        </p:blipFill>
        <p:spPr bwMode="auto">
          <a:xfrm>
            <a:off x="7581547" y="3084672"/>
            <a:ext cx="1133474" cy="290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Left-Right Arrow 14"/>
          <p:cNvSpPr/>
          <p:nvPr/>
        </p:nvSpPr>
        <p:spPr>
          <a:xfrm>
            <a:off x="3443288" y="4614152"/>
            <a:ext cx="650875" cy="354012"/>
          </a:xfrm>
          <a:prstGeom prst="leftRightArrow">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16" name="Left-Right Arrow 15"/>
          <p:cNvSpPr/>
          <p:nvPr/>
        </p:nvSpPr>
        <p:spPr>
          <a:xfrm>
            <a:off x="7032800" y="4557708"/>
            <a:ext cx="652462" cy="354012"/>
          </a:xfrm>
          <a:prstGeom prst="leftRightArrow">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Tree>
    <p:extLst>
      <p:ext uri="{BB962C8B-B14F-4D97-AF65-F5344CB8AC3E}">
        <p14:creationId xmlns:p14="http://schemas.microsoft.com/office/powerpoint/2010/main" val="1530530840"/>
      </p:ext>
    </p:extLst>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Key Ideas</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smtClean="0"/>
          </a:p>
        </p:txBody>
      </p:sp>
      <p:sp>
        <p:nvSpPr>
          <p:cNvPr id="8" name="Content Placeholder 2"/>
          <p:cNvSpPr txBox="1">
            <a:spLocks/>
          </p:cNvSpPr>
          <p:nvPr/>
        </p:nvSpPr>
        <p:spPr bwMode="auto">
          <a:xfrm>
            <a:off x="392490" y="969557"/>
            <a:ext cx="8587290" cy="20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pPr>
            <a:r>
              <a:rPr lang="en-US" dirty="0" smtClean="0"/>
              <a:t>Crowdsourcing compatibility preferences</a:t>
            </a:r>
          </a:p>
          <a:p>
            <a:pPr marL="571500" indent="-571500">
              <a:buFont typeface="Arial"/>
              <a:buChar char="•"/>
            </a:pPr>
            <a:r>
              <a:rPr lang="en-US" dirty="0" smtClean="0"/>
              <a:t>Part-aware geometric features</a:t>
            </a:r>
          </a:p>
          <a:p>
            <a:pPr marL="571500" indent="-571500">
              <a:buFont typeface="Arial"/>
              <a:buChar char="•"/>
            </a:pPr>
            <a:r>
              <a:rPr lang="en-US" dirty="0" smtClean="0"/>
              <a:t>Learning object-class specific mappings</a:t>
            </a:r>
          </a:p>
        </p:txBody>
      </p:sp>
    </p:spTree>
    <p:extLst>
      <p:ext uri="{BB962C8B-B14F-4D97-AF65-F5344CB8AC3E}">
        <p14:creationId xmlns:p14="http://schemas.microsoft.com/office/powerpoint/2010/main" val="1045114575"/>
      </p:ext>
    </p:extLst>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cgE5rGz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0950" y="5156091"/>
            <a:ext cx="1737439" cy="1687798"/>
          </a:xfrm>
          <a:prstGeom prst="rect">
            <a:avLst/>
          </a:prstGeom>
        </p:spPr>
      </p:pic>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Key Ideas</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smtClean="0"/>
          </a:p>
        </p:txBody>
      </p:sp>
      <p:sp>
        <p:nvSpPr>
          <p:cNvPr id="8" name="Content Placeholder 2"/>
          <p:cNvSpPr txBox="1">
            <a:spLocks/>
          </p:cNvSpPr>
          <p:nvPr/>
        </p:nvSpPr>
        <p:spPr bwMode="auto">
          <a:xfrm>
            <a:off x="392490" y="969557"/>
            <a:ext cx="8587290" cy="20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pPr>
            <a:r>
              <a:rPr lang="en-US" dirty="0" smtClean="0"/>
              <a:t>Crowdsourcing compatibility preferences</a:t>
            </a:r>
            <a:endParaRPr lang="en-US" dirty="0" smtClean="0">
              <a:solidFill>
                <a:schemeClr val="bg1">
                  <a:lumMod val="65000"/>
                </a:schemeClr>
              </a:solidFill>
            </a:endParaRPr>
          </a:p>
          <a:p>
            <a:pPr marL="571500" indent="-571500">
              <a:buFont typeface="Arial"/>
              <a:buChar char="•"/>
            </a:pPr>
            <a:r>
              <a:rPr lang="en-US" dirty="0" smtClean="0">
                <a:solidFill>
                  <a:schemeClr val="bg1">
                    <a:lumMod val="65000"/>
                  </a:schemeClr>
                </a:solidFill>
              </a:rPr>
              <a:t>Part-based geometric features</a:t>
            </a:r>
          </a:p>
          <a:p>
            <a:pPr marL="571500" indent="-571500">
              <a:buFont typeface="Arial"/>
              <a:buChar char="•"/>
            </a:pPr>
            <a:r>
              <a:rPr lang="en-US" dirty="0">
                <a:solidFill>
                  <a:srgbClr val="A6A6A6"/>
                </a:solidFill>
              </a:rPr>
              <a:t>Learning object-class specific mappings</a:t>
            </a:r>
          </a:p>
        </p:txBody>
      </p:sp>
      <p:pic>
        <p:nvPicPr>
          <p:cNvPr id="10" name="Picture 2" descr="living4.png"/>
          <p:cNvPicPr>
            <a:picLocks noChangeAspect="1"/>
          </p:cNvPicPr>
          <p:nvPr/>
        </p:nvPicPr>
        <p:blipFill>
          <a:blip r:embed="rId4">
            <a:extLst>
              <a:ext uri="{28A0092B-C50C-407E-A947-70E740481C1C}">
                <a14:useLocalDpi xmlns:a14="http://schemas.microsoft.com/office/drawing/2010/main" val="0"/>
              </a:ext>
            </a:extLst>
          </a:blip>
          <a:srcRect l="20253" t="6445" r="12720" b="5341"/>
          <a:stretch>
            <a:fillRect/>
          </a:stretch>
        </p:blipFill>
        <p:spPr bwMode="auto">
          <a:xfrm>
            <a:off x="5067034" y="2839295"/>
            <a:ext cx="3633876" cy="2241655"/>
          </a:xfrm>
          <a:prstGeom prst="rect">
            <a:avLst/>
          </a:prstGeom>
          <a:ln w="38100" cap="sq">
            <a:noFill/>
            <a:prstDash val="solid"/>
            <a:miter lim="800000"/>
          </a:ln>
          <a:effectLst/>
          <a:extLst>
            <a:ext uri="{909E8E84-426E-40dd-AFC4-6F175D3DCCD1}">
              <a14:hiddenFill xmlns:a14="http://schemas.microsoft.com/office/drawing/2010/main">
                <a:solidFill>
                  <a:srgbClr val="FFFFFF"/>
                </a:solidFill>
              </a14:hiddenFill>
            </a:ext>
          </a:extLst>
        </p:spPr>
      </p:pic>
      <p:pic>
        <p:nvPicPr>
          <p:cNvPr id="11" name="Picture 5" descr="living3.png"/>
          <p:cNvPicPr>
            <a:picLocks noChangeAspect="1"/>
          </p:cNvPicPr>
          <p:nvPr/>
        </p:nvPicPr>
        <p:blipFill>
          <a:blip r:embed="rId5">
            <a:extLst>
              <a:ext uri="{28A0092B-C50C-407E-A947-70E740481C1C}">
                <a14:useLocalDpi xmlns:a14="http://schemas.microsoft.com/office/drawing/2010/main" val="0"/>
              </a:ext>
            </a:extLst>
          </a:blip>
          <a:srcRect l="11111" t="4074" r="9544" b="2876"/>
          <a:stretch>
            <a:fillRect/>
          </a:stretch>
        </p:blipFill>
        <p:spPr bwMode="auto">
          <a:xfrm>
            <a:off x="234266" y="2839295"/>
            <a:ext cx="4078067" cy="2241655"/>
          </a:xfrm>
          <a:prstGeom prst="rect">
            <a:avLst/>
          </a:prstGeom>
          <a:ln w="38100" cap="sq">
            <a:noFill/>
            <a:prstDash val="solid"/>
            <a:miter lim="800000"/>
          </a:ln>
          <a:effectLst/>
          <a:extLst>
            <a:ext uri="{909E8E84-426E-40dd-AFC4-6F175D3DCCD1}">
              <a14:hiddenFill xmlns:a14="http://schemas.microsoft.com/office/drawing/2010/main">
                <a:solidFill>
                  <a:srgbClr val="FFFFFF"/>
                </a:solidFill>
              </a14:hiddenFill>
            </a:ext>
          </a:extLst>
        </p:spPr>
      </p:pic>
      <p:pic>
        <p:nvPicPr>
          <p:cNvPr id="13" name="Picture 5" descr="living3.png"/>
          <p:cNvPicPr>
            <a:picLocks noChangeAspect="1"/>
          </p:cNvPicPr>
          <p:nvPr/>
        </p:nvPicPr>
        <p:blipFill rotWithShape="1">
          <a:blip r:embed="rId5">
            <a:extLst>
              <a:ext uri="{28A0092B-C50C-407E-A947-70E740481C1C}">
                <a14:useLocalDpi xmlns:a14="http://schemas.microsoft.com/office/drawing/2010/main" val="0"/>
              </a:ext>
            </a:extLst>
          </a:blip>
          <a:srcRect l="76002" t="4074" r="9545" b="2876"/>
          <a:stretch/>
        </p:blipFill>
        <p:spPr bwMode="auto">
          <a:xfrm>
            <a:off x="7772116" y="2751676"/>
            <a:ext cx="765837" cy="2311051"/>
          </a:xfrm>
          <a:prstGeom prst="rect">
            <a:avLst/>
          </a:prstGeom>
          <a:ln w="38100" cap="sq">
            <a:noFill/>
            <a:prstDash val="solid"/>
            <a:miter lim="800000"/>
          </a:ln>
          <a:effectLst/>
          <a:extLst>
            <a:ext uri="{909E8E84-426E-40dd-AFC4-6F175D3DCCD1}">
              <a14:hiddenFill xmlns:a14="http://schemas.microsoft.com/office/drawing/2010/main">
                <a:solidFill>
                  <a:srgbClr val="FFFFFF"/>
                </a:solidFill>
              </a14:hiddenFill>
            </a:ext>
          </a:extLst>
        </p:spPr>
      </p:pic>
      <p:sp>
        <p:nvSpPr>
          <p:cNvPr id="14" name="TextBox 18"/>
          <p:cNvSpPr txBox="1">
            <a:spLocks noChangeArrowheads="1"/>
          </p:cNvSpPr>
          <p:nvPr/>
        </p:nvSpPr>
        <p:spPr bwMode="auto">
          <a:xfrm>
            <a:off x="4388031" y="3560531"/>
            <a:ext cx="8432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6000" dirty="0"/>
              <a:t>&gt;</a:t>
            </a:r>
          </a:p>
        </p:txBody>
      </p:sp>
    </p:spTree>
    <p:extLst>
      <p:ext uri="{BB962C8B-B14F-4D97-AF65-F5344CB8AC3E}">
        <p14:creationId xmlns:p14="http://schemas.microsoft.com/office/powerpoint/2010/main" val="21065719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a:bodyPr>
          <a:lstStyle/>
          <a:p>
            <a:pPr algn="l"/>
            <a:r>
              <a:rPr lang="en-US" altLang="zh-CN" sz="3600" dirty="0" smtClean="0"/>
              <a:t>Crowdsourcing compatibility preferences</a:t>
            </a:r>
            <a:endParaRPr lang="en-US" sz="36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a:off x="344488" y="909638"/>
            <a:ext cx="8551862" cy="0"/>
          </a:xfrm>
          <a:prstGeom prst="line">
            <a:avLst/>
          </a:prstGeom>
          <a:ln w="25400"/>
        </p:spPr>
        <p:style>
          <a:lnRef idx="1">
            <a:schemeClr val="dk1"/>
          </a:lnRef>
          <a:fillRef idx="0">
            <a:schemeClr val="dk1"/>
          </a:fillRef>
          <a:effectRef idx="0">
            <a:schemeClr val="dk1"/>
          </a:effectRef>
          <a:fontRef idx="minor">
            <a:schemeClr val="tx1"/>
          </a:fontRef>
        </p:style>
      </p:cxnSp>
      <p:pic>
        <p:nvPicPr>
          <p:cNvPr id="30" name="Picture 10" descr="living.pdf"/>
          <p:cNvPicPr>
            <a:picLocks noChangeAspect="1"/>
          </p:cNvPicPr>
          <p:nvPr/>
        </p:nvPicPr>
        <p:blipFill rotWithShape="1">
          <a:blip r:embed="rId3">
            <a:extLst>
              <a:ext uri="{28A0092B-C50C-407E-A947-70E740481C1C}">
                <a14:useLocalDpi xmlns:a14="http://schemas.microsoft.com/office/drawing/2010/main" val="0"/>
              </a:ext>
            </a:extLst>
          </a:blip>
          <a:srcRect r="675" b="2480"/>
          <a:stretch/>
        </p:blipFill>
        <p:spPr bwMode="auto">
          <a:xfrm>
            <a:off x="81712" y="1926690"/>
            <a:ext cx="8243399" cy="343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Arrow Connector 30"/>
          <p:cNvCxnSpPr/>
          <p:nvPr/>
        </p:nvCxnSpPr>
        <p:spPr>
          <a:xfrm>
            <a:off x="4231437" y="3247490"/>
            <a:ext cx="0" cy="1282700"/>
          </a:xfrm>
          <a:prstGeom prst="straightConnector1">
            <a:avLst/>
          </a:prstGeom>
          <a:ln w="76200">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4231437" y="4331752"/>
            <a:ext cx="2990850" cy="198438"/>
          </a:xfrm>
          <a:prstGeom prst="straightConnector1">
            <a:avLst/>
          </a:prstGeom>
          <a:ln w="76200">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1400924" y="4331752"/>
            <a:ext cx="2830513" cy="198438"/>
          </a:xfrm>
          <a:prstGeom prst="straightConnector1">
            <a:avLst/>
          </a:prstGeom>
          <a:ln w="76200">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2069262" y="3247490"/>
            <a:ext cx="2162175" cy="392112"/>
          </a:xfrm>
          <a:prstGeom prst="straightConnector1">
            <a:avLst/>
          </a:prstGeom>
          <a:ln w="76200">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902574" y="2987140"/>
            <a:ext cx="166688" cy="652462"/>
          </a:xfrm>
          <a:prstGeom prst="straightConnector1">
            <a:avLst/>
          </a:prstGeom>
          <a:ln w="76200">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4231437" y="2934752"/>
            <a:ext cx="2230437" cy="312738"/>
          </a:xfrm>
          <a:prstGeom prst="straightConnector1">
            <a:avLst/>
          </a:prstGeom>
          <a:ln w="76200">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7" name="TextBox 23"/>
          <p:cNvSpPr txBox="1">
            <a:spLocks noChangeArrowheads="1"/>
          </p:cNvSpPr>
          <p:nvPr/>
        </p:nvSpPr>
        <p:spPr bwMode="auto">
          <a:xfrm>
            <a:off x="3226268" y="1823502"/>
            <a:ext cx="185373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latin typeface="+mn-lt"/>
              </a:rPr>
              <a:t>Couch</a:t>
            </a:r>
            <a:endParaRPr lang="en-US" sz="2800" dirty="0">
              <a:latin typeface="+mn-lt"/>
            </a:endParaRPr>
          </a:p>
        </p:txBody>
      </p:sp>
      <p:sp>
        <p:nvSpPr>
          <p:cNvPr id="38" name="TextBox 24"/>
          <p:cNvSpPr txBox="1">
            <a:spLocks noChangeArrowheads="1"/>
          </p:cNvSpPr>
          <p:nvPr/>
        </p:nvSpPr>
        <p:spPr bwMode="auto">
          <a:xfrm>
            <a:off x="500997" y="1882240"/>
            <a:ext cx="193441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mn-lt"/>
              </a:rPr>
              <a:t>Table </a:t>
            </a:r>
            <a:r>
              <a:rPr lang="en-US" sz="2800" dirty="0" smtClean="0">
                <a:latin typeface="+mn-lt"/>
              </a:rPr>
              <a:t>lamp</a:t>
            </a:r>
            <a:endParaRPr lang="en-US" sz="2800" dirty="0">
              <a:latin typeface="+mn-lt"/>
            </a:endParaRPr>
          </a:p>
        </p:txBody>
      </p:sp>
      <p:sp>
        <p:nvSpPr>
          <p:cNvPr id="39" name="TextBox 25"/>
          <p:cNvSpPr txBox="1">
            <a:spLocks noChangeArrowheads="1"/>
          </p:cNvSpPr>
          <p:nvPr/>
        </p:nvSpPr>
        <p:spPr bwMode="auto">
          <a:xfrm>
            <a:off x="195" y="2334677"/>
            <a:ext cx="17230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mn-lt"/>
              </a:rPr>
              <a:t>End </a:t>
            </a:r>
            <a:r>
              <a:rPr lang="en-US" sz="2800" dirty="0" smtClean="0">
                <a:latin typeface="+mn-lt"/>
              </a:rPr>
              <a:t>table</a:t>
            </a:r>
            <a:endParaRPr lang="en-US" sz="2800" dirty="0">
              <a:latin typeface="+mn-lt"/>
            </a:endParaRPr>
          </a:p>
        </p:txBody>
      </p:sp>
      <p:sp>
        <p:nvSpPr>
          <p:cNvPr id="40" name="TextBox 26"/>
          <p:cNvSpPr txBox="1">
            <a:spLocks noChangeArrowheads="1"/>
          </p:cNvSpPr>
          <p:nvPr/>
        </p:nvSpPr>
        <p:spPr bwMode="auto">
          <a:xfrm>
            <a:off x="610813" y="5239802"/>
            <a:ext cx="13315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latin typeface="+mn-lt"/>
              </a:rPr>
              <a:t>Chair</a:t>
            </a:r>
            <a:endParaRPr lang="en-US" sz="2800" dirty="0">
              <a:latin typeface="+mn-lt"/>
            </a:endParaRPr>
          </a:p>
        </p:txBody>
      </p:sp>
      <p:sp>
        <p:nvSpPr>
          <p:cNvPr id="41" name="TextBox 27"/>
          <p:cNvSpPr txBox="1">
            <a:spLocks noChangeArrowheads="1"/>
          </p:cNvSpPr>
          <p:nvPr/>
        </p:nvSpPr>
        <p:spPr bwMode="auto">
          <a:xfrm>
            <a:off x="6357750" y="5239802"/>
            <a:ext cx="1770249"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t>Armchair </a:t>
            </a:r>
            <a:endParaRPr lang="en-US" sz="2800" dirty="0"/>
          </a:p>
        </p:txBody>
      </p:sp>
      <p:sp>
        <p:nvSpPr>
          <p:cNvPr id="42" name="TextBox 28"/>
          <p:cNvSpPr txBox="1">
            <a:spLocks noChangeArrowheads="1"/>
          </p:cNvSpPr>
          <p:nvPr/>
        </p:nvSpPr>
        <p:spPr bwMode="auto">
          <a:xfrm>
            <a:off x="6397252" y="2548990"/>
            <a:ext cx="19847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mn-lt"/>
              </a:rPr>
              <a:t>Floor </a:t>
            </a:r>
            <a:r>
              <a:rPr lang="en-US" sz="2800" dirty="0" smtClean="0">
                <a:latin typeface="+mn-lt"/>
              </a:rPr>
              <a:t>lamp</a:t>
            </a:r>
            <a:endParaRPr lang="en-US" sz="2800" dirty="0">
              <a:latin typeface="+mn-lt"/>
            </a:endParaRPr>
          </a:p>
        </p:txBody>
      </p:sp>
      <p:sp>
        <p:nvSpPr>
          <p:cNvPr id="43" name="TextBox 29"/>
          <p:cNvSpPr txBox="1">
            <a:spLocks noChangeArrowheads="1"/>
          </p:cNvSpPr>
          <p:nvPr/>
        </p:nvSpPr>
        <p:spPr bwMode="auto">
          <a:xfrm>
            <a:off x="3043333" y="5233452"/>
            <a:ext cx="212631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mn-lt"/>
              </a:rPr>
              <a:t>Coffee </a:t>
            </a:r>
            <a:r>
              <a:rPr lang="en-US" sz="2800" dirty="0" smtClean="0">
                <a:latin typeface="+mn-lt"/>
              </a:rPr>
              <a:t>table</a:t>
            </a:r>
            <a:endParaRPr lang="en-US" sz="2800" dirty="0">
              <a:latin typeface="+mn-lt"/>
            </a:endParaRPr>
          </a:p>
        </p:txBody>
      </p:sp>
      <p:sp>
        <p:nvSpPr>
          <p:cNvPr id="44" name="TextBox 25"/>
          <p:cNvSpPr txBox="1">
            <a:spLocks noChangeArrowheads="1"/>
          </p:cNvSpPr>
          <p:nvPr/>
        </p:nvSpPr>
        <p:spPr bwMode="auto">
          <a:xfrm>
            <a:off x="404160" y="2745840"/>
            <a:ext cx="10003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latin typeface="+mn-lt"/>
              </a:rPr>
              <a:t>(</a:t>
            </a:r>
            <a:r>
              <a:rPr lang="en-US" sz="2800" dirty="0">
                <a:latin typeface="+mn-lt"/>
              </a:rPr>
              <a:t>42)</a:t>
            </a:r>
          </a:p>
        </p:txBody>
      </p:sp>
      <p:sp>
        <p:nvSpPr>
          <p:cNvPr id="45" name="TextBox 25"/>
          <p:cNvSpPr txBox="1">
            <a:spLocks noChangeArrowheads="1"/>
          </p:cNvSpPr>
          <p:nvPr/>
        </p:nvSpPr>
        <p:spPr bwMode="auto">
          <a:xfrm>
            <a:off x="2215124" y="1882240"/>
            <a:ext cx="10003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latin typeface="+mn-lt"/>
              </a:rPr>
              <a:t>(28)</a:t>
            </a:r>
            <a:endParaRPr lang="en-US" sz="2800" dirty="0">
              <a:latin typeface="+mn-lt"/>
            </a:endParaRPr>
          </a:p>
        </p:txBody>
      </p:sp>
      <p:sp>
        <p:nvSpPr>
          <p:cNvPr id="46" name="TextBox 45"/>
          <p:cNvSpPr txBox="1">
            <a:spLocks noChangeArrowheads="1"/>
          </p:cNvSpPr>
          <p:nvPr/>
        </p:nvSpPr>
        <p:spPr bwMode="auto">
          <a:xfrm>
            <a:off x="4579847" y="1824157"/>
            <a:ext cx="10003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latin typeface="+mn-lt"/>
              </a:rPr>
              <a:t>(39)</a:t>
            </a:r>
            <a:endParaRPr lang="en-US" sz="2800" dirty="0">
              <a:latin typeface="+mn-lt"/>
            </a:endParaRPr>
          </a:p>
        </p:txBody>
      </p:sp>
      <p:sp>
        <p:nvSpPr>
          <p:cNvPr id="47" name="TextBox 46"/>
          <p:cNvSpPr txBox="1">
            <a:spLocks noChangeArrowheads="1"/>
          </p:cNvSpPr>
          <p:nvPr/>
        </p:nvSpPr>
        <p:spPr bwMode="auto">
          <a:xfrm>
            <a:off x="8142197" y="2548990"/>
            <a:ext cx="10003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latin typeface="+mn-lt"/>
              </a:rPr>
              <a:t>(23)</a:t>
            </a:r>
            <a:endParaRPr lang="en-US" sz="2800" dirty="0">
              <a:latin typeface="+mn-lt"/>
            </a:endParaRPr>
          </a:p>
        </p:txBody>
      </p:sp>
      <p:sp>
        <p:nvSpPr>
          <p:cNvPr id="48" name="TextBox 25"/>
          <p:cNvSpPr txBox="1">
            <a:spLocks noChangeArrowheads="1"/>
          </p:cNvSpPr>
          <p:nvPr/>
        </p:nvSpPr>
        <p:spPr bwMode="auto">
          <a:xfrm>
            <a:off x="1595440" y="5239802"/>
            <a:ext cx="10003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latin typeface="+mn-lt"/>
              </a:rPr>
              <a:t>(37)</a:t>
            </a:r>
            <a:endParaRPr lang="en-US" sz="2800" dirty="0">
              <a:latin typeface="+mn-lt"/>
            </a:endParaRPr>
          </a:p>
        </p:txBody>
      </p:sp>
      <p:sp>
        <p:nvSpPr>
          <p:cNvPr id="49" name="TextBox 25"/>
          <p:cNvSpPr txBox="1">
            <a:spLocks noChangeArrowheads="1"/>
          </p:cNvSpPr>
          <p:nvPr/>
        </p:nvSpPr>
        <p:spPr bwMode="auto">
          <a:xfrm>
            <a:off x="4986344" y="5239802"/>
            <a:ext cx="10003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latin typeface="+mn-lt"/>
              </a:rPr>
              <a:t>(49)</a:t>
            </a:r>
            <a:endParaRPr lang="en-US" sz="2800" dirty="0">
              <a:latin typeface="+mn-lt"/>
            </a:endParaRPr>
          </a:p>
        </p:txBody>
      </p:sp>
      <p:sp>
        <p:nvSpPr>
          <p:cNvPr id="50" name="TextBox 25"/>
          <p:cNvSpPr txBox="1">
            <a:spLocks noChangeArrowheads="1"/>
          </p:cNvSpPr>
          <p:nvPr/>
        </p:nvSpPr>
        <p:spPr bwMode="auto">
          <a:xfrm>
            <a:off x="7837022" y="5239802"/>
            <a:ext cx="10003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latin typeface="+mn-lt"/>
              </a:rPr>
              <a:t>(36)</a:t>
            </a:r>
            <a:endParaRPr lang="en-US" sz="2800" dirty="0">
              <a:latin typeface="+mn-lt"/>
            </a:endParaRPr>
          </a:p>
        </p:txBody>
      </p:sp>
      <p:sp>
        <p:nvSpPr>
          <p:cNvPr id="52" name="TextBox 51"/>
          <p:cNvSpPr txBox="1"/>
          <p:nvPr/>
        </p:nvSpPr>
        <p:spPr>
          <a:xfrm>
            <a:off x="48157" y="1026186"/>
            <a:ext cx="2621899" cy="584776"/>
          </a:xfrm>
          <a:prstGeom prst="rect">
            <a:avLst/>
          </a:prstGeom>
          <a:noFill/>
        </p:spPr>
        <p:txBody>
          <a:bodyPr wrap="square" rtlCol="0">
            <a:spAutoFit/>
          </a:bodyPr>
          <a:lstStyle/>
          <a:p>
            <a:pPr algn="ctr"/>
            <a:r>
              <a:rPr lang="en-US" sz="3200" b="1" dirty="0" smtClean="0">
                <a:solidFill>
                  <a:srgbClr val="0000FF"/>
                </a:solidFill>
                <a:latin typeface="+mn-lt"/>
              </a:rPr>
              <a:t>Living room</a:t>
            </a:r>
            <a:endParaRPr lang="en-US" sz="3200" b="1" dirty="0">
              <a:solidFill>
                <a:srgbClr val="0000FF"/>
              </a:solidFill>
              <a:latin typeface="+mn-lt"/>
            </a:endParaRPr>
          </a:p>
        </p:txBody>
      </p:sp>
    </p:spTree>
    <p:extLst>
      <p:ext uri="{BB962C8B-B14F-4D97-AF65-F5344CB8AC3E}">
        <p14:creationId xmlns:p14="http://schemas.microsoft.com/office/powerpoint/2010/main" val="2315500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49" grpId="0"/>
      <p:bldP spid="50"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a:bodyPr>
          <a:lstStyle/>
          <a:p>
            <a:pPr algn="l"/>
            <a:r>
              <a:rPr lang="en-US" altLang="zh-CN" sz="3600" dirty="0" smtClean="0"/>
              <a:t>Crowdsourcing compatibility preferences</a:t>
            </a:r>
            <a:endParaRPr lang="en-US" sz="36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1230388" y="5087150"/>
            <a:ext cx="6787525" cy="523220"/>
          </a:xfrm>
          <a:prstGeom prst="rect">
            <a:avLst/>
          </a:prstGeom>
          <a:noFill/>
        </p:spPr>
        <p:txBody>
          <a:bodyPr wrap="square" rtlCol="0">
            <a:spAutoFit/>
          </a:bodyPr>
          <a:lstStyle/>
          <a:p>
            <a:r>
              <a:rPr lang="en-US" sz="2800" dirty="0" smtClean="0"/>
              <a:t>Please select the two most compatible pairs.</a:t>
            </a:r>
            <a:endParaRPr lang="en-US" sz="2800" dirty="0"/>
          </a:p>
        </p:txBody>
      </p:sp>
      <p:sp>
        <p:nvSpPr>
          <p:cNvPr id="8" name="Content Placeholder 2"/>
          <p:cNvSpPr txBox="1">
            <a:spLocks/>
          </p:cNvSpPr>
          <p:nvPr/>
        </p:nvSpPr>
        <p:spPr bwMode="auto">
          <a:xfrm>
            <a:off x="355599" y="1031875"/>
            <a:ext cx="7473577"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3200" dirty="0" smtClean="0">
                <a:latin typeface="Calibri" charset="0"/>
              </a:rPr>
              <a:t>Design of user </a:t>
            </a:r>
            <a:r>
              <a:rPr lang="en-US" sz="3200" dirty="0">
                <a:latin typeface="Calibri" charset="0"/>
              </a:rPr>
              <a:t>study [Wilber et al. 2014]</a:t>
            </a:r>
          </a:p>
          <a:p>
            <a:pPr eaLnBrk="1" hangingPunct="1">
              <a:spcBef>
                <a:spcPct val="20000"/>
              </a:spcBef>
              <a:buFont typeface="Arial" charset="0"/>
              <a:buNone/>
            </a:pPr>
            <a:endParaRPr lang="en-US" sz="3200" dirty="0">
              <a:latin typeface="Calibri" charset="0"/>
            </a:endParaRPr>
          </a:p>
        </p:txBody>
      </p:sp>
      <p:pic>
        <p:nvPicPr>
          <p:cNvPr id="9" name="Picture 5" descr="Screen Shot 2015-02-03 at 8.11.32 P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350" y="1913112"/>
            <a:ext cx="7466013"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658471" y="2005187"/>
            <a:ext cx="1524000" cy="1163171"/>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186518" y="2005187"/>
            <a:ext cx="1524000" cy="1163171"/>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565154" y="2005187"/>
            <a:ext cx="1524000" cy="1163171"/>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639859" y="3497063"/>
            <a:ext cx="1524000" cy="1163171"/>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186518" y="3497063"/>
            <a:ext cx="1524000" cy="1163171"/>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658471" y="3497063"/>
            <a:ext cx="1524000" cy="1163171"/>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966787" y="2005187"/>
            <a:ext cx="691683" cy="1163171"/>
          </a:xfrm>
          <a:prstGeom prst="rect">
            <a:avLst/>
          </a:prstGeom>
          <a:noFill/>
          <a:ln w="508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966788" y="3287887"/>
            <a:ext cx="691683" cy="1372347"/>
          </a:xfrm>
          <a:prstGeom prst="rect">
            <a:avLst/>
          </a:prstGeom>
          <a:noFill/>
          <a:ln w="508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302001" y="1913112"/>
            <a:ext cx="884518" cy="1255247"/>
          </a:xfrm>
          <a:prstGeom prst="rect">
            <a:avLst/>
          </a:prstGeom>
          <a:noFill/>
          <a:ln w="508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827058" y="2005188"/>
            <a:ext cx="738095" cy="1163172"/>
          </a:xfrm>
          <a:prstGeom prst="rect">
            <a:avLst/>
          </a:prstGeom>
          <a:noFill/>
          <a:ln w="508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710518" y="3287887"/>
            <a:ext cx="890495" cy="1372347"/>
          </a:xfrm>
          <a:prstGeom prst="rect">
            <a:avLst/>
          </a:prstGeom>
          <a:noFill/>
          <a:ln w="508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302001" y="3497063"/>
            <a:ext cx="890495" cy="1175124"/>
          </a:xfrm>
          <a:prstGeom prst="rect">
            <a:avLst/>
          </a:prstGeom>
          <a:noFill/>
          <a:ln w="508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06737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5"/>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3" grpId="0" animBg="1"/>
      <p:bldP spid="13" grpId="1" animBg="1"/>
      <p:bldP spid="14" grpId="0" animBg="1"/>
      <p:bldP spid="14" grpId="1" animBg="1"/>
      <p:bldP spid="15" grpId="0" animBg="1"/>
      <p:bldP spid="15" grpId="1" animBg="1"/>
      <p:bldP spid="16" grpId="0" animBg="1"/>
      <p:bldP spid="16" grpId="1" animBg="1"/>
      <p:bldP spid="17" grpId="0" animBg="1"/>
      <p:bldP spid="18" grpId="0" animBg="1"/>
      <p:bldP spid="19" grpId="0" animBg="1"/>
      <p:bldP spid="20" grpId="0" animBg="1"/>
      <p:bldP spid="21" grpId="0" animBg="1"/>
      <p:bldP spid="22"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a:bodyPr>
          <a:lstStyle/>
          <a:p>
            <a:pPr algn="l"/>
            <a:r>
              <a:rPr lang="en-US" altLang="zh-CN" sz="3600" dirty="0" smtClean="0"/>
              <a:t>Crowdsourcing compatibility preferences</a:t>
            </a:r>
            <a:endParaRPr lang="en-US" sz="36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9" name="Content Placeholder 2"/>
          <p:cNvSpPr txBox="1">
            <a:spLocks/>
          </p:cNvSpPr>
          <p:nvPr/>
        </p:nvSpPr>
        <p:spPr bwMode="auto">
          <a:xfrm>
            <a:off x="355600" y="1031875"/>
            <a:ext cx="8339138"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None/>
            </a:pPr>
            <a:r>
              <a:rPr lang="en-US" sz="3200" dirty="0">
                <a:latin typeface="Calibri" charset="0"/>
              </a:rPr>
              <a:t>Rater’s selection</a:t>
            </a:r>
          </a:p>
        </p:txBody>
      </p:sp>
      <p:pic>
        <p:nvPicPr>
          <p:cNvPr id="11" name="Picture 5" descr="Screen Shot 2015-02-03 at 8.11.32 P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350" y="1927223"/>
            <a:ext cx="7466013"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3302000" y="3330573"/>
            <a:ext cx="2417763" cy="1376363"/>
          </a:xfrm>
          <a:prstGeom prst="rect">
            <a:avLst/>
          </a:prstGeom>
          <a:noFill/>
          <a:ln w="50800"/>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14" name="Rectangle 13"/>
          <p:cNvSpPr/>
          <p:nvPr/>
        </p:nvSpPr>
        <p:spPr>
          <a:xfrm>
            <a:off x="5724525" y="3330573"/>
            <a:ext cx="2417763" cy="1376363"/>
          </a:xfrm>
          <a:prstGeom prst="rect">
            <a:avLst/>
          </a:prstGeom>
          <a:noFill/>
          <a:ln w="50800"/>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Tree>
    <p:extLst>
      <p:ext uri="{BB962C8B-B14F-4D97-AF65-F5344CB8AC3E}">
        <p14:creationId xmlns:p14="http://schemas.microsoft.com/office/powerpoint/2010/main" val="4178540470"/>
      </p:ext>
    </p:extLst>
  </p:cSld>
  <p:clrMapOvr>
    <a:masterClrMapping/>
  </p:clrMapOvr>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36"/>
          <p:cNvSpPr txBox="1">
            <a:spLocks noChangeArrowheads="1"/>
          </p:cNvSpPr>
          <p:nvPr/>
        </p:nvSpPr>
        <p:spPr bwMode="auto">
          <a:xfrm>
            <a:off x="2447925" y="5493624"/>
            <a:ext cx="424497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dirty="0">
                <a:latin typeface="+mn-lt"/>
              </a:rPr>
              <a:t>and 4 more triplets …</a:t>
            </a:r>
          </a:p>
        </p:txBody>
      </p:sp>
      <p:sp>
        <p:nvSpPr>
          <p:cNvPr id="4" name="Title 1"/>
          <p:cNvSpPr>
            <a:spLocks noGrp="1"/>
          </p:cNvSpPr>
          <p:nvPr>
            <p:ph type="title"/>
          </p:nvPr>
        </p:nvSpPr>
        <p:spPr>
          <a:xfrm>
            <a:off x="418352" y="140167"/>
            <a:ext cx="8268447" cy="679978"/>
          </a:xfrm>
        </p:spPr>
        <p:txBody>
          <a:bodyPr>
            <a:normAutofit/>
          </a:bodyPr>
          <a:lstStyle/>
          <a:p>
            <a:pPr algn="l"/>
            <a:r>
              <a:rPr lang="en-US" altLang="zh-CN" sz="3600" dirty="0" smtClean="0"/>
              <a:t>Crowdsourcing compatibility preferences</a:t>
            </a:r>
            <a:endParaRPr lang="en-US" sz="36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34" name="Picture 13" descr="Screen Shot 2015-02-03 at 8.11.32 PM.jpg"/>
          <p:cNvPicPr>
            <a:picLocks noChangeAspect="1"/>
          </p:cNvPicPr>
          <p:nvPr/>
        </p:nvPicPr>
        <p:blipFill>
          <a:blip r:embed="rId3">
            <a:extLst>
              <a:ext uri="{28A0092B-C50C-407E-A947-70E740481C1C}">
                <a14:useLocalDpi xmlns:a14="http://schemas.microsoft.com/office/drawing/2010/main" val="0"/>
              </a:ext>
            </a:extLst>
          </a:blip>
          <a:srcRect r="68234" b="57224"/>
          <a:stretch>
            <a:fillRect/>
          </a:stretch>
        </p:blipFill>
        <p:spPr bwMode="auto">
          <a:xfrm>
            <a:off x="2293938" y="3098262"/>
            <a:ext cx="2157412"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4" descr="Screen Shot 2015-02-03 at 8.11.32 PM.jpg"/>
          <p:cNvPicPr>
            <a:picLocks noChangeAspect="1"/>
          </p:cNvPicPr>
          <p:nvPr/>
        </p:nvPicPr>
        <p:blipFill>
          <a:blip r:embed="rId3">
            <a:extLst>
              <a:ext uri="{28A0092B-C50C-407E-A947-70E740481C1C}">
                <a14:useLocalDpi xmlns:a14="http://schemas.microsoft.com/office/drawing/2010/main" val="0"/>
              </a:ext>
            </a:extLst>
          </a:blip>
          <a:srcRect l="31827" t="-2" r="33577" b="57225"/>
          <a:stretch>
            <a:fillRect/>
          </a:stretch>
        </p:blipFill>
        <p:spPr bwMode="auto">
          <a:xfrm>
            <a:off x="2247900" y="4317462"/>
            <a:ext cx="2351088"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descr="Screen Shot 2015-02-03 at 8.11.32 PM.jpg"/>
          <p:cNvPicPr>
            <a:picLocks noChangeAspect="1"/>
          </p:cNvPicPr>
          <p:nvPr/>
        </p:nvPicPr>
        <p:blipFill>
          <a:blip r:embed="rId3">
            <a:extLst>
              <a:ext uri="{28A0092B-C50C-407E-A947-70E740481C1C}">
                <a14:useLocalDpi xmlns:a14="http://schemas.microsoft.com/office/drawing/2010/main" val="0"/>
              </a:ext>
            </a:extLst>
          </a:blip>
          <a:srcRect l="66423" r="1874" b="52155"/>
          <a:stretch>
            <a:fillRect/>
          </a:stretch>
        </p:blipFill>
        <p:spPr bwMode="auto">
          <a:xfrm>
            <a:off x="6919913" y="3069687"/>
            <a:ext cx="215423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6" descr="Screen Shot 2015-02-03 at 8.11.32 PM.jpg"/>
          <p:cNvPicPr>
            <a:picLocks noChangeAspect="1"/>
          </p:cNvPicPr>
          <p:nvPr/>
        </p:nvPicPr>
        <p:blipFill>
          <a:blip r:embed="rId3">
            <a:extLst>
              <a:ext uri="{28A0092B-C50C-407E-A947-70E740481C1C}">
                <a14:useLocalDpi xmlns:a14="http://schemas.microsoft.com/office/drawing/2010/main" val="0"/>
              </a:ext>
            </a:extLst>
          </a:blip>
          <a:srcRect l="1419" t="48384" r="67775" b="1527"/>
          <a:stretch>
            <a:fillRect/>
          </a:stretch>
        </p:blipFill>
        <p:spPr bwMode="auto">
          <a:xfrm>
            <a:off x="6919913" y="4228562"/>
            <a:ext cx="209232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7" descr="Screen Shot 2015-02-03 at 8.11.32 PM.jpg"/>
          <p:cNvPicPr>
            <a:picLocks noChangeAspect="1"/>
          </p:cNvPicPr>
          <p:nvPr/>
        </p:nvPicPr>
        <p:blipFill>
          <a:blip r:embed="rId3">
            <a:extLst>
              <a:ext uri="{28A0092B-C50C-407E-A947-70E740481C1C}">
                <a14:useLocalDpi xmlns:a14="http://schemas.microsoft.com/office/drawing/2010/main" val="0"/>
              </a:ext>
            </a:extLst>
          </a:blip>
          <a:srcRect l="33530" t="57523" r="34422"/>
          <a:stretch>
            <a:fillRect/>
          </a:stretch>
        </p:blipFill>
        <p:spPr bwMode="auto">
          <a:xfrm>
            <a:off x="39688" y="3139537"/>
            <a:ext cx="21764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18"/>
          <p:cNvSpPr txBox="1">
            <a:spLocks noChangeArrowheads="1"/>
          </p:cNvSpPr>
          <p:nvPr/>
        </p:nvSpPr>
        <p:spPr bwMode="auto">
          <a:xfrm>
            <a:off x="2024063" y="3309399"/>
            <a:ext cx="652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dirty="0"/>
              <a:t>&gt;</a:t>
            </a:r>
          </a:p>
        </p:txBody>
      </p:sp>
      <p:pic>
        <p:nvPicPr>
          <p:cNvPr id="40" name="Picture 19" descr="Screen Shot 2015-02-03 at 8.11.32 PM.jpg"/>
          <p:cNvPicPr>
            <a:picLocks noChangeAspect="1"/>
          </p:cNvPicPr>
          <p:nvPr/>
        </p:nvPicPr>
        <p:blipFill>
          <a:blip r:embed="rId3">
            <a:extLst>
              <a:ext uri="{28A0092B-C50C-407E-A947-70E740481C1C}">
                <a14:useLocalDpi xmlns:a14="http://schemas.microsoft.com/office/drawing/2010/main" val="0"/>
              </a:ext>
            </a:extLst>
          </a:blip>
          <a:srcRect l="33530" t="57523" r="34422"/>
          <a:stretch>
            <a:fillRect/>
          </a:stretch>
        </p:blipFill>
        <p:spPr bwMode="auto">
          <a:xfrm>
            <a:off x="39688" y="4358737"/>
            <a:ext cx="2176462"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20"/>
          <p:cNvSpPr txBox="1">
            <a:spLocks noChangeArrowheads="1"/>
          </p:cNvSpPr>
          <p:nvPr/>
        </p:nvSpPr>
        <p:spPr bwMode="auto">
          <a:xfrm>
            <a:off x="2024063" y="4506374"/>
            <a:ext cx="652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t>&gt;</a:t>
            </a:r>
          </a:p>
        </p:txBody>
      </p:sp>
      <p:pic>
        <p:nvPicPr>
          <p:cNvPr id="42" name="Picture 21" descr="Screen Shot 2015-02-03 at 8.11.32 PM.jpg"/>
          <p:cNvPicPr>
            <a:picLocks noChangeAspect="1"/>
          </p:cNvPicPr>
          <p:nvPr/>
        </p:nvPicPr>
        <p:blipFill>
          <a:blip r:embed="rId3">
            <a:extLst>
              <a:ext uri="{28A0092B-C50C-407E-A947-70E740481C1C}">
                <a14:useLocalDpi xmlns:a14="http://schemas.microsoft.com/office/drawing/2010/main" val="0"/>
              </a:ext>
            </a:extLst>
          </a:blip>
          <a:srcRect l="33530" t="57523" r="34422"/>
          <a:stretch>
            <a:fillRect/>
          </a:stretch>
        </p:blipFill>
        <p:spPr bwMode="auto">
          <a:xfrm>
            <a:off x="4565650" y="3182399"/>
            <a:ext cx="21764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22"/>
          <p:cNvSpPr txBox="1">
            <a:spLocks noChangeArrowheads="1"/>
          </p:cNvSpPr>
          <p:nvPr/>
        </p:nvSpPr>
        <p:spPr bwMode="auto">
          <a:xfrm>
            <a:off x="6550025" y="3307812"/>
            <a:ext cx="6524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t>&gt;</a:t>
            </a:r>
          </a:p>
        </p:txBody>
      </p:sp>
      <p:pic>
        <p:nvPicPr>
          <p:cNvPr id="44" name="Picture 23" descr="Screen Shot 2015-02-03 at 8.11.32 PM.jpg"/>
          <p:cNvPicPr>
            <a:picLocks noChangeAspect="1"/>
          </p:cNvPicPr>
          <p:nvPr/>
        </p:nvPicPr>
        <p:blipFill>
          <a:blip r:embed="rId3">
            <a:extLst>
              <a:ext uri="{28A0092B-C50C-407E-A947-70E740481C1C}">
                <a14:useLocalDpi xmlns:a14="http://schemas.microsoft.com/office/drawing/2010/main" val="0"/>
              </a:ext>
            </a:extLst>
          </a:blip>
          <a:srcRect l="33530" t="57523" r="34422"/>
          <a:stretch>
            <a:fillRect/>
          </a:stretch>
        </p:blipFill>
        <p:spPr bwMode="auto">
          <a:xfrm>
            <a:off x="4548188" y="4407949"/>
            <a:ext cx="21764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24"/>
          <p:cNvSpPr txBox="1">
            <a:spLocks noChangeArrowheads="1"/>
          </p:cNvSpPr>
          <p:nvPr/>
        </p:nvSpPr>
        <p:spPr bwMode="auto">
          <a:xfrm>
            <a:off x="6534150" y="4533362"/>
            <a:ext cx="6508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t>&gt;</a:t>
            </a:r>
          </a:p>
        </p:txBody>
      </p:sp>
      <p:pic>
        <p:nvPicPr>
          <p:cNvPr id="46" name="Picture 9" descr="Screen Shot 2015-02-03 at 8.11.32 P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263" y="1407574"/>
            <a:ext cx="41529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46"/>
          <p:cNvSpPr/>
          <p:nvPr/>
        </p:nvSpPr>
        <p:spPr>
          <a:xfrm>
            <a:off x="1609725" y="2161637"/>
            <a:ext cx="1354138" cy="846137"/>
          </a:xfrm>
          <a:prstGeom prst="rect">
            <a:avLst/>
          </a:prstGeom>
          <a:noFill/>
          <a:ln w="50800"/>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48" name="Rectangle 47"/>
          <p:cNvSpPr/>
          <p:nvPr/>
        </p:nvSpPr>
        <p:spPr>
          <a:xfrm>
            <a:off x="2962275" y="2158462"/>
            <a:ext cx="1354138" cy="846137"/>
          </a:xfrm>
          <a:prstGeom prst="rect">
            <a:avLst/>
          </a:prstGeom>
          <a:noFill/>
          <a:ln w="50800"/>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49" name="Right Arrow 48"/>
          <p:cNvSpPr/>
          <p:nvPr/>
        </p:nvSpPr>
        <p:spPr>
          <a:xfrm>
            <a:off x="4938713" y="2263237"/>
            <a:ext cx="3397250" cy="450850"/>
          </a:xfrm>
          <a:prstGeom prst="rightArrow">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 name="TextBox 3"/>
          <p:cNvSpPr txBox="1">
            <a:spLocks noChangeArrowheads="1"/>
          </p:cNvSpPr>
          <p:nvPr/>
        </p:nvSpPr>
        <p:spPr bwMode="auto">
          <a:xfrm>
            <a:off x="4524375" y="1618712"/>
            <a:ext cx="424656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dirty="0">
                <a:latin typeface="+mn-lt"/>
              </a:rPr>
              <a:t>Converted into 8 triplets</a:t>
            </a:r>
          </a:p>
        </p:txBody>
      </p:sp>
      <p:sp>
        <p:nvSpPr>
          <p:cNvPr id="51" name="Rectangle 50"/>
          <p:cNvSpPr/>
          <p:nvPr/>
        </p:nvSpPr>
        <p:spPr>
          <a:xfrm>
            <a:off x="69570" y="3129451"/>
            <a:ext cx="886665" cy="1101725"/>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2492749" y="3139537"/>
            <a:ext cx="615016" cy="1089025"/>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3122706" y="3142151"/>
            <a:ext cx="1328644" cy="1089025"/>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892457" y="3129919"/>
            <a:ext cx="1328644" cy="1089025"/>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4539224" y="3007774"/>
            <a:ext cx="4545012" cy="1350963"/>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139420" y="4318303"/>
            <a:ext cx="9004580" cy="177165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1245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51"/>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52"/>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54"/>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53"/>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55"/>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39" grpId="0"/>
      <p:bldP spid="41" grpId="0"/>
      <p:bldP spid="43" grpId="0"/>
      <p:bldP spid="45" grpId="0"/>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smtClean="0"/>
          </a:p>
        </p:txBody>
      </p:sp>
      <p:sp>
        <p:nvSpPr>
          <p:cNvPr id="8" name="Content Placeholder 2"/>
          <p:cNvSpPr txBox="1">
            <a:spLocks/>
          </p:cNvSpPr>
          <p:nvPr/>
        </p:nvSpPr>
        <p:spPr bwMode="auto">
          <a:xfrm>
            <a:off x="392490" y="969557"/>
            <a:ext cx="8587290" cy="20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solidFill>
                <a:srgbClr val="A6A6A6"/>
              </a:solidFill>
            </a:endParaRPr>
          </a:p>
        </p:txBody>
      </p:sp>
      <p:sp>
        <p:nvSpPr>
          <p:cNvPr id="9" name="Title 1"/>
          <p:cNvSpPr>
            <a:spLocks noGrp="1"/>
          </p:cNvSpPr>
          <p:nvPr>
            <p:ph type="title"/>
          </p:nvPr>
        </p:nvSpPr>
        <p:spPr>
          <a:xfrm>
            <a:off x="418352" y="140167"/>
            <a:ext cx="8268447" cy="679978"/>
          </a:xfrm>
        </p:spPr>
        <p:txBody>
          <a:bodyPr>
            <a:normAutofit/>
          </a:bodyPr>
          <a:lstStyle/>
          <a:p>
            <a:pPr algn="l"/>
            <a:r>
              <a:rPr lang="en-US" altLang="zh-CN" sz="3600" dirty="0" smtClean="0"/>
              <a:t>Crowdsourcing compatibility preferences</a:t>
            </a:r>
            <a:endParaRPr lang="en-US" sz="3600" dirty="0"/>
          </a:p>
        </p:txBody>
      </p:sp>
      <p:sp>
        <p:nvSpPr>
          <p:cNvPr id="10" name="TextBox 32"/>
          <p:cNvSpPr txBox="1">
            <a:spLocks noChangeArrowheads="1"/>
          </p:cNvSpPr>
          <p:nvPr/>
        </p:nvSpPr>
        <p:spPr bwMode="auto">
          <a:xfrm>
            <a:off x="1022350" y="4591141"/>
            <a:ext cx="72659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mn-lt"/>
              </a:rPr>
              <a:t>Collected </a:t>
            </a:r>
            <a:r>
              <a:rPr lang="en-US" sz="3600" i="1" dirty="0" smtClean="0">
                <a:latin typeface="+mn-lt"/>
              </a:rPr>
              <a:t>63,800</a:t>
            </a:r>
            <a:r>
              <a:rPr lang="en-US" sz="2800" dirty="0" smtClean="0">
                <a:latin typeface="+mn-lt"/>
              </a:rPr>
              <a:t> </a:t>
            </a:r>
            <a:r>
              <a:rPr lang="en-US" sz="2800" dirty="0">
                <a:latin typeface="+mn-lt"/>
              </a:rPr>
              <a:t>triplets for </a:t>
            </a:r>
            <a:r>
              <a:rPr lang="en-US" sz="2800" dirty="0" smtClean="0">
                <a:latin typeface="+mn-lt"/>
              </a:rPr>
              <a:t>living room </a:t>
            </a:r>
            <a:endParaRPr lang="en-US" sz="2800" dirty="0">
              <a:latin typeface="+mn-lt"/>
            </a:endParaRPr>
          </a:p>
          <a:p>
            <a:pPr algn="ctr" eaLnBrk="1" hangingPunct="1"/>
            <a:r>
              <a:rPr lang="en-US" sz="2800" dirty="0">
                <a:latin typeface="+mn-lt"/>
              </a:rPr>
              <a:t>a</a:t>
            </a:r>
            <a:r>
              <a:rPr lang="en-US" sz="2800" dirty="0" smtClean="0">
                <a:latin typeface="+mn-lt"/>
              </a:rPr>
              <a:t>nd </a:t>
            </a:r>
            <a:r>
              <a:rPr lang="en-US" sz="3600" i="1" dirty="0" smtClean="0">
                <a:latin typeface="+mn-lt"/>
              </a:rPr>
              <a:t>20,200</a:t>
            </a:r>
            <a:r>
              <a:rPr lang="en-US" sz="2800" dirty="0" smtClean="0">
                <a:latin typeface="+mn-lt"/>
              </a:rPr>
              <a:t> </a:t>
            </a:r>
            <a:r>
              <a:rPr lang="en-US" sz="2800" dirty="0">
                <a:latin typeface="+mn-lt"/>
              </a:rPr>
              <a:t>for </a:t>
            </a:r>
            <a:r>
              <a:rPr lang="en-US" sz="2800" dirty="0" smtClean="0">
                <a:latin typeface="+mn-lt"/>
              </a:rPr>
              <a:t>dining room</a:t>
            </a:r>
            <a:endParaRPr lang="en-US" sz="2800" dirty="0">
              <a:latin typeface="+mn-lt"/>
            </a:endParaRPr>
          </a:p>
        </p:txBody>
      </p:sp>
      <p:pic>
        <p:nvPicPr>
          <p:cNvPr id="11" name="Picture 31" descr="dining.png"/>
          <p:cNvPicPr>
            <a:picLocks noChangeAspect="1"/>
          </p:cNvPicPr>
          <p:nvPr/>
        </p:nvPicPr>
        <p:blipFill>
          <a:blip r:embed="rId3">
            <a:extLst>
              <a:ext uri="{28A0092B-C50C-407E-A947-70E740481C1C}">
                <a14:useLocalDpi xmlns:a14="http://schemas.microsoft.com/office/drawing/2010/main" val="0"/>
              </a:ext>
            </a:extLst>
          </a:blip>
          <a:srcRect t="6059" r="8058" b="5807"/>
          <a:stretch>
            <a:fillRect/>
          </a:stretch>
        </p:blipFill>
        <p:spPr bwMode="auto">
          <a:xfrm>
            <a:off x="6049963" y="1509242"/>
            <a:ext cx="2846387"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
          <p:cNvSpPr txBox="1">
            <a:spLocks noChangeArrowheads="1"/>
          </p:cNvSpPr>
          <p:nvPr/>
        </p:nvSpPr>
        <p:spPr bwMode="auto">
          <a:xfrm>
            <a:off x="5468471" y="1460029"/>
            <a:ext cx="22324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mn-lt"/>
              </a:rPr>
              <a:t>Dining room</a:t>
            </a:r>
          </a:p>
        </p:txBody>
      </p:sp>
      <p:pic>
        <p:nvPicPr>
          <p:cNvPr id="14" name="Picture 13" descr="living.pdf"/>
          <p:cNvPicPr>
            <a:picLocks noChangeAspect="1"/>
          </p:cNvPicPr>
          <p:nvPr/>
        </p:nvPicPr>
        <p:blipFill>
          <a:blip r:embed="rId4">
            <a:extLst>
              <a:ext uri="{28A0092B-C50C-407E-A947-70E740481C1C}">
                <a14:useLocalDpi xmlns:a14="http://schemas.microsoft.com/office/drawing/2010/main" val="0"/>
              </a:ext>
            </a:extLst>
          </a:blip>
          <a:srcRect b="2480"/>
          <a:stretch>
            <a:fillRect/>
          </a:stretch>
        </p:blipFill>
        <p:spPr bwMode="auto">
          <a:xfrm>
            <a:off x="253997" y="1902942"/>
            <a:ext cx="5556250"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
          <p:cNvSpPr txBox="1">
            <a:spLocks noChangeArrowheads="1"/>
          </p:cNvSpPr>
          <p:nvPr/>
        </p:nvSpPr>
        <p:spPr bwMode="auto">
          <a:xfrm>
            <a:off x="202266" y="1460029"/>
            <a:ext cx="18907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smtClean="0">
                <a:latin typeface="+mn-lt"/>
              </a:rPr>
              <a:t>Living room</a:t>
            </a:r>
            <a:endParaRPr lang="en-US" sz="2800" dirty="0">
              <a:latin typeface="+mn-lt"/>
            </a:endParaRPr>
          </a:p>
        </p:txBody>
      </p:sp>
    </p:spTree>
    <p:extLst>
      <p:ext uri="{BB962C8B-B14F-4D97-AF65-F5344CB8AC3E}">
        <p14:creationId xmlns:p14="http://schemas.microsoft.com/office/powerpoint/2010/main" val="1129550311"/>
      </p:ext>
    </p:extLst>
  </p:cSld>
  <p:clrMapOvr>
    <a:masterClrMapping/>
  </p:clrMapOvr>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Key Ideas</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smtClean="0"/>
          </a:p>
        </p:txBody>
      </p:sp>
      <p:sp>
        <p:nvSpPr>
          <p:cNvPr id="8" name="Content Placeholder 2"/>
          <p:cNvSpPr txBox="1">
            <a:spLocks/>
          </p:cNvSpPr>
          <p:nvPr/>
        </p:nvSpPr>
        <p:spPr bwMode="auto">
          <a:xfrm>
            <a:off x="392490" y="969557"/>
            <a:ext cx="8587290" cy="20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pPr>
            <a:r>
              <a:rPr lang="en-US" dirty="0" smtClean="0">
                <a:solidFill>
                  <a:schemeClr val="bg1">
                    <a:lumMod val="65000"/>
                  </a:schemeClr>
                </a:solidFill>
              </a:rPr>
              <a:t>Crowdsourcing compatibility preferences</a:t>
            </a:r>
          </a:p>
          <a:p>
            <a:pPr marL="571500" indent="-571500">
              <a:buFont typeface="Arial"/>
              <a:buChar char="•"/>
            </a:pPr>
            <a:r>
              <a:rPr lang="en-US" dirty="0" smtClean="0">
                <a:solidFill>
                  <a:srgbClr val="000000"/>
                </a:solidFill>
              </a:rPr>
              <a:t>Part-aware geometric features</a:t>
            </a:r>
          </a:p>
          <a:p>
            <a:pPr marL="571500" indent="-571500">
              <a:buFont typeface="Arial"/>
              <a:buChar char="•"/>
            </a:pPr>
            <a:r>
              <a:rPr lang="en-US" dirty="0">
                <a:solidFill>
                  <a:srgbClr val="A6A6A6"/>
                </a:solidFill>
              </a:rPr>
              <a:t>Learning object-class specific mappings</a:t>
            </a:r>
          </a:p>
        </p:txBody>
      </p:sp>
    </p:spTree>
    <p:extLst>
      <p:ext uri="{BB962C8B-B14F-4D97-AF65-F5344CB8AC3E}">
        <p14:creationId xmlns:p14="http://schemas.microsoft.com/office/powerpoint/2010/main" val="374199426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_cap_1.png"/>
          <p:cNvPicPr>
            <a:picLocks noChangeAspect="1"/>
          </p:cNvPicPr>
          <p:nvPr/>
        </p:nvPicPr>
        <p:blipFill rotWithShape="1">
          <a:blip r:embed="rId3">
            <a:extLst>
              <a:ext uri="{28A0092B-C50C-407E-A947-70E740481C1C}">
                <a14:useLocalDpi xmlns:a14="http://schemas.microsoft.com/office/drawing/2010/main" val="0"/>
              </a:ext>
            </a:extLst>
          </a:blip>
          <a:srcRect l="5786" t="15543" r="2034" b="3927"/>
          <a:stretch/>
        </p:blipFill>
        <p:spPr>
          <a:xfrm>
            <a:off x="2180226" y="1778056"/>
            <a:ext cx="5576086" cy="4840810"/>
          </a:xfrm>
          <a:prstGeom prst="rect">
            <a:avLst/>
          </a:prstGeom>
        </p:spPr>
      </p:pic>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Goal</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18" name="Content Placeholder 2"/>
          <p:cNvSpPr txBox="1">
            <a:spLocks/>
          </p:cNvSpPr>
          <p:nvPr/>
        </p:nvSpPr>
        <p:spPr bwMode="auto">
          <a:xfrm>
            <a:off x="556710" y="969557"/>
            <a:ext cx="858729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600" dirty="0"/>
              <a:t>Output 2: Category </a:t>
            </a:r>
            <a:r>
              <a:rPr lang="en-US" sz="3600" dirty="0" smtClean="0"/>
              <a:t>labels at different levels.</a:t>
            </a:r>
            <a:endParaRPr lang="en-US" sz="3600" dirty="0"/>
          </a:p>
        </p:txBody>
      </p:sp>
      <p:sp>
        <p:nvSpPr>
          <p:cNvPr id="8" name="TextBox 7"/>
          <p:cNvSpPr txBox="1"/>
          <p:nvPr/>
        </p:nvSpPr>
        <p:spPr>
          <a:xfrm>
            <a:off x="2527524" y="1827537"/>
            <a:ext cx="3618560" cy="523220"/>
          </a:xfrm>
          <a:prstGeom prst="rect">
            <a:avLst/>
          </a:prstGeom>
          <a:noFill/>
        </p:spPr>
        <p:txBody>
          <a:bodyPr wrap="square" rtlCol="0">
            <a:spAutoFit/>
          </a:bodyPr>
          <a:lstStyle/>
          <a:p>
            <a:pPr algn="ctr"/>
            <a:r>
              <a:rPr lang="en-US" sz="2800" b="1" dirty="0" smtClean="0"/>
              <a:t>Bed </a:t>
            </a:r>
            <a:r>
              <a:rPr lang="en-US" sz="2800" b="1" dirty="0"/>
              <a:t>&amp;</a:t>
            </a:r>
            <a:r>
              <a:rPr lang="en-US" sz="2800" b="1" dirty="0" smtClean="0"/>
              <a:t> supported</a:t>
            </a:r>
            <a:endParaRPr lang="en-US" sz="2800" b="1" dirty="0"/>
          </a:p>
        </p:txBody>
      </p:sp>
      <p:cxnSp>
        <p:nvCxnSpPr>
          <p:cNvPr id="10" name="Straight Arrow Connector 9"/>
          <p:cNvCxnSpPr>
            <a:stCxn id="8" idx="2"/>
          </p:cNvCxnSpPr>
          <p:nvPr/>
        </p:nvCxnSpPr>
        <p:spPr>
          <a:xfrm>
            <a:off x="4336804" y="2350757"/>
            <a:ext cx="199051" cy="586361"/>
          </a:xfrm>
          <a:prstGeom prst="straightConnector1">
            <a:avLst/>
          </a:prstGeom>
          <a:ln w="50800">
            <a:tailEnd type="arrow"/>
          </a:ln>
        </p:spPr>
        <p:style>
          <a:lnRef idx="2">
            <a:schemeClr val="dk1"/>
          </a:lnRef>
          <a:fillRef idx="0">
            <a:schemeClr val="dk1"/>
          </a:fillRef>
          <a:effectRef idx="1">
            <a:schemeClr val="dk1"/>
          </a:effectRef>
          <a:fontRef idx="minor">
            <a:schemeClr val="tx1"/>
          </a:fontRef>
        </p:style>
      </p:cxnSp>
      <p:sp>
        <p:nvSpPr>
          <p:cNvPr id="13" name="TextBox 12"/>
          <p:cNvSpPr txBox="1"/>
          <p:nvPr/>
        </p:nvSpPr>
        <p:spPr>
          <a:xfrm>
            <a:off x="2188550" y="6080176"/>
            <a:ext cx="3957534" cy="523220"/>
          </a:xfrm>
          <a:prstGeom prst="rect">
            <a:avLst/>
          </a:prstGeom>
          <a:noFill/>
        </p:spPr>
        <p:txBody>
          <a:bodyPr wrap="square" rtlCol="0">
            <a:spAutoFit/>
          </a:bodyPr>
          <a:lstStyle/>
          <a:p>
            <a:pPr algn="ctr"/>
            <a:r>
              <a:rPr lang="en-US" sz="2800" b="1" dirty="0" smtClean="0"/>
              <a:t>Dresser &amp; supported</a:t>
            </a:r>
            <a:endParaRPr lang="en-US" sz="2800" b="1" dirty="0"/>
          </a:p>
        </p:txBody>
      </p:sp>
    </p:spTree>
    <p:extLst>
      <p:ext uri="{BB962C8B-B14F-4D97-AF65-F5344CB8AC3E}">
        <p14:creationId xmlns:p14="http://schemas.microsoft.com/office/powerpoint/2010/main" val="1709715814"/>
      </p:ext>
    </p:extLst>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a:bodyPr>
          <a:lstStyle/>
          <a:p>
            <a:pPr algn="l"/>
            <a:r>
              <a:rPr lang="en-US" altLang="zh-CN" sz="3600" dirty="0" smtClean="0"/>
              <a:t>Part-aware geometric features</a:t>
            </a:r>
            <a:endParaRPr lang="en-US" sz="36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17" name="Picture 2" descr="living4.png"/>
          <p:cNvPicPr>
            <a:picLocks noChangeAspect="1"/>
          </p:cNvPicPr>
          <p:nvPr/>
        </p:nvPicPr>
        <p:blipFill rotWithShape="1">
          <a:blip r:embed="rId3">
            <a:extLst>
              <a:ext uri="{28A0092B-C50C-407E-A947-70E740481C1C}">
                <a14:useLocalDpi xmlns:a14="http://schemas.microsoft.com/office/drawing/2010/main" val="0"/>
              </a:ext>
            </a:extLst>
          </a:blip>
          <a:srcRect l="20253" t="6445" r="31749" b="5341"/>
          <a:stretch/>
        </p:blipFill>
        <p:spPr bwMode="auto">
          <a:xfrm>
            <a:off x="2720747" y="3602073"/>
            <a:ext cx="3438959" cy="2962416"/>
          </a:xfrm>
          <a:prstGeom prst="rect">
            <a:avLst/>
          </a:prstGeom>
          <a:ln w="38100" cap="sq">
            <a:noFill/>
            <a:prstDash val="solid"/>
            <a:miter lim="800000"/>
          </a:ln>
          <a:effectLst/>
          <a:extLst>
            <a:ext uri="{909E8E84-426E-40dd-AFC4-6F175D3DCCD1}">
              <a14:hiddenFill xmlns:a14="http://schemas.microsoft.com/office/drawing/2010/main">
                <a:solidFill>
                  <a:srgbClr val="FFFFFF"/>
                </a:solidFill>
              </a14:hiddenFill>
            </a:ext>
          </a:extLst>
        </p:spPr>
      </p:pic>
      <p:pic>
        <p:nvPicPr>
          <p:cNvPr id="18" name="Picture 5" descr="living3.png"/>
          <p:cNvPicPr>
            <a:picLocks noChangeAspect="1"/>
          </p:cNvPicPr>
          <p:nvPr/>
        </p:nvPicPr>
        <p:blipFill rotWithShape="1">
          <a:blip r:embed="rId4">
            <a:extLst>
              <a:ext uri="{28A0092B-C50C-407E-A947-70E740481C1C}">
                <a14:useLocalDpi xmlns:a14="http://schemas.microsoft.com/office/drawing/2010/main" val="0"/>
              </a:ext>
            </a:extLst>
          </a:blip>
          <a:srcRect l="76002" t="4074" r="9545" b="2876"/>
          <a:stretch/>
        </p:blipFill>
        <p:spPr bwMode="auto">
          <a:xfrm rot="21430108">
            <a:off x="6548741" y="1120844"/>
            <a:ext cx="816049" cy="2462576"/>
          </a:xfrm>
          <a:prstGeom prst="rect">
            <a:avLst/>
          </a:prstGeom>
          <a:ln w="38100" cap="sq">
            <a:noFill/>
            <a:prstDash val="solid"/>
            <a:miter lim="800000"/>
          </a:ln>
          <a:effectLst/>
          <a:extLst>
            <a:ext uri="{909E8E84-426E-40dd-AFC4-6F175D3DCCD1}">
              <a14:hiddenFill xmlns:a14="http://schemas.microsoft.com/office/drawing/2010/main">
                <a:solidFill>
                  <a:srgbClr val="FFFFFF"/>
                </a:solidFill>
              </a14:hiddenFill>
            </a:ext>
          </a:extLst>
        </p:spPr>
      </p:pic>
      <p:pic>
        <p:nvPicPr>
          <p:cNvPr id="19" name="Picture 5" descr="living3.png"/>
          <p:cNvPicPr>
            <a:picLocks noChangeAspect="1"/>
          </p:cNvPicPr>
          <p:nvPr/>
        </p:nvPicPr>
        <p:blipFill rotWithShape="1">
          <a:blip r:embed="rId4">
            <a:extLst>
              <a:ext uri="{28A0092B-C50C-407E-A947-70E740481C1C}">
                <a14:useLocalDpi xmlns:a14="http://schemas.microsoft.com/office/drawing/2010/main" val="0"/>
              </a:ext>
            </a:extLst>
          </a:blip>
          <a:srcRect l="11110" t="4074" r="23388" b="2876"/>
          <a:stretch/>
        </p:blipFill>
        <p:spPr bwMode="auto">
          <a:xfrm>
            <a:off x="2494183" y="1058003"/>
            <a:ext cx="3665523" cy="2440724"/>
          </a:xfrm>
          <a:prstGeom prst="rect">
            <a:avLst/>
          </a:prstGeom>
          <a:ln w="38100" cap="sq">
            <a:noFill/>
            <a:prstDash val="solid"/>
            <a:miter lim="800000"/>
          </a:ln>
          <a:effectLst/>
          <a:extLst>
            <a:ext uri="{909E8E84-426E-40dd-AFC4-6F175D3DCCD1}">
              <a14:hiddenFill xmlns:a14="http://schemas.microsoft.com/office/drawing/2010/main">
                <a:solidFill>
                  <a:srgbClr val="FFFFFF"/>
                </a:solidFill>
              </a14:hiddenFill>
            </a:ext>
          </a:extLst>
        </p:spPr>
      </p:pic>
      <p:pic>
        <p:nvPicPr>
          <p:cNvPr id="20" name="Picture 2" descr="living4.png"/>
          <p:cNvPicPr>
            <a:picLocks noChangeAspect="1"/>
          </p:cNvPicPr>
          <p:nvPr/>
        </p:nvPicPr>
        <p:blipFill rotWithShape="1">
          <a:blip r:embed="rId3">
            <a:extLst>
              <a:ext uri="{28A0092B-C50C-407E-A947-70E740481C1C}">
                <a14:useLocalDpi xmlns:a14="http://schemas.microsoft.com/office/drawing/2010/main" val="0"/>
              </a:ext>
            </a:extLst>
          </a:blip>
          <a:srcRect l="69286" t="6445" r="13860" b="5341"/>
          <a:stretch/>
        </p:blipFill>
        <p:spPr bwMode="auto">
          <a:xfrm rot="21402535">
            <a:off x="6408099" y="3634292"/>
            <a:ext cx="1207538" cy="2962416"/>
          </a:xfrm>
          <a:prstGeom prst="rect">
            <a:avLst/>
          </a:prstGeom>
          <a:ln w="38100" cap="sq">
            <a:noFill/>
            <a:prstDash val="solid"/>
            <a:miter lim="800000"/>
          </a:ln>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15217" y="2091765"/>
            <a:ext cx="2405530" cy="523220"/>
          </a:xfrm>
          <a:prstGeom prst="rect">
            <a:avLst/>
          </a:prstGeom>
          <a:noFill/>
        </p:spPr>
        <p:txBody>
          <a:bodyPr wrap="square" rtlCol="0">
            <a:spAutoFit/>
          </a:bodyPr>
          <a:lstStyle/>
          <a:p>
            <a:pPr algn="ctr"/>
            <a:r>
              <a:rPr lang="en-US" sz="2800" dirty="0" smtClean="0"/>
              <a:t>Contemporary</a:t>
            </a:r>
            <a:endParaRPr lang="en-US" sz="2800" dirty="0"/>
          </a:p>
        </p:txBody>
      </p:sp>
      <p:sp>
        <p:nvSpPr>
          <p:cNvPr id="22" name="TextBox 21"/>
          <p:cNvSpPr txBox="1"/>
          <p:nvPr/>
        </p:nvSpPr>
        <p:spPr>
          <a:xfrm>
            <a:off x="315217" y="4933577"/>
            <a:ext cx="2405530" cy="523220"/>
          </a:xfrm>
          <a:prstGeom prst="rect">
            <a:avLst/>
          </a:prstGeom>
          <a:noFill/>
        </p:spPr>
        <p:txBody>
          <a:bodyPr wrap="square" rtlCol="0">
            <a:spAutoFit/>
          </a:bodyPr>
          <a:lstStyle/>
          <a:p>
            <a:pPr algn="ctr"/>
            <a:r>
              <a:rPr lang="en-US" sz="2800" dirty="0" smtClean="0"/>
              <a:t>Antique</a:t>
            </a:r>
            <a:endParaRPr lang="en-US" sz="2800" dirty="0"/>
          </a:p>
        </p:txBody>
      </p:sp>
    </p:spTree>
    <p:extLst>
      <p:ext uri="{BB962C8B-B14F-4D97-AF65-F5344CB8AC3E}">
        <p14:creationId xmlns:p14="http://schemas.microsoft.com/office/powerpoint/2010/main" val="39856777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a:bodyPr>
          <a:lstStyle/>
          <a:p>
            <a:pPr algn="l"/>
            <a:r>
              <a:rPr lang="en-US" altLang="zh-CN" sz="3600" dirty="0" smtClean="0"/>
              <a:t>Part-aware geometric features</a:t>
            </a:r>
            <a:endParaRPr lang="en-US" sz="36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376065" y="970822"/>
            <a:ext cx="8980714" cy="1569660"/>
          </a:xfrm>
          <a:prstGeom prst="rect">
            <a:avLst/>
          </a:prstGeom>
          <a:noFill/>
        </p:spPr>
        <p:txBody>
          <a:bodyPr wrap="square" rtlCol="0">
            <a:spAutoFit/>
          </a:bodyPr>
          <a:lstStyle/>
          <a:p>
            <a:pPr marL="457200" indent="-457200">
              <a:buFont typeface="Arial"/>
              <a:buChar char="•"/>
            </a:pPr>
            <a:r>
              <a:rPr lang="en-US" sz="3200" dirty="0" smtClean="0"/>
              <a:t>Consistent segmentation</a:t>
            </a:r>
          </a:p>
          <a:p>
            <a:pPr marL="457200" indent="-457200">
              <a:buFont typeface="Arial"/>
              <a:buChar char="•"/>
            </a:pPr>
            <a:r>
              <a:rPr lang="en-US" sz="3200" dirty="0" smtClean="0"/>
              <a:t>Computing geometry features for each part</a:t>
            </a:r>
          </a:p>
          <a:p>
            <a:pPr marL="457200" indent="-457200">
              <a:buFont typeface="Arial"/>
              <a:buChar char="•"/>
            </a:pPr>
            <a:r>
              <a:rPr lang="en-US" sz="3200" dirty="0" smtClean="0"/>
              <a:t>Concatenating features of all parts</a:t>
            </a:r>
            <a:endParaRPr lang="en-US" sz="3200" dirty="0"/>
          </a:p>
        </p:txBody>
      </p:sp>
    </p:spTree>
    <p:extLst>
      <p:ext uri="{BB962C8B-B14F-4D97-AF65-F5344CB8AC3E}">
        <p14:creationId xmlns:p14="http://schemas.microsoft.com/office/powerpoint/2010/main" val="251470529"/>
      </p:ext>
    </p:extLst>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a:bodyPr>
          <a:lstStyle/>
          <a:p>
            <a:pPr algn="l"/>
            <a:r>
              <a:rPr lang="en-US" altLang="zh-CN" sz="3600" dirty="0" smtClean="0"/>
              <a:t>Part-aware geometric features</a:t>
            </a:r>
            <a:endParaRPr lang="en-US" sz="36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376065" y="970822"/>
            <a:ext cx="8980714" cy="584776"/>
          </a:xfrm>
          <a:prstGeom prst="rect">
            <a:avLst/>
          </a:prstGeom>
          <a:noFill/>
        </p:spPr>
        <p:txBody>
          <a:bodyPr wrap="square" rtlCol="0">
            <a:spAutoFit/>
          </a:bodyPr>
          <a:lstStyle/>
          <a:p>
            <a:r>
              <a:rPr lang="en-US" sz="3200" dirty="0" smtClean="0"/>
              <a:t>Step 1: Consistent segmentation [Kim et al. 2013]</a:t>
            </a:r>
            <a:endParaRPr lang="en-US" sz="3200" dirty="0"/>
          </a:p>
        </p:txBody>
      </p:sp>
      <p:pic>
        <p:nvPicPr>
          <p:cNvPr id="7" name="Picture 1" descr="Screen Shot 2015-07-09 at 1.19.12 PM.jpg"/>
          <p:cNvPicPr>
            <a:picLocks noChangeAspect="1"/>
          </p:cNvPicPr>
          <p:nvPr/>
        </p:nvPicPr>
        <p:blipFill>
          <a:blip r:embed="rId3">
            <a:extLst>
              <a:ext uri="{28A0092B-C50C-407E-A947-70E740481C1C}">
                <a14:useLocalDpi xmlns:a14="http://schemas.microsoft.com/office/drawing/2010/main" val="0"/>
              </a:ext>
            </a:extLst>
          </a:blip>
          <a:srcRect b="27293"/>
          <a:stretch>
            <a:fillRect/>
          </a:stretch>
        </p:blipFill>
        <p:spPr bwMode="auto">
          <a:xfrm>
            <a:off x="1530048" y="2222429"/>
            <a:ext cx="1221923" cy="4423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Screen Shot 2015-07-09 at 1.19.18 PM.jpg"/>
          <p:cNvPicPr>
            <a:picLocks noChangeAspect="1"/>
          </p:cNvPicPr>
          <p:nvPr/>
        </p:nvPicPr>
        <p:blipFill>
          <a:blip r:embed="rId4">
            <a:extLst>
              <a:ext uri="{28A0092B-C50C-407E-A947-70E740481C1C}">
                <a14:useLocalDpi xmlns:a14="http://schemas.microsoft.com/office/drawing/2010/main" val="0"/>
              </a:ext>
            </a:extLst>
          </a:blip>
          <a:srcRect b="1544"/>
          <a:stretch>
            <a:fillRect/>
          </a:stretch>
        </p:blipFill>
        <p:spPr bwMode="auto">
          <a:xfrm>
            <a:off x="2868310" y="2158223"/>
            <a:ext cx="1187930" cy="451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Screen Shot 2015-07-09 at 1.19.22 PM.jpg"/>
          <p:cNvPicPr>
            <a:picLocks noChangeAspect="1"/>
          </p:cNvPicPr>
          <p:nvPr/>
        </p:nvPicPr>
        <p:blipFill>
          <a:blip r:embed="rId5">
            <a:extLst>
              <a:ext uri="{28A0092B-C50C-407E-A947-70E740481C1C}">
                <a14:useLocalDpi xmlns:a14="http://schemas.microsoft.com/office/drawing/2010/main" val="0"/>
              </a:ext>
            </a:extLst>
          </a:blip>
          <a:srcRect b="25729"/>
          <a:stretch>
            <a:fillRect/>
          </a:stretch>
        </p:blipFill>
        <p:spPr bwMode="auto">
          <a:xfrm>
            <a:off x="4151011" y="2146347"/>
            <a:ext cx="1070837" cy="454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Screen Shot 2015-07-09 at 1.19.27 PM.jpg"/>
          <p:cNvPicPr>
            <a:picLocks noChangeAspect="1"/>
          </p:cNvPicPr>
          <p:nvPr/>
        </p:nvPicPr>
        <p:blipFill>
          <a:blip r:embed="rId6">
            <a:extLst>
              <a:ext uri="{28A0092B-C50C-407E-A947-70E740481C1C}">
                <a14:useLocalDpi xmlns:a14="http://schemas.microsoft.com/office/drawing/2010/main" val="0"/>
              </a:ext>
            </a:extLst>
          </a:blip>
          <a:srcRect b="25922"/>
          <a:stretch>
            <a:fillRect/>
          </a:stretch>
        </p:blipFill>
        <p:spPr bwMode="auto">
          <a:xfrm>
            <a:off x="5360685" y="2173069"/>
            <a:ext cx="1108609" cy="453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Screen Shot 2015-07-09 at 1.19.31 PM.jpg"/>
          <p:cNvPicPr>
            <a:picLocks noChangeAspect="1"/>
          </p:cNvPicPr>
          <p:nvPr/>
        </p:nvPicPr>
        <p:blipFill>
          <a:blip r:embed="rId7">
            <a:extLst>
              <a:ext uri="{28A0092B-C50C-407E-A947-70E740481C1C}">
                <a14:useLocalDpi xmlns:a14="http://schemas.microsoft.com/office/drawing/2010/main" val="0"/>
              </a:ext>
            </a:extLst>
          </a:blip>
          <a:srcRect b="26308"/>
          <a:stretch>
            <a:fillRect/>
          </a:stretch>
        </p:blipFill>
        <p:spPr bwMode="auto">
          <a:xfrm>
            <a:off x="6744985" y="2124135"/>
            <a:ext cx="1119070" cy="4566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7"/>
          <p:cNvSpPr txBox="1">
            <a:spLocks noChangeArrowheads="1"/>
          </p:cNvSpPr>
          <p:nvPr/>
        </p:nvSpPr>
        <p:spPr bwMode="auto">
          <a:xfrm>
            <a:off x="2760640" y="1668123"/>
            <a:ext cx="12303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latin typeface="+mn-lt"/>
              </a:rPr>
              <a:t>Armrest</a:t>
            </a:r>
          </a:p>
        </p:txBody>
      </p:sp>
      <p:sp>
        <p:nvSpPr>
          <p:cNvPr id="15" name="TextBox 13"/>
          <p:cNvSpPr txBox="1">
            <a:spLocks noChangeArrowheads="1"/>
          </p:cNvSpPr>
          <p:nvPr/>
        </p:nvSpPr>
        <p:spPr bwMode="auto">
          <a:xfrm>
            <a:off x="4108427" y="1671298"/>
            <a:ext cx="1047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latin typeface="+mn-lt"/>
              </a:rPr>
              <a:t>Back</a:t>
            </a:r>
          </a:p>
        </p:txBody>
      </p:sp>
      <p:sp>
        <p:nvSpPr>
          <p:cNvPr id="16" name="TextBox 16"/>
          <p:cNvSpPr txBox="1">
            <a:spLocks noChangeArrowheads="1"/>
          </p:cNvSpPr>
          <p:nvPr/>
        </p:nvSpPr>
        <p:spPr bwMode="auto">
          <a:xfrm>
            <a:off x="5376840" y="1668123"/>
            <a:ext cx="1047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mn-lt"/>
              </a:rPr>
              <a:t>Legs</a:t>
            </a:r>
          </a:p>
        </p:txBody>
      </p:sp>
      <p:sp>
        <p:nvSpPr>
          <p:cNvPr id="17" name="TextBox 17"/>
          <p:cNvSpPr txBox="1">
            <a:spLocks noChangeArrowheads="1"/>
          </p:cNvSpPr>
          <p:nvPr/>
        </p:nvSpPr>
        <p:spPr bwMode="auto">
          <a:xfrm>
            <a:off x="6702402" y="1668123"/>
            <a:ext cx="1047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latin typeface="+mn-lt"/>
              </a:rPr>
              <a:t>Seat</a:t>
            </a:r>
          </a:p>
        </p:txBody>
      </p:sp>
    </p:spTree>
    <p:extLst>
      <p:ext uri="{BB962C8B-B14F-4D97-AF65-F5344CB8AC3E}">
        <p14:creationId xmlns:p14="http://schemas.microsoft.com/office/powerpoint/2010/main" val="3374429473"/>
      </p:ext>
    </p:extLst>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Chart 30"/>
          <p:cNvGraphicFramePr/>
          <p:nvPr>
            <p:extLst>
              <p:ext uri="{D42A27DB-BD31-4B8C-83A1-F6EECF244321}">
                <p14:modId xmlns:p14="http://schemas.microsoft.com/office/powerpoint/2010/main" val="3355629041"/>
              </p:ext>
            </p:extLst>
          </p:nvPr>
        </p:nvGraphicFramePr>
        <p:xfrm>
          <a:off x="4527152" y="4799422"/>
          <a:ext cx="1455937" cy="76835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p:cNvSpPr>
            <a:spLocks noGrp="1"/>
          </p:cNvSpPr>
          <p:nvPr>
            <p:ph type="title"/>
          </p:nvPr>
        </p:nvSpPr>
        <p:spPr>
          <a:xfrm>
            <a:off x="418352" y="140167"/>
            <a:ext cx="8268447" cy="679978"/>
          </a:xfrm>
        </p:spPr>
        <p:txBody>
          <a:bodyPr>
            <a:normAutofit/>
          </a:bodyPr>
          <a:lstStyle/>
          <a:p>
            <a:pPr algn="l"/>
            <a:r>
              <a:rPr lang="en-US" altLang="zh-CN" sz="3600" dirty="0" smtClean="0"/>
              <a:t>Part-aware geometric features</a:t>
            </a:r>
            <a:endParaRPr lang="en-US" sz="36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376065" y="970822"/>
            <a:ext cx="8980714" cy="584776"/>
          </a:xfrm>
          <a:prstGeom prst="rect">
            <a:avLst/>
          </a:prstGeom>
          <a:noFill/>
        </p:spPr>
        <p:txBody>
          <a:bodyPr wrap="square" rtlCol="0">
            <a:spAutoFit/>
          </a:bodyPr>
          <a:lstStyle/>
          <a:p>
            <a:r>
              <a:rPr lang="en-US" sz="3200" dirty="0" smtClean="0"/>
              <a:t>Step 2: Computing geometric features for each part</a:t>
            </a:r>
            <a:endParaRPr lang="en-US" sz="3200" dirty="0"/>
          </a:p>
        </p:txBody>
      </p:sp>
      <p:pic>
        <p:nvPicPr>
          <p:cNvPr id="18" name="Picture 8" descr="back.png"/>
          <p:cNvPicPr>
            <a:picLocks noChangeAspect="1"/>
          </p:cNvPicPr>
          <p:nvPr/>
        </p:nvPicPr>
        <p:blipFill>
          <a:blip r:embed="rId4">
            <a:extLst>
              <a:ext uri="{28A0092B-C50C-407E-A947-70E740481C1C}">
                <a14:useLocalDpi xmlns:a14="http://schemas.microsoft.com/office/drawing/2010/main" val="0"/>
              </a:ext>
            </a:extLst>
          </a:blip>
          <a:srcRect l="29849" t="6921" r="27649" b="3857"/>
          <a:stretch>
            <a:fillRect/>
          </a:stretch>
        </p:blipFill>
        <p:spPr bwMode="auto">
          <a:xfrm>
            <a:off x="1193444" y="2746222"/>
            <a:ext cx="1370013"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9"/>
          <p:cNvSpPr txBox="1">
            <a:spLocks noChangeArrowheads="1"/>
          </p:cNvSpPr>
          <p:nvPr/>
        </p:nvSpPr>
        <p:spPr bwMode="auto">
          <a:xfrm>
            <a:off x="1309332" y="2088994"/>
            <a:ext cx="10715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mn-lt"/>
              </a:rPr>
              <a:t>Back</a:t>
            </a:r>
          </a:p>
        </p:txBody>
      </p:sp>
      <p:sp>
        <p:nvSpPr>
          <p:cNvPr id="21" name="TextBox 11"/>
          <p:cNvSpPr txBox="1">
            <a:spLocks noChangeArrowheads="1"/>
          </p:cNvSpPr>
          <p:nvPr/>
        </p:nvSpPr>
        <p:spPr bwMode="auto">
          <a:xfrm>
            <a:off x="3706632" y="1682597"/>
            <a:ext cx="2768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latin typeface="+mn-lt"/>
              </a:rPr>
              <a:t>Curvature histogram</a:t>
            </a:r>
          </a:p>
        </p:txBody>
      </p:sp>
      <p:sp>
        <p:nvSpPr>
          <p:cNvPr id="23" name="TextBox 16"/>
          <p:cNvSpPr txBox="1">
            <a:spLocks noChangeArrowheads="1"/>
          </p:cNvSpPr>
          <p:nvPr/>
        </p:nvSpPr>
        <p:spPr bwMode="auto">
          <a:xfrm>
            <a:off x="3578045" y="3009396"/>
            <a:ext cx="3251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latin typeface="+mn-lt"/>
              </a:rPr>
              <a:t>Shape diameter histogram</a:t>
            </a:r>
          </a:p>
        </p:txBody>
      </p:sp>
      <p:sp>
        <p:nvSpPr>
          <p:cNvPr id="24" name="TextBox 17"/>
          <p:cNvSpPr txBox="1">
            <a:spLocks noChangeArrowheads="1"/>
          </p:cNvSpPr>
          <p:nvPr/>
        </p:nvSpPr>
        <p:spPr bwMode="auto">
          <a:xfrm>
            <a:off x="3652657" y="4444219"/>
            <a:ext cx="32242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latin typeface="+mn-lt"/>
              </a:rPr>
              <a:t>Bounding box dimensions</a:t>
            </a:r>
          </a:p>
        </p:txBody>
      </p:sp>
      <p:sp>
        <p:nvSpPr>
          <p:cNvPr id="25" name="TextBox 18"/>
          <p:cNvSpPr txBox="1">
            <a:spLocks noChangeArrowheads="1"/>
          </p:cNvSpPr>
          <p:nvPr/>
        </p:nvSpPr>
        <p:spPr bwMode="auto">
          <a:xfrm>
            <a:off x="3673824" y="5504496"/>
            <a:ext cx="31607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latin typeface="+mn-lt"/>
              </a:rPr>
              <a:t>Normalized surface area</a:t>
            </a:r>
          </a:p>
        </p:txBody>
      </p:sp>
      <p:sp>
        <p:nvSpPr>
          <p:cNvPr id="26" name="Left Brace 25"/>
          <p:cNvSpPr/>
          <p:nvPr/>
        </p:nvSpPr>
        <p:spPr>
          <a:xfrm>
            <a:off x="2692044" y="1834467"/>
            <a:ext cx="765175" cy="4718914"/>
          </a:xfrm>
          <a:prstGeom prst="leftBrace">
            <a:avLst>
              <a:gd name="adj1" fmla="val 8333"/>
              <a:gd name="adj2" fmla="val 50382"/>
            </a:avLst>
          </a:prstGeom>
        </p:spPr>
        <p:style>
          <a:lnRef idx="2">
            <a:schemeClr val="dk1"/>
          </a:lnRef>
          <a:fillRef idx="0">
            <a:schemeClr val="dk1"/>
          </a:fillRef>
          <a:effectRef idx="1">
            <a:schemeClr val="dk1"/>
          </a:effectRef>
          <a:fontRef idx="minor">
            <a:schemeClr val="tx1"/>
          </a:fontRef>
        </p:style>
        <p:txBody>
          <a:bodyPr anchor="ctr"/>
          <a:lstStyle/>
          <a:p>
            <a:pPr algn="ctr">
              <a:defRPr/>
            </a:pPr>
            <a:endParaRPr lang="en-US"/>
          </a:p>
        </p:txBody>
      </p:sp>
      <p:graphicFrame>
        <p:nvGraphicFramePr>
          <p:cNvPr id="29" name="Chart 28"/>
          <p:cNvGraphicFramePr/>
          <p:nvPr>
            <p:extLst>
              <p:ext uri="{D42A27DB-BD31-4B8C-83A1-F6EECF244321}">
                <p14:modId xmlns:p14="http://schemas.microsoft.com/office/powerpoint/2010/main" val="1410860684"/>
              </p:ext>
            </p:extLst>
          </p:nvPr>
        </p:nvGraphicFramePr>
        <p:xfrm>
          <a:off x="3578045" y="2140930"/>
          <a:ext cx="3076575" cy="7683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Chart 29"/>
          <p:cNvGraphicFramePr/>
          <p:nvPr>
            <p:extLst>
              <p:ext uri="{D42A27DB-BD31-4B8C-83A1-F6EECF244321}">
                <p14:modId xmlns:p14="http://schemas.microsoft.com/office/powerpoint/2010/main" val="2611516282"/>
              </p:ext>
            </p:extLst>
          </p:nvPr>
        </p:nvGraphicFramePr>
        <p:xfrm>
          <a:off x="3578045" y="3538329"/>
          <a:ext cx="3076575" cy="76835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2" name="Chart 31"/>
          <p:cNvGraphicFramePr/>
          <p:nvPr>
            <p:extLst>
              <p:ext uri="{D42A27DB-BD31-4B8C-83A1-F6EECF244321}">
                <p14:modId xmlns:p14="http://schemas.microsoft.com/office/powerpoint/2010/main" val="1580066996"/>
              </p:ext>
            </p:extLst>
          </p:nvPr>
        </p:nvGraphicFramePr>
        <p:xfrm>
          <a:off x="4941200" y="5920183"/>
          <a:ext cx="684043" cy="76835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63791603"/>
      </p:ext>
    </p:extLst>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Chart 59"/>
          <p:cNvGraphicFramePr/>
          <p:nvPr>
            <p:extLst>
              <p:ext uri="{D42A27DB-BD31-4B8C-83A1-F6EECF244321}">
                <p14:modId xmlns:p14="http://schemas.microsoft.com/office/powerpoint/2010/main" val="420807334"/>
              </p:ext>
            </p:extLst>
          </p:nvPr>
        </p:nvGraphicFramePr>
        <p:xfrm>
          <a:off x="73025" y="4436726"/>
          <a:ext cx="3076575" cy="7683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1" name="Chart 60"/>
          <p:cNvGraphicFramePr/>
          <p:nvPr>
            <p:extLst>
              <p:ext uri="{D42A27DB-BD31-4B8C-83A1-F6EECF244321}">
                <p14:modId xmlns:p14="http://schemas.microsoft.com/office/powerpoint/2010/main" val="4035335642"/>
              </p:ext>
            </p:extLst>
          </p:nvPr>
        </p:nvGraphicFramePr>
        <p:xfrm>
          <a:off x="2839838" y="4425870"/>
          <a:ext cx="1455937" cy="7683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2" name="Chart 61"/>
          <p:cNvGraphicFramePr/>
          <p:nvPr>
            <p:extLst>
              <p:ext uri="{D42A27DB-BD31-4B8C-83A1-F6EECF244321}">
                <p14:modId xmlns:p14="http://schemas.microsoft.com/office/powerpoint/2010/main" val="365034540"/>
              </p:ext>
            </p:extLst>
          </p:nvPr>
        </p:nvGraphicFramePr>
        <p:xfrm>
          <a:off x="3953548" y="4419499"/>
          <a:ext cx="3076575" cy="7683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3" name="Chart 62"/>
          <p:cNvGraphicFramePr/>
          <p:nvPr>
            <p:extLst>
              <p:ext uri="{D42A27DB-BD31-4B8C-83A1-F6EECF244321}">
                <p14:modId xmlns:p14="http://schemas.microsoft.com/office/powerpoint/2010/main" val="2455224893"/>
              </p:ext>
            </p:extLst>
          </p:nvPr>
        </p:nvGraphicFramePr>
        <p:xfrm>
          <a:off x="6688101" y="4419499"/>
          <a:ext cx="684043" cy="76835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4" name="Chart 63"/>
          <p:cNvGraphicFramePr/>
          <p:nvPr>
            <p:extLst>
              <p:ext uri="{D42A27DB-BD31-4B8C-83A1-F6EECF244321}">
                <p14:modId xmlns:p14="http://schemas.microsoft.com/office/powerpoint/2010/main" val="1843614716"/>
              </p:ext>
            </p:extLst>
          </p:nvPr>
        </p:nvGraphicFramePr>
        <p:xfrm>
          <a:off x="7030124" y="4425870"/>
          <a:ext cx="1817014" cy="76835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 name="Chart 1"/>
          <p:cNvGraphicFramePr/>
          <p:nvPr>
            <p:extLst>
              <p:ext uri="{D42A27DB-BD31-4B8C-83A1-F6EECF244321}">
                <p14:modId xmlns:p14="http://schemas.microsoft.com/office/powerpoint/2010/main" val="2638180914"/>
              </p:ext>
            </p:extLst>
          </p:nvPr>
        </p:nvGraphicFramePr>
        <p:xfrm>
          <a:off x="116561" y="2490085"/>
          <a:ext cx="3076575" cy="76835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3" name="Chart 52"/>
          <p:cNvGraphicFramePr/>
          <p:nvPr>
            <p:extLst>
              <p:ext uri="{D42A27DB-BD31-4B8C-83A1-F6EECF244321}">
                <p14:modId xmlns:p14="http://schemas.microsoft.com/office/powerpoint/2010/main" val="4288848064"/>
              </p:ext>
            </p:extLst>
          </p:nvPr>
        </p:nvGraphicFramePr>
        <p:xfrm>
          <a:off x="99098" y="3039359"/>
          <a:ext cx="3076575" cy="76835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6" name="Chart 55"/>
          <p:cNvGraphicFramePr/>
          <p:nvPr>
            <p:extLst>
              <p:ext uri="{D42A27DB-BD31-4B8C-83A1-F6EECF244321}">
                <p14:modId xmlns:p14="http://schemas.microsoft.com/office/powerpoint/2010/main" val="858989958"/>
              </p:ext>
            </p:extLst>
          </p:nvPr>
        </p:nvGraphicFramePr>
        <p:xfrm>
          <a:off x="2950942" y="2490084"/>
          <a:ext cx="1455937" cy="76835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8" name="Chart 57"/>
          <p:cNvGraphicFramePr/>
          <p:nvPr>
            <p:extLst>
              <p:ext uri="{D42A27DB-BD31-4B8C-83A1-F6EECF244321}">
                <p14:modId xmlns:p14="http://schemas.microsoft.com/office/powerpoint/2010/main" val="238013873"/>
              </p:ext>
            </p:extLst>
          </p:nvPr>
        </p:nvGraphicFramePr>
        <p:xfrm>
          <a:off x="3319632" y="3042252"/>
          <a:ext cx="684043" cy="76835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1" name="Chart 50"/>
          <p:cNvGraphicFramePr/>
          <p:nvPr>
            <p:extLst>
              <p:ext uri="{D42A27DB-BD31-4B8C-83A1-F6EECF244321}">
                <p14:modId xmlns:p14="http://schemas.microsoft.com/office/powerpoint/2010/main" val="2636680886"/>
              </p:ext>
            </p:extLst>
          </p:nvPr>
        </p:nvGraphicFramePr>
        <p:xfrm>
          <a:off x="4379118" y="2517130"/>
          <a:ext cx="3076575" cy="76835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4" name="Chart 53"/>
          <p:cNvGraphicFramePr/>
          <p:nvPr>
            <p:extLst>
              <p:ext uri="{D42A27DB-BD31-4B8C-83A1-F6EECF244321}">
                <p14:modId xmlns:p14="http://schemas.microsoft.com/office/powerpoint/2010/main" val="179988882"/>
              </p:ext>
            </p:extLst>
          </p:nvPr>
        </p:nvGraphicFramePr>
        <p:xfrm>
          <a:off x="4379118" y="3027798"/>
          <a:ext cx="3076575" cy="76835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57" name="Chart 56"/>
          <p:cNvGraphicFramePr/>
          <p:nvPr>
            <p:extLst>
              <p:ext uri="{D42A27DB-BD31-4B8C-83A1-F6EECF244321}">
                <p14:modId xmlns:p14="http://schemas.microsoft.com/office/powerpoint/2010/main" val="2982830611"/>
              </p:ext>
            </p:extLst>
          </p:nvPr>
        </p:nvGraphicFramePr>
        <p:xfrm>
          <a:off x="7275482" y="2517130"/>
          <a:ext cx="1455937" cy="768350"/>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59" name="Chart 58"/>
          <p:cNvGraphicFramePr/>
          <p:nvPr>
            <p:extLst>
              <p:ext uri="{D42A27DB-BD31-4B8C-83A1-F6EECF244321}">
                <p14:modId xmlns:p14="http://schemas.microsoft.com/office/powerpoint/2010/main" val="1188820570"/>
              </p:ext>
            </p:extLst>
          </p:nvPr>
        </p:nvGraphicFramePr>
        <p:xfrm>
          <a:off x="7697685" y="3046031"/>
          <a:ext cx="684043" cy="768350"/>
        </p:xfrm>
        <a:graphic>
          <a:graphicData uri="http://schemas.openxmlformats.org/drawingml/2006/chart">
            <c:chart xmlns:c="http://schemas.openxmlformats.org/drawingml/2006/chart" xmlns:r="http://schemas.openxmlformats.org/officeDocument/2006/relationships" r:id="rId15"/>
          </a:graphicData>
        </a:graphic>
      </p:graphicFrame>
      <p:sp>
        <p:nvSpPr>
          <p:cNvPr id="4" name="Title 1"/>
          <p:cNvSpPr>
            <a:spLocks noGrp="1"/>
          </p:cNvSpPr>
          <p:nvPr>
            <p:ph type="title"/>
          </p:nvPr>
        </p:nvSpPr>
        <p:spPr>
          <a:xfrm>
            <a:off x="418352" y="140167"/>
            <a:ext cx="8268447" cy="679978"/>
          </a:xfrm>
        </p:spPr>
        <p:txBody>
          <a:bodyPr>
            <a:normAutofit/>
          </a:bodyPr>
          <a:lstStyle/>
          <a:p>
            <a:pPr algn="l"/>
            <a:r>
              <a:rPr lang="en-US" altLang="zh-CN" sz="3600" dirty="0" smtClean="0"/>
              <a:t>Part-aware geometric features</a:t>
            </a:r>
            <a:endParaRPr lang="en-US" sz="36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376065" y="970822"/>
            <a:ext cx="8980714" cy="584776"/>
          </a:xfrm>
          <a:prstGeom prst="rect">
            <a:avLst/>
          </a:prstGeom>
          <a:noFill/>
        </p:spPr>
        <p:txBody>
          <a:bodyPr wrap="square" rtlCol="0">
            <a:spAutoFit/>
          </a:bodyPr>
          <a:lstStyle/>
          <a:p>
            <a:r>
              <a:rPr lang="en-US" sz="3200" dirty="0" smtClean="0"/>
              <a:t>Step 3: </a:t>
            </a:r>
            <a:r>
              <a:rPr lang="en-US" sz="3200" dirty="0">
                <a:solidFill>
                  <a:srgbClr val="000000"/>
                </a:solidFill>
                <a:latin typeface="Calibri" charset="0"/>
              </a:rPr>
              <a:t>Concatenating features of all parts</a:t>
            </a:r>
            <a:endParaRPr lang="en-US" sz="3200" dirty="0"/>
          </a:p>
        </p:txBody>
      </p:sp>
      <p:sp>
        <p:nvSpPr>
          <p:cNvPr id="30" name="Rectangle 29"/>
          <p:cNvSpPr/>
          <p:nvPr/>
        </p:nvSpPr>
        <p:spPr>
          <a:xfrm>
            <a:off x="152405" y="2517130"/>
            <a:ext cx="4154710" cy="1282641"/>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TextBox 22"/>
          <p:cNvSpPr txBox="1">
            <a:spLocks noChangeArrowheads="1"/>
          </p:cNvSpPr>
          <p:nvPr/>
        </p:nvSpPr>
        <p:spPr bwMode="auto">
          <a:xfrm>
            <a:off x="933450" y="3810602"/>
            <a:ext cx="23098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mn-lt"/>
              </a:rPr>
              <a:t>Back</a:t>
            </a:r>
          </a:p>
        </p:txBody>
      </p:sp>
      <p:sp>
        <p:nvSpPr>
          <p:cNvPr id="34" name="Rectangle 33"/>
          <p:cNvSpPr/>
          <p:nvPr/>
        </p:nvSpPr>
        <p:spPr>
          <a:xfrm>
            <a:off x="4459293" y="2490084"/>
            <a:ext cx="4181475" cy="1317625"/>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TextBox 28"/>
          <p:cNvSpPr txBox="1">
            <a:spLocks noChangeArrowheads="1"/>
          </p:cNvSpPr>
          <p:nvPr/>
        </p:nvSpPr>
        <p:spPr bwMode="auto">
          <a:xfrm>
            <a:off x="5285815" y="3771990"/>
            <a:ext cx="23098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mn-lt"/>
              </a:rPr>
              <a:t>Legs</a:t>
            </a:r>
          </a:p>
        </p:txBody>
      </p:sp>
      <p:sp>
        <p:nvSpPr>
          <p:cNvPr id="44" name="TextBox 42"/>
          <p:cNvSpPr txBox="1">
            <a:spLocks noChangeArrowheads="1"/>
          </p:cNvSpPr>
          <p:nvPr/>
        </p:nvSpPr>
        <p:spPr bwMode="auto">
          <a:xfrm>
            <a:off x="8603805" y="4640591"/>
            <a:ext cx="379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t>…</a:t>
            </a:r>
          </a:p>
        </p:txBody>
      </p:sp>
      <p:sp>
        <p:nvSpPr>
          <p:cNvPr id="45" name="Rectangle 44"/>
          <p:cNvSpPr/>
          <p:nvPr/>
        </p:nvSpPr>
        <p:spPr>
          <a:xfrm>
            <a:off x="141065" y="4497716"/>
            <a:ext cx="8910193" cy="61436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 name="Right Arrow 46"/>
          <p:cNvSpPr/>
          <p:nvPr/>
        </p:nvSpPr>
        <p:spPr>
          <a:xfrm rot="5400000">
            <a:off x="4264025" y="3742621"/>
            <a:ext cx="322263" cy="842963"/>
          </a:xfrm>
          <a:prstGeom prst="rightArrow">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48" name="TextBox 46"/>
          <p:cNvSpPr txBox="1">
            <a:spLocks noChangeArrowheads="1"/>
          </p:cNvSpPr>
          <p:nvPr/>
        </p:nvSpPr>
        <p:spPr bwMode="auto">
          <a:xfrm>
            <a:off x="3225800" y="5112078"/>
            <a:ext cx="23082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mn-lt"/>
              </a:rPr>
              <a:t>Entire model</a:t>
            </a:r>
          </a:p>
        </p:txBody>
      </p:sp>
      <p:sp>
        <p:nvSpPr>
          <p:cNvPr id="49" name="TextBox 29"/>
          <p:cNvSpPr txBox="1">
            <a:spLocks noChangeArrowheads="1"/>
          </p:cNvSpPr>
          <p:nvPr/>
        </p:nvSpPr>
        <p:spPr bwMode="auto">
          <a:xfrm>
            <a:off x="8655050" y="3315134"/>
            <a:ext cx="488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t>…</a:t>
            </a:r>
          </a:p>
        </p:txBody>
      </p:sp>
    </p:spTree>
    <p:extLst>
      <p:ext uri="{BB962C8B-B14F-4D97-AF65-F5344CB8AC3E}">
        <p14:creationId xmlns:p14="http://schemas.microsoft.com/office/powerpoint/2010/main" val="3892321959"/>
      </p:ext>
    </p:extLst>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Key Ideas</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smtClean="0"/>
          </a:p>
        </p:txBody>
      </p:sp>
      <p:sp>
        <p:nvSpPr>
          <p:cNvPr id="8" name="Content Placeholder 2"/>
          <p:cNvSpPr txBox="1">
            <a:spLocks/>
          </p:cNvSpPr>
          <p:nvPr/>
        </p:nvSpPr>
        <p:spPr bwMode="auto">
          <a:xfrm>
            <a:off x="392490" y="969557"/>
            <a:ext cx="8587290" cy="229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0" indent="-571500">
              <a:buFont typeface="Arial"/>
              <a:buChar char="•"/>
            </a:pPr>
            <a:r>
              <a:rPr lang="en-US" dirty="0" smtClean="0">
                <a:solidFill>
                  <a:schemeClr val="bg1">
                    <a:lumMod val="65000"/>
                  </a:schemeClr>
                </a:solidFill>
              </a:rPr>
              <a:t>Crowdsourcing compatibility preferences</a:t>
            </a:r>
          </a:p>
          <a:p>
            <a:pPr marL="571500" indent="-571500">
              <a:buFont typeface="Arial"/>
              <a:buChar char="•"/>
            </a:pPr>
            <a:r>
              <a:rPr lang="en-US" dirty="0" smtClean="0">
                <a:solidFill>
                  <a:srgbClr val="A6A6A6"/>
                </a:solidFill>
              </a:rPr>
              <a:t>Part-aware geometric features</a:t>
            </a:r>
          </a:p>
          <a:p>
            <a:pPr marL="571500" indent="-571500">
              <a:buFont typeface="Arial"/>
              <a:buChar char="•"/>
            </a:pPr>
            <a:r>
              <a:rPr lang="en-US" dirty="0"/>
              <a:t>Learning object-class specific mappings</a:t>
            </a:r>
          </a:p>
        </p:txBody>
      </p:sp>
    </p:spTree>
    <p:extLst>
      <p:ext uri="{BB962C8B-B14F-4D97-AF65-F5344CB8AC3E}">
        <p14:creationId xmlns:p14="http://schemas.microsoft.com/office/powerpoint/2010/main" val="2073742738"/>
      </p:ext>
    </p:extLst>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612469" cy="679978"/>
          </a:xfrm>
        </p:spPr>
        <p:txBody>
          <a:bodyPr>
            <a:normAutofit/>
          </a:bodyPr>
          <a:lstStyle/>
          <a:p>
            <a:pPr marL="571500" indent="-571500" algn="l"/>
            <a:r>
              <a:rPr lang="en-US" sz="3600" dirty="0"/>
              <a:t>Learning object-class specific mappings</a:t>
            </a:r>
            <a:endParaRPr lang="en-US" sz="3600" dirty="0" smtClean="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graphicFrame>
        <p:nvGraphicFramePr>
          <p:cNvPr id="15" name="Object 7"/>
          <p:cNvGraphicFramePr>
            <a:graphicFrameLocks noChangeAspect="1"/>
          </p:cNvGraphicFramePr>
          <p:nvPr>
            <p:extLst>
              <p:ext uri="{D42A27DB-BD31-4B8C-83A1-F6EECF244321}">
                <p14:modId xmlns:p14="http://schemas.microsoft.com/office/powerpoint/2010/main" val="1769136685"/>
              </p:ext>
            </p:extLst>
          </p:nvPr>
        </p:nvGraphicFramePr>
        <p:xfrm>
          <a:off x="2139950" y="2142258"/>
          <a:ext cx="4738688" cy="766763"/>
        </p:xfrm>
        <a:graphic>
          <a:graphicData uri="http://schemas.openxmlformats.org/presentationml/2006/ole">
            <mc:AlternateContent xmlns:mc="http://schemas.openxmlformats.org/markup-compatibility/2006">
              <mc:Choice xmlns:v="urn:schemas-microsoft-com:vml" Requires="v">
                <p:oleObj spid="_x0000_s242849" name="Equation" r:id="rId4" imgW="1651000" imgH="266700" progId="Equation.3">
                  <p:embed/>
                </p:oleObj>
              </mc:Choice>
              <mc:Fallback>
                <p:oleObj name="Equation" r:id="rId4" imgW="1651000" imgH="266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9950" y="2142258"/>
                        <a:ext cx="4738688"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8"/>
          <p:cNvGraphicFramePr>
            <a:graphicFrameLocks noChangeAspect="1"/>
          </p:cNvGraphicFramePr>
          <p:nvPr>
            <p:extLst>
              <p:ext uri="{D42A27DB-BD31-4B8C-83A1-F6EECF244321}">
                <p14:modId xmlns:p14="http://schemas.microsoft.com/office/powerpoint/2010/main" val="4210326975"/>
              </p:ext>
            </p:extLst>
          </p:nvPr>
        </p:nvGraphicFramePr>
        <p:xfrm>
          <a:off x="1801813" y="3391171"/>
          <a:ext cx="949325" cy="655637"/>
        </p:xfrm>
        <a:graphic>
          <a:graphicData uri="http://schemas.openxmlformats.org/presentationml/2006/ole">
            <mc:AlternateContent xmlns:mc="http://schemas.openxmlformats.org/markup-compatibility/2006">
              <mc:Choice xmlns:v="urn:schemas-microsoft-com:vml" Requires="v">
                <p:oleObj spid="_x0000_s242850" name="Equation" r:id="rId6" imgW="330200" imgH="228600" progId="Equation.3">
                  <p:embed/>
                </p:oleObj>
              </mc:Choice>
              <mc:Fallback>
                <p:oleObj name="Equation" r:id="rId6" imgW="33020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1813" y="3391171"/>
                        <a:ext cx="949325"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TextBox 9"/>
          <p:cNvSpPr txBox="1">
            <a:spLocks noChangeArrowheads="1"/>
          </p:cNvSpPr>
          <p:nvPr/>
        </p:nvSpPr>
        <p:spPr bwMode="auto">
          <a:xfrm>
            <a:off x="2751138" y="3391171"/>
            <a:ext cx="593233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a:latin typeface="+mn-lt"/>
              </a:rPr>
              <a:t>is the compatibility distance </a:t>
            </a:r>
          </a:p>
        </p:txBody>
      </p:sp>
      <p:sp>
        <p:nvSpPr>
          <p:cNvPr id="20" name="TextBox 10"/>
          <p:cNvSpPr txBox="1">
            <a:spLocks noChangeArrowheads="1"/>
          </p:cNvSpPr>
          <p:nvPr/>
        </p:nvSpPr>
        <p:spPr bwMode="auto">
          <a:xfrm>
            <a:off x="2751138" y="4523751"/>
            <a:ext cx="593566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latin typeface="+mn-lt"/>
              </a:rPr>
              <a:t>are feature vectors of two shapes</a:t>
            </a:r>
          </a:p>
        </p:txBody>
      </p:sp>
      <p:graphicFrame>
        <p:nvGraphicFramePr>
          <p:cNvPr id="21" name="Object 11"/>
          <p:cNvGraphicFramePr>
            <a:graphicFrameLocks noChangeAspect="1"/>
          </p:cNvGraphicFramePr>
          <p:nvPr>
            <p:extLst>
              <p:ext uri="{D42A27DB-BD31-4B8C-83A1-F6EECF244321}">
                <p14:modId xmlns:p14="http://schemas.microsoft.com/office/powerpoint/2010/main" val="1388946989"/>
              </p:ext>
            </p:extLst>
          </p:nvPr>
        </p:nvGraphicFramePr>
        <p:xfrm>
          <a:off x="1801813" y="4506288"/>
          <a:ext cx="949325" cy="658813"/>
        </p:xfrm>
        <a:graphic>
          <a:graphicData uri="http://schemas.openxmlformats.org/presentationml/2006/ole">
            <mc:AlternateContent xmlns:mc="http://schemas.openxmlformats.org/markup-compatibility/2006">
              <mc:Choice xmlns:v="urn:schemas-microsoft-com:vml" Requires="v">
                <p:oleObj spid="_x0000_s242851" name="Equation" r:id="rId8" imgW="330200" imgH="228600" progId="Equation.3">
                  <p:embed/>
                </p:oleObj>
              </mc:Choice>
              <mc:Fallback>
                <p:oleObj name="Equation" r:id="rId8" imgW="33020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1813" y="4506288"/>
                        <a:ext cx="949325"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Content Placeholder 2"/>
          <p:cNvSpPr txBox="1">
            <a:spLocks/>
          </p:cNvSpPr>
          <p:nvPr/>
        </p:nvSpPr>
        <p:spPr bwMode="auto">
          <a:xfrm>
            <a:off x="355599" y="987052"/>
            <a:ext cx="8116048" cy="6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571500" indent="-5715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20000"/>
              </a:spcBef>
            </a:pPr>
            <a:r>
              <a:rPr lang="en-US" sz="3200" dirty="0" smtClean="0">
                <a:solidFill>
                  <a:srgbClr val="000000"/>
                </a:solidFill>
                <a:latin typeface="Calibri" charset="0"/>
              </a:rPr>
              <a:t>Previous approach [</a:t>
            </a:r>
            <a:r>
              <a:rPr lang="en-US" sz="3200" dirty="0" err="1" smtClean="0">
                <a:solidFill>
                  <a:srgbClr val="000000"/>
                </a:solidFill>
                <a:latin typeface="Calibri" charset="0"/>
              </a:rPr>
              <a:t>Kulis</a:t>
            </a:r>
            <a:r>
              <a:rPr lang="en-US" sz="3200" dirty="0" smtClean="0">
                <a:solidFill>
                  <a:srgbClr val="000000"/>
                </a:solidFill>
                <a:latin typeface="Calibri" charset="0"/>
              </a:rPr>
              <a:t> 2012]:</a:t>
            </a:r>
            <a:endParaRPr lang="en-US" sz="3200" dirty="0">
              <a:solidFill>
                <a:srgbClr val="000000"/>
              </a:solidFill>
              <a:latin typeface="Calibri" charset="0"/>
            </a:endParaRPr>
          </a:p>
        </p:txBody>
      </p:sp>
    </p:spTree>
    <p:extLst>
      <p:ext uri="{BB962C8B-B14F-4D97-AF65-F5344CB8AC3E}">
        <p14:creationId xmlns:p14="http://schemas.microsoft.com/office/powerpoint/2010/main" val="2662799992"/>
      </p:ext>
    </p:extLst>
  </p:cSld>
  <p:clrMapOvr>
    <a:masterClrMapping/>
  </p:clrMapOvr>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612469" cy="679978"/>
          </a:xfrm>
        </p:spPr>
        <p:txBody>
          <a:bodyPr>
            <a:normAutofit/>
          </a:bodyPr>
          <a:lstStyle/>
          <a:p>
            <a:pPr marL="571500" indent="-571500" algn="l"/>
            <a:r>
              <a:rPr lang="en-US" sz="3600" dirty="0"/>
              <a:t>Learning object-class specific mappings</a:t>
            </a:r>
            <a:endParaRPr lang="en-US" sz="3600" dirty="0" smtClean="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15" name="Picture 13" descr="Screen Shot 2015-02-04 at 2.20.04 PM.jpg"/>
          <p:cNvPicPr>
            <a:picLocks noChangeAspect="1"/>
          </p:cNvPicPr>
          <p:nvPr/>
        </p:nvPicPr>
        <p:blipFill>
          <a:blip r:embed="rId3">
            <a:extLst>
              <a:ext uri="{28A0092B-C50C-407E-A947-70E740481C1C}">
                <a14:useLocalDpi xmlns:a14="http://schemas.microsoft.com/office/drawing/2010/main" val="0"/>
              </a:ext>
            </a:extLst>
          </a:blip>
          <a:srcRect r="49905"/>
          <a:stretch>
            <a:fillRect/>
          </a:stretch>
        </p:blipFill>
        <p:spPr bwMode="auto">
          <a:xfrm>
            <a:off x="182563" y="2231152"/>
            <a:ext cx="2560637"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descr="Screen Shot 2015-02-04 at 2.20.04 PM.jpg"/>
          <p:cNvPicPr>
            <a:picLocks noChangeAspect="1"/>
          </p:cNvPicPr>
          <p:nvPr/>
        </p:nvPicPr>
        <p:blipFill>
          <a:blip r:embed="rId3">
            <a:extLst>
              <a:ext uri="{28A0092B-C50C-407E-A947-70E740481C1C}">
                <a14:useLocalDpi xmlns:a14="http://schemas.microsoft.com/office/drawing/2010/main" val="0"/>
              </a:ext>
            </a:extLst>
          </a:blip>
          <a:srcRect l="50095" r="-191"/>
          <a:stretch>
            <a:fillRect/>
          </a:stretch>
        </p:blipFill>
        <p:spPr bwMode="auto">
          <a:xfrm>
            <a:off x="1446213" y="3418602"/>
            <a:ext cx="2593975"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descr="Screen Shot 2015-02-04 at 2.21.55 P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2775" y="2107888"/>
            <a:ext cx="215582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8" descr="Screen Shot 2015-02-04 at 2.22.02 P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78600" y="2231152"/>
            <a:ext cx="2132013"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2"/>
          <p:cNvSpPr txBox="1">
            <a:spLocks noChangeArrowheads="1"/>
          </p:cNvSpPr>
          <p:nvPr/>
        </p:nvSpPr>
        <p:spPr bwMode="auto">
          <a:xfrm>
            <a:off x="138769" y="4702890"/>
            <a:ext cx="38989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latin typeface="+mn-lt"/>
              </a:rPr>
              <a:t>Fonts </a:t>
            </a:r>
          </a:p>
          <a:p>
            <a:pPr algn="ctr" eaLnBrk="1" hangingPunct="1"/>
            <a:r>
              <a:rPr lang="en-US" sz="2800" dirty="0">
                <a:latin typeface="+mn-lt"/>
              </a:rPr>
              <a:t>[O’Donovan et al. 2014]</a:t>
            </a:r>
          </a:p>
        </p:txBody>
      </p:sp>
      <p:sp>
        <p:nvSpPr>
          <p:cNvPr id="20" name="TextBox 22"/>
          <p:cNvSpPr txBox="1">
            <a:spLocks noChangeArrowheads="1"/>
          </p:cNvSpPr>
          <p:nvPr/>
        </p:nvSpPr>
        <p:spPr bwMode="auto">
          <a:xfrm>
            <a:off x="4037669" y="4702890"/>
            <a:ext cx="519054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a:latin typeface="+mn-lt"/>
              </a:rPr>
              <a:t>Illustration styles </a:t>
            </a:r>
          </a:p>
          <a:p>
            <a:pPr algn="ctr" eaLnBrk="1" hangingPunct="1"/>
            <a:r>
              <a:rPr lang="en-US" sz="2800">
                <a:latin typeface="+mn-lt"/>
              </a:rPr>
              <a:t>[Garces et al. 2014]</a:t>
            </a:r>
          </a:p>
        </p:txBody>
      </p:sp>
      <p:sp>
        <p:nvSpPr>
          <p:cNvPr id="21" name="Content Placeholder 2"/>
          <p:cNvSpPr txBox="1">
            <a:spLocks/>
          </p:cNvSpPr>
          <p:nvPr/>
        </p:nvSpPr>
        <p:spPr bwMode="auto">
          <a:xfrm>
            <a:off x="355599" y="987052"/>
            <a:ext cx="8116048" cy="6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571500" indent="-5715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20000"/>
              </a:spcBef>
            </a:pPr>
            <a:r>
              <a:rPr lang="en-US" sz="3200" dirty="0" smtClean="0">
                <a:solidFill>
                  <a:srgbClr val="000000"/>
                </a:solidFill>
                <a:latin typeface="Calibri" charset="0"/>
              </a:rPr>
              <a:t>Previous approach [</a:t>
            </a:r>
            <a:r>
              <a:rPr lang="en-US" sz="3200" dirty="0" err="1" smtClean="0">
                <a:solidFill>
                  <a:srgbClr val="000000"/>
                </a:solidFill>
                <a:latin typeface="Calibri" charset="0"/>
              </a:rPr>
              <a:t>Kulis</a:t>
            </a:r>
            <a:r>
              <a:rPr lang="en-US" sz="3200" dirty="0" smtClean="0">
                <a:solidFill>
                  <a:srgbClr val="000000"/>
                </a:solidFill>
                <a:latin typeface="Calibri" charset="0"/>
              </a:rPr>
              <a:t> 2012]:</a:t>
            </a:r>
            <a:endParaRPr lang="en-US" sz="3200" dirty="0">
              <a:solidFill>
                <a:srgbClr val="000000"/>
              </a:solidFill>
              <a:latin typeface="Calibri" charset="0"/>
            </a:endParaRPr>
          </a:p>
        </p:txBody>
      </p:sp>
    </p:spTree>
    <p:extLst>
      <p:ext uri="{BB962C8B-B14F-4D97-AF65-F5344CB8AC3E}">
        <p14:creationId xmlns:p14="http://schemas.microsoft.com/office/powerpoint/2010/main" val="1579944166"/>
      </p:ext>
    </p:extLst>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VP417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877" y="4200390"/>
            <a:ext cx="2490389" cy="1992311"/>
          </a:xfrm>
          <a:prstGeom prst="rect">
            <a:avLst/>
          </a:prstGeom>
        </p:spPr>
      </p:pic>
      <p:sp>
        <p:nvSpPr>
          <p:cNvPr id="4" name="Title 1"/>
          <p:cNvSpPr>
            <a:spLocks noGrp="1"/>
          </p:cNvSpPr>
          <p:nvPr>
            <p:ph type="title"/>
          </p:nvPr>
        </p:nvSpPr>
        <p:spPr>
          <a:xfrm>
            <a:off x="418352" y="140167"/>
            <a:ext cx="8612469" cy="679978"/>
          </a:xfrm>
        </p:spPr>
        <p:txBody>
          <a:bodyPr>
            <a:normAutofit/>
          </a:bodyPr>
          <a:lstStyle/>
          <a:p>
            <a:pPr marL="571500" indent="-571500" algn="l"/>
            <a:r>
              <a:rPr lang="en-US" sz="3600" dirty="0"/>
              <a:t>Learning object-class specific mappings</a:t>
            </a:r>
            <a:endParaRPr lang="en-US" sz="3600" dirty="0" smtClean="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344488" y="951219"/>
            <a:ext cx="8799512" cy="1446550"/>
          </a:xfrm>
          <a:prstGeom prst="rect">
            <a:avLst/>
          </a:prstGeom>
          <a:noFill/>
        </p:spPr>
        <p:txBody>
          <a:bodyPr wrap="square">
            <a:spAutoFit/>
          </a:bodyPr>
          <a:lstStyle/>
          <a:p>
            <a:pPr>
              <a:defRPr/>
            </a:pPr>
            <a:r>
              <a:rPr lang="en-US" sz="3200" dirty="0" smtClean="0">
                <a:solidFill>
                  <a:srgbClr val="000000"/>
                </a:solidFill>
                <a:latin typeface="+mn-lt"/>
              </a:rPr>
              <a:t>Assumptions of the previous approach</a:t>
            </a:r>
          </a:p>
          <a:p>
            <a:pPr marL="342900" indent="-342900">
              <a:buFont typeface="Arial"/>
              <a:buChar char="•"/>
              <a:defRPr/>
            </a:pPr>
            <a:r>
              <a:rPr lang="en-US" sz="2800" dirty="0">
                <a:solidFill>
                  <a:srgbClr val="000000"/>
                </a:solidFill>
              </a:rPr>
              <a:t>F</a:t>
            </a:r>
            <a:r>
              <a:rPr lang="en-US" sz="2800" dirty="0" smtClean="0">
                <a:solidFill>
                  <a:srgbClr val="000000"/>
                </a:solidFill>
              </a:rPr>
              <a:t>eature vectors have </a:t>
            </a:r>
            <a:r>
              <a:rPr lang="en-US" sz="2800" dirty="0">
                <a:solidFill>
                  <a:srgbClr val="000000"/>
                </a:solidFill>
              </a:rPr>
              <a:t>the same </a:t>
            </a:r>
            <a:r>
              <a:rPr lang="en-US" sz="2800" dirty="0" smtClean="0">
                <a:solidFill>
                  <a:srgbClr val="000000"/>
                </a:solidFill>
              </a:rPr>
              <a:t>dimensionality</a:t>
            </a:r>
            <a:endParaRPr lang="en-US" sz="2400" dirty="0">
              <a:solidFill>
                <a:srgbClr val="000000"/>
              </a:solidFill>
            </a:endParaRPr>
          </a:p>
          <a:p>
            <a:pPr marL="342900" indent="-342900">
              <a:buFont typeface="Arial"/>
              <a:buChar char="•"/>
              <a:defRPr/>
            </a:pPr>
            <a:r>
              <a:rPr lang="en-US" sz="2800" dirty="0">
                <a:solidFill>
                  <a:srgbClr val="000000"/>
                </a:solidFill>
              </a:rPr>
              <a:t>C</a:t>
            </a:r>
            <a:r>
              <a:rPr lang="en-US" sz="2800" dirty="0" smtClean="0">
                <a:solidFill>
                  <a:srgbClr val="000000"/>
                </a:solidFill>
              </a:rPr>
              <a:t>orresponding </a:t>
            </a:r>
            <a:r>
              <a:rPr lang="en-US" sz="2800" dirty="0">
                <a:solidFill>
                  <a:srgbClr val="000000"/>
                </a:solidFill>
              </a:rPr>
              <a:t>dimensions </a:t>
            </a:r>
            <a:r>
              <a:rPr lang="en-US" sz="2800" dirty="0" smtClean="0">
                <a:solidFill>
                  <a:srgbClr val="000000"/>
                </a:solidFill>
              </a:rPr>
              <a:t>are comparable</a:t>
            </a:r>
            <a:endParaRPr lang="en-US" sz="2400" dirty="0">
              <a:solidFill>
                <a:srgbClr val="000000"/>
              </a:solidFill>
            </a:endParaRPr>
          </a:p>
        </p:txBody>
      </p:sp>
      <p:pic>
        <p:nvPicPr>
          <p:cNvPr id="15" name="Picture 13" descr="Screen Shot 2015-02-04 at 2.20.04 PM.jpg"/>
          <p:cNvPicPr>
            <a:picLocks noChangeAspect="1"/>
          </p:cNvPicPr>
          <p:nvPr/>
        </p:nvPicPr>
        <p:blipFill>
          <a:blip r:embed="rId4">
            <a:extLst>
              <a:ext uri="{28A0092B-C50C-407E-A947-70E740481C1C}">
                <a14:useLocalDpi xmlns:a14="http://schemas.microsoft.com/office/drawing/2010/main" val="0"/>
              </a:ext>
            </a:extLst>
          </a:blip>
          <a:srcRect r="49905"/>
          <a:stretch>
            <a:fillRect/>
          </a:stretch>
        </p:blipFill>
        <p:spPr bwMode="auto">
          <a:xfrm>
            <a:off x="230438" y="2879842"/>
            <a:ext cx="2343587" cy="105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descr="Screen Shot 2015-02-04 at 2.20.04 PM.jpg"/>
          <p:cNvPicPr>
            <a:picLocks noChangeAspect="1"/>
          </p:cNvPicPr>
          <p:nvPr/>
        </p:nvPicPr>
        <p:blipFill>
          <a:blip r:embed="rId4">
            <a:extLst>
              <a:ext uri="{28A0092B-C50C-407E-A947-70E740481C1C}">
                <a14:useLocalDpi xmlns:a14="http://schemas.microsoft.com/office/drawing/2010/main" val="0"/>
              </a:ext>
            </a:extLst>
          </a:blip>
          <a:srcRect l="50095" r="-191"/>
          <a:stretch>
            <a:fillRect/>
          </a:stretch>
        </p:blipFill>
        <p:spPr bwMode="auto">
          <a:xfrm>
            <a:off x="2574025" y="2865554"/>
            <a:ext cx="2374099" cy="10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descr="Screen Shot 2015-02-04 at 2.21.55 P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2319" y="4090768"/>
            <a:ext cx="2052739" cy="246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8" descr="Screen Shot 2015-02-04 at 2.22.02 P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33388" y="4157591"/>
            <a:ext cx="2030066" cy="233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VP41537.png"/>
          <p:cNvPicPr>
            <a:picLocks noChangeAspect="1"/>
          </p:cNvPicPr>
          <p:nvPr/>
        </p:nvPicPr>
        <p:blipFill rotWithShape="1">
          <a:blip r:embed="rId7">
            <a:extLst>
              <a:ext uri="{28A0092B-C50C-407E-A947-70E740481C1C}">
                <a14:useLocalDpi xmlns:a14="http://schemas.microsoft.com/office/drawing/2010/main" val="0"/>
              </a:ext>
            </a:extLst>
          </a:blip>
          <a:srcRect l="16531" t="11111" r="21618"/>
          <a:stretch/>
        </p:blipFill>
        <p:spPr>
          <a:xfrm>
            <a:off x="5561307" y="4143690"/>
            <a:ext cx="1835511" cy="2110289"/>
          </a:xfrm>
          <a:prstGeom prst="rect">
            <a:avLst/>
          </a:prstGeom>
        </p:spPr>
      </p:pic>
      <p:pic>
        <p:nvPicPr>
          <p:cNvPr id="21" name="Picture 20" descr="co14.png"/>
          <p:cNvPicPr>
            <a:picLocks noChangeAspect="1"/>
          </p:cNvPicPr>
          <p:nvPr/>
        </p:nvPicPr>
        <p:blipFill rotWithShape="1">
          <a:blip r:embed="rId8">
            <a:extLst>
              <a:ext uri="{28A0092B-C50C-407E-A947-70E740481C1C}">
                <a14:useLocalDpi xmlns:a14="http://schemas.microsoft.com/office/drawing/2010/main" val="0"/>
              </a:ext>
            </a:extLst>
          </a:blip>
          <a:srcRect l="7407" t="21759" r="17037" b="9259"/>
          <a:stretch/>
        </p:blipFill>
        <p:spPr>
          <a:xfrm>
            <a:off x="5431691" y="2547841"/>
            <a:ext cx="2033167" cy="1485010"/>
          </a:xfrm>
          <a:prstGeom prst="rect">
            <a:avLst/>
          </a:prstGeom>
        </p:spPr>
      </p:pic>
      <p:pic>
        <p:nvPicPr>
          <p:cNvPr id="22" name="Picture 21" descr="VP23612.png"/>
          <p:cNvPicPr>
            <a:picLocks noChangeAspect="1"/>
          </p:cNvPicPr>
          <p:nvPr/>
        </p:nvPicPr>
        <p:blipFill rotWithShape="1">
          <a:blip r:embed="rId9">
            <a:extLst>
              <a:ext uri="{28A0092B-C50C-407E-A947-70E740481C1C}">
                <a14:useLocalDpi xmlns:a14="http://schemas.microsoft.com/office/drawing/2010/main" val="0"/>
              </a:ext>
            </a:extLst>
          </a:blip>
          <a:srcRect l="33454"/>
          <a:stretch/>
        </p:blipFill>
        <p:spPr>
          <a:xfrm>
            <a:off x="7464858" y="2509065"/>
            <a:ext cx="1282844" cy="1542196"/>
          </a:xfrm>
          <a:prstGeom prst="rect">
            <a:avLst/>
          </a:prstGeom>
        </p:spPr>
      </p:pic>
      <p:sp>
        <p:nvSpPr>
          <p:cNvPr id="2" name="TextBox 1"/>
          <p:cNvSpPr txBox="1"/>
          <p:nvPr/>
        </p:nvSpPr>
        <p:spPr>
          <a:xfrm>
            <a:off x="5794557" y="6192701"/>
            <a:ext cx="1360756" cy="461665"/>
          </a:xfrm>
          <a:prstGeom prst="rect">
            <a:avLst/>
          </a:prstGeom>
          <a:noFill/>
        </p:spPr>
        <p:txBody>
          <a:bodyPr wrap="square" rtlCol="0">
            <a:spAutoFit/>
          </a:bodyPr>
          <a:lstStyle/>
          <a:p>
            <a:pPr algn="ctr"/>
            <a:r>
              <a:rPr lang="en-US" sz="2400" dirty="0" smtClean="0"/>
              <a:t>4 parts</a:t>
            </a:r>
            <a:endParaRPr lang="en-US" sz="2400" dirty="0"/>
          </a:p>
        </p:txBody>
      </p:sp>
      <p:sp>
        <p:nvSpPr>
          <p:cNvPr id="24" name="TextBox 23"/>
          <p:cNvSpPr txBox="1"/>
          <p:nvPr/>
        </p:nvSpPr>
        <p:spPr>
          <a:xfrm>
            <a:off x="7177993" y="6192701"/>
            <a:ext cx="1360756" cy="461665"/>
          </a:xfrm>
          <a:prstGeom prst="rect">
            <a:avLst/>
          </a:prstGeom>
          <a:noFill/>
        </p:spPr>
        <p:txBody>
          <a:bodyPr wrap="square" rtlCol="0">
            <a:spAutoFit/>
          </a:bodyPr>
          <a:lstStyle/>
          <a:p>
            <a:pPr algn="ctr"/>
            <a:r>
              <a:rPr lang="en-US" sz="2400" dirty="0"/>
              <a:t>3</a:t>
            </a:r>
            <a:r>
              <a:rPr lang="en-US" sz="2400" dirty="0" smtClean="0"/>
              <a:t> parts</a:t>
            </a:r>
            <a:endParaRPr lang="en-US" sz="2400" dirty="0"/>
          </a:p>
        </p:txBody>
      </p:sp>
    </p:spTree>
    <p:extLst>
      <p:ext uri="{BB962C8B-B14F-4D97-AF65-F5344CB8AC3E}">
        <p14:creationId xmlns:p14="http://schemas.microsoft.com/office/powerpoint/2010/main" val="9618893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612469" cy="679978"/>
          </a:xfrm>
        </p:spPr>
        <p:txBody>
          <a:bodyPr>
            <a:normAutofit/>
          </a:bodyPr>
          <a:lstStyle/>
          <a:p>
            <a:pPr marL="571500" indent="-571500" algn="l"/>
            <a:r>
              <a:rPr lang="en-US" sz="3600" dirty="0"/>
              <a:t>Learning object-class specific mappings</a:t>
            </a:r>
            <a:endParaRPr lang="en-US" sz="3600" dirty="0" smtClean="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graphicFrame>
        <p:nvGraphicFramePr>
          <p:cNvPr id="17" name="Object 6"/>
          <p:cNvGraphicFramePr>
            <a:graphicFrameLocks noChangeAspect="1"/>
          </p:cNvGraphicFramePr>
          <p:nvPr>
            <p:extLst>
              <p:ext uri="{D42A27DB-BD31-4B8C-83A1-F6EECF244321}">
                <p14:modId xmlns:p14="http://schemas.microsoft.com/office/powerpoint/2010/main" val="511818531"/>
              </p:ext>
            </p:extLst>
          </p:nvPr>
        </p:nvGraphicFramePr>
        <p:xfrm>
          <a:off x="1716088" y="1915080"/>
          <a:ext cx="5400675" cy="727075"/>
        </p:xfrm>
        <a:graphic>
          <a:graphicData uri="http://schemas.openxmlformats.org/presentationml/2006/ole">
            <mc:AlternateContent xmlns:mc="http://schemas.openxmlformats.org/markup-compatibility/2006">
              <mc:Choice xmlns:v="urn:schemas-microsoft-com:vml" Requires="v">
                <p:oleObj spid="_x0000_s235077" name="Equation" r:id="rId4" imgW="1981200" imgH="266700" progId="Equation.3">
                  <p:embed/>
                </p:oleObj>
              </mc:Choice>
              <mc:Fallback>
                <p:oleObj name="Equation" r:id="rId4" imgW="1981200" imgH="266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6088" y="1915080"/>
                        <a:ext cx="540067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7"/>
          <p:cNvGraphicFramePr>
            <a:graphicFrameLocks noChangeAspect="1"/>
          </p:cNvGraphicFramePr>
          <p:nvPr>
            <p:extLst>
              <p:ext uri="{D42A27DB-BD31-4B8C-83A1-F6EECF244321}">
                <p14:modId xmlns:p14="http://schemas.microsoft.com/office/powerpoint/2010/main" val="4193190598"/>
              </p:ext>
            </p:extLst>
          </p:nvPr>
        </p:nvGraphicFramePr>
        <p:xfrm>
          <a:off x="2085975" y="3246088"/>
          <a:ext cx="681038" cy="517525"/>
        </p:xfrm>
        <a:graphic>
          <a:graphicData uri="http://schemas.openxmlformats.org/presentationml/2006/ole">
            <mc:AlternateContent xmlns:mc="http://schemas.openxmlformats.org/markup-compatibility/2006">
              <mc:Choice xmlns:v="urn:schemas-microsoft-com:vml" Requires="v">
                <p:oleObj spid="_x0000_s235078" name="Equation" r:id="rId6" imgW="266700" imgH="203200" progId="Equation.3">
                  <p:embed/>
                </p:oleObj>
              </mc:Choice>
              <mc:Fallback>
                <p:oleObj name="Equation" r:id="rId6" imgW="266700" imgH="203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5975" y="3246088"/>
                        <a:ext cx="6810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TextBox 8"/>
          <p:cNvSpPr txBox="1">
            <a:spLocks noChangeArrowheads="1"/>
          </p:cNvSpPr>
          <p:nvPr/>
        </p:nvSpPr>
        <p:spPr bwMode="auto">
          <a:xfrm>
            <a:off x="2725738" y="3175555"/>
            <a:ext cx="359438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a:latin typeface="+mn-lt"/>
              </a:rPr>
              <a:t>is the object class of </a:t>
            </a:r>
          </a:p>
        </p:txBody>
      </p:sp>
      <p:graphicFrame>
        <p:nvGraphicFramePr>
          <p:cNvPr id="20" name="Object 9"/>
          <p:cNvGraphicFramePr>
            <a:graphicFrameLocks noChangeAspect="1"/>
          </p:cNvGraphicFramePr>
          <p:nvPr>
            <p:extLst>
              <p:ext uri="{D42A27DB-BD31-4B8C-83A1-F6EECF244321}">
                <p14:modId xmlns:p14="http://schemas.microsoft.com/office/powerpoint/2010/main" val="2821738237"/>
              </p:ext>
            </p:extLst>
          </p:nvPr>
        </p:nvGraphicFramePr>
        <p:xfrm>
          <a:off x="6229816" y="3176209"/>
          <a:ext cx="409575" cy="579437"/>
        </p:xfrm>
        <a:graphic>
          <a:graphicData uri="http://schemas.openxmlformats.org/presentationml/2006/ole">
            <mc:AlternateContent xmlns:mc="http://schemas.openxmlformats.org/markup-compatibility/2006">
              <mc:Choice xmlns:v="urn:schemas-microsoft-com:vml" Requires="v">
                <p:oleObj spid="_x0000_s235079" name="Equation" r:id="rId8" imgW="152400" imgH="215900" progId="Equation.3">
                  <p:embed/>
                </p:oleObj>
              </mc:Choice>
              <mc:Fallback>
                <p:oleObj name="Equation" r:id="rId8" imgW="152400" imgH="2159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9816" y="3176209"/>
                        <a:ext cx="409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Box 11"/>
          <p:cNvSpPr txBox="1">
            <a:spLocks noChangeArrowheads="1"/>
          </p:cNvSpPr>
          <p:nvPr/>
        </p:nvSpPr>
        <p:spPr bwMode="auto">
          <a:xfrm>
            <a:off x="2725738" y="4134405"/>
            <a:ext cx="358277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latin typeface="+mn-lt"/>
              </a:rPr>
              <a:t>is the object class of </a:t>
            </a:r>
          </a:p>
        </p:txBody>
      </p:sp>
      <p:graphicFrame>
        <p:nvGraphicFramePr>
          <p:cNvPr id="22" name="Object 13"/>
          <p:cNvGraphicFramePr>
            <a:graphicFrameLocks noChangeAspect="1"/>
          </p:cNvGraphicFramePr>
          <p:nvPr>
            <p:extLst>
              <p:ext uri="{D42A27DB-BD31-4B8C-83A1-F6EECF244321}">
                <p14:modId xmlns:p14="http://schemas.microsoft.com/office/powerpoint/2010/main" val="706633938"/>
              </p:ext>
            </p:extLst>
          </p:nvPr>
        </p:nvGraphicFramePr>
        <p:xfrm>
          <a:off x="6215528" y="4131884"/>
          <a:ext cx="466725" cy="647700"/>
        </p:xfrm>
        <a:graphic>
          <a:graphicData uri="http://schemas.openxmlformats.org/presentationml/2006/ole">
            <mc:AlternateContent xmlns:mc="http://schemas.openxmlformats.org/markup-compatibility/2006">
              <mc:Choice xmlns:v="urn:schemas-microsoft-com:vml" Requires="v">
                <p:oleObj spid="_x0000_s235080" name="Equation" r:id="rId10" imgW="165100" imgH="228600" progId="Equation.3">
                  <p:embed/>
                </p:oleObj>
              </mc:Choice>
              <mc:Fallback>
                <p:oleObj name="Equation" r:id="rId10" imgW="16510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15528" y="4131884"/>
                        <a:ext cx="4667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14"/>
          <p:cNvGraphicFramePr>
            <a:graphicFrameLocks noChangeAspect="1"/>
          </p:cNvGraphicFramePr>
          <p:nvPr>
            <p:extLst>
              <p:ext uri="{D42A27DB-BD31-4B8C-83A1-F6EECF244321}">
                <p14:modId xmlns:p14="http://schemas.microsoft.com/office/powerpoint/2010/main" val="1353130030"/>
              </p:ext>
            </p:extLst>
          </p:nvPr>
        </p:nvGraphicFramePr>
        <p:xfrm>
          <a:off x="2033588" y="4159805"/>
          <a:ext cx="746125" cy="517525"/>
        </p:xfrm>
        <a:graphic>
          <a:graphicData uri="http://schemas.openxmlformats.org/presentationml/2006/ole">
            <mc:AlternateContent xmlns:mc="http://schemas.openxmlformats.org/markup-compatibility/2006">
              <mc:Choice xmlns:v="urn:schemas-microsoft-com:vml" Requires="v">
                <p:oleObj spid="_x0000_s235081" name="Equation" r:id="rId12" imgW="292100" imgH="203200" progId="Equation.3">
                  <p:embed/>
                </p:oleObj>
              </mc:Choice>
              <mc:Fallback>
                <p:oleObj name="Equation" r:id="rId12" imgW="292100" imgH="2032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33588" y="4159805"/>
                        <a:ext cx="7461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Content Placeholder 2"/>
          <p:cNvSpPr txBox="1">
            <a:spLocks/>
          </p:cNvSpPr>
          <p:nvPr/>
        </p:nvSpPr>
        <p:spPr bwMode="auto">
          <a:xfrm>
            <a:off x="355599" y="987052"/>
            <a:ext cx="8116048" cy="6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571500" indent="-5715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20000"/>
              </a:spcBef>
            </a:pPr>
            <a:r>
              <a:rPr lang="en-US" sz="3200" dirty="0" smtClean="0">
                <a:solidFill>
                  <a:srgbClr val="000000"/>
                </a:solidFill>
                <a:latin typeface="Calibri" charset="0"/>
              </a:rPr>
              <a:t>Our approach:</a:t>
            </a:r>
            <a:endParaRPr lang="en-US" sz="3200" dirty="0">
              <a:solidFill>
                <a:srgbClr val="000000"/>
              </a:solidFill>
              <a:latin typeface="Calibri" charset="0"/>
            </a:endParaRPr>
          </a:p>
        </p:txBody>
      </p:sp>
    </p:spTree>
    <p:extLst>
      <p:ext uri="{BB962C8B-B14F-4D97-AF65-F5344CB8AC3E}">
        <p14:creationId xmlns:p14="http://schemas.microsoft.com/office/powerpoint/2010/main" val="289797647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Goal</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8" name="Picture 7" descr="image_cap_0.png"/>
          <p:cNvPicPr>
            <a:picLocks noChangeAspect="1"/>
          </p:cNvPicPr>
          <p:nvPr/>
        </p:nvPicPr>
        <p:blipFill rotWithShape="1">
          <a:blip r:embed="rId3">
            <a:extLst>
              <a:ext uri="{28A0092B-C50C-407E-A947-70E740481C1C}">
                <a14:useLocalDpi xmlns:a14="http://schemas.microsoft.com/office/drawing/2010/main" val="0"/>
              </a:ext>
            </a:extLst>
          </a:blip>
          <a:srcRect l="5306" t="14138"/>
          <a:stretch/>
        </p:blipFill>
        <p:spPr>
          <a:xfrm>
            <a:off x="2188550" y="1729136"/>
            <a:ext cx="5666803" cy="5106184"/>
          </a:xfrm>
          <a:prstGeom prst="rect">
            <a:avLst/>
          </a:prstGeom>
        </p:spPr>
      </p:pic>
      <p:sp>
        <p:nvSpPr>
          <p:cNvPr id="10" name="TextBox 9"/>
          <p:cNvSpPr txBox="1"/>
          <p:nvPr/>
        </p:nvSpPr>
        <p:spPr>
          <a:xfrm>
            <a:off x="2527524" y="1827537"/>
            <a:ext cx="3618560" cy="523220"/>
          </a:xfrm>
          <a:prstGeom prst="rect">
            <a:avLst/>
          </a:prstGeom>
          <a:noFill/>
        </p:spPr>
        <p:txBody>
          <a:bodyPr wrap="square" rtlCol="0">
            <a:spAutoFit/>
          </a:bodyPr>
          <a:lstStyle/>
          <a:p>
            <a:pPr algn="ctr"/>
            <a:r>
              <a:rPr lang="en-US" sz="2800" b="1" dirty="0" smtClean="0"/>
              <a:t>Sleeping area</a:t>
            </a:r>
            <a:endParaRPr lang="en-US" sz="2800" b="1" dirty="0"/>
          </a:p>
        </p:txBody>
      </p:sp>
      <p:cxnSp>
        <p:nvCxnSpPr>
          <p:cNvPr id="11" name="Straight Arrow Connector 10"/>
          <p:cNvCxnSpPr/>
          <p:nvPr/>
        </p:nvCxnSpPr>
        <p:spPr>
          <a:xfrm>
            <a:off x="4336804" y="2350757"/>
            <a:ext cx="199051" cy="586361"/>
          </a:xfrm>
          <a:prstGeom prst="straightConnector1">
            <a:avLst/>
          </a:prstGeom>
          <a:ln w="50800">
            <a:tailEnd type="arrow"/>
          </a:ln>
        </p:spPr>
        <p:style>
          <a:lnRef idx="2">
            <a:schemeClr val="dk1"/>
          </a:lnRef>
          <a:fillRef idx="0">
            <a:schemeClr val="dk1"/>
          </a:fillRef>
          <a:effectRef idx="1">
            <a:schemeClr val="dk1"/>
          </a:effectRef>
          <a:fontRef idx="minor">
            <a:schemeClr val="tx1"/>
          </a:fontRef>
        </p:style>
      </p:cxnSp>
      <p:sp>
        <p:nvSpPr>
          <p:cNvPr id="12" name="TextBox 11"/>
          <p:cNvSpPr txBox="1"/>
          <p:nvPr/>
        </p:nvSpPr>
        <p:spPr>
          <a:xfrm>
            <a:off x="2188550" y="6080176"/>
            <a:ext cx="3957534" cy="523220"/>
          </a:xfrm>
          <a:prstGeom prst="rect">
            <a:avLst/>
          </a:prstGeom>
          <a:noFill/>
        </p:spPr>
        <p:txBody>
          <a:bodyPr wrap="square" rtlCol="0">
            <a:spAutoFit/>
          </a:bodyPr>
          <a:lstStyle/>
          <a:p>
            <a:pPr algn="ctr"/>
            <a:r>
              <a:rPr lang="en-US" sz="2800" b="1" dirty="0" smtClean="0"/>
              <a:t>Vanity area</a:t>
            </a:r>
            <a:endParaRPr lang="en-US" sz="2800" b="1" dirty="0"/>
          </a:p>
        </p:txBody>
      </p:sp>
      <p:cxnSp>
        <p:nvCxnSpPr>
          <p:cNvPr id="13" name="Straight Arrow Connector 12"/>
          <p:cNvCxnSpPr/>
          <p:nvPr/>
        </p:nvCxnSpPr>
        <p:spPr>
          <a:xfrm flipV="1">
            <a:off x="4218345" y="5749493"/>
            <a:ext cx="118459" cy="487631"/>
          </a:xfrm>
          <a:prstGeom prst="straightConnector1">
            <a:avLst/>
          </a:prstGeom>
          <a:ln w="50800">
            <a:tailEnd type="arrow"/>
          </a:ln>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7373910" y="1926262"/>
            <a:ext cx="1556276" cy="523220"/>
          </a:xfrm>
          <a:prstGeom prst="rect">
            <a:avLst/>
          </a:prstGeom>
          <a:noFill/>
        </p:spPr>
        <p:txBody>
          <a:bodyPr wrap="square" rtlCol="0">
            <a:spAutoFit/>
          </a:bodyPr>
          <a:lstStyle/>
          <a:p>
            <a:pPr algn="ctr"/>
            <a:r>
              <a:rPr lang="en-US" sz="2800" b="1" dirty="0" smtClean="0"/>
              <a:t>Door set</a:t>
            </a:r>
            <a:endParaRPr lang="en-US" sz="2800" b="1" dirty="0"/>
          </a:p>
        </p:txBody>
      </p:sp>
      <p:cxnSp>
        <p:nvCxnSpPr>
          <p:cNvPr id="17" name="Straight Arrow Connector 16"/>
          <p:cNvCxnSpPr/>
          <p:nvPr/>
        </p:nvCxnSpPr>
        <p:spPr>
          <a:xfrm flipH="1">
            <a:off x="6841858" y="2199215"/>
            <a:ext cx="611428" cy="261610"/>
          </a:xfrm>
          <a:prstGeom prst="straightConnector1">
            <a:avLst/>
          </a:prstGeom>
          <a:ln w="50800">
            <a:tailEnd type="arrow"/>
          </a:ln>
        </p:spPr>
        <p:style>
          <a:lnRef idx="2">
            <a:schemeClr val="dk1"/>
          </a:lnRef>
          <a:fillRef idx="0">
            <a:schemeClr val="dk1"/>
          </a:fillRef>
          <a:effectRef idx="1">
            <a:schemeClr val="dk1"/>
          </a:effectRef>
          <a:fontRef idx="minor">
            <a:schemeClr val="tx1"/>
          </a:fontRef>
        </p:style>
      </p:cxnSp>
      <p:sp>
        <p:nvSpPr>
          <p:cNvPr id="19" name="Content Placeholder 2"/>
          <p:cNvSpPr txBox="1">
            <a:spLocks/>
          </p:cNvSpPr>
          <p:nvPr/>
        </p:nvSpPr>
        <p:spPr bwMode="auto">
          <a:xfrm>
            <a:off x="556710" y="969557"/>
            <a:ext cx="858729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600" dirty="0"/>
              <a:t>Output 2: Category </a:t>
            </a:r>
            <a:r>
              <a:rPr lang="en-US" sz="3600" dirty="0" smtClean="0"/>
              <a:t>labels at different levels.</a:t>
            </a:r>
            <a:endParaRPr lang="en-US" sz="3600" dirty="0"/>
          </a:p>
        </p:txBody>
      </p:sp>
    </p:spTree>
    <p:extLst>
      <p:ext uri="{BB962C8B-B14F-4D97-AF65-F5344CB8AC3E}">
        <p14:creationId xmlns:p14="http://schemas.microsoft.com/office/powerpoint/2010/main" val="3900740506"/>
      </p:ext>
    </p:extLst>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612469" cy="679978"/>
          </a:xfrm>
        </p:spPr>
        <p:txBody>
          <a:bodyPr>
            <a:normAutofit/>
          </a:bodyPr>
          <a:lstStyle/>
          <a:p>
            <a:pPr marL="571500" indent="-571500" algn="l"/>
            <a:r>
              <a:rPr lang="en-US" sz="3600" dirty="0"/>
              <a:t>Learning object-class specific mappings</a:t>
            </a:r>
            <a:endParaRPr lang="en-US" sz="3600" dirty="0" smtClean="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8" name="Picture 16" descr="Screen Shot 2015-02-03 at 8.20.54 PM.jpg"/>
          <p:cNvPicPr>
            <a:picLocks noChangeAspect="1"/>
          </p:cNvPicPr>
          <p:nvPr/>
        </p:nvPicPr>
        <p:blipFill rotWithShape="1">
          <a:blip r:embed="rId3">
            <a:extLst>
              <a:ext uri="{28A0092B-C50C-407E-A947-70E740481C1C}">
                <a14:useLocalDpi xmlns:a14="http://schemas.microsoft.com/office/drawing/2010/main" val="0"/>
              </a:ext>
            </a:extLst>
          </a:blip>
          <a:srcRect l="24289" t="12779" r="19792" b="4660"/>
          <a:stretch/>
        </p:blipFill>
        <p:spPr bwMode="auto">
          <a:xfrm>
            <a:off x="2590196" y="1661785"/>
            <a:ext cx="4476227" cy="471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Screen Shot 2015-02-03 at 8.20.54 PM.jpg"/>
          <p:cNvPicPr>
            <a:picLocks noChangeAspect="1"/>
          </p:cNvPicPr>
          <p:nvPr/>
        </p:nvPicPr>
        <p:blipFill rotWithShape="1">
          <a:blip r:embed="rId3">
            <a:extLst>
              <a:ext uri="{28A0092B-C50C-407E-A947-70E740481C1C}">
                <a14:useLocalDpi xmlns:a14="http://schemas.microsoft.com/office/drawing/2010/main" val="0"/>
              </a:ext>
            </a:extLst>
          </a:blip>
          <a:srcRect t="2365" r="80553" b="4659"/>
          <a:stretch/>
        </p:blipFill>
        <p:spPr bwMode="auto">
          <a:xfrm>
            <a:off x="574364" y="1203372"/>
            <a:ext cx="1556749" cy="530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Screen Shot 2015-02-03 at 8.20.54 PM.jpg"/>
          <p:cNvPicPr>
            <a:picLocks noChangeAspect="1"/>
          </p:cNvPicPr>
          <p:nvPr/>
        </p:nvPicPr>
        <p:blipFill rotWithShape="1">
          <a:blip r:embed="rId3">
            <a:extLst>
              <a:ext uri="{28A0092B-C50C-407E-A947-70E740481C1C}">
                <a14:useLocalDpi xmlns:a14="http://schemas.microsoft.com/office/drawing/2010/main" val="0"/>
              </a:ext>
            </a:extLst>
          </a:blip>
          <a:srcRect l="85533" t="2365" b="4659"/>
          <a:stretch/>
        </p:blipFill>
        <p:spPr bwMode="auto">
          <a:xfrm>
            <a:off x="7575882" y="1203372"/>
            <a:ext cx="1158054" cy="5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descr="Screen Shot 2015-02-03 at 8.20.54 PM.jpg"/>
          <p:cNvPicPr>
            <a:picLocks noChangeAspect="1"/>
          </p:cNvPicPr>
          <p:nvPr/>
        </p:nvPicPr>
        <p:blipFill rotWithShape="1">
          <a:blip r:embed="rId3">
            <a:extLst>
              <a:ext uri="{28A0092B-C50C-407E-A947-70E740481C1C}">
                <a14:useLocalDpi xmlns:a14="http://schemas.microsoft.com/office/drawing/2010/main" val="0"/>
              </a:ext>
            </a:extLst>
          </a:blip>
          <a:srcRect l="19447" t="2365" r="75711" b="4659"/>
          <a:stretch/>
        </p:blipFill>
        <p:spPr bwMode="auto">
          <a:xfrm>
            <a:off x="2226788" y="1203372"/>
            <a:ext cx="387553" cy="5307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descr="Screen Shot 2015-02-03 at 8.20.54 PM.jpg"/>
          <p:cNvPicPr>
            <a:picLocks noChangeAspect="1"/>
          </p:cNvPicPr>
          <p:nvPr/>
        </p:nvPicPr>
        <p:blipFill rotWithShape="1">
          <a:blip r:embed="rId3">
            <a:extLst>
              <a:ext uri="{28A0092B-C50C-407E-A947-70E740481C1C}">
                <a14:useLocalDpi xmlns:a14="http://schemas.microsoft.com/office/drawing/2010/main" val="0"/>
              </a:ext>
            </a:extLst>
          </a:blip>
          <a:srcRect l="80208" t="2365" r="14467" b="4659"/>
          <a:stretch/>
        </p:blipFill>
        <p:spPr bwMode="auto">
          <a:xfrm>
            <a:off x="7053423" y="1203372"/>
            <a:ext cx="426307" cy="530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descr="Screen Shot 2015-02-03 at 8.20.54 PM.jpg"/>
          <p:cNvPicPr>
            <a:picLocks noChangeAspect="1"/>
          </p:cNvPicPr>
          <p:nvPr/>
        </p:nvPicPr>
        <p:blipFill rotWithShape="1">
          <a:blip r:embed="rId3">
            <a:extLst>
              <a:ext uri="{28A0092B-C50C-407E-A947-70E740481C1C}">
                <a14:useLocalDpi xmlns:a14="http://schemas.microsoft.com/office/drawing/2010/main" val="0"/>
              </a:ext>
            </a:extLst>
          </a:blip>
          <a:srcRect l="24289" t="2365" r="21729" b="90615"/>
          <a:stretch/>
        </p:blipFill>
        <p:spPr bwMode="auto">
          <a:xfrm>
            <a:off x="2590196" y="1203372"/>
            <a:ext cx="4321205" cy="40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43209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612469" cy="679978"/>
          </a:xfrm>
        </p:spPr>
        <p:txBody>
          <a:bodyPr>
            <a:normAutofit/>
          </a:bodyPr>
          <a:lstStyle/>
          <a:p>
            <a:pPr marL="571500" indent="-571500" algn="l"/>
            <a:r>
              <a:rPr lang="en-US" sz="3600" dirty="0"/>
              <a:t>Learning object-class specific mappings</a:t>
            </a:r>
            <a:endParaRPr lang="en-US" sz="3600" dirty="0" smtClean="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9" name="Content Placeholder 2"/>
          <p:cNvSpPr txBox="1">
            <a:spLocks/>
          </p:cNvSpPr>
          <p:nvPr/>
        </p:nvSpPr>
        <p:spPr bwMode="auto">
          <a:xfrm>
            <a:off x="355598" y="987052"/>
            <a:ext cx="8540751" cy="2075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571500" indent="-5715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Bef>
                <a:spcPct val="20000"/>
              </a:spcBef>
            </a:pPr>
            <a:r>
              <a:rPr lang="en-US" sz="2800" dirty="0" smtClean="0">
                <a:solidFill>
                  <a:srgbClr val="000000"/>
                </a:solidFill>
                <a:latin typeface="Calibri" charset="0"/>
              </a:rPr>
              <a:t>Learning procedure [O’Donovan et al. 2014]</a:t>
            </a:r>
          </a:p>
          <a:p>
            <a:pPr marL="457200" indent="-457200" eaLnBrk="1" hangingPunct="1">
              <a:spcBef>
                <a:spcPct val="20000"/>
              </a:spcBef>
              <a:buFont typeface="Arial"/>
              <a:buChar char="•"/>
            </a:pPr>
            <a:r>
              <a:rPr lang="en-US" sz="2800" dirty="0" smtClean="0">
                <a:solidFill>
                  <a:srgbClr val="000000"/>
                </a:solidFill>
                <a:latin typeface="Calibri" charset="0"/>
              </a:rPr>
              <a:t>Using a logistic function to model rater’s preferences</a:t>
            </a:r>
          </a:p>
          <a:p>
            <a:pPr marL="457200" indent="-457200" eaLnBrk="1" hangingPunct="1">
              <a:spcBef>
                <a:spcPct val="20000"/>
              </a:spcBef>
              <a:buFont typeface="Arial"/>
              <a:buChar char="•"/>
            </a:pPr>
            <a:r>
              <a:rPr lang="en-US" sz="2800" dirty="0" smtClean="0">
                <a:solidFill>
                  <a:srgbClr val="000000"/>
                </a:solidFill>
                <a:latin typeface="Calibri" charset="0"/>
              </a:rPr>
              <a:t>Learning by maximizing the likelihood of the training triplets with regularization</a:t>
            </a:r>
            <a:endParaRPr lang="en-US" sz="2800" dirty="0">
              <a:solidFill>
                <a:srgbClr val="000000"/>
              </a:solidFill>
              <a:latin typeface="Calibri" charset="0"/>
            </a:endParaRPr>
          </a:p>
        </p:txBody>
      </p:sp>
    </p:spTree>
    <p:extLst>
      <p:ext uri="{BB962C8B-B14F-4D97-AF65-F5344CB8AC3E}">
        <p14:creationId xmlns:p14="http://schemas.microsoft.com/office/powerpoint/2010/main" val="747785201"/>
      </p:ext>
    </p:extLst>
  </p:cSld>
  <p:clrMapOvr>
    <a:masterClrMapping/>
  </p:clrMapOvr>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612469" cy="679978"/>
          </a:xfrm>
        </p:spPr>
        <p:txBody>
          <a:bodyPr>
            <a:noAutofit/>
          </a:bodyPr>
          <a:lstStyle/>
          <a:p>
            <a:pPr marL="571500" indent="-571500" algn="l"/>
            <a:r>
              <a:rPr lang="en-US" sz="4000" dirty="0"/>
              <a:t>Results of triplet prediction</a:t>
            </a:r>
            <a:endParaRPr lang="en-US" sz="4000" dirty="0" smtClean="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376238" y="971550"/>
            <a:ext cx="8980487" cy="1631216"/>
          </a:xfrm>
          <a:prstGeom prst="rect">
            <a:avLst/>
          </a:prstGeom>
          <a:noFill/>
        </p:spPr>
        <p:txBody>
          <a:bodyPr>
            <a:spAutoFit/>
          </a:bodyPr>
          <a:lstStyle/>
          <a:p>
            <a:pPr>
              <a:defRPr/>
            </a:pPr>
            <a:r>
              <a:rPr lang="en-US" sz="3200" dirty="0">
                <a:solidFill>
                  <a:srgbClr val="000000"/>
                </a:solidFill>
                <a:latin typeface="+mn-lt"/>
              </a:rPr>
              <a:t>Test set: triplets that human agree upon</a:t>
            </a:r>
          </a:p>
          <a:p>
            <a:pPr marL="457200" indent="-457200">
              <a:buFont typeface="Arial"/>
              <a:buChar char="•"/>
              <a:defRPr/>
            </a:pPr>
            <a:r>
              <a:rPr lang="en-US" sz="3200" dirty="0">
                <a:solidFill>
                  <a:srgbClr val="000000"/>
                </a:solidFill>
                <a:latin typeface="+mn-lt"/>
              </a:rPr>
              <a:t>264 triplets from dining room</a:t>
            </a:r>
          </a:p>
          <a:p>
            <a:pPr marL="457200" indent="-457200">
              <a:buFont typeface="Arial"/>
              <a:buChar char="•"/>
              <a:defRPr/>
            </a:pPr>
            <a:r>
              <a:rPr lang="en-US" sz="3200" dirty="0">
                <a:solidFill>
                  <a:srgbClr val="000000"/>
                </a:solidFill>
                <a:latin typeface="+mn-lt"/>
              </a:rPr>
              <a:t>229 triplets from living room</a:t>
            </a:r>
          </a:p>
        </p:txBody>
      </p:sp>
      <p:graphicFrame>
        <p:nvGraphicFramePr>
          <p:cNvPr id="8" name="Table 7"/>
          <p:cNvGraphicFramePr>
            <a:graphicFrameLocks noGrp="1"/>
          </p:cNvGraphicFramePr>
          <p:nvPr>
            <p:extLst>
              <p:ext uri="{D42A27DB-BD31-4B8C-83A1-F6EECF244321}">
                <p14:modId xmlns:p14="http://schemas.microsoft.com/office/powerpoint/2010/main" val="171156964"/>
              </p:ext>
            </p:extLst>
          </p:nvPr>
        </p:nvGraphicFramePr>
        <p:xfrm>
          <a:off x="418352" y="2708341"/>
          <a:ext cx="8149775" cy="3627119"/>
        </p:xfrm>
        <a:graphic>
          <a:graphicData uri="http://schemas.openxmlformats.org/drawingml/2006/table">
            <a:tbl>
              <a:tblPr firstRow="1" bandRow="1">
                <a:tableStyleId>{3C2FFA5D-87B4-456A-9821-1D502468CF0F}</a:tableStyleId>
              </a:tblPr>
              <a:tblGrid>
                <a:gridCol w="4026337"/>
                <a:gridCol w="2066684"/>
                <a:gridCol w="2056754"/>
              </a:tblGrid>
              <a:tr h="370840">
                <a:tc>
                  <a:txBody>
                    <a:bodyPr/>
                    <a:lstStyle/>
                    <a:p>
                      <a:pPr algn="ctr"/>
                      <a:r>
                        <a:rPr lang="en-US" sz="2800" dirty="0" smtClean="0"/>
                        <a:t>Method</a:t>
                      </a:r>
                      <a:endParaRPr lang="en-US" sz="2800" dirty="0"/>
                    </a:p>
                  </a:txBody>
                  <a:tcPr/>
                </a:tc>
                <a:tc>
                  <a:txBody>
                    <a:bodyPr/>
                    <a:lstStyle/>
                    <a:p>
                      <a:pPr algn="ctr"/>
                      <a:r>
                        <a:rPr lang="en-US" sz="2800" dirty="0" smtClean="0"/>
                        <a:t>Dining room</a:t>
                      </a:r>
                      <a:endParaRPr lang="en-US" sz="2800" dirty="0"/>
                    </a:p>
                  </a:txBody>
                  <a:tcPr/>
                </a:tc>
                <a:tc>
                  <a:txBody>
                    <a:bodyPr/>
                    <a:lstStyle/>
                    <a:p>
                      <a:pPr algn="ctr"/>
                      <a:r>
                        <a:rPr lang="en-US" sz="2800" dirty="0" smtClean="0"/>
                        <a:t>Living room</a:t>
                      </a:r>
                      <a:endParaRPr lang="en-US" sz="2800" dirty="0"/>
                    </a:p>
                  </a:txBody>
                  <a:tcPr/>
                </a:tc>
              </a:tr>
              <a:tr h="370840">
                <a:tc>
                  <a:txBody>
                    <a:bodyPr/>
                    <a:lstStyle/>
                    <a:p>
                      <a:pPr algn="ctr"/>
                      <a:r>
                        <a:rPr lang="en-US" sz="2400" dirty="0" smtClean="0"/>
                        <a:t>Chance</a:t>
                      </a:r>
                      <a:endParaRPr lang="en-US" sz="2400" dirty="0"/>
                    </a:p>
                  </a:txBody>
                  <a:tcPr/>
                </a:tc>
                <a:tc>
                  <a:txBody>
                    <a:bodyPr/>
                    <a:lstStyle/>
                    <a:p>
                      <a:pPr algn="ctr"/>
                      <a:r>
                        <a:rPr lang="en-US" sz="2800" dirty="0" smtClean="0"/>
                        <a:t>50%</a:t>
                      </a:r>
                      <a:endParaRPr lang="en-US" sz="2800" dirty="0"/>
                    </a:p>
                  </a:txBody>
                  <a:tcPr/>
                </a:tc>
                <a:tc>
                  <a:txBody>
                    <a:bodyPr/>
                    <a:lstStyle/>
                    <a:p>
                      <a:pPr algn="ctr"/>
                      <a:r>
                        <a:rPr lang="en-US" sz="2800" dirty="0" smtClean="0"/>
                        <a:t>50%</a:t>
                      </a:r>
                      <a:endParaRPr lang="en-US" sz="2800" dirty="0"/>
                    </a:p>
                  </a:txBody>
                  <a:tcPr/>
                </a:tc>
              </a:tr>
              <a:tr h="370840">
                <a:tc>
                  <a:txBody>
                    <a:bodyPr/>
                    <a:lstStyle/>
                    <a:p>
                      <a:pPr algn="ctr"/>
                      <a:r>
                        <a:rPr lang="en-US" sz="2400" dirty="0" smtClean="0"/>
                        <a:t>No part-aware</a:t>
                      </a:r>
                      <a:r>
                        <a:rPr lang="en-US" sz="2400" baseline="0" dirty="0" smtClean="0"/>
                        <a:t>, Symmetric</a:t>
                      </a:r>
                      <a:endParaRPr lang="en-US" sz="2400" dirty="0"/>
                    </a:p>
                  </a:txBody>
                  <a:tcPr/>
                </a:tc>
                <a:tc>
                  <a:txBody>
                    <a:bodyPr/>
                    <a:lstStyle/>
                    <a:p>
                      <a:pPr algn="ctr"/>
                      <a:r>
                        <a:rPr lang="en-US" sz="2800" dirty="0" smtClean="0"/>
                        <a:t>63%</a:t>
                      </a:r>
                      <a:endParaRPr lang="en-US" sz="2800" dirty="0"/>
                    </a:p>
                  </a:txBody>
                  <a:tcPr/>
                </a:tc>
                <a:tc>
                  <a:txBody>
                    <a:bodyPr/>
                    <a:lstStyle/>
                    <a:p>
                      <a:pPr algn="ctr"/>
                      <a:r>
                        <a:rPr lang="en-US" sz="2800" dirty="0" smtClean="0"/>
                        <a:t>55%</a:t>
                      </a:r>
                      <a:endParaRPr lang="en-US" sz="2800" dirty="0"/>
                    </a:p>
                  </a:txBody>
                  <a:tcPr/>
                </a:tc>
              </a:tr>
              <a:tr h="370840">
                <a:tc>
                  <a:txBody>
                    <a:bodyPr/>
                    <a:lstStyle/>
                    <a:p>
                      <a:pPr algn="ctr"/>
                      <a:r>
                        <a:rPr lang="en-US" sz="2400" dirty="0" smtClean="0"/>
                        <a:t>Part-aware</a:t>
                      </a:r>
                      <a:r>
                        <a:rPr lang="en-US" sz="2400" baseline="0" dirty="0" smtClean="0"/>
                        <a:t>, Symmetric</a:t>
                      </a:r>
                      <a:endParaRPr lang="en-US" sz="2400" dirty="0"/>
                    </a:p>
                  </a:txBody>
                  <a:tcPr/>
                </a:tc>
                <a:tc>
                  <a:txBody>
                    <a:bodyPr/>
                    <a:lstStyle/>
                    <a:p>
                      <a:pPr algn="ctr"/>
                      <a:r>
                        <a:rPr lang="en-US" sz="2800" dirty="0" smtClean="0"/>
                        <a:t>63%</a:t>
                      </a:r>
                      <a:endParaRPr lang="en-US" sz="2800" dirty="0"/>
                    </a:p>
                  </a:txBody>
                  <a:tcPr/>
                </a:tc>
                <a:tc>
                  <a:txBody>
                    <a:bodyPr/>
                    <a:lstStyle/>
                    <a:p>
                      <a:pPr algn="ctr"/>
                      <a:r>
                        <a:rPr lang="en-US" sz="2800" dirty="0" smtClean="0"/>
                        <a:t>65%</a:t>
                      </a:r>
                      <a:endParaRPr lang="en-US" sz="2800" dirty="0"/>
                    </a:p>
                  </a:txBody>
                  <a:tcPr/>
                </a:tc>
              </a:tr>
              <a:tr h="370840">
                <a:tc>
                  <a:txBody>
                    <a:bodyPr/>
                    <a:lstStyle/>
                    <a:p>
                      <a:pPr algn="ctr"/>
                      <a:r>
                        <a:rPr lang="en-US" sz="2400" dirty="0" smtClean="0"/>
                        <a:t>No</a:t>
                      </a:r>
                      <a:r>
                        <a:rPr lang="en-US" sz="2400" baseline="0" dirty="0" smtClean="0"/>
                        <a:t> part-aware, Asymmetric</a:t>
                      </a:r>
                      <a:endParaRPr lang="en-US" sz="2400" dirty="0"/>
                    </a:p>
                  </a:txBody>
                  <a:tcPr/>
                </a:tc>
                <a:tc>
                  <a:txBody>
                    <a:bodyPr/>
                    <a:lstStyle/>
                    <a:p>
                      <a:pPr algn="ctr"/>
                      <a:r>
                        <a:rPr lang="en-US" sz="2800" dirty="0" smtClean="0"/>
                        <a:t>68%</a:t>
                      </a:r>
                      <a:endParaRPr lang="en-US" sz="2800" dirty="0"/>
                    </a:p>
                  </a:txBody>
                  <a:tcPr/>
                </a:tc>
                <a:tc>
                  <a:txBody>
                    <a:bodyPr/>
                    <a:lstStyle/>
                    <a:p>
                      <a:pPr algn="ctr"/>
                      <a:r>
                        <a:rPr lang="en-US" sz="2800" dirty="0" smtClean="0"/>
                        <a:t>65%</a:t>
                      </a:r>
                      <a:endParaRPr lang="en-US" sz="2800" dirty="0"/>
                    </a:p>
                  </a:txBody>
                  <a:tcPr/>
                </a:tc>
              </a:tr>
              <a:tr h="370840">
                <a:tc>
                  <a:txBody>
                    <a:bodyPr/>
                    <a:lstStyle/>
                    <a:p>
                      <a:pPr algn="ctr"/>
                      <a:r>
                        <a:rPr lang="en-US" sz="2400" dirty="0" smtClean="0">
                          <a:solidFill>
                            <a:srgbClr val="FF0000"/>
                          </a:solidFill>
                        </a:rPr>
                        <a:t>Part-aware,</a:t>
                      </a:r>
                      <a:r>
                        <a:rPr lang="en-US" sz="2400" baseline="0" dirty="0" smtClean="0">
                          <a:solidFill>
                            <a:srgbClr val="FF0000"/>
                          </a:solidFill>
                        </a:rPr>
                        <a:t> Asymmetric (Ours)</a:t>
                      </a:r>
                      <a:endParaRPr lang="en-US" sz="2400" dirty="0">
                        <a:solidFill>
                          <a:srgbClr val="FF0000"/>
                        </a:solidFill>
                      </a:endParaRPr>
                    </a:p>
                  </a:txBody>
                  <a:tcPr/>
                </a:tc>
                <a:tc>
                  <a:txBody>
                    <a:bodyPr/>
                    <a:lstStyle/>
                    <a:p>
                      <a:pPr algn="ctr"/>
                      <a:r>
                        <a:rPr lang="en-US" sz="2800" dirty="0" smtClean="0">
                          <a:solidFill>
                            <a:srgbClr val="FF0000"/>
                          </a:solidFill>
                        </a:rPr>
                        <a:t>73%</a:t>
                      </a:r>
                      <a:endParaRPr lang="en-US" sz="2800" dirty="0">
                        <a:solidFill>
                          <a:srgbClr val="FF0000"/>
                        </a:solidFill>
                      </a:endParaRPr>
                    </a:p>
                  </a:txBody>
                  <a:tcPr/>
                </a:tc>
                <a:tc>
                  <a:txBody>
                    <a:bodyPr/>
                    <a:lstStyle/>
                    <a:p>
                      <a:pPr algn="ctr"/>
                      <a:r>
                        <a:rPr lang="en-US" sz="2800" dirty="0" smtClean="0">
                          <a:solidFill>
                            <a:srgbClr val="FF0000"/>
                          </a:solidFill>
                        </a:rPr>
                        <a:t>72%</a:t>
                      </a:r>
                      <a:endParaRPr lang="en-US" sz="2800" dirty="0">
                        <a:solidFill>
                          <a:srgbClr val="FF0000"/>
                        </a:solidFill>
                      </a:endParaRPr>
                    </a:p>
                  </a:txBody>
                  <a:tcPr/>
                </a:tc>
              </a:tr>
              <a:tr h="370840">
                <a:tc>
                  <a:txBody>
                    <a:bodyPr/>
                    <a:lstStyle/>
                    <a:p>
                      <a:pPr algn="ctr"/>
                      <a:r>
                        <a:rPr lang="en-US" sz="2400" dirty="0" smtClean="0"/>
                        <a:t>People</a:t>
                      </a:r>
                      <a:endParaRPr lang="en-US" sz="2400" dirty="0"/>
                    </a:p>
                  </a:txBody>
                  <a:tcPr/>
                </a:tc>
                <a:tc>
                  <a:txBody>
                    <a:bodyPr/>
                    <a:lstStyle/>
                    <a:p>
                      <a:pPr algn="ctr"/>
                      <a:r>
                        <a:rPr lang="en-US" sz="2800" dirty="0" smtClean="0"/>
                        <a:t>93%</a:t>
                      </a:r>
                      <a:endParaRPr lang="en-US" sz="2800" dirty="0"/>
                    </a:p>
                  </a:txBody>
                  <a:tcPr/>
                </a:tc>
                <a:tc>
                  <a:txBody>
                    <a:bodyPr/>
                    <a:lstStyle/>
                    <a:p>
                      <a:pPr algn="ctr"/>
                      <a:r>
                        <a:rPr lang="en-US" sz="2800" dirty="0" smtClean="0"/>
                        <a:t>99%</a:t>
                      </a:r>
                      <a:endParaRPr lang="en-US" sz="2800" dirty="0"/>
                    </a:p>
                  </a:txBody>
                  <a:tcPr/>
                </a:tc>
              </a:tr>
            </a:tbl>
          </a:graphicData>
        </a:graphic>
      </p:graphicFrame>
    </p:spTree>
    <p:extLst>
      <p:ext uri="{BB962C8B-B14F-4D97-AF65-F5344CB8AC3E}">
        <p14:creationId xmlns:p14="http://schemas.microsoft.com/office/powerpoint/2010/main" val="12879773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612469" cy="679978"/>
          </a:xfrm>
        </p:spPr>
        <p:txBody>
          <a:bodyPr>
            <a:noAutofit/>
          </a:bodyPr>
          <a:lstStyle/>
          <a:p>
            <a:pPr marL="571500" indent="-571500" algn="l"/>
            <a:r>
              <a:rPr lang="en-US" sz="4000" dirty="0" smtClean="0"/>
              <a:t>Applications</a:t>
            </a:r>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343837" y="1093517"/>
            <a:ext cx="8393011" cy="1754327"/>
          </a:xfrm>
          <a:prstGeom prst="rect">
            <a:avLst/>
          </a:prstGeom>
          <a:noFill/>
        </p:spPr>
        <p:txBody>
          <a:bodyPr wrap="square" rtlCol="0">
            <a:spAutoFit/>
          </a:bodyPr>
          <a:lstStyle/>
          <a:p>
            <a:pPr marL="457200" indent="-457200">
              <a:buFont typeface="Arial"/>
              <a:buChar char="•"/>
            </a:pPr>
            <a:r>
              <a:rPr lang="en-US" sz="3600" dirty="0" smtClean="0"/>
              <a:t>Style-aware shape retrieval</a:t>
            </a:r>
          </a:p>
          <a:p>
            <a:pPr marL="457200" indent="-457200">
              <a:buFont typeface="Arial"/>
              <a:buChar char="•"/>
            </a:pPr>
            <a:r>
              <a:rPr lang="en-US" sz="3600" dirty="0" smtClean="0"/>
              <a:t>Style-aware furniture suggestion</a:t>
            </a:r>
          </a:p>
          <a:p>
            <a:pPr marL="457200" indent="-457200">
              <a:buFont typeface="Arial"/>
              <a:buChar char="•"/>
            </a:pPr>
            <a:r>
              <a:rPr lang="en-US" sz="3600" dirty="0" smtClean="0"/>
              <a:t>Style-aware scene building</a:t>
            </a:r>
            <a:endParaRPr lang="en-US" sz="3600" dirty="0"/>
          </a:p>
        </p:txBody>
      </p:sp>
    </p:spTree>
    <p:extLst>
      <p:ext uri="{BB962C8B-B14F-4D97-AF65-F5344CB8AC3E}">
        <p14:creationId xmlns:p14="http://schemas.microsoft.com/office/powerpoint/2010/main" val="3417731799"/>
      </p:ext>
    </p:extLst>
  </p:cSld>
  <p:clrMapOvr>
    <a:masterClrMapping/>
  </p:clrMapOvr>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612469" cy="679978"/>
          </a:xfrm>
        </p:spPr>
        <p:txBody>
          <a:bodyPr>
            <a:noAutofit/>
          </a:bodyPr>
          <a:lstStyle/>
          <a:p>
            <a:pPr marL="571500" indent="-571500" algn="l"/>
            <a:r>
              <a:rPr lang="en-US" sz="4000" dirty="0" smtClean="0"/>
              <a:t>Applications</a:t>
            </a:r>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343837" y="1093517"/>
            <a:ext cx="8393011" cy="1754327"/>
          </a:xfrm>
          <a:prstGeom prst="rect">
            <a:avLst/>
          </a:prstGeom>
          <a:noFill/>
        </p:spPr>
        <p:txBody>
          <a:bodyPr wrap="square" rtlCol="0">
            <a:spAutoFit/>
          </a:bodyPr>
          <a:lstStyle/>
          <a:p>
            <a:pPr marL="457200" indent="-457200">
              <a:buFont typeface="Arial"/>
              <a:buChar char="•"/>
            </a:pPr>
            <a:r>
              <a:rPr lang="en-US" sz="3600" dirty="0" smtClean="0"/>
              <a:t>Style-aware shape retrieval</a:t>
            </a:r>
          </a:p>
          <a:p>
            <a:pPr marL="457200" indent="-457200">
              <a:buFont typeface="Arial"/>
              <a:buChar char="•"/>
            </a:pPr>
            <a:r>
              <a:rPr lang="en-US" sz="3600" dirty="0" smtClean="0">
                <a:solidFill>
                  <a:schemeClr val="bg1">
                    <a:lumMod val="75000"/>
                  </a:schemeClr>
                </a:solidFill>
              </a:rPr>
              <a:t>Style-aware furniture suggestion</a:t>
            </a:r>
          </a:p>
          <a:p>
            <a:pPr marL="457200" indent="-457200">
              <a:buFont typeface="Arial"/>
              <a:buChar char="•"/>
            </a:pPr>
            <a:r>
              <a:rPr lang="en-US" sz="3600" dirty="0" smtClean="0"/>
              <a:t>Style-aware scene building</a:t>
            </a:r>
            <a:endParaRPr lang="en-US" sz="3600" dirty="0"/>
          </a:p>
        </p:txBody>
      </p:sp>
    </p:spTree>
    <p:extLst>
      <p:ext uri="{BB962C8B-B14F-4D97-AF65-F5344CB8AC3E}">
        <p14:creationId xmlns:p14="http://schemas.microsoft.com/office/powerpoint/2010/main" val="12484196"/>
      </p:ext>
    </p:extLst>
  </p:cSld>
  <p:clrMapOvr>
    <a:masterClrMapping/>
  </p:clrMapOvr>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612469" cy="679978"/>
          </a:xfrm>
        </p:spPr>
        <p:txBody>
          <a:bodyPr>
            <a:noAutofit/>
          </a:bodyPr>
          <a:lstStyle/>
          <a:p>
            <a:pPr marL="571500" indent="-571500" algn="l"/>
            <a:r>
              <a:rPr lang="en-US" sz="4000" dirty="0" smtClean="0"/>
              <a:t>Style-aware shape </a:t>
            </a:r>
            <a:r>
              <a:rPr lang="en-US" sz="4000" dirty="0"/>
              <a:t>r</a:t>
            </a:r>
            <a:r>
              <a:rPr lang="en-US" sz="4000" dirty="0" smtClean="0"/>
              <a:t>etrieval</a:t>
            </a:r>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3" name="Picture 2" descr="Screen Shot 2015-02-04 at 6.56.51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50" y="2069183"/>
            <a:ext cx="1911146" cy="1599122"/>
          </a:xfrm>
          <a:prstGeom prst="rect">
            <a:avLst/>
          </a:prstGeom>
        </p:spPr>
      </p:pic>
      <p:sp>
        <p:nvSpPr>
          <p:cNvPr id="8" name="TextBox 7"/>
          <p:cNvSpPr txBox="1"/>
          <p:nvPr/>
        </p:nvSpPr>
        <p:spPr>
          <a:xfrm>
            <a:off x="4174403" y="1335988"/>
            <a:ext cx="2786855" cy="584776"/>
          </a:xfrm>
          <a:prstGeom prst="rect">
            <a:avLst/>
          </a:prstGeom>
          <a:noFill/>
        </p:spPr>
        <p:txBody>
          <a:bodyPr wrap="square" rtlCol="0">
            <a:spAutoFit/>
          </a:bodyPr>
          <a:lstStyle/>
          <a:p>
            <a:pPr algn="ctr"/>
            <a:r>
              <a:rPr lang="en-US" sz="3200" dirty="0" smtClean="0"/>
              <a:t>Dining chair</a:t>
            </a:r>
            <a:endParaRPr lang="en-US" sz="3200" dirty="0"/>
          </a:p>
        </p:txBody>
      </p:sp>
      <p:sp>
        <p:nvSpPr>
          <p:cNvPr id="10" name="TextBox 9"/>
          <p:cNvSpPr txBox="1"/>
          <p:nvPr/>
        </p:nvSpPr>
        <p:spPr>
          <a:xfrm>
            <a:off x="-38005" y="1335988"/>
            <a:ext cx="2786855" cy="584776"/>
          </a:xfrm>
          <a:prstGeom prst="rect">
            <a:avLst/>
          </a:prstGeom>
          <a:noFill/>
        </p:spPr>
        <p:txBody>
          <a:bodyPr wrap="square" rtlCol="0">
            <a:spAutoFit/>
          </a:bodyPr>
          <a:lstStyle/>
          <a:p>
            <a:pPr algn="ctr"/>
            <a:r>
              <a:rPr lang="en-US" sz="3200" dirty="0" smtClean="0"/>
              <a:t>Query model</a:t>
            </a:r>
            <a:endParaRPr lang="en-US" sz="3200" dirty="0"/>
          </a:p>
        </p:txBody>
      </p:sp>
      <p:sp>
        <p:nvSpPr>
          <p:cNvPr id="2" name="TextBox 1"/>
          <p:cNvSpPr txBox="1"/>
          <p:nvPr/>
        </p:nvSpPr>
        <p:spPr>
          <a:xfrm>
            <a:off x="2641210" y="1846053"/>
            <a:ext cx="6072121" cy="1862048"/>
          </a:xfrm>
          <a:prstGeom prst="rect">
            <a:avLst/>
          </a:prstGeom>
          <a:noFill/>
        </p:spPr>
        <p:txBody>
          <a:bodyPr wrap="square" rtlCol="0">
            <a:spAutoFit/>
          </a:bodyPr>
          <a:lstStyle/>
          <a:p>
            <a:pPr algn="ctr"/>
            <a:r>
              <a:rPr lang="en-US" sz="11500" b="1" dirty="0" smtClean="0"/>
              <a:t>?</a:t>
            </a:r>
            <a:endParaRPr lang="en-US" sz="11500" b="1" dirty="0"/>
          </a:p>
        </p:txBody>
      </p:sp>
    </p:spTree>
    <p:extLst>
      <p:ext uri="{BB962C8B-B14F-4D97-AF65-F5344CB8AC3E}">
        <p14:creationId xmlns:p14="http://schemas.microsoft.com/office/powerpoint/2010/main" val="3527003729"/>
      </p:ext>
    </p:extLst>
  </p:cSld>
  <p:clrMapOvr>
    <a:masterClrMapping/>
  </p:clrMapOvr>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612469" cy="679978"/>
          </a:xfrm>
        </p:spPr>
        <p:txBody>
          <a:bodyPr>
            <a:noAutofit/>
          </a:bodyPr>
          <a:lstStyle/>
          <a:p>
            <a:pPr marL="571500" indent="-571500" algn="l"/>
            <a:r>
              <a:rPr lang="en-US" sz="4000" dirty="0" smtClean="0"/>
              <a:t>Style-aware shape </a:t>
            </a:r>
            <a:r>
              <a:rPr lang="en-US" sz="4000" dirty="0"/>
              <a:t>r</a:t>
            </a:r>
            <a:r>
              <a:rPr lang="en-US" sz="4000" dirty="0" smtClean="0"/>
              <a:t>etrieval</a:t>
            </a:r>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3" name="Picture 2" descr="Screen Shot 2015-02-04 at 6.56.51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50" y="2069183"/>
            <a:ext cx="1911146" cy="1599122"/>
          </a:xfrm>
          <a:prstGeom prst="rect">
            <a:avLst/>
          </a:prstGeom>
        </p:spPr>
      </p:pic>
      <p:pic>
        <p:nvPicPr>
          <p:cNvPr id="5" name="Picture 4" descr="Screen Shot 2015-02-04 at 6.56.59 P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1307" y="1859208"/>
            <a:ext cx="6472336" cy="2091296"/>
          </a:xfrm>
          <a:prstGeom prst="rect">
            <a:avLst/>
          </a:prstGeom>
        </p:spPr>
      </p:pic>
      <p:sp>
        <p:nvSpPr>
          <p:cNvPr id="9" name="TextBox 8"/>
          <p:cNvSpPr txBox="1"/>
          <p:nvPr/>
        </p:nvSpPr>
        <p:spPr>
          <a:xfrm>
            <a:off x="4174403" y="1335988"/>
            <a:ext cx="2786855" cy="584776"/>
          </a:xfrm>
          <a:prstGeom prst="rect">
            <a:avLst/>
          </a:prstGeom>
          <a:noFill/>
        </p:spPr>
        <p:txBody>
          <a:bodyPr wrap="square" rtlCol="0">
            <a:spAutoFit/>
          </a:bodyPr>
          <a:lstStyle/>
          <a:p>
            <a:pPr algn="ctr"/>
            <a:r>
              <a:rPr lang="en-US" sz="3200" dirty="0" smtClean="0"/>
              <a:t>Dining chair</a:t>
            </a:r>
            <a:endParaRPr lang="en-US" sz="3200" dirty="0"/>
          </a:p>
        </p:txBody>
      </p:sp>
      <p:sp>
        <p:nvSpPr>
          <p:cNvPr id="11" name="TextBox 10"/>
          <p:cNvSpPr txBox="1"/>
          <p:nvPr/>
        </p:nvSpPr>
        <p:spPr>
          <a:xfrm>
            <a:off x="-38005" y="1335988"/>
            <a:ext cx="2786855" cy="584776"/>
          </a:xfrm>
          <a:prstGeom prst="rect">
            <a:avLst/>
          </a:prstGeom>
          <a:noFill/>
        </p:spPr>
        <p:txBody>
          <a:bodyPr wrap="square" rtlCol="0">
            <a:spAutoFit/>
          </a:bodyPr>
          <a:lstStyle/>
          <a:p>
            <a:pPr algn="ctr"/>
            <a:r>
              <a:rPr lang="en-US" sz="3200" dirty="0" smtClean="0"/>
              <a:t>Query model</a:t>
            </a:r>
            <a:endParaRPr lang="en-US" sz="3200" dirty="0"/>
          </a:p>
        </p:txBody>
      </p:sp>
    </p:spTree>
    <p:extLst>
      <p:ext uri="{BB962C8B-B14F-4D97-AF65-F5344CB8AC3E}">
        <p14:creationId xmlns:p14="http://schemas.microsoft.com/office/powerpoint/2010/main" val="2007583147"/>
      </p:ext>
    </p:extLst>
  </p:cSld>
  <p:clrMapOvr>
    <a:masterClrMapping/>
  </p:clrMapOvr>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612469" cy="679978"/>
          </a:xfrm>
        </p:spPr>
        <p:txBody>
          <a:bodyPr>
            <a:noAutofit/>
          </a:bodyPr>
          <a:lstStyle/>
          <a:p>
            <a:pPr marL="571500" indent="-571500" algn="l"/>
            <a:r>
              <a:rPr lang="en-US" sz="4000" dirty="0" smtClean="0"/>
              <a:t>Style-aware shape </a:t>
            </a:r>
            <a:r>
              <a:rPr lang="en-US" sz="4000" dirty="0"/>
              <a:t>r</a:t>
            </a:r>
            <a:r>
              <a:rPr lang="en-US" sz="4000" dirty="0" smtClean="0"/>
              <a:t>etrieval</a:t>
            </a:r>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3" name="Picture 2" descr="Screen Shot 2015-02-04 at 6.56.51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50" y="2069183"/>
            <a:ext cx="1911146" cy="1599122"/>
          </a:xfrm>
          <a:prstGeom prst="rect">
            <a:avLst/>
          </a:prstGeom>
        </p:spPr>
      </p:pic>
      <p:pic>
        <p:nvPicPr>
          <p:cNvPr id="5" name="Picture 4" descr="Screen Shot 2015-02-04 at 6.56.59 P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1307" y="1859208"/>
            <a:ext cx="6472336" cy="2091296"/>
          </a:xfrm>
          <a:prstGeom prst="rect">
            <a:avLst/>
          </a:prstGeom>
        </p:spPr>
      </p:pic>
      <p:pic>
        <p:nvPicPr>
          <p:cNvPr id="7" name="Picture 6" descr="Screen Shot 2015-02-04 at 6.57.10 P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1306" y="4526928"/>
            <a:ext cx="6565997" cy="2050935"/>
          </a:xfrm>
          <a:prstGeom prst="rect">
            <a:avLst/>
          </a:prstGeom>
        </p:spPr>
      </p:pic>
      <p:sp>
        <p:nvSpPr>
          <p:cNvPr id="9" name="TextBox 8"/>
          <p:cNvSpPr txBox="1"/>
          <p:nvPr/>
        </p:nvSpPr>
        <p:spPr>
          <a:xfrm>
            <a:off x="3098005" y="3938850"/>
            <a:ext cx="5381989" cy="584776"/>
          </a:xfrm>
          <a:prstGeom prst="rect">
            <a:avLst/>
          </a:prstGeom>
          <a:noFill/>
        </p:spPr>
        <p:txBody>
          <a:bodyPr wrap="square" rtlCol="0">
            <a:spAutoFit/>
          </a:bodyPr>
          <a:lstStyle/>
          <a:p>
            <a:pPr algn="ctr"/>
            <a:r>
              <a:rPr lang="en-US" sz="3200" b="1" dirty="0" smtClean="0"/>
              <a:t>(Most incompatible chairs)</a:t>
            </a:r>
            <a:endParaRPr lang="en-US" sz="3200" b="1" dirty="0"/>
          </a:p>
        </p:txBody>
      </p:sp>
      <p:sp>
        <p:nvSpPr>
          <p:cNvPr id="11" name="TextBox 10"/>
          <p:cNvSpPr txBox="1"/>
          <p:nvPr/>
        </p:nvSpPr>
        <p:spPr>
          <a:xfrm>
            <a:off x="4174403" y="1335988"/>
            <a:ext cx="2786855" cy="584776"/>
          </a:xfrm>
          <a:prstGeom prst="rect">
            <a:avLst/>
          </a:prstGeom>
          <a:noFill/>
        </p:spPr>
        <p:txBody>
          <a:bodyPr wrap="square" rtlCol="0">
            <a:spAutoFit/>
          </a:bodyPr>
          <a:lstStyle/>
          <a:p>
            <a:pPr algn="ctr"/>
            <a:r>
              <a:rPr lang="en-US" sz="3200" dirty="0" smtClean="0"/>
              <a:t>Dining chair</a:t>
            </a:r>
            <a:endParaRPr lang="en-US" sz="3200" dirty="0"/>
          </a:p>
        </p:txBody>
      </p:sp>
      <p:sp>
        <p:nvSpPr>
          <p:cNvPr id="13" name="TextBox 12"/>
          <p:cNvSpPr txBox="1"/>
          <p:nvPr/>
        </p:nvSpPr>
        <p:spPr>
          <a:xfrm>
            <a:off x="-38005" y="1335988"/>
            <a:ext cx="2786855" cy="584776"/>
          </a:xfrm>
          <a:prstGeom prst="rect">
            <a:avLst/>
          </a:prstGeom>
          <a:noFill/>
        </p:spPr>
        <p:txBody>
          <a:bodyPr wrap="square" rtlCol="0">
            <a:spAutoFit/>
          </a:bodyPr>
          <a:lstStyle/>
          <a:p>
            <a:pPr algn="ctr"/>
            <a:r>
              <a:rPr lang="en-US" sz="3200" dirty="0" smtClean="0"/>
              <a:t>Query model</a:t>
            </a:r>
            <a:endParaRPr lang="en-US" sz="3200" dirty="0"/>
          </a:p>
        </p:txBody>
      </p:sp>
    </p:spTree>
    <p:extLst>
      <p:ext uri="{BB962C8B-B14F-4D97-AF65-F5344CB8AC3E}">
        <p14:creationId xmlns:p14="http://schemas.microsoft.com/office/powerpoint/2010/main" val="4136959319"/>
      </p:ext>
    </p:extLst>
  </p:cSld>
  <p:clrMapOvr>
    <a:masterClrMapping/>
  </p:clrMapOvr>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612469" cy="679978"/>
          </a:xfrm>
        </p:spPr>
        <p:txBody>
          <a:bodyPr>
            <a:noAutofit/>
          </a:bodyPr>
          <a:lstStyle/>
          <a:p>
            <a:pPr marL="571500" indent="-571500" algn="l"/>
            <a:r>
              <a:rPr lang="en-US" sz="4000" dirty="0" smtClean="0"/>
              <a:t>Style-aware scene </a:t>
            </a:r>
            <a:r>
              <a:rPr lang="en-US" sz="4000" dirty="0"/>
              <a:t>b</a:t>
            </a:r>
            <a:r>
              <a:rPr lang="en-US" sz="4000" dirty="0" smtClean="0"/>
              <a:t>uilding</a:t>
            </a:r>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2" name="version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9949" y="956610"/>
            <a:ext cx="8666217" cy="5897842"/>
          </a:xfrm>
          <a:prstGeom prst="rect">
            <a:avLst/>
          </a:prstGeom>
        </p:spPr>
      </p:pic>
    </p:spTree>
    <p:extLst>
      <p:ext uri="{BB962C8B-B14F-4D97-AF65-F5344CB8AC3E}">
        <p14:creationId xmlns:p14="http://schemas.microsoft.com/office/powerpoint/2010/main" val="131904490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612469" cy="679978"/>
          </a:xfrm>
        </p:spPr>
        <p:txBody>
          <a:bodyPr>
            <a:noAutofit/>
          </a:bodyPr>
          <a:lstStyle/>
          <a:p>
            <a:pPr marL="571500" indent="-571500" algn="l"/>
            <a:r>
              <a:rPr lang="en-US" sz="4000" dirty="0" smtClean="0"/>
              <a:t>Style-aware </a:t>
            </a:r>
            <a:r>
              <a:rPr lang="en-US" sz="4000" dirty="0"/>
              <a:t>s</a:t>
            </a:r>
            <a:r>
              <a:rPr lang="en-US" sz="4000" dirty="0" smtClean="0"/>
              <a:t>cene </a:t>
            </a:r>
            <a:r>
              <a:rPr lang="en-US" sz="4000" dirty="0"/>
              <a:t>b</a:t>
            </a:r>
            <a:r>
              <a:rPr lang="en-US" sz="4000" dirty="0" smtClean="0"/>
              <a:t>uilding</a:t>
            </a:r>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343838" y="1093517"/>
            <a:ext cx="8331930" cy="3108544"/>
          </a:xfrm>
          <a:prstGeom prst="rect">
            <a:avLst/>
          </a:prstGeom>
          <a:noFill/>
        </p:spPr>
        <p:txBody>
          <a:bodyPr wrap="square" rtlCol="0">
            <a:spAutoFit/>
          </a:bodyPr>
          <a:lstStyle/>
          <a:p>
            <a:r>
              <a:rPr lang="en-US" sz="3600" dirty="0" smtClean="0"/>
              <a:t>User study</a:t>
            </a:r>
          </a:p>
          <a:p>
            <a:pPr marL="457200" indent="-457200">
              <a:buFont typeface="Arial"/>
              <a:buChar char="•"/>
            </a:pPr>
            <a:r>
              <a:rPr lang="en-US" sz="3200" dirty="0" smtClean="0"/>
              <a:t>12 participants, each works on 14 tasks.</a:t>
            </a:r>
          </a:p>
          <a:p>
            <a:pPr marL="457200" indent="-457200">
              <a:buFont typeface="Arial"/>
              <a:buChar char="•"/>
            </a:pPr>
            <a:r>
              <a:rPr lang="en-US" sz="3200" dirty="0" smtClean="0"/>
              <a:t>Half of the tasks are assisted by our metric, and the other half are not.</a:t>
            </a:r>
          </a:p>
          <a:p>
            <a:pPr marL="457200" indent="-457200">
              <a:buFont typeface="Arial"/>
              <a:buChar char="•"/>
            </a:pPr>
            <a:r>
              <a:rPr lang="en-US" sz="3200" dirty="0" smtClean="0"/>
              <a:t>Results from the two settings are compared on Amazon Mechanical Turk.</a:t>
            </a:r>
            <a:endParaRPr lang="en-US" sz="3200" dirty="0"/>
          </a:p>
        </p:txBody>
      </p:sp>
    </p:spTree>
    <p:extLst>
      <p:ext uri="{BB962C8B-B14F-4D97-AF65-F5344CB8AC3E}">
        <p14:creationId xmlns:p14="http://schemas.microsoft.com/office/powerpoint/2010/main" val="58594884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ot_l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4553" y="3565162"/>
            <a:ext cx="4221994" cy="2375679"/>
          </a:xfrm>
          <a:prstGeom prst="rect">
            <a:avLst/>
          </a:prstGeom>
        </p:spPr>
      </p:pic>
      <p:sp>
        <p:nvSpPr>
          <p:cNvPr id="2" name="Title 1"/>
          <p:cNvSpPr>
            <a:spLocks noGrp="1"/>
          </p:cNvSpPr>
          <p:nvPr>
            <p:ph type="title"/>
          </p:nvPr>
        </p:nvSpPr>
        <p:spPr>
          <a:xfrm>
            <a:off x="418352" y="140167"/>
            <a:ext cx="8268447" cy="679978"/>
          </a:xfrm>
        </p:spPr>
        <p:txBody>
          <a:bodyPr>
            <a:normAutofit fontScale="90000"/>
          </a:bodyPr>
          <a:lstStyle/>
          <a:p>
            <a:pPr algn="l"/>
            <a:r>
              <a:rPr lang="en-US" dirty="0" smtClean="0"/>
              <a:t>3D virtual </a:t>
            </a:r>
            <a:r>
              <a:rPr lang="en-US" dirty="0"/>
              <a:t>s</a:t>
            </a:r>
            <a:r>
              <a:rPr lang="en-US" dirty="0" smtClean="0"/>
              <a:t>cenes</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16" name="Picture 15" descr="Morning Tea Bedroom Collection.jpg"/>
          <p:cNvPicPr>
            <a:picLocks noChangeAspect="1"/>
          </p:cNvPicPr>
          <p:nvPr/>
        </p:nvPicPr>
        <p:blipFill rotWithShape="1">
          <a:blip r:embed="rId4">
            <a:extLst>
              <a:ext uri="{28A0092B-C50C-407E-A947-70E740481C1C}">
                <a14:useLocalDpi xmlns:a14="http://schemas.microsoft.com/office/drawing/2010/main" val="0"/>
              </a:ext>
            </a:extLst>
          </a:blip>
          <a:srcRect r="26812"/>
          <a:stretch/>
        </p:blipFill>
        <p:spPr>
          <a:xfrm>
            <a:off x="343838" y="1025887"/>
            <a:ext cx="2949010" cy="2680387"/>
          </a:xfrm>
          <a:prstGeom prst="rect">
            <a:avLst/>
          </a:prstGeom>
        </p:spPr>
      </p:pic>
      <p:pic>
        <p:nvPicPr>
          <p:cNvPr id="17" name="Picture 16" descr="room.jpg"/>
          <p:cNvPicPr>
            <a:picLocks noChangeAspect="1"/>
          </p:cNvPicPr>
          <p:nvPr/>
        </p:nvPicPr>
        <p:blipFill rotWithShape="1">
          <a:blip r:embed="rId5">
            <a:extLst>
              <a:ext uri="{28A0092B-C50C-407E-A947-70E740481C1C}">
                <a14:useLocalDpi xmlns:a14="http://schemas.microsoft.com/office/drawing/2010/main" val="0"/>
              </a:ext>
            </a:extLst>
          </a:blip>
          <a:srcRect l="11356" r="18759"/>
          <a:stretch/>
        </p:blipFill>
        <p:spPr>
          <a:xfrm>
            <a:off x="2881954" y="1632665"/>
            <a:ext cx="2965197" cy="2890514"/>
          </a:xfrm>
          <a:prstGeom prst="rect">
            <a:avLst/>
          </a:prstGeom>
        </p:spPr>
      </p:pic>
      <p:sp>
        <p:nvSpPr>
          <p:cNvPr id="20" name="TextBox 9"/>
          <p:cNvSpPr txBox="1">
            <a:spLocks noChangeArrowheads="1"/>
          </p:cNvSpPr>
          <p:nvPr/>
        </p:nvSpPr>
        <p:spPr bwMode="auto">
          <a:xfrm>
            <a:off x="2102551" y="6335953"/>
            <a:ext cx="68721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smtClean="0">
                <a:latin typeface="+mn-lt"/>
              </a:rPr>
              <a:t>Image courtesy: Winter Thorn, IKEA, Studio </a:t>
            </a:r>
            <a:r>
              <a:rPr lang="en-US" sz="2000" dirty="0" err="1" smtClean="0">
                <a:latin typeface="+mn-lt"/>
              </a:rPr>
              <a:t>Bottini</a:t>
            </a:r>
            <a:r>
              <a:rPr lang="en-US" sz="2000" dirty="0" smtClean="0">
                <a:latin typeface="+mn-lt"/>
              </a:rPr>
              <a:t>, Surya M. </a:t>
            </a:r>
            <a:endParaRPr lang="en-US" sz="2000" dirty="0">
              <a:latin typeface="+mn-lt"/>
            </a:endParaRPr>
          </a:p>
        </p:txBody>
      </p:sp>
      <p:pic>
        <p:nvPicPr>
          <p:cNvPr id="6" name="Picture 5" descr="bot_lt.jpg"/>
          <p:cNvPicPr>
            <a:picLocks noChangeAspect="1"/>
          </p:cNvPicPr>
          <p:nvPr/>
        </p:nvPicPr>
        <p:blipFill rotWithShape="1">
          <a:blip r:embed="rId6">
            <a:extLst>
              <a:ext uri="{28A0092B-C50C-407E-A947-70E740481C1C}">
                <a14:useLocalDpi xmlns:a14="http://schemas.microsoft.com/office/drawing/2010/main" val="0"/>
              </a:ext>
            </a:extLst>
          </a:blip>
          <a:srcRect l="14543" t="822" r="14611" b="2294"/>
          <a:stretch/>
        </p:blipFill>
        <p:spPr>
          <a:xfrm>
            <a:off x="731718" y="3918004"/>
            <a:ext cx="2628785" cy="2022837"/>
          </a:xfrm>
          <a:prstGeom prst="rect">
            <a:avLst/>
          </a:prstGeom>
        </p:spPr>
      </p:pic>
      <p:pic>
        <p:nvPicPr>
          <p:cNvPr id="7" name="Picture 6" descr="bot_lt.jpg"/>
          <p:cNvPicPr>
            <a:picLocks noChangeAspect="1"/>
          </p:cNvPicPr>
          <p:nvPr/>
        </p:nvPicPr>
        <p:blipFill rotWithShape="1">
          <a:blip r:embed="rId7">
            <a:extLst>
              <a:ext uri="{28A0092B-C50C-407E-A947-70E740481C1C}">
                <a14:useLocalDpi xmlns:a14="http://schemas.microsoft.com/office/drawing/2010/main" val="0"/>
              </a:ext>
            </a:extLst>
          </a:blip>
          <a:srcRect l="8597" t="8756" r="9344" b="12138"/>
          <a:stretch/>
        </p:blipFill>
        <p:spPr>
          <a:xfrm>
            <a:off x="4955195" y="1054109"/>
            <a:ext cx="3631352" cy="1969802"/>
          </a:xfrm>
          <a:prstGeom prst="rect">
            <a:avLst/>
          </a:prstGeom>
        </p:spPr>
      </p:pic>
    </p:spTree>
    <p:extLst>
      <p:ext uri="{BB962C8B-B14F-4D97-AF65-F5344CB8AC3E}">
        <p14:creationId xmlns:p14="http://schemas.microsoft.com/office/powerpoint/2010/main" val="299623863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Challenges</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18" name="Content Placeholder 2"/>
          <p:cNvSpPr txBox="1">
            <a:spLocks/>
          </p:cNvSpPr>
          <p:nvPr/>
        </p:nvSpPr>
        <p:spPr bwMode="auto">
          <a:xfrm>
            <a:off x="556710" y="969557"/>
            <a:ext cx="6932703"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smtClean="0"/>
          </a:p>
        </p:txBody>
      </p:sp>
      <p:sp>
        <p:nvSpPr>
          <p:cNvPr id="6" name="Content Placeholder 2"/>
          <p:cNvSpPr txBox="1">
            <a:spLocks/>
          </p:cNvSpPr>
          <p:nvPr/>
        </p:nvSpPr>
        <p:spPr bwMode="auto">
          <a:xfrm>
            <a:off x="724788" y="996518"/>
            <a:ext cx="6932703" cy="75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Shape is not distinctive.</a:t>
            </a:r>
          </a:p>
          <a:p>
            <a:endParaRPr lang="en-US" dirty="0" smtClean="0"/>
          </a:p>
        </p:txBody>
      </p:sp>
      <p:pic>
        <p:nvPicPr>
          <p:cNvPr id="5" name="Picture 4" descr="image_cap_0.png"/>
          <p:cNvPicPr>
            <a:picLocks noChangeAspect="1"/>
          </p:cNvPicPr>
          <p:nvPr/>
        </p:nvPicPr>
        <p:blipFill rotWithShape="1">
          <a:blip r:embed="rId3">
            <a:extLst>
              <a:ext uri="{28A0092B-C50C-407E-A947-70E740481C1C}">
                <a14:useLocalDpi xmlns:a14="http://schemas.microsoft.com/office/drawing/2010/main" val="0"/>
              </a:ext>
            </a:extLst>
          </a:blip>
          <a:srcRect t="14531" b="3972"/>
          <a:stretch/>
        </p:blipFill>
        <p:spPr>
          <a:xfrm>
            <a:off x="418353" y="1675996"/>
            <a:ext cx="5408574" cy="4407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image_cap_0.png"/>
          <p:cNvPicPr>
            <a:picLocks noChangeAspect="1"/>
          </p:cNvPicPr>
          <p:nvPr/>
        </p:nvPicPr>
        <p:blipFill rotWithShape="1">
          <a:blip r:embed="rId4">
            <a:extLst>
              <a:ext uri="{28A0092B-C50C-407E-A947-70E740481C1C}">
                <a14:useLocalDpi xmlns:a14="http://schemas.microsoft.com/office/drawing/2010/main" val="0"/>
              </a:ext>
            </a:extLst>
          </a:blip>
          <a:srcRect l="37077" t="25607" r="34805" b="37811"/>
          <a:stretch/>
        </p:blipFill>
        <p:spPr>
          <a:xfrm>
            <a:off x="6639189" y="1756150"/>
            <a:ext cx="1410108" cy="1834549"/>
          </a:xfrm>
          <a:prstGeom prst="rect">
            <a:avLst/>
          </a:prstGeom>
        </p:spPr>
      </p:pic>
      <p:pic>
        <p:nvPicPr>
          <p:cNvPr id="8" name="Picture 7" descr="image_cap_0.png"/>
          <p:cNvPicPr>
            <a:picLocks noChangeAspect="1"/>
          </p:cNvPicPr>
          <p:nvPr/>
        </p:nvPicPr>
        <p:blipFill rotWithShape="1">
          <a:blip r:embed="rId5">
            <a:extLst>
              <a:ext uri="{28A0092B-C50C-407E-A947-70E740481C1C}">
                <a14:useLocalDpi xmlns:a14="http://schemas.microsoft.com/office/drawing/2010/main" val="0"/>
              </a:ext>
            </a:extLst>
          </a:blip>
          <a:srcRect l="48964" t="24438" r="21676" b="33924"/>
          <a:stretch/>
        </p:blipFill>
        <p:spPr>
          <a:xfrm>
            <a:off x="6827556" y="4504493"/>
            <a:ext cx="1323713" cy="1877231"/>
          </a:xfrm>
          <a:prstGeom prst="rect">
            <a:avLst/>
          </a:prstGeom>
        </p:spPr>
      </p:pic>
      <p:cxnSp>
        <p:nvCxnSpPr>
          <p:cNvPr id="10" name="Straight Arrow Connector 9"/>
          <p:cNvCxnSpPr/>
          <p:nvPr/>
        </p:nvCxnSpPr>
        <p:spPr>
          <a:xfrm flipV="1">
            <a:off x="3919417" y="2578453"/>
            <a:ext cx="2719772" cy="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Straight Arrow Connector 13"/>
          <p:cNvCxnSpPr>
            <a:endCxn id="8" idx="1"/>
          </p:cNvCxnSpPr>
          <p:nvPr/>
        </p:nvCxnSpPr>
        <p:spPr>
          <a:xfrm>
            <a:off x="4609234" y="5443109"/>
            <a:ext cx="221832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9" name="TextBox 18"/>
          <p:cNvSpPr txBox="1"/>
          <p:nvPr/>
        </p:nvSpPr>
        <p:spPr>
          <a:xfrm>
            <a:off x="6410678" y="1536631"/>
            <a:ext cx="1936496" cy="461665"/>
          </a:xfrm>
          <a:prstGeom prst="rect">
            <a:avLst/>
          </a:prstGeom>
          <a:noFill/>
        </p:spPr>
        <p:txBody>
          <a:bodyPr wrap="square" rtlCol="0">
            <a:spAutoFit/>
          </a:bodyPr>
          <a:lstStyle/>
          <a:p>
            <a:pPr algn="ctr"/>
            <a:r>
              <a:rPr lang="en-US" sz="2400" b="1" dirty="0" smtClean="0"/>
              <a:t>Night table</a:t>
            </a:r>
            <a:endParaRPr lang="en-US" sz="2400" b="1" dirty="0"/>
          </a:p>
        </p:txBody>
      </p:sp>
      <p:sp>
        <p:nvSpPr>
          <p:cNvPr id="20" name="TextBox 19"/>
          <p:cNvSpPr txBox="1"/>
          <p:nvPr/>
        </p:nvSpPr>
        <p:spPr>
          <a:xfrm>
            <a:off x="6563078" y="4123776"/>
            <a:ext cx="1936496" cy="461665"/>
          </a:xfrm>
          <a:prstGeom prst="rect">
            <a:avLst/>
          </a:prstGeom>
          <a:noFill/>
        </p:spPr>
        <p:txBody>
          <a:bodyPr wrap="square" rtlCol="0">
            <a:spAutoFit/>
          </a:bodyPr>
          <a:lstStyle/>
          <a:p>
            <a:pPr algn="ctr"/>
            <a:r>
              <a:rPr lang="en-US" sz="2400" b="1" dirty="0" smtClean="0"/>
              <a:t>Console table</a:t>
            </a:r>
            <a:endParaRPr lang="en-US" sz="2400" b="1" dirty="0"/>
          </a:p>
        </p:txBody>
      </p:sp>
    </p:spTree>
    <p:extLst>
      <p:ext uri="{BB962C8B-B14F-4D97-AF65-F5344CB8AC3E}">
        <p14:creationId xmlns:p14="http://schemas.microsoft.com/office/powerpoint/2010/main" val="1812237362"/>
      </p:ext>
    </p:extLst>
  </p:cSld>
  <p:clrMapOvr>
    <a:masterClrMapping/>
  </p:clrMapOvr>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612469" cy="679978"/>
          </a:xfrm>
        </p:spPr>
        <p:txBody>
          <a:bodyPr>
            <a:noAutofit/>
          </a:bodyPr>
          <a:lstStyle/>
          <a:p>
            <a:pPr marL="571500" indent="-571500" algn="l"/>
            <a:r>
              <a:rPr lang="en-US" sz="4000" dirty="0" smtClean="0"/>
              <a:t>Style-aware scene </a:t>
            </a:r>
            <a:r>
              <a:rPr lang="en-US" sz="4000" dirty="0"/>
              <a:t>b</a:t>
            </a:r>
            <a:r>
              <a:rPr lang="en-US" sz="4000" dirty="0" smtClean="0"/>
              <a:t>uilding</a:t>
            </a:r>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3" name="Picture 2" descr="plo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5282"/>
            <a:ext cx="9144000" cy="2882040"/>
          </a:xfrm>
          <a:prstGeom prst="rect">
            <a:avLst/>
          </a:prstGeom>
        </p:spPr>
      </p:pic>
    </p:spTree>
    <p:extLst>
      <p:ext uri="{BB962C8B-B14F-4D97-AF65-F5344CB8AC3E}">
        <p14:creationId xmlns:p14="http://schemas.microsoft.com/office/powerpoint/2010/main" val="1023115562"/>
      </p:ext>
    </p:extLst>
  </p:cSld>
  <p:clrMapOvr>
    <a:masterClrMapping/>
  </p:clrMapOvr>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612469" cy="679978"/>
          </a:xfrm>
        </p:spPr>
        <p:txBody>
          <a:bodyPr>
            <a:noAutofit/>
          </a:bodyPr>
          <a:lstStyle/>
          <a:p>
            <a:pPr algn="l"/>
            <a:r>
              <a:rPr lang="en-US" sz="4000" dirty="0" smtClean="0"/>
              <a:t>Summary</a:t>
            </a:r>
            <a:endParaRPr lang="en-US" sz="40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8" name="Content Placeholder 2"/>
          <p:cNvSpPr txBox="1">
            <a:spLocks/>
          </p:cNvSpPr>
          <p:nvPr/>
        </p:nvSpPr>
        <p:spPr bwMode="auto">
          <a:xfrm>
            <a:off x="355600" y="1031875"/>
            <a:ext cx="8339138" cy="327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571500" indent="-5715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Char char="•"/>
            </a:pPr>
            <a:r>
              <a:rPr lang="en-US" sz="2800" dirty="0" smtClean="0">
                <a:solidFill>
                  <a:srgbClr val="000000"/>
                </a:solidFill>
                <a:latin typeface="Calibri" charset="0"/>
              </a:rPr>
              <a:t>It is possible to learn a compatibility metric for furniture of different classes.</a:t>
            </a:r>
          </a:p>
          <a:p>
            <a:pPr eaLnBrk="1" hangingPunct="1">
              <a:spcBef>
                <a:spcPct val="20000"/>
              </a:spcBef>
              <a:buFont typeface="Arial" charset="0"/>
              <a:buChar char="•"/>
            </a:pPr>
            <a:endParaRPr lang="en-US" sz="2800" dirty="0" smtClean="0">
              <a:solidFill>
                <a:srgbClr val="000000"/>
              </a:solidFill>
              <a:latin typeface="Calibri" charset="0"/>
            </a:endParaRPr>
          </a:p>
          <a:p>
            <a:pPr eaLnBrk="1" hangingPunct="1">
              <a:spcBef>
                <a:spcPct val="20000"/>
              </a:spcBef>
              <a:buFont typeface="Arial" charset="0"/>
              <a:buChar char="•"/>
            </a:pPr>
            <a:r>
              <a:rPr lang="en-US" sz="2800" dirty="0" smtClean="0">
                <a:solidFill>
                  <a:srgbClr val="000000"/>
                </a:solidFill>
                <a:latin typeface="Calibri" charset="0"/>
              </a:rPr>
              <a:t>The learned compatibility metric is effective in style-aware scene modeling.</a:t>
            </a:r>
            <a:endParaRPr lang="en-US" sz="2800" dirty="0">
              <a:solidFill>
                <a:srgbClr val="000000"/>
              </a:solidFill>
              <a:latin typeface="Calibri" charset="0"/>
            </a:endParaRPr>
          </a:p>
        </p:txBody>
      </p:sp>
    </p:spTree>
    <p:extLst>
      <p:ext uri="{BB962C8B-B14F-4D97-AF65-F5344CB8AC3E}">
        <p14:creationId xmlns:p14="http://schemas.microsoft.com/office/powerpoint/2010/main" val="506898173"/>
      </p:ext>
    </p:extLst>
  </p:cSld>
  <p:clrMapOvr>
    <a:masterClrMapping/>
  </p:clrMapOvr>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312" y="140167"/>
            <a:ext cx="8725648" cy="679978"/>
          </a:xfrm>
        </p:spPr>
        <p:txBody>
          <a:bodyPr>
            <a:noAutofit/>
          </a:bodyPr>
          <a:lstStyle/>
          <a:p>
            <a:pPr algn="l"/>
            <a:r>
              <a:rPr lang="en-US" sz="4000" dirty="0" smtClean="0"/>
              <a:t>Limitations and future work</a:t>
            </a:r>
            <a:endParaRPr lang="en-US" sz="4000" dirty="0"/>
          </a:p>
        </p:txBody>
      </p:sp>
      <p:cxnSp>
        <p:nvCxnSpPr>
          <p:cNvPr id="13" name="Straight Connector 12"/>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452123" y="1059203"/>
            <a:ext cx="8339456" cy="142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a:buChar char="•"/>
            </a:pPr>
            <a:r>
              <a:rPr lang="en-US" sz="2800" dirty="0" smtClean="0">
                <a:solidFill>
                  <a:srgbClr val="000000"/>
                </a:solidFill>
                <a:latin typeface="Calibri" charset="0"/>
              </a:rPr>
              <a:t>Modeling </a:t>
            </a:r>
            <a:r>
              <a:rPr lang="en-US" sz="2800" dirty="0">
                <a:solidFill>
                  <a:srgbClr val="000000"/>
                </a:solidFill>
                <a:latin typeface="Calibri" charset="0"/>
              </a:rPr>
              <a:t>fine-grained style </a:t>
            </a:r>
            <a:r>
              <a:rPr lang="en-US" sz="2800" dirty="0" smtClean="0">
                <a:solidFill>
                  <a:srgbClr val="000000"/>
                </a:solidFill>
                <a:latin typeface="Calibri" charset="0"/>
              </a:rPr>
              <a:t>variations</a:t>
            </a:r>
          </a:p>
          <a:p>
            <a:pPr marL="457200" indent="-457200">
              <a:buFont typeface="Arial"/>
              <a:buChar char="•"/>
            </a:pPr>
            <a:r>
              <a:rPr lang="en-US" sz="2800" dirty="0" smtClean="0">
                <a:solidFill>
                  <a:srgbClr val="000000"/>
                </a:solidFill>
                <a:latin typeface="Calibri" charset="0"/>
              </a:rPr>
              <a:t>Investigating </a:t>
            </a:r>
            <a:r>
              <a:rPr lang="en-US" sz="2800" dirty="0">
                <a:solidFill>
                  <a:srgbClr val="000000"/>
                </a:solidFill>
                <a:latin typeface="Calibri" charset="0"/>
              </a:rPr>
              <a:t>style compatibility in other domains</a:t>
            </a:r>
          </a:p>
          <a:p>
            <a:pPr marL="571500" indent="-571500">
              <a:buFont typeface="Arial"/>
              <a:buChar char="•"/>
            </a:pPr>
            <a:endParaRPr lang="en-US" dirty="0" smtClean="0"/>
          </a:p>
          <a:p>
            <a:pPr marL="571500" indent="-571500">
              <a:buFont typeface="Arial"/>
              <a:buChar char="•"/>
            </a:pPr>
            <a:endParaRPr lang="en-US" dirty="0" smtClean="0"/>
          </a:p>
          <a:p>
            <a:pPr marL="571500" indent="-571500">
              <a:buFont typeface="Arial"/>
              <a:buChar char="•"/>
            </a:pPr>
            <a:endParaRPr lang="en-US" dirty="0" smtClean="0"/>
          </a:p>
        </p:txBody>
      </p:sp>
    </p:spTree>
    <p:extLst>
      <p:ext uri="{BB962C8B-B14F-4D97-AF65-F5344CB8AC3E}">
        <p14:creationId xmlns:p14="http://schemas.microsoft.com/office/powerpoint/2010/main" val="362930703"/>
      </p:ext>
    </p:extLst>
  </p:cSld>
  <p:clrMapOvr>
    <a:masterClrMapping/>
  </p:clrMapOvr>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312" y="140167"/>
            <a:ext cx="8725648" cy="679978"/>
          </a:xfrm>
        </p:spPr>
        <p:txBody>
          <a:bodyPr>
            <a:noAutofit/>
          </a:bodyPr>
          <a:lstStyle/>
          <a:p>
            <a:pPr algn="l"/>
            <a:r>
              <a:rPr lang="en-US" sz="4000" dirty="0" smtClean="0"/>
              <a:t>Limitations and future work</a:t>
            </a:r>
            <a:endParaRPr lang="en-US" sz="4000" dirty="0"/>
          </a:p>
        </p:txBody>
      </p:sp>
      <p:cxnSp>
        <p:nvCxnSpPr>
          <p:cNvPr id="13" name="Straight Connector 12"/>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452123" y="1059203"/>
            <a:ext cx="8339456" cy="142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a:buChar char="•"/>
            </a:pPr>
            <a:r>
              <a:rPr lang="en-US" sz="2800" dirty="0" smtClean="0">
                <a:solidFill>
                  <a:srgbClr val="000000"/>
                </a:solidFill>
                <a:latin typeface="Calibri" charset="0"/>
              </a:rPr>
              <a:t>Modeling </a:t>
            </a:r>
            <a:r>
              <a:rPr lang="en-US" sz="2800" dirty="0">
                <a:solidFill>
                  <a:srgbClr val="000000"/>
                </a:solidFill>
                <a:latin typeface="Calibri" charset="0"/>
              </a:rPr>
              <a:t>fine-grained style </a:t>
            </a:r>
            <a:r>
              <a:rPr lang="en-US" sz="2800" dirty="0" smtClean="0">
                <a:solidFill>
                  <a:srgbClr val="000000"/>
                </a:solidFill>
                <a:latin typeface="Calibri" charset="0"/>
              </a:rPr>
              <a:t>variations</a:t>
            </a:r>
          </a:p>
          <a:p>
            <a:pPr marL="457200" indent="-457200">
              <a:buFont typeface="Arial"/>
              <a:buChar char="•"/>
            </a:pPr>
            <a:r>
              <a:rPr lang="en-US" sz="2800" dirty="0" smtClean="0">
                <a:solidFill>
                  <a:schemeClr val="bg1">
                    <a:lumMod val="75000"/>
                  </a:schemeClr>
                </a:solidFill>
                <a:latin typeface="Calibri" charset="0"/>
              </a:rPr>
              <a:t>Investigating </a:t>
            </a:r>
            <a:r>
              <a:rPr lang="en-US" sz="2800" dirty="0">
                <a:solidFill>
                  <a:schemeClr val="bg1">
                    <a:lumMod val="75000"/>
                  </a:schemeClr>
                </a:solidFill>
                <a:latin typeface="Calibri" charset="0"/>
              </a:rPr>
              <a:t>style compatibility in other domains</a:t>
            </a:r>
          </a:p>
          <a:p>
            <a:pPr marL="571500" indent="-571500">
              <a:buFont typeface="Arial"/>
              <a:buChar char="•"/>
            </a:pPr>
            <a:endParaRPr lang="en-US" dirty="0" smtClean="0"/>
          </a:p>
          <a:p>
            <a:pPr marL="571500" indent="-571500">
              <a:buFont typeface="Arial"/>
              <a:buChar char="•"/>
            </a:pPr>
            <a:endParaRPr lang="en-US" dirty="0" smtClean="0"/>
          </a:p>
          <a:p>
            <a:pPr marL="571500" indent="-571500">
              <a:buFont typeface="Arial"/>
              <a:buChar char="•"/>
            </a:pPr>
            <a:endParaRPr lang="en-US" dirty="0" smtClean="0"/>
          </a:p>
        </p:txBody>
      </p:sp>
      <p:pic>
        <p:nvPicPr>
          <p:cNvPr id="5" name="Picture 1" descr="carswell-eagle-splat-side-chair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1088" y="2480235"/>
            <a:ext cx="3043237"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lyre back Regenc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73763" y="2480235"/>
            <a:ext cx="22352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5"/>
          <p:cNvSpPr txBox="1">
            <a:spLocks noChangeArrowheads="1"/>
          </p:cNvSpPr>
          <p:nvPr/>
        </p:nvSpPr>
        <p:spPr bwMode="auto">
          <a:xfrm>
            <a:off x="89646" y="4996422"/>
            <a:ext cx="48434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latin typeface="+mn-lt"/>
              </a:rPr>
              <a:t>Duncan Phyfe style with eagle motif </a:t>
            </a:r>
          </a:p>
          <a:p>
            <a:pPr algn="ctr" eaLnBrk="1" hangingPunct="1"/>
            <a:r>
              <a:rPr lang="en-US" dirty="0">
                <a:latin typeface="+mn-lt"/>
              </a:rPr>
              <a:t>(Courtesy: </a:t>
            </a:r>
            <a:r>
              <a:rPr lang="en-US" dirty="0" err="1">
                <a:latin typeface="+mn-lt"/>
              </a:rPr>
              <a:t>Carswell</a:t>
            </a:r>
            <a:r>
              <a:rPr lang="en-US" dirty="0">
                <a:latin typeface="+mn-lt"/>
              </a:rPr>
              <a:t> Rush Berlin)</a:t>
            </a:r>
          </a:p>
        </p:txBody>
      </p:sp>
      <p:sp>
        <p:nvSpPr>
          <p:cNvPr id="9" name="TextBox 7"/>
          <p:cNvSpPr txBox="1">
            <a:spLocks noChangeArrowheads="1"/>
          </p:cNvSpPr>
          <p:nvPr/>
        </p:nvSpPr>
        <p:spPr bwMode="auto">
          <a:xfrm>
            <a:off x="4843463" y="4996422"/>
            <a:ext cx="4392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latin typeface="+mn-lt"/>
              </a:rPr>
              <a:t>Sheraton style with lyre motif</a:t>
            </a:r>
          </a:p>
        </p:txBody>
      </p:sp>
      <p:sp>
        <p:nvSpPr>
          <p:cNvPr id="10" name="Rectangle 9"/>
          <p:cNvSpPr/>
          <p:nvPr/>
        </p:nvSpPr>
        <p:spPr>
          <a:xfrm>
            <a:off x="3018118" y="2957885"/>
            <a:ext cx="567765" cy="358588"/>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875929" y="2688944"/>
            <a:ext cx="445247" cy="672352"/>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36430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312" y="140167"/>
            <a:ext cx="8725648" cy="679978"/>
          </a:xfrm>
        </p:spPr>
        <p:txBody>
          <a:bodyPr>
            <a:noAutofit/>
          </a:bodyPr>
          <a:lstStyle/>
          <a:p>
            <a:pPr algn="l"/>
            <a:r>
              <a:rPr lang="en-US" sz="4000" dirty="0" smtClean="0"/>
              <a:t>Limitations and future work</a:t>
            </a:r>
            <a:endParaRPr lang="en-US" sz="4000" dirty="0"/>
          </a:p>
        </p:txBody>
      </p:sp>
      <p:cxnSp>
        <p:nvCxnSpPr>
          <p:cNvPr id="13" name="Straight Connector 12"/>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452123" y="1059203"/>
            <a:ext cx="8339456" cy="142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a:buChar char="•"/>
            </a:pPr>
            <a:r>
              <a:rPr lang="en-US" sz="2800" dirty="0" smtClean="0">
                <a:solidFill>
                  <a:srgbClr val="BFBFBF"/>
                </a:solidFill>
                <a:latin typeface="Calibri" charset="0"/>
              </a:rPr>
              <a:t>Modeling </a:t>
            </a:r>
            <a:r>
              <a:rPr lang="en-US" sz="2800" dirty="0">
                <a:solidFill>
                  <a:srgbClr val="BFBFBF"/>
                </a:solidFill>
                <a:latin typeface="Calibri" charset="0"/>
              </a:rPr>
              <a:t>fine-grained style </a:t>
            </a:r>
            <a:r>
              <a:rPr lang="en-US" sz="2800" dirty="0" smtClean="0">
                <a:solidFill>
                  <a:srgbClr val="BFBFBF"/>
                </a:solidFill>
                <a:latin typeface="Calibri" charset="0"/>
              </a:rPr>
              <a:t>variations</a:t>
            </a:r>
          </a:p>
          <a:p>
            <a:pPr marL="457200" indent="-457200">
              <a:buFont typeface="Arial"/>
              <a:buChar char="•"/>
            </a:pPr>
            <a:r>
              <a:rPr lang="en-US" sz="2800" dirty="0" smtClean="0">
                <a:solidFill>
                  <a:srgbClr val="000000"/>
                </a:solidFill>
                <a:latin typeface="Calibri" charset="0"/>
              </a:rPr>
              <a:t>Investigating </a:t>
            </a:r>
            <a:r>
              <a:rPr lang="en-US" sz="2800" dirty="0">
                <a:solidFill>
                  <a:srgbClr val="000000"/>
                </a:solidFill>
                <a:latin typeface="Calibri" charset="0"/>
              </a:rPr>
              <a:t>style compatibility in other domains</a:t>
            </a:r>
          </a:p>
          <a:p>
            <a:pPr marL="571500" indent="-571500">
              <a:buFont typeface="Arial"/>
              <a:buChar char="•"/>
            </a:pPr>
            <a:endParaRPr lang="en-US" dirty="0" smtClean="0"/>
          </a:p>
          <a:p>
            <a:pPr marL="571500" indent="-571500">
              <a:buFont typeface="Arial"/>
              <a:buChar char="•"/>
            </a:pPr>
            <a:endParaRPr lang="en-US" dirty="0" smtClean="0"/>
          </a:p>
          <a:p>
            <a:pPr marL="571500" indent="-571500">
              <a:buFont typeface="Arial"/>
              <a:buChar char="•"/>
            </a:pPr>
            <a:endParaRPr lang="en-US" dirty="0" smtClean="0"/>
          </a:p>
        </p:txBody>
      </p:sp>
      <p:pic>
        <p:nvPicPr>
          <p:cNvPr id="5" name="Picture 1" descr="imgr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312" y="3326374"/>
            <a:ext cx="2071687"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images.jpg"/>
          <p:cNvPicPr>
            <a:picLocks noChangeAspect="1"/>
          </p:cNvPicPr>
          <p:nvPr/>
        </p:nvPicPr>
        <p:blipFill>
          <a:blip r:embed="rId4">
            <a:extLst>
              <a:ext uri="{28A0092B-C50C-407E-A947-70E740481C1C}">
                <a14:useLocalDpi xmlns:a14="http://schemas.microsoft.com/office/drawing/2010/main" val="0"/>
              </a:ext>
            </a:extLst>
          </a:blip>
          <a:srcRect l="26408" r="24107"/>
          <a:stretch>
            <a:fillRect/>
          </a:stretch>
        </p:blipFill>
        <p:spPr bwMode="auto">
          <a:xfrm>
            <a:off x="2601387" y="3321611"/>
            <a:ext cx="1165225"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imgres.jpg"/>
          <p:cNvPicPr>
            <a:picLocks noChangeAspect="1"/>
          </p:cNvPicPr>
          <p:nvPr/>
        </p:nvPicPr>
        <p:blipFill>
          <a:blip r:embed="rId5">
            <a:extLst>
              <a:ext uri="{28A0092B-C50C-407E-A947-70E740481C1C}">
                <a14:useLocalDpi xmlns:a14="http://schemas.microsoft.com/office/drawing/2010/main" val="0"/>
              </a:ext>
            </a:extLst>
          </a:blip>
          <a:srcRect l="23291" r="15388"/>
          <a:stretch>
            <a:fillRect/>
          </a:stretch>
        </p:blipFill>
        <p:spPr bwMode="auto">
          <a:xfrm>
            <a:off x="7278162" y="3326374"/>
            <a:ext cx="1439862"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imgr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5812" y="3326374"/>
            <a:ext cx="2071687"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lus 9"/>
          <p:cNvSpPr/>
          <p:nvPr/>
        </p:nvSpPr>
        <p:spPr>
          <a:xfrm>
            <a:off x="2107674" y="4007411"/>
            <a:ext cx="523875" cy="522288"/>
          </a:xfrm>
          <a:prstGeom prst="mathPlus">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Plus 10"/>
          <p:cNvSpPr/>
          <p:nvPr/>
        </p:nvSpPr>
        <p:spPr>
          <a:xfrm>
            <a:off x="6755874" y="4007411"/>
            <a:ext cx="522288" cy="522288"/>
          </a:xfrm>
          <a:prstGeom prst="mathPlus">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TextBox 12"/>
          <p:cNvSpPr txBox="1">
            <a:spLocks noChangeArrowheads="1"/>
          </p:cNvSpPr>
          <p:nvPr/>
        </p:nvSpPr>
        <p:spPr bwMode="auto">
          <a:xfrm>
            <a:off x="4082524" y="3884147"/>
            <a:ext cx="9715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dirty="0">
                <a:latin typeface="+mn-lt"/>
              </a:rPr>
              <a:t>OR</a:t>
            </a:r>
          </a:p>
        </p:txBody>
      </p:sp>
    </p:spTree>
    <p:extLst>
      <p:ext uri="{BB962C8B-B14F-4D97-AF65-F5344CB8AC3E}">
        <p14:creationId xmlns:p14="http://schemas.microsoft.com/office/powerpoint/2010/main" val="2689344082"/>
      </p:ext>
    </p:extLst>
  </p:cSld>
  <p:clrMapOvr>
    <a:masterClrMapping/>
  </p:clrMapOvr>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dirty="0" smtClean="0"/>
              <a:t>Outline</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5" name="Content Placeholder 2"/>
          <p:cNvSpPr>
            <a:spLocks noGrp="1"/>
          </p:cNvSpPr>
          <p:nvPr>
            <p:ph idx="1"/>
          </p:nvPr>
        </p:nvSpPr>
        <p:spPr>
          <a:xfrm>
            <a:off x="88199" y="1170060"/>
            <a:ext cx="9020522" cy="2146478"/>
          </a:xfrm>
        </p:spPr>
        <p:txBody>
          <a:bodyPr>
            <a:noAutofit/>
          </a:bodyPr>
          <a:lstStyle/>
          <a:p>
            <a:r>
              <a:rPr lang="en-US" sz="2800" dirty="0">
                <a:solidFill>
                  <a:srgbClr val="000000"/>
                </a:solidFill>
              </a:rPr>
              <a:t>Analyzing 3D scenes by modeling hierarchical </a:t>
            </a:r>
            <a:r>
              <a:rPr lang="en-US" sz="2800" dirty="0" smtClean="0">
                <a:solidFill>
                  <a:srgbClr val="000000"/>
                </a:solidFill>
              </a:rPr>
              <a:t>structure</a:t>
            </a:r>
          </a:p>
          <a:p>
            <a:r>
              <a:rPr lang="en-US" sz="2800" dirty="0" smtClean="0">
                <a:solidFill>
                  <a:srgbClr val="000000"/>
                </a:solidFill>
              </a:rPr>
              <a:t>Composition-aware scene optimization for </a:t>
            </a:r>
            <a:r>
              <a:rPr lang="en-US" sz="2800" dirty="0">
                <a:solidFill>
                  <a:srgbClr val="000000"/>
                </a:solidFill>
              </a:rPr>
              <a:t>p</a:t>
            </a:r>
            <a:r>
              <a:rPr lang="en-US" sz="2800" dirty="0" smtClean="0">
                <a:solidFill>
                  <a:srgbClr val="000000"/>
                </a:solidFill>
              </a:rPr>
              <a:t>roduct </a:t>
            </a:r>
            <a:r>
              <a:rPr lang="en-US" sz="2800" dirty="0">
                <a:solidFill>
                  <a:srgbClr val="000000"/>
                </a:solidFill>
              </a:rPr>
              <a:t>i</a:t>
            </a:r>
            <a:r>
              <a:rPr lang="en-US" sz="2800" dirty="0" smtClean="0">
                <a:solidFill>
                  <a:srgbClr val="000000"/>
                </a:solidFill>
              </a:rPr>
              <a:t>mages</a:t>
            </a:r>
          </a:p>
          <a:p>
            <a:r>
              <a:rPr lang="en-US" sz="2800" dirty="0" smtClean="0">
                <a:solidFill>
                  <a:srgbClr val="000000"/>
                </a:solidFill>
              </a:rPr>
              <a:t>Style </a:t>
            </a:r>
            <a:r>
              <a:rPr lang="en-US" sz="2800" dirty="0">
                <a:solidFill>
                  <a:srgbClr val="000000"/>
                </a:solidFill>
              </a:rPr>
              <a:t>c</a:t>
            </a:r>
            <a:r>
              <a:rPr lang="en-US" sz="2800" dirty="0" smtClean="0">
                <a:solidFill>
                  <a:srgbClr val="000000"/>
                </a:solidFill>
              </a:rPr>
              <a:t>ompatibility for 3D furniture models </a:t>
            </a:r>
          </a:p>
        </p:txBody>
      </p:sp>
    </p:spTree>
    <p:extLst>
      <p:ext uri="{BB962C8B-B14F-4D97-AF65-F5344CB8AC3E}">
        <p14:creationId xmlns:p14="http://schemas.microsoft.com/office/powerpoint/2010/main" val="4218799457"/>
      </p:ext>
    </p:extLst>
  </p:cSld>
  <p:clrMapOvr>
    <a:masterClrMapping/>
  </p:clrMapOvr>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612469" cy="679978"/>
          </a:xfrm>
        </p:spPr>
        <p:txBody>
          <a:bodyPr>
            <a:normAutofit/>
          </a:bodyPr>
          <a:lstStyle/>
          <a:p>
            <a:pPr marL="571500" indent="-571500" algn="l"/>
            <a:r>
              <a:rPr lang="en-US" sz="3600" dirty="0" smtClean="0"/>
              <a:t>Summary of my thesis</a:t>
            </a:r>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10" name="Rounded Rectangle 9"/>
          <p:cNvSpPr/>
          <p:nvPr/>
        </p:nvSpPr>
        <p:spPr>
          <a:xfrm>
            <a:off x="4498134" y="6115101"/>
            <a:ext cx="3721986" cy="561329"/>
          </a:xfrm>
          <a:prstGeom prst="roundRect">
            <a:avLst/>
          </a:prstGeom>
          <a:ln w="6350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solidFill>
                  <a:srgbClr val="BFBFBF"/>
                </a:solidFill>
              </a:rPr>
              <a:t>3D Scene Modeling</a:t>
            </a:r>
            <a:endParaRPr lang="en-US" sz="3200" b="1" dirty="0">
              <a:solidFill>
                <a:srgbClr val="BFBFBF"/>
              </a:solidFill>
            </a:endParaRPr>
          </a:p>
        </p:txBody>
      </p:sp>
      <p:sp>
        <p:nvSpPr>
          <p:cNvPr id="11" name="Rounded Rectangle 10"/>
          <p:cNvSpPr/>
          <p:nvPr/>
        </p:nvSpPr>
        <p:spPr>
          <a:xfrm>
            <a:off x="4498133" y="3193040"/>
            <a:ext cx="3721987" cy="543687"/>
          </a:xfrm>
          <a:prstGeom prst="roundRect">
            <a:avLst/>
          </a:prstGeom>
          <a:ln w="63500"/>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t>3D Scene Analysis</a:t>
            </a:r>
            <a:endParaRPr lang="en-US" sz="3200" b="1" dirty="0"/>
          </a:p>
        </p:txBody>
      </p:sp>
      <p:sp>
        <p:nvSpPr>
          <p:cNvPr id="13" name="Rounded Rectangle 12"/>
          <p:cNvSpPr/>
          <p:nvPr/>
        </p:nvSpPr>
        <p:spPr>
          <a:xfrm>
            <a:off x="599751" y="4121459"/>
            <a:ext cx="3422110" cy="1591080"/>
          </a:xfrm>
          <a:prstGeom prst="roundRect">
            <a:avLst/>
          </a:prstGeom>
          <a:ln w="63500"/>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t>Reasoning about relationships between objects</a:t>
            </a:r>
            <a:endParaRPr lang="en-US" sz="3200" b="1" dirty="0"/>
          </a:p>
        </p:txBody>
      </p:sp>
      <p:cxnSp>
        <p:nvCxnSpPr>
          <p:cNvPr id="14" name="Straight Arrow Connector 13"/>
          <p:cNvCxnSpPr>
            <a:stCxn id="13" idx="3"/>
            <a:endCxn id="11" idx="1"/>
          </p:cNvCxnSpPr>
          <p:nvPr/>
        </p:nvCxnSpPr>
        <p:spPr>
          <a:xfrm flipV="1">
            <a:off x="4021861" y="3464884"/>
            <a:ext cx="476272" cy="1452115"/>
          </a:xfrm>
          <a:prstGeom prst="straightConnector1">
            <a:avLst/>
          </a:prstGeom>
          <a:ln w="76200">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a:stCxn id="13" idx="3"/>
          </p:cNvCxnSpPr>
          <p:nvPr/>
        </p:nvCxnSpPr>
        <p:spPr>
          <a:xfrm>
            <a:off x="4021861" y="4916999"/>
            <a:ext cx="476272" cy="1451449"/>
          </a:xfrm>
          <a:prstGeom prst="straightConnector1">
            <a:avLst/>
          </a:prstGeom>
          <a:ln w="76200" cmpd="sng">
            <a:solidFill>
              <a:schemeClr val="bg1">
                <a:lumMod val="75000"/>
              </a:schemeClr>
            </a:solidFill>
            <a:tailEnd type="arrow"/>
          </a:ln>
        </p:spPr>
        <p:style>
          <a:lnRef idx="1">
            <a:schemeClr val="dk1"/>
          </a:lnRef>
          <a:fillRef idx="0">
            <a:schemeClr val="dk1"/>
          </a:fillRef>
          <a:effectRef idx="0">
            <a:schemeClr val="dk1"/>
          </a:effectRef>
          <a:fontRef idx="minor">
            <a:schemeClr val="tx1"/>
          </a:fontRef>
        </p:style>
      </p:cxnSp>
      <p:sp>
        <p:nvSpPr>
          <p:cNvPr id="17" name="Content Placeholder 2"/>
          <p:cNvSpPr>
            <a:spLocks noGrp="1"/>
          </p:cNvSpPr>
          <p:nvPr>
            <p:ph idx="1"/>
          </p:nvPr>
        </p:nvSpPr>
        <p:spPr>
          <a:xfrm>
            <a:off x="158761" y="1170060"/>
            <a:ext cx="9144000" cy="2294823"/>
          </a:xfrm>
        </p:spPr>
        <p:txBody>
          <a:bodyPr>
            <a:normAutofit/>
          </a:bodyPr>
          <a:lstStyle/>
          <a:p>
            <a:pPr marL="0" indent="0">
              <a:buNone/>
            </a:pPr>
            <a:r>
              <a:rPr lang="en-US" dirty="0" smtClean="0"/>
              <a:t>Relationships between objects are</a:t>
            </a:r>
            <a:endParaRPr lang="en-US" dirty="0"/>
          </a:p>
          <a:p>
            <a:r>
              <a:rPr lang="en-US" dirty="0">
                <a:solidFill>
                  <a:srgbClr val="000000"/>
                </a:solidFill>
              </a:rPr>
              <a:t>a strong cue for scene </a:t>
            </a:r>
            <a:r>
              <a:rPr lang="en-US" dirty="0" smtClean="0">
                <a:solidFill>
                  <a:srgbClr val="000000"/>
                </a:solidFill>
              </a:rPr>
              <a:t>understanding</a:t>
            </a:r>
          </a:p>
          <a:p>
            <a:r>
              <a:rPr lang="en-US" dirty="0">
                <a:solidFill>
                  <a:schemeClr val="bg1">
                    <a:lumMod val="75000"/>
                  </a:schemeClr>
                </a:solidFill>
              </a:rPr>
              <a:t>a</a:t>
            </a:r>
            <a:r>
              <a:rPr lang="en-US" dirty="0" smtClean="0">
                <a:solidFill>
                  <a:schemeClr val="bg1">
                    <a:lumMod val="75000"/>
                  </a:schemeClr>
                </a:solidFill>
              </a:rPr>
              <a:t> strong factor for </a:t>
            </a:r>
            <a:r>
              <a:rPr lang="en-US" dirty="0">
                <a:solidFill>
                  <a:schemeClr val="bg1">
                    <a:lumMod val="75000"/>
                  </a:schemeClr>
                </a:solidFill>
              </a:rPr>
              <a:t>scene plausibility and aesthetics</a:t>
            </a:r>
          </a:p>
        </p:txBody>
      </p:sp>
    </p:spTree>
    <p:extLst>
      <p:ext uri="{BB962C8B-B14F-4D97-AF65-F5344CB8AC3E}">
        <p14:creationId xmlns:p14="http://schemas.microsoft.com/office/powerpoint/2010/main" val="2102162726"/>
      </p:ext>
    </p:extLst>
  </p:cSld>
  <p:clrMapOvr>
    <a:masterClrMapping/>
  </p:clrMapOvr>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612469" cy="679978"/>
          </a:xfrm>
        </p:spPr>
        <p:txBody>
          <a:bodyPr>
            <a:normAutofit/>
          </a:bodyPr>
          <a:lstStyle/>
          <a:p>
            <a:pPr marL="571500" indent="-571500" algn="l"/>
            <a:r>
              <a:rPr lang="en-US" sz="3600" dirty="0" smtClean="0"/>
              <a:t>Summary of my thesis</a:t>
            </a:r>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10" name="Rounded Rectangle 9"/>
          <p:cNvSpPr/>
          <p:nvPr/>
        </p:nvSpPr>
        <p:spPr>
          <a:xfrm>
            <a:off x="4498134" y="6115101"/>
            <a:ext cx="3721986" cy="561329"/>
          </a:xfrm>
          <a:prstGeom prst="roundRect">
            <a:avLst/>
          </a:prstGeom>
          <a:ln w="63500">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solidFill>
                  <a:srgbClr val="000000"/>
                </a:solidFill>
              </a:rPr>
              <a:t>3D Scene Modeling</a:t>
            </a:r>
            <a:endParaRPr lang="en-US" sz="3200" b="1" dirty="0">
              <a:solidFill>
                <a:srgbClr val="000000"/>
              </a:solidFill>
            </a:endParaRPr>
          </a:p>
        </p:txBody>
      </p:sp>
      <p:sp>
        <p:nvSpPr>
          <p:cNvPr id="11" name="Rounded Rectangle 10"/>
          <p:cNvSpPr/>
          <p:nvPr/>
        </p:nvSpPr>
        <p:spPr>
          <a:xfrm>
            <a:off x="4498133" y="3193040"/>
            <a:ext cx="3721987" cy="543687"/>
          </a:xfrm>
          <a:prstGeom prst="roundRect">
            <a:avLst/>
          </a:prstGeom>
          <a:ln w="6350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solidFill>
                  <a:schemeClr val="bg1">
                    <a:lumMod val="75000"/>
                  </a:schemeClr>
                </a:solidFill>
              </a:rPr>
              <a:t>3D Scene Analysis</a:t>
            </a:r>
            <a:endParaRPr lang="en-US" sz="3200" b="1" dirty="0">
              <a:solidFill>
                <a:schemeClr val="bg1">
                  <a:lumMod val="75000"/>
                </a:schemeClr>
              </a:solidFill>
            </a:endParaRPr>
          </a:p>
        </p:txBody>
      </p:sp>
      <p:sp>
        <p:nvSpPr>
          <p:cNvPr id="13" name="Rounded Rectangle 12"/>
          <p:cNvSpPr/>
          <p:nvPr/>
        </p:nvSpPr>
        <p:spPr>
          <a:xfrm>
            <a:off x="599751" y="4121459"/>
            <a:ext cx="3422110" cy="1591080"/>
          </a:xfrm>
          <a:prstGeom prst="roundRect">
            <a:avLst/>
          </a:prstGeom>
          <a:ln w="63500"/>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t>Reasoning about relationships between objects</a:t>
            </a:r>
            <a:endParaRPr lang="en-US" sz="3200" b="1" dirty="0"/>
          </a:p>
        </p:txBody>
      </p:sp>
      <p:cxnSp>
        <p:nvCxnSpPr>
          <p:cNvPr id="14" name="Straight Arrow Connector 13"/>
          <p:cNvCxnSpPr>
            <a:stCxn id="13" idx="3"/>
            <a:endCxn id="11" idx="1"/>
          </p:cNvCxnSpPr>
          <p:nvPr/>
        </p:nvCxnSpPr>
        <p:spPr>
          <a:xfrm flipV="1">
            <a:off x="4021861" y="3464884"/>
            <a:ext cx="476272" cy="1452115"/>
          </a:xfrm>
          <a:prstGeom prst="straightConnector1">
            <a:avLst/>
          </a:prstGeom>
          <a:ln w="76200">
            <a:solidFill>
              <a:schemeClr val="bg1">
                <a:lumMod val="75000"/>
              </a:schemeClr>
            </a:solidFill>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a:stCxn id="13" idx="3"/>
          </p:cNvCxnSpPr>
          <p:nvPr/>
        </p:nvCxnSpPr>
        <p:spPr>
          <a:xfrm>
            <a:off x="4021861" y="4916999"/>
            <a:ext cx="476272" cy="1451449"/>
          </a:xfrm>
          <a:prstGeom prst="straightConnector1">
            <a:avLst/>
          </a:prstGeom>
          <a:ln w="76200" cmpd="sng">
            <a:solidFill>
              <a:srgbClr val="000000"/>
            </a:solidFill>
            <a:tailEnd type="arrow"/>
          </a:ln>
        </p:spPr>
        <p:style>
          <a:lnRef idx="1">
            <a:schemeClr val="dk1"/>
          </a:lnRef>
          <a:fillRef idx="0">
            <a:schemeClr val="dk1"/>
          </a:fillRef>
          <a:effectRef idx="0">
            <a:schemeClr val="dk1"/>
          </a:effectRef>
          <a:fontRef idx="minor">
            <a:schemeClr val="tx1"/>
          </a:fontRef>
        </p:style>
      </p:cxnSp>
      <p:sp>
        <p:nvSpPr>
          <p:cNvPr id="16" name="Content Placeholder 2"/>
          <p:cNvSpPr>
            <a:spLocks noGrp="1"/>
          </p:cNvSpPr>
          <p:nvPr>
            <p:ph idx="1"/>
          </p:nvPr>
        </p:nvSpPr>
        <p:spPr>
          <a:xfrm>
            <a:off x="158761" y="1170060"/>
            <a:ext cx="9144000" cy="2294823"/>
          </a:xfrm>
        </p:spPr>
        <p:txBody>
          <a:bodyPr>
            <a:normAutofit/>
          </a:bodyPr>
          <a:lstStyle/>
          <a:p>
            <a:pPr marL="0" indent="0">
              <a:buNone/>
            </a:pPr>
            <a:r>
              <a:rPr lang="en-US" dirty="0" smtClean="0"/>
              <a:t>Relationships between objects are</a:t>
            </a:r>
            <a:endParaRPr lang="en-US" dirty="0"/>
          </a:p>
          <a:p>
            <a:r>
              <a:rPr lang="en-US" dirty="0">
                <a:solidFill>
                  <a:schemeClr val="bg1">
                    <a:lumMod val="75000"/>
                  </a:schemeClr>
                </a:solidFill>
              </a:rPr>
              <a:t>a</a:t>
            </a:r>
            <a:r>
              <a:rPr lang="en-US" dirty="0" smtClean="0">
                <a:solidFill>
                  <a:schemeClr val="bg1">
                    <a:lumMod val="75000"/>
                  </a:schemeClr>
                </a:solidFill>
              </a:rPr>
              <a:t> strong cue for scene understanding</a:t>
            </a:r>
          </a:p>
          <a:p>
            <a:r>
              <a:rPr lang="en-US" dirty="0"/>
              <a:t>a strong factor for scene plausibility and </a:t>
            </a:r>
            <a:r>
              <a:rPr lang="en-US" dirty="0" smtClean="0"/>
              <a:t>aesthetics</a:t>
            </a:r>
            <a:endParaRPr lang="en-US" dirty="0">
              <a:solidFill>
                <a:srgbClr val="000000"/>
              </a:solidFill>
            </a:endParaRPr>
          </a:p>
        </p:txBody>
      </p:sp>
    </p:spTree>
    <p:extLst>
      <p:ext uri="{BB962C8B-B14F-4D97-AF65-F5344CB8AC3E}">
        <p14:creationId xmlns:p14="http://schemas.microsoft.com/office/powerpoint/2010/main" val="3521848879"/>
      </p:ext>
    </p:extLst>
  </p:cSld>
  <p:clrMapOvr>
    <a:masterClrMapping/>
  </p:clrMapOvr>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612469" cy="679978"/>
          </a:xfrm>
        </p:spPr>
        <p:txBody>
          <a:bodyPr>
            <a:normAutofit/>
          </a:bodyPr>
          <a:lstStyle/>
          <a:p>
            <a:pPr marL="571500" indent="-571500" algn="l"/>
            <a:r>
              <a:rPr lang="en-US" sz="3600" dirty="0" smtClean="0"/>
              <a:t>Future work</a:t>
            </a:r>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376065" y="1041386"/>
            <a:ext cx="8980714" cy="1077218"/>
          </a:xfrm>
          <a:prstGeom prst="rect">
            <a:avLst/>
          </a:prstGeom>
          <a:noFill/>
        </p:spPr>
        <p:txBody>
          <a:bodyPr wrap="square" rtlCol="0">
            <a:spAutoFit/>
          </a:bodyPr>
          <a:lstStyle/>
          <a:p>
            <a:pPr marL="457200" indent="-457200">
              <a:buFont typeface="Arial"/>
              <a:buChar char="•"/>
            </a:pPr>
            <a:r>
              <a:rPr lang="en-US" sz="3200" dirty="0"/>
              <a:t>Other sources for data-driven scene </a:t>
            </a:r>
            <a:r>
              <a:rPr lang="en-US" sz="3200" dirty="0" smtClean="0"/>
              <a:t>modeling</a:t>
            </a:r>
          </a:p>
          <a:p>
            <a:pPr marL="457200" indent="-457200">
              <a:buFont typeface="Arial"/>
              <a:buChar char="•"/>
            </a:pPr>
            <a:r>
              <a:rPr lang="en-US" sz="3200" dirty="0" smtClean="0"/>
              <a:t>Other factors related to scene plausibility</a:t>
            </a:r>
            <a:endParaRPr lang="en-US" sz="3200" dirty="0"/>
          </a:p>
        </p:txBody>
      </p:sp>
    </p:spTree>
    <p:extLst>
      <p:ext uri="{BB962C8B-B14F-4D97-AF65-F5344CB8AC3E}">
        <p14:creationId xmlns:p14="http://schemas.microsoft.com/office/powerpoint/2010/main" val="2086314390"/>
      </p:ext>
    </p:extLst>
  </p:cSld>
  <p:clrMapOvr>
    <a:masterClrMapping/>
  </p:clrMapOvr>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612469" cy="679978"/>
          </a:xfrm>
        </p:spPr>
        <p:txBody>
          <a:bodyPr>
            <a:normAutofit/>
          </a:bodyPr>
          <a:lstStyle/>
          <a:p>
            <a:pPr marL="571500" indent="-571500" algn="l"/>
            <a:r>
              <a:rPr lang="en-US" sz="3600" dirty="0" smtClean="0"/>
              <a:t>Future work</a:t>
            </a:r>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3" name="Picture 2" descr="20141_bero12e_01_PE31787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914" y="2259992"/>
            <a:ext cx="7057570" cy="3994850"/>
          </a:xfrm>
          <a:prstGeom prst="rect">
            <a:avLst/>
          </a:prstGeom>
        </p:spPr>
      </p:pic>
      <p:sp>
        <p:nvSpPr>
          <p:cNvPr id="5" name="TextBox 4"/>
          <p:cNvSpPr txBox="1"/>
          <p:nvPr/>
        </p:nvSpPr>
        <p:spPr>
          <a:xfrm>
            <a:off x="3147650" y="6291500"/>
            <a:ext cx="5027325" cy="461665"/>
          </a:xfrm>
          <a:prstGeom prst="rect">
            <a:avLst/>
          </a:prstGeom>
          <a:noFill/>
        </p:spPr>
        <p:txBody>
          <a:bodyPr wrap="square" rtlCol="0">
            <a:spAutoFit/>
          </a:bodyPr>
          <a:lstStyle/>
          <a:p>
            <a:pPr algn="r"/>
            <a:r>
              <a:rPr lang="en-US" sz="2400" dirty="0" smtClean="0"/>
              <a:t>Image courtesy: IKEA</a:t>
            </a:r>
            <a:endParaRPr lang="en-US" sz="2400" dirty="0"/>
          </a:p>
        </p:txBody>
      </p:sp>
      <p:sp>
        <p:nvSpPr>
          <p:cNvPr id="9" name="TextBox 8"/>
          <p:cNvSpPr txBox="1"/>
          <p:nvPr/>
        </p:nvSpPr>
        <p:spPr>
          <a:xfrm>
            <a:off x="376065" y="1041386"/>
            <a:ext cx="8980714" cy="1077218"/>
          </a:xfrm>
          <a:prstGeom prst="rect">
            <a:avLst/>
          </a:prstGeom>
          <a:noFill/>
        </p:spPr>
        <p:txBody>
          <a:bodyPr wrap="square" rtlCol="0">
            <a:spAutoFit/>
          </a:bodyPr>
          <a:lstStyle/>
          <a:p>
            <a:pPr marL="457200" indent="-457200">
              <a:buFont typeface="Arial"/>
              <a:buChar char="•"/>
            </a:pPr>
            <a:r>
              <a:rPr lang="en-US" sz="3200" dirty="0"/>
              <a:t>Other sources for data-driven scene </a:t>
            </a:r>
            <a:r>
              <a:rPr lang="en-US" sz="3200" dirty="0" smtClean="0"/>
              <a:t>modeling</a:t>
            </a:r>
          </a:p>
          <a:p>
            <a:pPr marL="457200" indent="-457200">
              <a:buFont typeface="Arial"/>
              <a:buChar char="•"/>
            </a:pPr>
            <a:r>
              <a:rPr lang="en-US" sz="3200" dirty="0" smtClean="0">
                <a:solidFill>
                  <a:srgbClr val="BFBFBF"/>
                </a:solidFill>
              </a:rPr>
              <a:t>Other factors related to scene plausibility</a:t>
            </a:r>
            <a:endParaRPr lang="en-US" sz="3200" dirty="0">
              <a:solidFill>
                <a:srgbClr val="BFBFBF"/>
              </a:solidFill>
            </a:endParaRPr>
          </a:p>
        </p:txBody>
      </p:sp>
    </p:spTree>
    <p:extLst>
      <p:ext uri="{BB962C8B-B14F-4D97-AF65-F5344CB8AC3E}">
        <p14:creationId xmlns:p14="http://schemas.microsoft.com/office/powerpoint/2010/main" val="368281569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Slid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177" y="1723035"/>
            <a:ext cx="6270366" cy="4701729"/>
          </a:xfrm>
          <a:prstGeom prst="rect">
            <a:avLst/>
          </a:prstGeom>
        </p:spPr>
      </p:pic>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Challenges</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18" name="Content Placeholder 2"/>
          <p:cNvSpPr txBox="1">
            <a:spLocks/>
          </p:cNvSpPr>
          <p:nvPr/>
        </p:nvSpPr>
        <p:spPr bwMode="auto">
          <a:xfrm>
            <a:off x="556710" y="969557"/>
            <a:ext cx="6932703"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smtClean="0"/>
          </a:p>
        </p:txBody>
      </p:sp>
      <p:sp>
        <p:nvSpPr>
          <p:cNvPr id="6" name="Content Placeholder 2"/>
          <p:cNvSpPr txBox="1">
            <a:spLocks/>
          </p:cNvSpPr>
          <p:nvPr/>
        </p:nvSpPr>
        <p:spPr bwMode="auto">
          <a:xfrm>
            <a:off x="556710" y="996517"/>
            <a:ext cx="8268447" cy="679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Contextual information</a:t>
            </a:r>
          </a:p>
        </p:txBody>
      </p:sp>
      <p:sp>
        <p:nvSpPr>
          <p:cNvPr id="8" name="TextBox 7"/>
          <p:cNvSpPr txBox="1"/>
          <p:nvPr/>
        </p:nvSpPr>
        <p:spPr>
          <a:xfrm>
            <a:off x="0" y="5670863"/>
            <a:ext cx="2210551" cy="461665"/>
          </a:xfrm>
          <a:prstGeom prst="rect">
            <a:avLst/>
          </a:prstGeom>
          <a:noFill/>
        </p:spPr>
        <p:txBody>
          <a:bodyPr wrap="square" rtlCol="0">
            <a:spAutoFit/>
          </a:bodyPr>
          <a:lstStyle/>
          <a:p>
            <a:pPr algn="ctr"/>
            <a:r>
              <a:rPr lang="en-US" sz="2400" b="1" dirty="0" smtClean="0"/>
              <a:t>Meeting chair</a:t>
            </a:r>
            <a:endParaRPr lang="en-US" sz="2400" b="1" dirty="0"/>
          </a:p>
        </p:txBody>
      </p:sp>
      <p:sp>
        <p:nvSpPr>
          <p:cNvPr id="9" name="TextBox 8"/>
          <p:cNvSpPr txBox="1"/>
          <p:nvPr/>
        </p:nvSpPr>
        <p:spPr>
          <a:xfrm>
            <a:off x="0" y="3857258"/>
            <a:ext cx="2210551" cy="461665"/>
          </a:xfrm>
          <a:prstGeom prst="rect">
            <a:avLst/>
          </a:prstGeom>
          <a:noFill/>
        </p:spPr>
        <p:txBody>
          <a:bodyPr wrap="square" rtlCol="0">
            <a:spAutoFit/>
          </a:bodyPr>
          <a:lstStyle/>
          <a:p>
            <a:pPr algn="ctr"/>
            <a:r>
              <a:rPr lang="en-US" sz="2400" b="1" dirty="0" smtClean="0"/>
              <a:t>Meeting table</a:t>
            </a:r>
            <a:endParaRPr lang="en-US" sz="2400" b="1" dirty="0"/>
          </a:p>
        </p:txBody>
      </p:sp>
      <p:cxnSp>
        <p:nvCxnSpPr>
          <p:cNvPr id="10" name="Straight Arrow Connector 9"/>
          <p:cNvCxnSpPr>
            <a:stCxn id="8" idx="3"/>
          </p:cNvCxnSpPr>
          <p:nvPr/>
        </p:nvCxnSpPr>
        <p:spPr>
          <a:xfrm flipV="1">
            <a:off x="2210551" y="5670863"/>
            <a:ext cx="501686" cy="23083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1" name="Straight Arrow Connector 10"/>
          <p:cNvCxnSpPr>
            <a:stCxn id="9" idx="2"/>
          </p:cNvCxnSpPr>
          <p:nvPr/>
        </p:nvCxnSpPr>
        <p:spPr>
          <a:xfrm>
            <a:off x="1105276" y="4318923"/>
            <a:ext cx="1320982" cy="3850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534551" y="1791878"/>
            <a:ext cx="1891707" cy="461665"/>
          </a:xfrm>
          <a:prstGeom prst="rect">
            <a:avLst/>
          </a:prstGeom>
          <a:noFill/>
        </p:spPr>
        <p:txBody>
          <a:bodyPr wrap="square" rtlCol="0">
            <a:spAutoFit/>
          </a:bodyPr>
          <a:lstStyle/>
          <a:p>
            <a:pPr algn="ctr"/>
            <a:r>
              <a:rPr lang="en-US" sz="2400" b="1" dirty="0" smtClean="0"/>
              <a:t>Study desk</a:t>
            </a:r>
            <a:endParaRPr lang="en-US" sz="2400" b="1" dirty="0"/>
          </a:p>
        </p:txBody>
      </p:sp>
      <p:cxnSp>
        <p:nvCxnSpPr>
          <p:cNvPr id="13" name="Straight Arrow Connector 12"/>
          <p:cNvCxnSpPr>
            <a:stCxn id="12" idx="2"/>
          </p:cNvCxnSpPr>
          <p:nvPr/>
        </p:nvCxnSpPr>
        <p:spPr>
          <a:xfrm>
            <a:off x="1480405" y="2253543"/>
            <a:ext cx="1231832" cy="55316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368574" y="3251994"/>
            <a:ext cx="1739307" cy="461665"/>
          </a:xfrm>
          <a:prstGeom prst="rect">
            <a:avLst/>
          </a:prstGeom>
          <a:noFill/>
        </p:spPr>
        <p:txBody>
          <a:bodyPr wrap="square" rtlCol="0">
            <a:spAutoFit/>
          </a:bodyPr>
          <a:lstStyle/>
          <a:p>
            <a:pPr algn="ctr"/>
            <a:r>
              <a:rPr lang="en-US" sz="2400" b="1" dirty="0" smtClean="0"/>
              <a:t>Study chair</a:t>
            </a:r>
            <a:endParaRPr lang="en-US" sz="2400" b="1" dirty="0"/>
          </a:p>
        </p:txBody>
      </p:sp>
      <p:cxnSp>
        <p:nvCxnSpPr>
          <p:cNvPr id="15" name="Straight Arrow Connector 14"/>
          <p:cNvCxnSpPr/>
          <p:nvPr/>
        </p:nvCxnSpPr>
        <p:spPr>
          <a:xfrm flipV="1">
            <a:off x="1945399" y="3512300"/>
            <a:ext cx="939292" cy="20135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785690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4"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612469" cy="679978"/>
          </a:xfrm>
        </p:spPr>
        <p:txBody>
          <a:bodyPr>
            <a:normAutofit/>
          </a:bodyPr>
          <a:lstStyle/>
          <a:p>
            <a:pPr marL="571500" indent="-571500" algn="l"/>
            <a:r>
              <a:rPr lang="en-US" sz="3600" dirty="0" smtClean="0"/>
              <a:t>Future work</a:t>
            </a:r>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3494474" y="6291500"/>
            <a:ext cx="5027325" cy="461665"/>
          </a:xfrm>
          <a:prstGeom prst="rect">
            <a:avLst/>
          </a:prstGeom>
          <a:noFill/>
        </p:spPr>
        <p:txBody>
          <a:bodyPr wrap="square" rtlCol="0">
            <a:spAutoFit/>
          </a:bodyPr>
          <a:lstStyle/>
          <a:p>
            <a:pPr algn="r"/>
            <a:r>
              <a:rPr lang="en-US" sz="2400" dirty="0" smtClean="0"/>
              <a:t>Image courtesy: Xiao et al.</a:t>
            </a:r>
            <a:endParaRPr lang="en-US" sz="2400" dirty="0"/>
          </a:p>
        </p:txBody>
      </p:sp>
      <p:sp>
        <p:nvSpPr>
          <p:cNvPr id="9" name="TextBox 8"/>
          <p:cNvSpPr txBox="1"/>
          <p:nvPr/>
        </p:nvSpPr>
        <p:spPr>
          <a:xfrm>
            <a:off x="376065" y="1041386"/>
            <a:ext cx="8980714" cy="1077218"/>
          </a:xfrm>
          <a:prstGeom prst="rect">
            <a:avLst/>
          </a:prstGeom>
          <a:noFill/>
        </p:spPr>
        <p:txBody>
          <a:bodyPr wrap="square" rtlCol="0">
            <a:spAutoFit/>
          </a:bodyPr>
          <a:lstStyle/>
          <a:p>
            <a:pPr marL="457200" indent="-457200">
              <a:buFont typeface="Arial"/>
              <a:buChar char="•"/>
            </a:pPr>
            <a:r>
              <a:rPr lang="en-US" sz="3200" dirty="0"/>
              <a:t>Other sources for data-driven scene </a:t>
            </a:r>
            <a:r>
              <a:rPr lang="en-US" sz="3200" dirty="0" smtClean="0"/>
              <a:t>modeling</a:t>
            </a:r>
          </a:p>
          <a:p>
            <a:pPr marL="457200" indent="-457200">
              <a:buFont typeface="Arial"/>
              <a:buChar char="•"/>
            </a:pPr>
            <a:r>
              <a:rPr lang="en-US" sz="3200" dirty="0" smtClean="0">
                <a:solidFill>
                  <a:srgbClr val="BFBFBF"/>
                </a:solidFill>
              </a:rPr>
              <a:t>Other factors related to scene plausibility</a:t>
            </a:r>
            <a:endParaRPr lang="en-US" sz="3200" dirty="0">
              <a:solidFill>
                <a:srgbClr val="BFBFBF"/>
              </a:solidFill>
            </a:endParaRPr>
          </a:p>
        </p:txBody>
      </p:sp>
      <p:pic>
        <p:nvPicPr>
          <p:cNvPr id="3" name="Picture 2" descr="Screen Shot 2015-07-23 at 1.33.39 PM.jpg"/>
          <p:cNvPicPr>
            <a:picLocks noChangeAspect="1"/>
          </p:cNvPicPr>
          <p:nvPr/>
        </p:nvPicPr>
        <p:blipFill rotWithShape="1">
          <a:blip r:embed="rId3">
            <a:extLst>
              <a:ext uri="{28A0092B-C50C-407E-A947-70E740481C1C}">
                <a14:useLocalDpi xmlns:a14="http://schemas.microsoft.com/office/drawing/2010/main" val="0"/>
              </a:ext>
            </a:extLst>
          </a:blip>
          <a:srcRect t="10402" b="29750"/>
          <a:stretch/>
        </p:blipFill>
        <p:spPr>
          <a:xfrm>
            <a:off x="717176" y="2764118"/>
            <a:ext cx="7670152" cy="3337365"/>
          </a:xfrm>
          <a:prstGeom prst="rect">
            <a:avLst/>
          </a:prstGeom>
        </p:spPr>
      </p:pic>
      <p:pic>
        <p:nvPicPr>
          <p:cNvPr id="11" name="Picture 10" descr="Screen Shot 2015-07-23 at 1.33.39 PM.jpg"/>
          <p:cNvPicPr>
            <a:picLocks noChangeAspect="1"/>
          </p:cNvPicPr>
          <p:nvPr/>
        </p:nvPicPr>
        <p:blipFill rotWithShape="1">
          <a:blip r:embed="rId3">
            <a:extLst>
              <a:ext uri="{28A0092B-C50C-407E-A947-70E740481C1C}">
                <a14:useLocalDpi xmlns:a14="http://schemas.microsoft.com/office/drawing/2010/main" val="0"/>
              </a:ext>
            </a:extLst>
          </a:blip>
          <a:srcRect t="-47" b="95492"/>
          <a:stretch/>
        </p:blipFill>
        <p:spPr>
          <a:xfrm>
            <a:off x="657412" y="2480233"/>
            <a:ext cx="7670152" cy="254000"/>
          </a:xfrm>
          <a:prstGeom prst="rect">
            <a:avLst/>
          </a:prstGeom>
        </p:spPr>
      </p:pic>
    </p:spTree>
    <p:extLst>
      <p:ext uri="{BB962C8B-B14F-4D97-AF65-F5344CB8AC3E}">
        <p14:creationId xmlns:p14="http://schemas.microsoft.com/office/powerpoint/2010/main" val="941500460"/>
      </p:ext>
    </p:extLst>
  </p:cSld>
  <p:clrMapOvr>
    <a:masterClrMapping/>
  </p:clrMapOvr>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612469" cy="679978"/>
          </a:xfrm>
        </p:spPr>
        <p:txBody>
          <a:bodyPr>
            <a:normAutofit/>
          </a:bodyPr>
          <a:lstStyle/>
          <a:p>
            <a:pPr marL="571500" indent="-571500" algn="l"/>
            <a:r>
              <a:rPr lang="en-US" sz="3600" dirty="0" smtClean="0"/>
              <a:t>Future work</a:t>
            </a:r>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376065" y="1041386"/>
            <a:ext cx="8980714" cy="1077218"/>
          </a:xfrm>
          <a:prstGeom prst="rect">
            <a:avLst/>
          </a:prstGeom>
          <a:noFill/>
        </p:spPr>
        <p:txBody>
          <a:bodyPr wrap="square" rtlCol="0">
            <a:spAutoFit/>
          </a:bodyPr>
          <a:lstStyle/>
          <a:p>
            <a:pPr marL="457200" indent="-457200">
              <a:buFont typeface="Arial"/>
              <a:buChar char="•"/>
            </a:pPr>
            <a:r>
              <a:rPr lang="en-US" sz="3200" dirty="0">
                <a:solidFill>
                  <a:srgbClr val="BFBFBF"/>
                </a:solidFill>
              </a:rPr>
              <a:t>Other sources for data-driven scene </a:t>
            </a:r>
            <a:r>
              <a:rPr lang="en-US" sz="3200" dirty="0" smtClean="0">
                <a:solidFill>
                  <a:srgbClr val="BFBFBF"/>
                </a:solidFill>
              </a:rPr>
              <a:t>modeling</a:t>
            </a:r>
            <a:endParaRPr lang="en-US" sz="3200" dirty="0" smtClean="0"/>
          </a:p>
          <a:p>
            <a:pPr marL="457200" indent="-457200">
              <a:buFont typeface="Arial"/>
              <a:buChar char="•"/>
            </a:pPr>
            <a:r>
              <a:rPr lang="en-US" sz="3200" dirty="0" smtClean="0"/>
              <a:t>Other factors related to scene plausibility</a:t>
            </a:r>
            <a:endParaRPr lang="en-US" sz="3200" dirty="0">
              <a:solidFill>
                <a:schemeClr val="bg1">
                  <a:lumMod val="65000"/>
                </a:schemeClr>
              </a:solidFill>
            </a:endParaRPr>
          </a:p>
        </p:txBody>
      </p:sp>
      <p:pic>
        <p:nvPicPr>
          <p:cNvPr id="9" name="Picture 2" descr="imag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775" y="2594295"/>
            <a:ext cx="421005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imag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64125" y="2594295"/>
            <a:ext cx="347345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37010" y="5432310"/>
            <a:ext cx="7714453" cy="523220"/>
          </a:xfrm>
          <a:prstGeom prst="rect">
            <a:avLst/>
          </a:prstGeom>
          <a:noFill/>
        </p:spPr>
        <p:txBody>
          <a:bodyPr wrap="square" rtlCol="0">
            <a:spAutoFit/>
          </a:bodyPr>
          <a:lstStyle/>
          <a:p>
            <a:pPr algn="ctr"/>
            <a:r>
              <a:rPr lang="en-US" sz="2800" dirty="0" smtClean="0"/>
              <a:t>Materials are strongly related to style compatibility</a:t>
            </a:r>
            <a:endParaRPr lang="en-US" sz="2800" dirty="0"/>
          </a:p>
        </p:txBody>
      </p:sp>
    </p:spTree>
    <p:extLst>
      <p:ext uri="{BB962C8B-B14F-4D97-AF65-F5344CB8AC3E}">
        <p14:creationId xmlns:p14="http://schemas.microsoft.com/office/powerpoint/2010/main" val="775461676"/>
      </p:ext>
    </p:extLst>
  </p:cSld>
  <p:clrMapOvr>
    <a:masterClrMapping/>
  </p:clrMapOvr>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612469" cy="679978"/>
          </a:xfrm>
        </p:spPr>
        <p:txBody>
          <a:bodyPr>
            <a:noAutofit/>
          </a:bodyPr>
          <a:lstStyle/>
          <a:p>
            <a:pPr marL="571500" indent="-571500" algn="l"/>
            <a:r>
              <a:rPr lang="en-US" sz="4000" dirty="0" smtClean="0"/>
              <a:t>Acknowledgements</a:t>
            </a:r>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343837" y="1093517"/>
            <a:ext cx="8686984" cy="646331"/>
          </a:xfrm>
          <a:prstGeom prst="rect">
            <a:avLst/>
          </a:prstGeom>
          <a:noFill/>
        </p:spPr>
        <p:txBody>
          <a:bodyPr wrap="square" rtlCol="0">
            <a:spAutoFit/>
          </a:bodyPr>
          <a:lstStyle/>
          <a:p>
            <a:r>
              <a:rPr lang="en-US" sz="3600" dirty="0" smtClean="0"/>
              <a:t>Adviser: Thomas </a:t>
            </a:r>
            <a:r>
              <a:rPr lang="en-US" sz="3600" dirty="0" err="1" smtClean="0"/>
              <a:t>Funkhouser</a:t>
            </a:r>
            <a:endParaRPr lang="en-US" sz="3600" dirty="0" smtClean="0"/>
          </a:p>
        </p:txBody>
      </p:sp>
      <p:sp>
        <p:nvSpPr>
          <p:cNvPr id="7" name="TextBox 6"/>
          <p:cNvSpPr txBox="1"/>
          <p:nvPr/>
        </p:nvSpPr>
        <p:spPr>
          <a:xfrm>
            <a:off x="343837" y="1901560"/>
            <a:ext cx="8686984" cy="1200329"/>
          </a:xfrm>
          <a:prstGeom prst="rect">
            <a:avLst/>
          </a:prstGeom>
          <a:noFill/>
        </p:spPr>
        <p:txBody>
          <a:bodyPr wrap="square" rtlCol="0">
            <a:spAutoFit/>
          </a:bodyPr>
          <a:lstStyle/>
          <a:p>
            <a:r>
              <a:rPr lang="en-US" sz="3600" dirty="0" smtClean="0"/>
              <a:t>Mentors:</a:t>
            </a:r>
          </a:p>
          <a:p>
            <a:r>
              <a:rPr lang="en-US" sz="3600" dirty="0" smtClean="0"/>
              <a:t>Wilmot Li, Jim McCann, Aaron </a:t>
            </a:r>
            <a:r>
              <a:rPr lang="en-US" sz="3600" dirty="0" err="1" smtClean="0"/>
              <a:t>Hertzmann</a:t>
            </a:r>
            <a:endParaRPr lang="en-US" sz="3600" dirty="0" smtClean="0"/>
          </a:p>
        </p:txBody>
      </p:sp>
      <p:pic>
        <p:nvPicPr>
          <p:cNvPr id="2" name="Picture 1" descr="headshot_thumbnai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41" y="3483113"/>
            <a:ext cx="2421854" cy="2726315"/>
          </a:xfrm>
          <a:prstGeom prst="rect">
            <a:avLst/>
          </a:prstGeom>
        </p:spPr>
      </p:pic>
      <p:pic>
        <p:nvPicPr>
          <p:cNvPr id="3" name="Picture 2" descr="main.png"/>
          <p:cNvPicPr>
            <a:picLocks noChangeAspect="1"/>
          </p:cNvPicPr>
          <p:nvPr/>
        </p:nvPicPr>
        <p:blipFill rotWithShape="1">
          <a:blip r:embed="rId4">
            <a:extLst>
              <a:ext uri="{28A0092B-C50C-407E-A947-70E740481C1C}">
                <a14:useLocalDpi xmlns:a14="http://schemas.microsoft.com/office/drawing/2010/main" val="0"/>
              </a:ext>
            </a:extLst>
          </a:blip>
          <a:srcRect l="426" t="28052" r="79795" b="3467"/>
          <a:stretch/>
        </p:blipFill>
        <p:spPr>
          <a:xfrm>
            <a:off x="2569886" y="3483112"/>
            <a:ext cx="2027262" cy="2726317"/>
          </a:xfrm>
          <a:prstGeom prst="rect">
            <a:avLst/>
          </a:prstGeom>
        </p:spPr>
      </p:pic>
      <p:pic>
        <p:nvPicPr>
          <p:cNvPr id="5" name="Picture 4" descr="imgr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6472" y="3870637"/>
            <a:ext cx="2032000" cy="2099734"/>
          </a:xfrm>
          <a:prstGeom prst="rect">
            <a:avLst/>
          </a:prstGeom>
        </p:spPr>
      </p:pic>
      <p:pic>
        <p:nvPicPr>
          <p:cNvPr id="11" name="Picture 10" descr="Aaron Hertzmann 2011.jpg"/>
          <p:cNvPicPr>
            <a:picLocks noChangeAspect="1"/>
          </p:cNvPicPr>
          <p:nvPr/>
        </p:nvPicPr>
        <p:blipFill rotWithShape="1">
          <a:blip r:embed="rId6">
            <a:extLst>
              <a:ext uri="{28A0092B-C50C-407E-A947-70E740481C1C}">
                <a14:useLocalDpi xmlns:a14="http://schemas.microsoft.com/office/drawing/2010/main" val="0"/>
              </a:ext>
            </a:extLst>
          </a:blip>
          <a:srcRect l="7845" t="6286" r="8345" b="8768"/>
          <a:stretch/>
        </p:blipFill>
        <p:spPr>
          <a:xfrm>
            <a:off x="6858001" y="3483112"/>
            <a:ext cx="2223490" cy="2726316"/>
          </a:xfrm>
          <a:prstGeom prst="rect">
            <a:avLst/>
          </a:prstGeom>
        </p:spPr>
      </p:pic>
    </p:spTree>
    <p:extLst>
      <p:ext uri="{BB962C8B-B14F-4D97-AF65-F5344CB8AC3E}">
        <p14:creationId xmlns:p14="http://schemas.microsoft.com/office/powerpoint/2010/main" val="569842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612469" cy="679978"/>
          </a:xfrm>
        </p:spPr>
        <p:txBody>
          <a:bodyPr>
            <a:noAutofit/>
          </a:bodyPr>
          <a:lstStyle/>
          <a:p>
            <a:pPr marL="571500" indent="-571500" algn="l"/>
            <a:r>
              <a:rPr lang="en-US" sz="4000" dirty="0" smtClean="0"/>
              <a:t>Acknowledgements</a:t>
            </a:r>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224120" y="1119064"/>
            <a:ext cx="2709842" cy="646331"/>
          </a:xfrm>
          <a:prstGeom prst="rect">
            <a:avLst/>
          </a:prstGeom>
          <a:noFill/>
        </p:spPr>
        <p:txBody>
          <a:bodyPr wrap="square" rtlCol="0">
            <a:spAutoFit/>
          </a:bodyPr>
          <a:lstStyle/>
          <a:p>
            <a:r>
              <a:rPr lang="en-US" sz="3600" dirty="0" smtClean="0"/>
              <a:t>Collaborators</a:t>
            </a:r>
            <a:endParaRPr lang="en-US" sz="3600" dirty="0"/>
          </a:p>
        </p:txBody>
      </p:sp>
      <p:pic>
        <p:nvPicPr>
          <p:cNvPr id="2" name="Picture 1" descr="niloy_may_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63" y="2121806"/>
            <a:ext cx="2014171" cy="2685561"/>
          </a:xfrm>
          <a:prstGeom prst="rect">
            <a:avLst/>
          </a:prstGeom>
        </p:spPr>
      </p:pic>
      <p:pic>
        <p:nvPicPr>
          <p:cNvPr id="3" name="Picture 2" descr="me.jpg"/>
          <p:cNvPicPr>
            <a:picLocks noChangeAspect="1"/>
          </p:cNvPicPr>
          <p:nvPr/>
        </p:nvPicPr>
        <p:blipFill rotWithShape="1">
          <a:blip r:embed="rId4">
            <a:extLst>
              <a:ext uri="{28A0092B-C50C-407E-A947-70E740481C1C}">
                <a14:useLocalDpi xmlns:a14="http://schemas.microsoft.com/office/drawing/2010/main" val="0"/>
              </a:ext>
            </a:extLst>
          </a:blip>
          <a:srcRect l="3414" t="2004" r="3550" b="3280"/>
          <a:stretch/>
        </p:blipFill>
        <p:spPr>
          <a:xfrm>
            <a:off x="2561895" y="2121806"/>
            <a:ext cx="1967750" cy="2685561"/>
          </a:xfrm>
          <a:prstGeom prst="rect">
            <a:avLst/>
          </a:prstGeom>
        </p:spPr>
      </p:pic>
      <p:pic>
        <p:nvPicPr>
          <p:cNvPr id="5" name="Picture 4" descr="mugshot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9960" y="2121806"/>
            <a:ext cx="1750986" cy="2685561"/>
          </a:xfrm>
          <a:prstGeom prst="rect">
            <a:avLst/>
          </a:prstGeom>
        </p:spPr>
      </p:pic>
      <p:pic>
        <p:nvPicPr>
          <p:cNvPr id="11" name="Picture 10" descr="pete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2030" y="2121806"/>
            <a:ext cx="2148448" cy="2685561"/>
          </a:xfrm>
          <a:prstGeom prst="rect">
            <a:avLst/>
          </a:prstGeom>
        </p:spPr>
      </p:pic>
      <p:sp>
        <p:nvSpPr>
          <p:cNvPr id="13" name="TextBox 12"/>
          <p:cNvSpPr txBox="1"/>
          <p:nvPr/>
        </p:nvSpPr>
        <p:spPr>
          <a:xfrm>
            <a:off x="418352" y="4914624"/>
            <a:ext cx="1834739" cy="461665"/>
          </a:xfrm>
          <a:prstGeom prst="rect">
            <a:avLst/>
          </a:prstGeom>
          <a:noFill/>
        </p:spPr>
        <p:txBody>
          <a:bodyPr wrap="square" rtlCol="0">
            <a:spAutoFit/>
          </a:bodyPr>
          <a:lstStyle/>
          <a:p>
            <a:pPr algn="ctr"/>
            <a:r>
              <a:rPr lang="en-US" sz="2400" dirty="0" err="1" smtClean="0"/>
              <a:t>Niloy</a:t>
            </a:r>
            <a:r>
              <a:rPr lang="en-US" sz="2400" dirty="0" smtClean="0"/>
              <a:t> </a:t>
            </a:r>
            <a:r>
              <a:rPr lang="en-US" sz="2400" dirty="0" err="1" smtClean="0"/>
              <a:t>Mitra</a:t>
            </a:r>
            <a:endParaRPr lang="en-US" sz="2400" dirty="0" smtClean="0"/>
          </a:p>
        </p:txBody>
      </p:sp>
      <p:sp>
        <p:nvSpPr>
          <p:cNvPr id="14" name="TextBox 13"/>
          <p:cNvSpPr txBox="1"/>
          <p:nvPr/>
        </p:nvSpPr>
        <p:spPr>
          <a:xfrm>
            <a:off x="2481268" y="4914624"/>
            <a:ext cx="2132996" cy="461665"/>
          </a:xfrm>
          <a:prstGeom prst="rect">
            <a:avLst/>
          </a:prstGeom>
          <a:noFill/>
        </p:spPr>
        <p:txBody>
          <a:bodyPr wrap="square" rtlCol="0">
            <a:spAutoFit/>
          </a:bodyPr>
          <a:lstStyle/>
          <a:p>
            <a:pPr algn="ctr"/>
            <a:r>
              <a:rPr lang="en-US" sz="2400" dirty="0" smtClean="0"/>
              <a:t>Vladimir Kim</a:t>
            </a:r>
          </a:p>
        </p:txBody>
      </p:sp>
      <p:sp>
        <p:nvSpPr>
          <p:cNvPr id="15" name="TextBox 14"/>
          <p:cNvSpPr txBox="1"/>
          <p:nvPr/>
        </p:nvSpPr>
        <p:spPr>
          <a:xfrm>
            <a:off x="4455685" y="4914624"/>
            <a:ext cx="2324419" cy="461665"/>
          </a:xfrm>
          <a:prstGeom prst="rect">
            <a:avLst/>
          </a:prstGeom>
          <a:noFill/>
        </p:spPr>
        <p:txBody>
          <a:bodyPr wrap="square" rtlCol="0">
            <a:spAutoFit/>
          </a:bodyPr>
          <a:lstStyle/>
          <a:p>
            <a:pPr algn="ctr"/>
            <a:r>
              <a:rPr lang="en-US" sz="2400" dirty="0" smtClean="0"/>
              <a:t>Sid </a:t>
            </a:r>
            <a:r>
              <a:rPr lang="en-US" sz="2400" dirty="0" err="1" smtClean="0"/>
              <a:t>Chaudhuri</a:t>
            </a:r>
            <a:endParaRPr lang="en-US" sz="2400" dirty="0" smtClean="0"/>
          </a:p>
        </p:txBody>
      </p:sp>
      <p:sp>
        <p:nvSpPr>
          <p:cNvPr id="16" name="TextBox 15"/>
          <p:cNvSpPr txBox="1"/>
          <p:nvPr/>
        </p:nvSpPr>
        <p:spPr>
          <a:xfrm>
            <a:off x="6595671" y="4914624"/>
            <a:ext cx="2267651" cy="461665"/>
          </a:xfrm>
          <a:prstGeom prst="rect">
            <a:avLst/>
          </a:prstGeom>
          <a:noFill/>
        </p:spPr>
        <p:txBody>
          <a:bodyPr wrap="square" rtlCol="0">
            <a:spAutoFit/>
          </a:bodyPr>
          <a:lstStyle/>
          <a:p>
            <a:pPr algn="ctr"/>
            <a:r>
              <a:rPr lang="en-US" sz="2400" dirty="0" smtClean="0"/>
              <a:t>Qi-Xing Huang</a:t>
            </a:r>
          </a:p>
        </p:txBody>
      </p:sp>
    </p:spTree>
    <p:extLst>
      <p:ext uri="{BB962C8B-B14F-4D97-AF65-F5344CB8AC3E}">
        <p14:creationId xmlns:p14="http://schemas.microsoft.com/office/powerpoint/2010/main" val="791426585"/>
      </p:ext>
    </p:extLst>
  </p:cSld>
  <p:clrMapOvr>
    <a:masterClrMapping/>
  </p:clrMapOvr>
  <p:timing>
    <p:tnLst>
      <p:par>
        <p:cTn xmlns:p14="http://schemas.microsoft.com/office/powerpoint/2010/mai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612469" cy="679978"/>
          </a:xfrm>
        </p:spPr>
        <p:txBody>
          <a:bodyPr>
            <a:noAutofit/>
          </a:bodyPr>
          <a:lstStyle/>
          <a:p>
            <a:pPr marL="571500" indent="-571500" algn="l"/>
            <a:r>
              <a:rPr lang="en-US" sz="4000" dirty="0" smtClean="0"/>
              <a:t>Acknowledgements</a:t>
            </a:r>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224119" y="1119064"/>
            <a:ext cx="5279922" cy="646331"/>
          </a:xfrm>
          <a:prstGeom prst="rect">
            <a:avLst/>
          </a:prstGeom>
          <a:noFill/>
        </p:spPr>
        <p:txBody>
          <a:bodyPr wrap="square" rtlCol="0">
            <a:spAutoFit/>
          </a:bodyPr>
          <a:lstStyle/>
          <a:p>
            <a:r>
              <a:rPr lang="en-US" sz="3600" dirty="0" smtClean="0"/>
              <a:t>Princeton Graphics Group</a:t>
            </a:r>
            <a:endParaRPr lang="en-US" sz="3600" dirty="0"/>
          </a:p>
        </p:txBody>
      </p:sp>
      <p:pic>
        <p:nvPicPr>
          <p:cNvPr id="7" name="Picture 6"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838" y="2116735"/>
            <a:ext cx="2118661" cy="1686101"/>
          </a:xfrm>
          <a:prstGeom prst="rect">
            <a:avLst/>
          </a:prstGeom>
        </p:spPr>
      </p:pic>
      <p:pic>
        <p:nvPicPr>
          <p:cNvPr id="8" name="Picture 7" descr="imgr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3348" y="2116735"/>
            <a:ext cx="1125476" cy="1688214"/>
          </a:xfrm>
          <a:prstGeom prst="rect">
            <a:avLst/>
          </a:prstGeom>
        </p:spPr>
      </p:pic>
      <p:pic>
        <p:nvPicPr>
          <p:cNvPr id="10" name="Picture 9" descr="imgr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838" y="3945170"/>
            <a:ext cx="1124067" cy="1686101"/>
          </a:xfrm>
          <a:prstGeom prst="rect">
            <a:avLst/>
          </a:prstGeom>
        </p:spPr>
      </p:pic>
      <p:pic>
        <p:nvPicPr>
          <p:cNvPr id="18" name="Picture 17" descr="imgres.jpg"/>
          <p:cNvPicPr>
            <a:picLocks noChangeAspect="1"/>
          </p:cNvPicPr>
          <p:nvPr/>
        </p:nvPicPr>
        <p:blipFill rotWithShape="1">
          <a:blip r:embed="rId6">
            <a:extLst>
              <a:ext uri="{28A0092B-C50C-407E-A947-70E740481C1C}">
                <a14:useLocalDpi xmlns:a14="http://schemas.microsoft.com/office/drawing/2010/main" val="0"/>
              </a:ext>
            </a:extLst>
          </a:blip>
          <a:srcRect t="19207" r="29657"/>
          <a:stretch/>
        </p:blipFill>
        <p:spPr>
          <a:xfrm>
            <a:off x="1592774" y="3945169"/>
            <a:ext cx="2206050" cy="1686101"/>
          </a:xfrm>
          <a:prstGeom prst="rect">
            <a:avLst/>
          </a:prstGeom>
        </p:spPr>
      </p:pic>
      <p:pic>
        <p:nvPicPr>
          <p:cNvPr id="19" name="Picture 18" descr="10842020_10152537667918193_7875972560116849067_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1712" y="2116735"/>
            <a:ext cx="4773057" cy="3514536"/>
          </a:xfrm>
          <a:prstGeom prst="rect">
            <a:avLst/>
          </a:prstGeom>
        </p:spPr>
      </p:pic>
    </p:spTree>
    <p:extLst>
      <p:ext uri="{BB962C8B-B14F-4D97-AF65-F5344CB8AC3E}">
        <p14:creationId xmlns:p14="http://schemas.microsoft.com/office/powerpoint/2010/main" val="25022415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612469" cy="679978"/>
          </a:xfrm>
        </p:spPr>
        <p:txBody>
          <a:bodyPr>
            <a:noAutofit/>
          </a:bodyPr>
          <a:lstStyle/>
          <a:p>
            <a:pPr marL="571500" indent="-571500" algn="l"/>
            <a:r>
              <a:rPr lang="en-US" sz="4000" dirty="0" smtClean="0"/>
              <a:t>Acknowledgements</a:t>
            </a:r>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294685" y="1119064"/>
            <a:ext cx="4767995" cy="646331"/>
          </a:xfrm>
          <a:prstGeom prst="rect">
            <a:avLst/>
          </a:prstGeom>
          <a:noFill/>
        </p:spPr>
        <p:txBody>
          <a:bodyPr wrap="square" rtlCol="0">
            <a:spAutoFit/>
          </a:bodyPr>
          <a:lstStyle/>
          <a:p>
            <a:r>
              <a:rPr lang="en-US" sz="3600" dirty="0" smtClean="0"/>
              <a:t>Family</a:t>
            </a:r>
            <a:endParaRPr lang="en-US" sz="3600" dirty="0"/>
          </a:p>
        </p:txBody>
      </p:sp>
      <p:pic>
        <p:nvPicPr>
          <p:cNvPr id="5" name="Picture 4" descr="9586132232_9d9b4649c9_z.jpg"/>
          <p:cNvPicPr>
            <a:picLocks noChangeAspect="1"/>
          </p:cNvPicPr>
          <p:nvPr/>
        </p:nvPicPr>
        <p:blipFill rotWithShape="1">
          <a:blip r:embed="rId3">
            <a:extLst>
              <a:ext uri="{28A0092B-C50C-407E-A947-70E740481C1C}">
                <a14:useLocalDpi xmlns:a14="http://schemas.microsoft.com/office/drawing/2010/main" val="0"/>
              </a:ext>
            </a:extLst>
          </a:blip>
          <a:srcRect t="21514" r="12914" b="2318"/>
          <a:stretch/>
        </p:blipFill>
        <p:spPr>
          <a:xfrm>
            <a:off x="964531" y="1913172"/>
            <a:ext cx="3204749" cy="4201121"/>
          </a:xfrm>
          <a:prstGeom prst="rect">
            <a:avLst/>
          </a:prstGeom>
        </p:spPr>
      </p:pic>
      <p:pic>
        <p:nvPicPr>
          <p:cNvPr id="13" name="Picture 12" descr="17854185400_c35d0fe8d9_z.jpg"/>
          <p:cNvPicPr>
            <a:picLocks noChangeAspect="1"/>
          </p:cNvPicPr>
          <p:nvPr/>
        </p:nvPicPr>
        <p:blipFill rotWithShape="1">
          <a:blip r:embed="rId4">
            <a:extLst>
              <a:ext uri="{28A0092B-C50C-407E-A947-70E740481C1C}">
                <a14:useLocalDpi xmlns:a14="http://schemas.microsoft.com/office/drawing/2010/main" val="0"/>
              </a:ext>
            </a:extLst>
          </a:blip>
          <a:srcRect l="9204" r="14396"/>
          <a:stretch/>
        </p:blipFill>
        <p:spPr>
          <a:xfrm>
            <a:off x="4704309" y="2297567"/>
            <a:ext cx="3951619" cy="3450936"/>
          </a:xfrm>
          <a:prstGeom prst="rect">
            <a:avLst/>
          </a:prstGeom>
        </p:spPr>
      </p:pic>
    </p:spTree>
    <p:extLst>
      <p:ext uri="{BB962C8B-B14F-4D97-AF65-F5344CB8AC3E}">
        <p14:creationId xmlns:p14="http://schemas.microsoft.com/office/powerpoint/2010/main" val="2151115932"/>
      </p:ext>
    </p:extLst>
  </p:cSld>
  <p:clrMapOvr>
    <a:masterClrMapping/>
  </p:clrMapOvr>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612469" cy="679978"/>
          </a:xfrm>
        </p:spPr>
        <p:txBody>
          <a:bodyPr>
            <a:noAutofit/>
          </a:bodyPr>
          <a:lstStyle/>
          <a:p>
            <a:pPr marL="571500" indent="-571500" algn="l"/>
            <a:r>
              <a:rPr lang="en-US" sz="4000" dirty="0" smtClean="0"/>
              <a:t>Acknowledgements</a:t>
            </a:r>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343837" y="1093517"/>
            <a:ext cx="8686984" cy="1754327"/>
          </a:xfrm>
          <a:prstGeom prst="rect">
            <a:avLst/>
          </a:prstGeom>
          <a:noFill/>
        </p:spPr>
        <p:txBody>
          <a:bodyPr wrap="square" rtlCol="0">
            <a:spAutoFit/>
          </a:bodyPr>
          <a:lstStyle/>
          <a:p>
            <a:r>
              <a:rPr lang="en-US" sz="3600" dirty="0" smtClean="0"/>
              <a:t>Funding agencies</a:t>
            </a:r>
          </a:p>
          <a:p>
            <a:pPr marL="457200" indent="-457200">
              <a:buFont typeface="Arial"/>
              <a:buChar char="•"/>
            </a:pPr>
            <a:r>
              <a:rPr lang="en-US" sz="3600" dirty="0" smtClean="0"/>
              <a:t>Adobe</a:t>
            </a:r>
          </a:p>
          <a:p>
            <a:pPr marL="457200" indent="-457200">
              <a:buFont typeface="Arial"/>
              <a:buChar char="•"/>
            </a:pPr>
            <a:r>
              <a:rPr lang="en-US" sz="3600" dirty="0" smtClean="0"/>
              <a:t>NSF, ERC Starting Grant, Intel, Google</a:t>
            </a:r>
            <a:endParaRPr lang="en-US" sz="3600" dirty="0"/>
          </a:p>
        </p:txBody>
      </p:sp>
    </p:spTree>
    <p:extLst>
      <p:ext uri="{BB962C8B-B14F-4D97-AF65-F5344CB8AC3E}">
        <p14:creationId xmlns:p14="http://schemas.microsoft.com/office/powerpoint/2010/main" val="323385581"/>
      </p:ext>
    </p:extLst>
  </p:cSld>
  <p:clrMapOvr>
    <a:masterClrMapping/>
  </p:clrMapOvr>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Thank you!</a:t>
            </a:r>
            <a:endParaRPr lang="en-US" sz="5400" dirty="0"/>
          </a:p>
        </p:txBody>
      </p:sp>
      <p:pic>
        <p:nvPicPr>
          <p:cNvPr id="9" name="Picture 8" descr="Slide24.png"/>
          <p:cNvPicPr>
            <a:picLocks noChangeAspect="1"/>
          </p:cNvPicPr>
          <p:nvPr/>
        </p:nvPicPr>
        <p:blipFill rotWithShape="1">
          <a:blip r:embed="rId3">
            <a:extLst>
              <a:ext uri="{28A0092B-C50C-407E-A947-70E740481C1C}">
                <a14:useLocalDpi xmlns:a14="http://schemas.microsoft.com/office/drawing/2010/main" val="0"/>
              </a:ext>
            </a:extLst>
          </a:blip>
          <a:srcRect t="9578" b="4251"/>
          <a:stretch/>
        </p:blipFill>
        <p:spPr>
          <a:xfrm>
            <a:off x="192604" y="1605347"/>
            <a:ext cx="3125433" cy="20194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Screen Shot 2015-02-03 at 8.41.24 AM.jpg"/>
          <p:cNvPicPr>
            <a:picLocks noChangeAspect="1"/>
          </p:cNvPicPr>
          <p:nvPr/>
        </p:nvPicPr>
        <p:blipFill rotWithShape="1">
          <a:blip r:embed="rId4">
            <a:extLst>
              <a:ext uri="{28A0092B-C50C-407E-A947-70E740481C1C}">
                <a14:useLocalDpi xmlns:a14="http://schemas.microsoft.com/office/drawing/2010/main" val="0"/>
              </a:ext>
            </a:extLst>
          </a:blip>
          <a:srcRect r="50114"/>
          <a:stretch/>
        </p:blipFill>
        <p:spPr>
          <a:xfrm>
            <a:off x="3564993" y="1622336"/>
            <a:ext cx="2644308" cy="2002490"/>
          </a:xfrm>
          <a:prstGeom prst="rect">
            <a:avLst/>
          </a:prstGeom>
        </p:spPr>
      </p:pic>
      <p:pic>
        <p:nvPicPr>
          <p:cNvPr id="11" name="Picture 10" descr="Screen Shot 2015-02-03 at 8.41.24 AM.jpg"/>
          <p:cNvPicPr>
            <a:picLocks noChangeAspect="1"/>
          </p:cNvPicPr>
          <p:nvPr/>
        </p:nvPicPr>
        <p:blipFill rotWithShape="1">
          <a:blip r:embed="rId4">
            <a:extLst>
              <a:ext uri="{28A0092B-C50C-407E-A947-70E740481C1C}">
                <a14:useLocalDpi xmlns:a14="http://schemas.microsoft.com/office/drawing/2010/main" val="0"/>
              </a:ext>
            </a:extLst>
          </a:blip>
          <a:srcRect l="50000" r="114"/>
          <a:stretch/>
        </p:blipFill>
        <p:spPr>
          <a:xfrm>
            <a:off x="6348596" y="1622336"/>
            <a:ext cx="2644308" cy="2002490"/>
          </a:xfrm>
          <a:prstGeom prst="rect">
            <a:avLst/>
          </a:prstGeom>
        </p:spPr>
      </p:pic>
      <p:sp>
        <p:nvSpPr>
          <p:cNvPr id="13" name="Right Arrow 12"/>
          <p:cNvSpPr/>
          <p:nvPr/>
        </p:nvSpPr>
        <p:spPr>
          <a:xfrm>
            <a:off x="6121101" y="2371652"/>
            <a:ext cx="374167" cy="644156"/>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14" name="Picture 13" descr="result.png"/>
          <p:cNvPicPr>
            <a:picLocks noChangeAspect="1"/>
          </p:cNvPicPr>
          <p:nvPr/>
        </p:nvPicPr>
        <p:blipFill rotWithShape="1">
          <a:blip r:embed="rId5">
            <a:extLst>
              <a:ext uri="{28A0092B-C50C-407E-A947-70E740481C1C}">
                <a14:useLocalDpi xmlns:a14="http://schemas.microsoft.com/office/drawing/2010/main" val="0"/>
              </a:ext>
            </a:extLst>
          </a:blip>
          <a:srcRect b="10541"/>
          <a:stretch/>
        </p:blipFill>
        <p:spPr>
          <a:xfrm>
            <a:off x="192604" y="3915770"/>
            <a:ext cx="6350044" cy="26628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3564993" y="1605347"/>
            <a:ext cx="5427911" cy="201947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Shield.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3101" y="3915770"/>
            <a:ext cx="2387357" cy="2662822"/>
          </a:xfrm>
          <a:prstGeom prst="rect">
            <a:avLst/>
          </a:prstGeom>
        </p:spPr>
      </p:pic>
    </p:spTree>
    <p:extLst>
      <p:ext uri="{BB962C8B-B14F-4D97-AF65-F5344CB8AC3E}">
        <p14:creationId xmlns:p14="http://schemas.microsoft.com/office/powerpoint/2010/main" val="193990550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Challenges</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graphicFrame>
        <p:nvGraphicFramePr>
          <p:cNvPr id="10" name="Chart 9"/>
          <p:cNvGraphicFramePr/>
          <p:nvPr>
            <p:extLst>
              <p:ext uri="{D42A27DB-BD31-4B8C-83A1-F6EECF244321}">
                <p14:modId xmlns:p14="http://schemas.microsoft.com/office/powerpoint/2010/main" val="3271639564"/>
              </p:ext>
            </p:extLst>
          </p:nvPr>
        </p:nvGraphicFramePr>
        <p:xfrm>
          <a:off x="4125670" y="4455720"/>
          <a:ext cx="4767482" cy="2072659"/>
        </p:xfrm>
        <a:graphic>
          <a:graphicData uri="http://schemas.openxmlformats.org/drawingml/2006/chart">
            <c:chart xmlns:c="http://schemas.openxmlformats.org/drawingml/2006/chart" xmlns:r="http://schemas.openxmlformats.org/officeDocument/2006/relationships" r:id="rId3"/>
          </a:graphicData>
        </a:graphic>
      </p:graphicFrame>
      <p:sp>
        <p:nvSpPr>
          <p:cNvPr id="14" name="Content Placeholder 2"/>
          <p:cNvSpPr txBox="1">
            <a:spLocks/>
          </p:cNvSpPr>
          <p:nvPr/>
        </p:nvSpPr>
        <p:spPr bwMode="auto">
          <a:xfrm>
            <a:off x="550191" y="996517"/>
            <a:ext cx="8342961" cy="7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All-pair contextual information is not distinctive.</a:t>
            </a:r>
          </a:p>
        </p:txBody>
      </p:sp>
      <p:sp>
        <p:nvSpPr>
          <p:cNvPr id="6" name="TextBox 5"/>
          <p:cNvSpPr txBox="1"/>
          <p:nvPr/>
        </p:nvSpPr>
        <p:spPr>
          <a:xfrm>
            <a:off x="3940581" y="1997720"/>
            <a:ext cx="856783" cy="369332"/>
          </a:xfrm>
          <a:prstGeom prst="rect">
            <a:avLst/>
          </a:prstGeom>
          <a:noFill/>
        </p:spPr>
        <p:txBody>
          <a:bodyPr wrap="square" rtlCol="0">
            <a:spAutoFit/>
          </a:bodyPr>
          <a:lstStyle/>
          <a:p>
            <a:r>
              <a:rPr lang="en-US" dirty="0" smtClean="0"/>
              <a:t>#pairs</a:t>
            </a:r>
            <a:endParaRPr lang="en-US" dirty="0"/>
          </a:p>
        </p:txBody>
      </p:sp>
      <p:sp>
        <p:nvSpPr>
          <p:cNvPr id="17" name="TextBox 16"/>
          <p:cNvSpPr txBox="1"/>
          <p:nvPr/>
        </p:nvSpPr>
        <p:spPr>
          <a:xfrm>
            <a:off x="6162430" y="3860753"/>
            <a:ext cx="856783" cy="369332"/>
          </a:xfrm>
          <a:prstGeom prst="rect">
            <a:avLst/>
          </a:prstGeom>
          <a:noFill/>
        </p:spPr>
        <p:txBody>
          <a:bodyPr wrap="square" rtlCol="0">
            <a:spAutoFit/>
          </a:bodyPr>
          <a:lstStyle/>
          <a:p>
            <a:pPr algn="ctr"/>
            <a:r>
              <a:rPr lang="en-US" dirty="0" smtClean="0"/>
              <a:t>feet</a:t>
            </a:r>
            <a:endParaRPr lang="en-US" dirty="0"/>
          </a:p>
        </p:txBody>
      </p:sp>
      <p:sp>
        <p:nvSpPr>
          <p:cNvPr id="22" name="TextBox 21"/>
          <p:cNvSpPr txBox="1"/>
          <p:nvPr/>
        </p:nvSpPr>
        <p:spPr>
          <a:xfrm>
            <a:off x="3940581" y="4553069"/>
            <a:ext cx="856783" cy="369332"/>
          </a:xfrm>
          <a:prstGeom prst="rect">
            <a:avLst/>
          </a:prstGeom>
          <a:noFill/>
        </p:spPr>
        <p:txBody>
          <a:bodyPr wrap="square" rtlCol="0">
            <a:spAutoFit/>
          </a:bodyPr>
          <a:lstStyle/>
          <a:p>
            <a:r>
              <a:rPr lang="en-US" dirty="0" smtClean="0"/>
              <a:t>#pairs</a:t>
            </a:r>
            <a:endParaRPr lang="en-US" dirty="0"/>
          </a:p>
        </p:txBody>
      </p:sp>
      <p:sp>
        <p:nvSpPr>
          <p:cNvPr id="23" name="TextBox 22"/>
          <p:cNvSpPr txBox="1"/>
          <p:nvPr/>
        </p:nvSpPr>
        <p:spPr>
          <a:xfrm>
            <a:off x="6162430" y="6238766"/>
            <a:ext cx="856783" cy="369332"/>
          </a:xfrm>
          <a:prstGeom prst="rect">
            <a:avLst/>
          </a:prstGeom>
          <a:noFill/>
        </p:spPr>
        <p:txBody>
          <a:bodyPr wrap="square" rtlCol="0">
            <a:spAutoFit/>
          </a:bodyPr>
          <a:lstStyle/>
          <a:p>
            <a:pPr algn="ctr"/>
            <a:r>
              <a:rPr lang="en-US" dirty="0" smtClean="0"/>
              <a:t>feet</a:t>
            </a:r>
            <a:endParaRPr lang="en-US" dirty="0"/>
          </a:p>
        </p:txBody>
      </p:sp>
      <p:graphicFrame>
        <p:nvGraphicFramePr>
          <p:cNvPr id="24" name="Chart 23"/>
          <p:cNvGraphicFramePr/>
          <p:nvPr>
            <p:extLst>
              <p:ext uri="{D42A27DB-BD31-4B8C-83A1-F6EECF244321}">
                <p14:modId xmlns:p14="http://schemas.microsoft.com/office/powerpoint/2010/main" val="289351377"/>
              </p:ext>
            </p:extLst>
          </p:nvPr>
        </p:nvGraphicFramePr>
        <p:xfrm>
          <a:off x="4125670" y="1813054"/>
          <a:ext cx="4845872" cy="2282026"/>
        </p:xfrm>
        <a:graphic>
          <a:graphicData uri="http://schemas.openxmlformats.org/drawingml/2006/chart">
            <c:chart xmlns:c="http://schemas.openxmlformats.org/drawingml/2006/chart" xmlns:r="http://schemas.openxmlformats.org/officeDocument/2006/relationships" r:id="rId4"/>
          </a:graphicData>
        </a:graphic>
      </p:graphicFrame>
      <p:pic>
        <p:nvPicPr>
          <p:cNvPr id="25" name="Picture 24" descr="Slide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388" y="1771829"/>
            <a:ext cx="3228185" cy="2420600"/>
          </a:xfrm>
          <a:prstGeom prst="rect">
            <a:avLst/>
          </a:prstGeom>
        </p:spPr>
      </p:pic>
    </p:spTree>
    <p:extLst>
      <p:ext uri="{BB962C8B-B14F-4D97-AF65-F5344CB8AC3E}">
        <p14:creationId xmlns:p14="http://schemas.microsoft.com/office/powerpoint/2010/main" val="198719916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Challenges</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5" name="Picture 4" descr="image_cap_0.png"/>
          <p:cNvPicPr>
            <a:picLocks noChangeAspect="1"/>
          </p:cNvPicPr>
          <p:nvPr/>
        </p:nvPicPr>
        <p:blipFill rotWithShape="1">
          <a:blip r:embed="rId3">
            <a:extLst>
              <a:ext uri="{28A0092B-C50C-407E-A947-70E740481C1C}">
                <a14:useLocalDpi xmlns:a14="http://schemas.microsoft.com/office/drawing/2010/main" val="0"/>
              </a:ext>
            </a:extLst>
          </a:blip>
          <a:srcRect t="9522" b="8401"/>
          <a:stretch/>
        </p:blipFill>
        <p:spPr>
          <a:xfrm>
            <a:off x="1666241" y="1207354"/>
            <a:ext cx="6203948" cy="5092056"/>
          </a:xfrm>
          <a:prstGeom prst="rect">
            <a:avLst/>
          </a:prstGeom>
        </p:spPr>
      </p:pic>
    </p:spTree>
    <p:extLst>
      <p:ext uri="{BB962C8B-B14F-4D97-AF65-F5344CB8AC3E}">
        <p14:creationId xmlns:p14="http://schemas.microsoft.com/office/powerpoint/2010/main" val="323570179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descr="image_cap_0.png"/>
          <p:cNvPicPr>
            <a:picLocks noChangeAspect="1"/>
          </p:cNvPicPr>
          <p:nvPr/>
        </p:nvPicPr>
        <p:blipFill rotWithShape="1">
          <a:blip r:embed="rId3">
            <a:extLst>
              <a:ext uri="{28A0092B-C50C-407E-A947-70E740481C1C}">
                <a14:useLocalDpi xmlns:a14="http://schemas.microsoft.com/office/drawing/2010/main" val="0"/>
              </a:ext>
            </a:extLst>
          </a:blip>
          <a:srcRect t="9522" b="8401"/>
          <a:stretch/>
        </p:blipFill>
        <p:spPr>
          <a:xfrm>
            <a:off x="1666241" y="1207354"/>
            <a:ext cx="6203948" cy="5092056"/>
          </a:xfrm>
          <a:prstGeom prst="rect">
            <a:avLst/>
          </a:prstGeom>
        </p:spPr>
      </p:pic>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Challenges</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7" name="Straight Arrow Connector 6"/>
          <p:cNvCxnSpPr/>
          <p:nvPr/>
        </p:nvCxnSpPr>
        <p:spPr>
          <a:xfrm flipH="1">
            <a:off x="2288940" y="2257907"/>
            <a:ext cx="501685" cy="2242227"/>
          </a:xfrm>
          <a:prstGeom prst="straightConnector1">
            <a:avLst/>
          </a:prstGeom>
          <a:ln w="508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2288940" y="2602865"/>
            <a:ext cx="2633848" cy="1897269"/>
          </a:xfrm>
          <a:prstGeom prst="straightConnector1">
            <a:avLst/>
          </a:prstGeom>
          <a:ln w="508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2288940" y="4500134"/>
            <a:ext cx="1473701" cy="815355"/>
          </a:xfrm>
          <a:prstGeom prst="straightConnector1">
            <a:avLst/>
          </a:prstGeom>
          <a:ln w="508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2288940" y="4260538"/>
            <a:ext cx="4389747" cy="239596"/>
          </a:xfrm>
          <a:prstGeom prst="straightConnector1">
            <a:avLst/>
          </a:prstGeom>
          <a:ln w="508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790626" y="2257907"/>
            <a:ext cx="2132162" cy="344958"/>
          </a:xfrm>
          <a:prstGeom prst="straightConnector1">
            <a:avLst/>
          </a:prstGeom>
          <a:ln w="508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922788" y="2602865"/>
            <a:ext cx="1755899" cy="1677750"/>
          </a:xfrm>
          <a:prstGeom prst="straightConnector1">
            <a:avLst/>
          </a:prstGeom>
          <a:ln w="508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3762640" y="4280615"/>
            <a:ext cx="2916047" cy="1034874"/>
          </a:xfrm>
          <a:prstGeom prst="straightConnector1">
            <a:avLst/>
          </a:prstGeom>
          <a:ln w="508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2790626" y="2257907"/>
            <a:ext cx="972014" cy="3057582"/>
          </a:xfrm>
          <a:prstGeom prst="straightConnector1">
            <a:avLst/>
          </a:prstGeom>
          <a:ln w="508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2790625" y="2257907"/>
            <a:ext cx="3888062" cy="2022708"/>
          </a:xfrm>
          <a:prstGeom prst="straightConnector1">
            <a:avLst/>
          </a:prstGeom>
          <a:ln w="508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3762640" y="2602866"/>
            <a:ext cx="1160148" cy="2712623"/>
          </a:xfrm>
          <a:prstGeom prst="straightConnector1">
            <a:avLst/>
          </a:prstGeom>
          <a:ln w="508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691299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image_cap_0.png"/>
          <p:cNvPicPr>
            <a:picLocks noChangeAspect="1"/>
          </p:cNvPicPr>
          <p:nvPr/>
        </p:nvPicPr>
        <p:blipFill rotWithShape="1">
          <a:blip r:embed="rId3">
            <a:extLst>
              <a:ext uri="{28A0092B-C50C-407E-A947-70E740481C1C}">
                <a14:useLocalDpi xmlns:a14="http://schemas.microsoft.com/office/drawing/2010/main" val="0"/>
              </a:ext>
            </a:extLst>
          </a:blip>
          <a:srcRect t="9522" b="8401"/>
          <a:stretch/>
        </p:blipFill>
        <p:spPr>
          <a:xfrm>
            <a:off x="1666241" y="1207354"/>
            <a:ext cx="6203948" cy="5092056"/>
          </a:xfrm>
          <a:prstGeom prst="rect">
            <a:avLst/>
          </a:prstGeom>
        </p:spPr>
      </p:pic>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Challenges</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flipH="1" flipV="1">
            <a:off x="3464768" y="4910970"/>
            <a:ext cx="154948" cy="827877"/>
          </a:xfrm>
          <a:prstGeom prst="straightConnector1">
            <a:avLst/>
          </a:prstGeom>
          <a:ln w="508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5911205" y="3852858"/>
            <a:ext cx="951961" cy="270958"/>
          </a:xfrm>
          <a:prstGeom prst="straightConnector1">
            <a:avLst/>
          </a:prstGeom>
          <a:ln w="508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5549895" y="4640011"/>
            <a:ext cx="736848" cy="270958"/>
          </a:xfrm>
          <a:prstGeom prst="straightConnector1">
            <a:avLst/>
          </a:prstGeom>
          <a:ln w="508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4887060" y="2609745"/>
            <a:ext cx="662835" cy="118559"/>
          </a:xfrm>
          <a:prstGeom prst="straightConnector1">
            <a:avLst/>
          </a:prstGeom>
          <a:ln w="508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4887060" y="2609745"/>
            <a:ext cx="270893" cy="714396"/>
          </a:xfrm>
          <a:prstGeom prst="straightConnector1">
            <a:avLst/>
          </a:prstGeom>
          <a:ln w="508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571676" y="2253508"/>
            <a:ext cx="315384" cy="356237"/>
          </a:xfrm>
          <a:prstGeom prst="straightConnector1">
            <a:avLst/>
          </a:prstGeom>
          <a:ln w="508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4013483" y="2609745"/>
            <a:ext cx="873577" cy="291038"/>
          </a:xfrm>
          <a:prstGeom prst="straightConnector1">
            <a:avLst/>
          </a:prstGeom>
          <a:ln w="508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3052768" y="2134947"/>
            <a:ext cx="566948" cy="248400"/>
          </a:xfrm>
          <a:prstGeom prst="straightConnector1">
            <a:avLst/>
          </a:prstGeom>
          <a:ln w="508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2633848" y="2383347"/>
            <a:ext cx="172455" cy="517436"/>
          </a:xfrm>
          <a:prstGeom prst="straightConnector1">
            <a:avLst/>
          </a:prstGeom>
          <a:ln w="508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a:off x="2806304" y="5738847"/>
            <a:ext cx="813412" cy="0"/>
          </a:xfrm>
          <a:prstGeom prst="straightConnector1">
            <a:avLst/>
          </a:prstGeom>
          <a:ln w="508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H="1">
            <a:off x="3619716" y="5738847"/>
            <a:ext cx="951960" cy="0"/>
          </a:xfrm>
          <a:prstGeom prst="straightConnector1">
            <a:avLst/>
          </a:prstGeom>
          <a:ln w="508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H="1" flipV="1">
            <a:off x="2356749" y="4307577"/>
            <a:ext cx="601955" cy="161198"/>
          </a:xfrm>
          <a:prstGeom prst="straightConnector1">
            <a:avLst/>
          </a:prstGeom>
          <a:ln w="508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H="1" flipV="1">
            <a:off x="2201801" y="3709878"/>
            <a:ext cx="154948" cy="597699"/>
          </a:xfrm>
          <a:prstGeom prst="straightConnector1">
            <a:avLst/>
          </a:prstGeom>
          <a:ln w="508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H="1">
            <a:off x="2201801" y="4307577"/>
            <a:ext cx="154948" cy="940794"/>
          </a:xfrm>
          <a:prstGeom prst="straightConnector1">
            <a:avLst/>
          </a:prstGeom>
          <a:ln w="508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215585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Chart 32"/>
          <p:cNvGraphicFramePr/>
          <p:nvPr>
            <p:extLst>
              <p:ext uri="{D42A27DB-BD31-4B8C-83A1-F6EECF244321}">
                <p14:modId xmlns:p14="http://schemas.microsoft.com/office/powerpoint/2010/main" val="2710795116"/>
              </p:ext>
            </p:extLst>
          </p:nvPr>
        </p:nvGraphicFramePr>
        <p:xfrm>
          <a:off x="4125670" y="1813054"/>
          <a:ext cx="4845872" cy="228202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Challenges</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14" name="Content Placeholder 2"/>
          <p:cNvSpPr txBox="1">
            <a:spLocks/>
          </p:cNvSpPr>
          <p:nvPr/>
        </p:nvSpPr>
        <p:spPr bwMode="auto">
          <a:xfrm>
            <a:off x="550191" y="996517"/>
            <a:ext cx="8342961" cy="7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All-pair contextual information is not distinctive.</a:t>
            </a:r>
          </a:p>
        </p:txBody>
      </p:sp>
      <p:sp>
        <p:nvSpPr>
          <p:cNvPr id="7" name="Plus 6"/>
          <p:cNvSpPr/>
          <p:nvPr/>
        </p:nvSpPr>
        <p:spPr>
          <a:xfrm>
            <a:off x="2028541" y="3939153"/>
            <a:ext cx="454717" cy="454717"/>
          </a:xfrm>
          <a:prstGeom prst="mathPlus">
            <a:avLst/>
          </a:prstGeom>
          <a:solidFill>
            <a:schemeClr val="tx1"/>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aphicFrame>
        <p:nvGraphicFramePr>
          <p:cNvPr id="28" name="Chart 27"/>
          <p:cNvGraphicFramePr/>
          <p:nvPr>
            <p:extLst>
              <p:ext uri="{D42A27DB-BD31-4B8C-83A1-F6EECF244321}">
                <p14:modId xmlns:p14="http://schemas.microsoft.com/office/powerpoint/2010/main" val="2164468909"/>
              </p:ext>
            </p:extLst>
          </p:nvPr>
        </p:nvGraphicFramePr>
        <p:xfrm>
          <a:off x="4125670" y="4455720"/>
          <a:ext cx="4767482" cy="2072659"/>
        </p:xfrm>
        <a:graphic>
          <a:graphicData uri="http://schemas.openxmlformats.org/drawingml/2006/chart">
            <c:chart xmlns:c="http://schemas.openxmlformats.org/drawingml/2006/chart" xmlns:r="http://schemas.openxmlformats.org/officeDocument/2006/relationships" r:id="rId4"/>
          </a:graphicData>
        </a:graphic>
      </p:graphicFrame>
      <p:sp>
        <p:nvSpPr>
          <p:cNvPr id="29" name="TextBox 28"/>
          <p:cNvSpPr txBox="1"/>
          <p:nvPr/>
        </p:nvSpPr>
        <p:spPr>
          <a:xfrm>
            <a:off x="3940581" y="1997720"/>
            <a:ext cx="856783" cy="369332"/>
          </a:xfrm>
          <a:prstGeom prst="rect">
            <a:avLst/>
          </a:prstGeom>
          <a:noFill/>
        </p:spPr>
        <p:txBody>
          <a:bodyPr wrap="square" rtlCol="0">
            <a:spAutoFit/>
          </a:bodyPr>
          <a:lstStyle/>
          <a:p>
            <a:r>
              <a:rPr lang="en-US" dirty="0" smtClean="0"/>
              <a:t>#pairs</a:t>
            </a:r>
            <a:endParaRPr lang="en-US" dirty="0"/>
          </a:p>
        </p:txBody>
      </p:sp>
      <p:sp>
        <p:nvSpPr>
          <p:cNvPr id="30" name="TextBox 29"/>
          <p:cNvSpPr txBox="1"/>
          <p:nvPr/>
        </p:nvSpPr>
        <p:spPr>
          <a:xfrm>
            <a:off x="6162430" y="3860753"/>
            <a:ext cx="856783" cy="369332"/>
          </a:xfrm>
          <a:prstGeom prst="rect">
            <a:avLst/>
          </a:prstGeom>
          <a:noFill/>
        </p:spPr>
        <p:txBody>
          <a:bodyPr wrap="square" rtlCol="0">
            <a:spAutoFit/>
          </a:bodyPr>
          <a:lstStyle/>
          <a:p>
            <a:pPr algn="ctr"/>
            <a:r>
              <a:rPr lang="en-US" dirty="0" smtClean="0"/>
              <a:t>feet</a:t>
            </a:r>
            <a:endParaRPr lang="en-US" dirty="0"/>
          </a:p>
        </p:txBody>
      </p:sp>
      <p:sp>
        <p:nvSpPr>
          <p:cNvPr id="31" name="TextBox 30"/>
          <p:cNvSpPr txBox="1"/>
          <p:nvPr/>
        </p:nvSpPr>
        <p:spPr>
          <a:xfrm>
            <a:off x="3940581" y="4553069"/>
            <a:ext cx="856783" cy="369332"/>
          </a:xfrm>
          <a:prstGeom prst="rect">
            <a:avLst/>
          </a:prstGeom>
          <a:noFill/>
        </p:spPr>
        <p:txBody>
          <a:bodyPr wrap="square" rtlCol="0">
            <a:spAutoFit/>
          </a:bodyPr>
          <a:lstStyle/>
          <a:p>
            <a:r>
              <a:rPr lang="en-US" dirty="0" smtClean="0"/>
              <a:t>#pairs</a:t>
            </a:r>
            <a:endParaRPr lang="en-US" dirty="0"/>
          </a:p>
        </p:txBody>
      </p:sp>
      <p:sp>
        <p:nvSpPr>
          <p:cNvPr id="32" name="TextBox 31"/>
          <p:cNvSpPr txBox="1"/>
          <p:nvPr/>
        </p:nvSpPr>
        <p:spPr>
          <a:xfrm>
            <a:off x="6162430" y="6238766"/>
            <a:ext cx="856783" cy="369332"/>
          </a:xfrm>
          <a:prstGeom prst="rect">
            <a:avLst/>
          </a:prstGeom>
          <a:noFill/>
        </p:spPr>
        <p:txBody>
          <a:bodyPr wrap="square" rtlCol="0">
            <a:spAutoFit/>
          </a:bodyPr>
          <a:lstStyle/>
          <a:p>
            <a:pPr algn="ctr"/>
            <a:r>
              <a:rPr lang="en-US" dirty="0" smtClean="0"/>
              <a:t>feet</a:t>
            </a:r>
            <a:endParaRPr lang="en-US" dirty="0"/>
          </a:p>
        </p:txBody>
      </p:sp>
      <p:pic>
        <p:nvPicPr>
          <p:cNvPr id="3" name="Picture 2" descr="Screen Shot 2014-11-26 at 7.57.27 P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831" y="1665606"/>
            <a:ext cx="2800890" cy="22735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Screen Shot 2014-11-26 at 7.57.09 P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832" y="4405210"/>
            <a:ext cx="2800890" cy="2292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96016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Key Idea</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3" name="TextBox 2"/>
          <p:cNvSpPr txBox="1"/>
          <p:nvPr/>
        </p:nvSpPr>
        <p:spPr>
          <a:xfrm>
            <a:off x="862265" y="1430871"/>
            <a:ext cx="2931408" cy="523220"/>
          </a:xfrm>
          <a:prstGeom prst="rect">
            <a:avLst/>
          </a:prstGeom>
          <a:noFill/>
        </p:spPr>
        <p:txBody>
          <a:bodyPr wrap="square" rtlCol="0">
            <a:spAutoFit/>
          </a:bodyPr>
          <a:lstStyle/>
          <a:p>
            <a:pPr algn="ctr"/>
            <a:r>
              <a:rPr lang="en-US" altLang="zh-CN" sz="2800" dirty="0" smtClean="0"/>
              <a:t>Semantic groups</a:t>
            </a:r>
            <a:endParaRPr lang="en-US" sz="2800" dirty="0"/>
          </a:p>
        </p:txBody>
      </p:sp>
      <p:sp>
        <p:nvSpPr>
          <p:cNvPr id="9" name="TextBox 8"/>
          <p:cNvSpPr txBox="1"/>
          <p:nvPr/>
        </p:nvSpPr>
        <p:spPr>
          <a:xfrm>
            <a:off x="5299051" y="1440653"/>
            <a:ext cx="3177873" cy="523220"/>
          </a:xfrm>
          <a:prstGeom prst="rect">
            <a:avLst/>
          </a:prstGeom>
          <a:noFill/>
        </p:spPr>
        <p:txBody>
          <a:bodyPr wrap="square" rtlCol="0">
            <a:spAutoFit/>
          </a:bodyPr>
          <a:lstStyle/>
          <a:p>
            <a:pPr algn="ctr"/>
            <a:r>
              <a:rPr lang="en-US" altLang="zh-CN" sz="2800" dirty="0" smtClean="0"/>
              <a:t>Semantic hierarchy</a:t>
            </a:r>
            <a:endParaRPr lang="en-US" sz="2800" dirty="0"/>
          </a:p>
        </p:txBody>
      </p:sp>
      <p:pic>
        <p:nvPicPr>
          <p:cNvPr id="14" name="Picture 13" descr="image_cap_0.png"/>
          <p:cNvPicPr>
            <a:picLocks noChangeAspect="1"/>
          </p:cNvPicPr>
          <p:nvPr/>
        </p:nvPicPr>
        <p:blipFill rotWithShape="1">
          <a:blip r:embed="rId3">
            <a:extLst>
              <a:ext uri="{28A0092B-C50C-407E-A947-70E740481C1C}">
                <a14:useLocalDpi xmlns:a14="http://schemas.microsoft.com/office/drawing/2010/main" val="0"/>
              </a:ext>
            </a:extLst>
          </a:blip>
          <a:srcRect t="9522" b="8401"/>
          <a:stretch/>
        </p:blipFill>
        <p:spPr>
          <a:xfrm>
            <a:off x="292927" y="2187401"/>
            <a:ext cx="4046415" cy="3321203"/>
          </a:xfrm>
          <a:prstGeom prst="rect">
            <a:avLst/>
          </a:prstGeom>
        </p:spPr>
      </p:pic>
      <p:pic>
        <p:nvPicPr>
          <p:cNvPr id="8" name="Picture 7" descr="outpu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4513" y="2154433"/>
            <a:ext cx="4431400" cy="3322811"/>
          </a:xfrm>
          <a:prstGeom prst="rect">
            <a:avLst/>
          </a:prstGeom>
        </p:spPr>
      </p:pic>
    </p:spTree>
    <p:extLst>
      <p:ext uri="{BB962C8B-B14F-4D97-AF65-F5344CB8AC3E}">
        <p14:creationId xmlns:p14="http://schemas.microsoft.com/office/powerpoint/2010/main" val="406481180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Key idea</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graphicFrame>
        <p:nvGraphicFramePr>
          <p:cNvPr id="5" name="Chart 4"/>
          <p:cNvGraphicFramePr/>
          <p:nvPr>
            <p:extLst>
              <p:ext uri="{D42A27DB-BD31-4B8C-83A1-F6EECF244321}">
                <p14:modId xmlns:p14="http://schemas.microsoft.com/office/powerpoint/2010/main" val="3655385796"/>
              </p:ext>
            </p:extLst>
          </p:nvPr>
        </p:nvGraphicFramePr>
        <p:xfrm>
          <a:off x="4076190" y="1614679"/>
          <a:ext cx="4895351" cy="24150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p:nvPr>
            <p:extLst>
              <p:ext uri="{D42A27DB-BD31-4B8C-83A1-F6EECF244321}">
                <p14:modId xmlns:p14="http://schemas.microsoft.com/office/powerpoint/2010/main" val="373718554"/>
              </p:ext>
            </p:extLst>
          </p:nvPr>
        </p:nvGraphicFramePr>
        <p:xfrm>
          <a:off x="3856706" y="4427201"/>
          <a:ext cx="5114836" cy="2174039"/>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p:cNvSpPr txBox="1"/>
          <p:nvPr/>
        </p:nvSpPr>
        <p:spPr>
          <a:xfrm>
            <a:off x="3940581" y="1762520"/>
            <a:ext cx="856783" cy="369332"/>
          </a:xfrm>
          <a:prstGeom prst="rect">
            <a:avLst/>
          </a:prstGeom>
          <a:noFill/>
        </p:spPr>
        <p:txBody>
          <a:bodyPr wrap="square" rtlCol="0">
            <a:spAutoFit/>
          </a:bodyPr>
          <a:lstStyle/>
          <a:p>
            <a:r>
              <a:rPr lang="en-US" dirty="0" smtClean="0"/>
              <a:t>#pairs</a:t>
            </a:r>
            <a:endParaRPr lang="en-US" dirty="0"/>
          </a:p>
        </p:txBody>
      </p:sp>
      <p:sp>
        <p:nvSpPr>
          <p:cNvPr id="16" name="TextBox 15"/>
          <p:cNvSpPr txBox="1"/>
          <p:nvPr/>
        </p:nvSpPr>
        <p:spPr>
          <a:xfrm>
            <a:off x="6115396" y="3923473"/>
            <a:ext cx="856783" cy="369332"/>
          </a:xfrm>
          <a:prstGeom prst="rect">
            <a:avLst/>
          </a:prstGeom>
          <a:noFill/>
        </p:spPr>
        <p:txBody>
          <a:bodyPr wrap="square" rtlCol="0">
            <a:spAutoFit/>
          </a:bodyPr>
          <a:lstStyle/>
          <a:p>
            <a:pPr algn="ctr"/>
            <a:r>
              <a:rPr lang="en-US" dirty="0" smtClean="0"/>
              <a:t>feet</a:t>
            </a:r>
            <a:endParaRPr lang="en-US" dirty="0"/>
          </a:p>
        </p:txBody>
      </p:sp>
      <p:sp>
        <p:nvSpPr>
          <p:cNvPr id="17" name="TextBox 16"/>
          <p:cNvSpPr txBox="1"/>
          <p:nvPr/>
        </p:nvSpPr>
        <p:spPr>
          <a:xfrm>
            <a:off x="3868001" y="4568319"/>
            <a:ext cx="856783" cy="369332"/>
          </a:xfrm>
          <a:prstGeom prst="rect">
            <a:avLst/>
          </a:prstGeom>
          <a:noFill/>
        </p:spPr>
        <p:txBody>
          <a:bodyPr wrap="square" rtlCol="0">
            <a:spAutoFit/>
          </a:bodyPr>
          <a:lstStyle/>
          <a:p>
            <a:r>
              <a:rPr lang="en-US" dirty="0" smtClean="0"/>
              <a:t>#pairs</a:t>
            </a:r>
            <a:endParaRPr lang="en-US" dirty="0"/>
          </a:p>
        </p:txBody>
      </p:sp>
      <p:sp>
        <p:nvSpPr>
          <p:cNvPr id="18" name="TextBox 17"/>
          <p:cNvSpPr txBox="1"/>
          <p:nvPr/>
        </p:nvSpPr>
        <p:spPr>
          <a:xfrm>
            <a:off x="6136884" y="6462712"/>
            <a:ext cx="856783" cy="369332"/>
          </a:xfrm>
          <a:prstGeom prst="rect">
            <a:avLst/>
          </a:prstGeom>
          <a:noFill/>
        </p:spPr>
        <p:txBody>
          <a:bodyPr wrap="square" rtlCol="0">
            <a:spAutoFit/>
          </a:bodyPr>
          <a:lstStyle/>
          <a:p>
            <a:pPr algn="ctr"/>
            <a:r>
              <a:rPr lang="en-US" dirty="0" smtClean="0"/>
              <a:t>feet</a:t>
            </a:r>
            <a:endParaRPr lang="en-US" dirty="0"/>
          </a:p>
        </p:txBody>
      </p:sp>
      <p:pic>
        <p:nvPicPr>
          <p:cNvPr id="11" name="Picture 10" descr="Screen Shot 2014-11-26 at 7.57.27 P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831" y="1665606"/>
            <a:ext cx="2800890" cy="22735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0950693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23.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31855" y="1777183"/>
            <a:ext cx="3011345" cy="2258007"/>
          </a:xfrm>
          <a:prstGeom prst="rect">
            <a:avLst/>
          </a:prstGeom>
        </p:spPr>
      </p:pic>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Pipeline</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28" name="Picture 27" descr="Screen Shot 2014-07-28 at 8.41.55 PM.jpg"/>
          <p:cNvPicPr>
            <a:picLocks noChangeAspect="1"/>
          </p:cNvPicPr>
          <p:nvPr/>
        </p:nvPicPr>
        <p:blipFill rotWithShape="1">
          <a:blip r:embed="rId4">
            <a:extLst>
              <a:ext uri="{28A0092B-C50C-407E-A947-70E740481C1C}">
                <a14:useLocalDpi xmlns:a14="http://schemas.microsoft.com/office/drawing/2010/main" val="0"/>
              </a:ext>
            </a:extLst>
          </a:blip>
          <a:srcRect t="4907" r="68083"/>
          <a:stretch/>
        </p:blipFill>
        <p:spPr>
          <a:xfrm>
            <a:off x="136154" y="3885014"/>
            <a:ext cx="2815344" cy="2202797"/>
          </a:xfrm>
          <a:prstGeom prst="rect">
            <a:avLst/>
          </a:prstGeom>
        </p:spPr>
      </p:pic>
      <p:sp>
        <p:nvSpPr>
          <p:cNvPr id="31" name="Right Arrow 30"/>
          <p:cNvSpPr/>
          <p:nvPr/>
        </p:nvSpPr>
        <p:spPr>
          <a:xfrm>
            <a:off x="3155306" y="4474340"/>
            <a:ext cx="2651125" cy="52387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Rounded Rectangle 31"/>
          <p:cNvSpPr/>
          <p:nvPr/>
        </p:nvSpPr>
        <p:spPr>
          <a:xfrm>
            <a:off x="604094" y="1724463"/>
            <a:ext cx="1798981" cy="1963256"/>
          </a:xfrm>
          <a:prstGeom prst="roundRect">
            <a:avLst>
              <a:gd name="adj" fmla="val 6599"/>
            </a:avLst>
          </a:prstGeom>
          <a:solidFill>
            <a:srgbClr val="FFFFFF"/>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3" name="Rounded Rectangle 32"/>
          <p:cNvSpPr/>
          <p:nvPr/>
        </p:nvSpPr>
        <p:spPr>
          <a:xfrm>
            <a:off x="557536" y="1677888"/>
            <a:ext cx="1798981" cy="1963256"/>
          </a:xfrm>
          <a:prstGeom prst="roundRect">
            <a:avLst>
              <a:gd name="adj" fmla="val 6599"/>
            </a:avLst>
          </a:prstGeom>
          <a:solidFill>
            <a:srgbClr val="FFFFFF"/>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4" name="Rounded Rectangle 33"/>
          <p:cNvSpPr/>
          <p:nvPr/>
        </p:nvSpPr>
        <p:spPr>
          <a:xfrm>
            <a:off x="510978" y="1631313"/>
            <a:ext cx="1798981" cy="1963256"/>
          </a:xfrm>
          <a:prstGeom prst="roundRect">
            <a:avLst>
              <a:gd name="adj" fmla="val 6599"/>
            </a:avLst>
          </a:prstGeom>
          <a:solidFill>
            <a:srgbClr val="FFFFFF"/>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5" name="Rounded Rectangle 34"/>
          <p:cNvSpPr/>
          <p:nvPr/>
        </p:nvSpPr>
        <p:spPr>
          <a:xfrm>
            <a:off x="464420" y="1584738"/>
            <a:ext cx="1798981" cy="1963256"/>
          </a:xfrm>
          <a:prstGeom prst="roundRect">
            <a:avLst>
              <a:gd name="adj" fmla="val 6599"/>
            </a:avLst>
          </a:prstGeom>
          <a:solidFill>
            <a:srgbClr val="FFFFFF"/>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6" name="Rounded Rectangle 35"/>
          <p:cNvSpPr/>
          <p:nvPr/>
        </p:nvSpPr>
        <p:spPr>
          <a:xfrm>
            <a:off x="418352" y="1540140"/>
            <a:ext cx="1798981" cy="1963256"/>
          </a:xfrm>
          <a:prstGeom prst="roundRect">
            <a:avLst>
              <a:gd name="adj" fmla="val 6599"/>
            </a:avLst>
          </a:prstGeom>
          <a:solidFill>
            <a:srgbClr val="FFFFFF"/>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7" name="Picture 36" descr="Slide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978" y="2287746"/>
            <a:ext cx="1689038" cy="1183899"/>
          </a:xfrm>
          <a:prstGeom prst="rect">
            <a:avLst/>
          </a:prstGeom>
        </p:spPr>
      </p:pic>
      <p:pic>
        <p:nvPicPr>
          <p:cNvPr id="38" name="Picture 37" descr="Slide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978" y="1584738"/>
            <a:ext cx="1689038" cy="724539"/>
          </a:xfrm>
          <a:prstGeom prst="rect">
            <a:avLst/>
          </a:prstGeom>
        </p:spPr>
      </p:pic>
      <p:sp>
        <p:nvSpPr>
          <p:cNvPr id="39" name="Right Arrow 38"/>
          <p:cNvSpPr/>
          <p:nvPr/>
        </p:nvSpPr>
        <p:spPr>
          <a:xfrm>
            <a:off x="2536234" y="2377050"/>
            <a:ext cx="929118" cy="52387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0" name="TextBox 39"/>
          <p:cNvSpPr txBox="1"/>
          <p:nvPr/>
        </p:nvSpPr>
        <p:spPr>
          <a:xfrm>
            <a:off x="3514672" y="2201429"/>
            <a:ext cx="1889289" cy="830997"/>
          </a:xfrm>
          <a:prstGeom prst="rect">
            <a:avLst/>
          </a:prstGeom>
          <a:noFill/>
        </p:spPr>
        <p:txBody>
          <a:bodyPr wrap="square" rtlCol="0">
            <a:spAutoFit/>
          </a:bodyPr>
          <a:lstStyle/>
          <a:p>
            <a:pPr algn="ctr"/>
            <a:r>
              <a:rPr lang="en-US" sz="2400" dirty="0"/>
              <a:t>P</a:t>
            </a:r>
            <a:r>
              <a:rPr lang="en-US" sz="2400" dirty="0" smtClean="0"/>
              <a:t>robabilistic grammar</a:t>
            </a:r>
            <a:endParaRPr lang="en-US" sz="2400" dirty="0"/>
          </a:p>
        </p:txBody>
      </p:sp>
      <p:sp>
        <p:nvSpPr>
          <p:cNvPr id="41" name="Right Arrow 40"/>
          <p:cNvSpPr/>
          <p:nvPr/>
        </p:nvSpPr>
        <p:spPr>
          <a:xfrm rot="5400000">
            <a:off x="3938787" y="3426534"/>
            <a:ext cx="1116922" cy="52387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Rectangle 2"/>
          <p:cNvSpPr/>
          <p:nvPr/>
        </p:nvSpPr>
        <p:spPr>
          <a:xfrm>
            <a:off x="5884821" y="1786086"/>
            <a:ext cx="3103310" cy="4227195"/>
          </a:xfrm>
          <a:prstGeom prst="rect">
            <a:avLst/>
          </a:prstGeom>
          <a:noFill/>
          <a:ln w="508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6" name="Picture 5" descr="Slide24.png"/>
          <p:cNvPicPr>
            <a:picLocks noChangeAspect="1"/>
          </p:cNvPicPr>
          <p:nvPr/>
        </p:nvPicPr>
        <p:blipFill rotWithShape="1">
          <a:blip r:embed="rId7">
            <a:extLst>
              <a:ext uri="{28A0092B-C50C-407E-A947-70E740481C1C}">
                <a14:useLocalDpi xmlns:a14="http://schemas.microsoft.com/office/drawing/2010/main" val="0"/>
              </a:ext>
            </a:extLst>
          </a:blip>
          <a:srcRect t="9578" b="4251"/>
          <a:stretch/>
        </p:blipFill>
        <p:spPr>
          <a:xfrm>
            <a:off x="5963211" y="4066550"/>
            <a:ext cx="2964311" cy="1915371"/>
          </a:xfrm>
          <a:prstGeom prst="rect">
            <a:avLst/>
          </a:prstGeom>
        </p:spPr>
      </p:pic>
    </p:spTree>
    <p:extLst>
      <p:ext uri="{BB962C8B-B14F-4D97-AF65-F5344CB8AC3E}">
        <p14:creationId xmlns:p14="http://schemas.microsoft.com/office/powerpoint/2010/main" val="307096856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dirty="0" smtClean="0"/>
              <a:t>Manually scene modeling is tedious</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3" name="Picture 2" descr="Screen Shot 2015-07-16 at 12.07.34 PM.jpg"/>
          <p:cNvPicPr>
            <a:picLocks noChangeAspect="1"/>
          </p:cNvPicPr>
          <p:nvPr/>
        </p:nvPicPr>
        <p:blipFill rotWithShape="1">
          <a:blip r:embed="rId3">
            <a:extLst>
              <a:ext uri="{28A0092B-C50C-407E-A947-70E740481C1C}">
                <a14:useLocalDpi xmlns:a14="http://schemas.microsoft.com/office/drawing/2010/main" val="0"/>
              </a:ext>
            </a:extLst>
          </a:blip>
          <a:srcRect b="44289"/>
          <a:stretch/>
        </p:blipFill>
        <p:spPr>
          <a:xfrm>
            <a:off x="1233572" y="2985938"/>
            <a:ext cx="6536144" cy="3232518"/>
          </a:xfrm>
          <a:prstGeom prst="rect">
            <a:avLst/>
          </a:prstGeom>
        </p:spPr>
      </p:pic>
      <p:sp>
        <p:nvSpPr>
          <p:cNvPr id="6" name="TextBox 5"/>
          <p:cNvSpPr txBox="1"/>
          <p:nvPr/>
        </p:nvSpPr>
        <p:spPr>
          <a:xfrm>
            <a:off x="4551053" y="6423329"/>
            <a:ext cx="4592947" cy="400110"/>
          </a:xfrm>
          <a:prstGeom prst="rect">
            <a:avLst/>
          </a:prstGeom>
          <a:noFill/>
        </p:spPr>
        <p:txBody>
          <a:bodyPr wrap="square" rtlCol="0">
            <a:spAutoFit/>
          </a:bodyPr>
          <a:lstStyle/>
          <a:p>
            <a:pPr algn="r"/>
            <a:r>
              <a:rPr lang="en-US" sz="2000" dirty="0" smtClean="0"/>
              <a:t>Image courtesy: Trimble 3D Warehouse</a:t>
            </a:r>
            <a:endParaRPr lang="en-US" sz="2000" dirty="0"/>
          </a:p>
        </p:txBody>
      </p:sp>
      <p:sp>
        <p:nvSpPr>
          <p:cNvPr id="8" name="Content Placeholder 2"/>
          <p:cNvSpPr>
            <a:spLocks noGrp="1"/>
          </p:cNvSpPr>
          <p:nvPr>
            <p:ph idx="1"/>
          </p:nvPr>
        </p:nvSpPr>
        <p:spPr>
          <a:xfrm>
            <a:off x="418352" y="1035685"/>
            <a:ext cx="8229600" cy="1877133"/>
          </a:xfrm>
        </p:spPr>
        <p:txBody>
          <a:bodyPr/>
          <a:lstStyle/>
          <a:p>
            <a:r>
              <a:rPr lang="en-US" dirty="0" smtClean="0"/>
              <a:t>Traversing large 3D databases</a:t>
            </a:r>
          </a:p>
          <a:p>
            <a:r>
              <a:rPr lang="en-US" dirty="0" smtClean="0">
                <a:solidFill>
                  <a:schemeClr val="bg1">
                    <a:lumMod val="75000"/>
                  </a:schemeClr>
                </a:solidFill>
              </a:rPr>
              <a:t>Choosing materials for each object</a:t>
            </a:r>
          </a:p>
          <a:p>
            <a:r>
              <a:rPr lang="en-US" dirty="0" smtClean="0">
                <a:solidFill>
                  <a:schemeClr val="bg1">
                    <a:lumMod val="75000"/>
                  </a:schemeClr>
                </a:solidFill>
              </a:rPr>
              <a:t>Positioning objects in the scene</a:t>
            </a:r>
            <a:endParaRPr lang="en-US" dirty="0">
              <a:solidFill>
                <a:schemeClr val="bg1">
                  <a:lumMod val="75000"/>
                </a:schemeClr>
              </a:solidFill>
            </a:endParaRPr>
          </a:p>
        </p:txBody>
      </p:sp>
    </p:spTree>
    <p:extLst>
      <p:ext uri="{BB962C8B-B14F-4D97-AF65-F5344CB8AC3E}">
        <p14:creationId xmlns:p14="http://schemas.microsoft.com/office/powerpoint/2010/main" val="109551271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Related work</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16" name="Picture 15" descr="Screen Shot 2014-11-12 at 9.03.19 PM.jpg"/>
          <p:cNvPicPr>
            <a:picLocks noChangeAspect="1"/>
          </p:cNvPicPr>
          <p:nvPr/>
        </p:nvPicPr>
        <p:blipFill rotWithShape="1">
          <a:blip r:embed="rId3">
            <a:extLst>
              <a:ext uri="{28A0092B-C50C-407E-A947-70E740481C1C}">
                <a14:useLocalDpi xmlns:a14="http://schemas.microsoft.com/office/drawing/2010/main" val="0"/>
              </a:ext>
            </a:extLst>
          </a:blip>
          <a:srcRect l="4022" t="5564" r="3231"/>
          <a:stretch/>
        </p:blipFill>
        <p:spPr>
          <a:xfrm>
            <a:off x="183987" y="1548371"/>
            <a:ext cx="4209680" cy="3511981"/>
          </a:xfrm>
          <a:prstGeom prst="rect">
            <a:avLst/>
          </a:prstGeom>
        </p:spPr>
      </p:pic>
      <p:sp>
        <p:nvSpPr>
          <p:cNvPr id="7" name="Content Placeholder 2"/>
          <p:cNvSpPr txBox="1">
            <a:spLocks/>
          </p:cNvSpPr>
          <p:nvPr/>
        </p:nvSpPr>
        <p:spPr>
          <a:xfrm>
            <a:off x="895193" y="5506772"/>
            <a:ext cx="3290744" cy="49053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smtClean="0"/>
              <a:t>Van Kaick et al. 2013</a:t>
            </a:r>
            <a:endParaRPr lang="en-US" sz="2800" dirty="0"/>
          </a:p>
        </p:txBody>
      </p:sp>
    </p:spTree>
    <p:extLst>
      <p:ext uri="{BB962C8B-B14F-4D97-AF65-F5344CB8AC3E}">
        <p14:creationId xmlns:p14="http://schemas.microsoft.com/office/powerpoint/2010/main" val="223572115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Related work</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16" name="Picture 15" descr="Screen Shot 2014-11-12 at 9.03.19 PM.jpg"/>
          <p:cNvPicPr>
            <a:picLocks noChangeAspect="1"/>
          </p:cNvPicPr>
          <p:nvPr/>
        </p:nvPicPr>
        <p:blipFill rotWithShape="1">
          <a:blip r:embed="rId3">
            <a:extLst>
              <a:ext uri="{28A0092B-C50C-407E-A947-70E740481C1C}">
                <a14:useLocalDpi xmlns:a14="http://schemas.microsoft.com/office/drawing/2010/main" val="0"/>
              </a:ext>
            </a:extLst>
          </a:blip>
          <a:srcRect l="4022" t="5564" r="3231"/>
          <a:stretch/>
        </p:blipFill>
        <p:spPr>
          <a:xfrm>
            <a:off x="183987" y="1548371"/>
            <a:ext cx="4209680" cy="3511981"/>
          </a:xfrm>
          <a:prstGeom prst="rect">
            <a:avLst/>
          </a:prstGeom>
        </p:spPr>
      </p:pic>
      <p:sp>
        <p:nvSpPr>
          <p:cNvPr id="17" name="Content Placeholder 2"/>
          <p:cNvSpPr>
            <a:spLocks noGrp="1"/>
          </p:cNvSpPr>
          <p:nvPr>
            <p:ph idx="1"/>
          </p:nvPr>
        </p:nvSpPr>
        <p:spPr>
          <a:xfrm>
            <a:off x="895193" y="5506772"/>
            <a:ext cx="3290744" cy="490538"/>
          </a:xfrm>
        </p:spPr>
        <p:txBody>
          <a:bodyPr>
            <a:normAutofit lnSpcReduction="10000"/>
          </a:bodyPr>
          <a:lstStyle/>
          <a:p>
            <a:pPr marL="0" indent="0" algn="ctr">
              <a:buNone/>
            </a:pPr>
            <a:r>
              <a:rPr lang="en-US" sz="2800" dirty="0" smtClean="0"/>
              <a:t>Van </a:t>
            </a:r>
            <a:r>
              <a:rPr lang="en-US" sz="2800" dirty="0" err="1" smtClean="0"/>
              <a:t>Kaick</a:t>
            </a:r>
            <a:r>
              <a:rPr lang="en-US" sz="2800" dirty="0" smtClean="0"/>
              <a:t> et al. 2013</a:t>
            </a:r>
          </a:p>
        </p:txBody>
      </p:sp>
      <p:pic>
        <p:nvPicPr>
          <p:cNvPr id="18" name="Picture 17" descr="Screen Shot 2014-07-27 at 4.39.19 P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2893" y="1181875"/>
            <a:ext cx="2393000" cy="2122487"/>
          </a:xfrm>
          <a:prstGeom prst="rect">
            <a:avLst/>
          </a:prstGeom>
        </p:spPr>
      </p:pic>
      <p:pic>
        <p:nvPicPr>
          <p:cNvPr id="19" name="Picture 18" descr="Screen Shot 2014-07-27 at 4.39.29 P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2692" y="3151508"/>
            <a:ext cx="2346325" cy="2046574"/>
          </a:xfrm>
          <a:prstGeom prst="rect">
            <a:avLst/>
          </a:prstGeom>
        </p:spPr>
      </p:pic>
      <p:sp>
        <p:nvSpPr>
          <p:cNvPr id="20" name="Content Placeholder 2"/>
          <p:cNvSpPr txBox="1">
            <a:spLocks/>
          </p:cNvSpPr>
          <p:nvPr/>
        </p:nvSpPr>
        <p:spPr bwMode="auto">
          <a:xfrm>
            <a:off x="5294962" y="5506772"/>
            <a:ext cx="2803525"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800" dirty="0" err="1" smtClean="0"/>
              <a:t>Boulch</a:t>
            </a:r>
            <a:r>
              <a:rPr lang="en-US" sz="2800" dirty="0" smtClean="0"/>
              <a:t> et al. 2013</a:t>
            </a:r>
            <a:endParaRPr lang="en-US" sz="2800" dirty="0"/>
          </a:p>
        </p:txBody>
      </p:sp>
    </p:spTree>
    <p:extLst>
      <p:ext uri="{BB962C8B-B14F-4D97-AF65-F5344CB8AC3E}">
        <p14:creationId xmlns:p14="http://schemas.microsoft.com/office/powerpoint/2010/main" val="43968057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Overview</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8" name="Content Placeholder 2"/>
          <p:cNvSpPr>
            <a:spLocks noGrp="1"/>
          </p:cNvSpPr>
          <p:nvPr>
            <p:ph idx="1"/>
          </p:nvPr>
        </p:nvSpPr>
        <p:spPr>
          <a:xfrm>
            <a:off x="457200" y="1187584"/>
            <a:ext cx="8229600" cy="4938580"/>
          </a:xfrm>
        </p:spPr>
        <p:txBody>
          <a:bodyPr/>
          <a:lstStyle/>
          <a:p>
            <a:pPr marL="0" indent="0">
              <a:buNone/>
            </a:pPr>
            <a:r>
              <a:rPr lang="en-US" dirty="0" smtClean="0">
                <a:solidFill>
                  <a:srgbClr val="FF0000"/>
                </a:solidFill>
              </a:rPr>
              <a:t>Grammar Structure </a:t>
            </a:r>
            <a:endParaRPr lang="en-US" dirty="0">
              <a:solidFill>
                <a:srgbClr val="FF0000"/>
              </a:solidFill>
            </a:endParaRPr>
          </a:p>
          <a:p>
            <a:pPr marL="0" indent="0">
              <a:buNone/>
            </a:pPr>
            <a:endParaRPr lang="en-US" dirty="0" smtClean="0">
              <a:solidFill>
                <a:srgbClr val="FF0000"/>
              </a:solidFill>
            </a:endParaRPr>
          </a:p>
          <a:p>
            <a:pPr marL="0" indent="0">
              <a:buNone/>
            </a:pPr>
            <a:r>
              <a:rPr lang="en-US" dirty="0">
                <a:solidFill>
                  <a:srgbClr val="000000"/>
                </a:solidFill>
              </a:rPr>
              <a:t>L</a:t>
            </a:r>
            <a:r>
              <a:rPr lang="en-US" dirty="0" smtClean="0">
                <a:solidFill>
                  <a:srgbClr val="000000"/>
                </a:solidFill>
              </a:rPr>
              <a:t>earning a Probabilistic Grammar</a:t>
            </a:r>
          </a:p>
          <a:p>
            <a:pPr marL="0" indent="0">
              <a:buNone/>
            </a:pPr>
            <a:endParaRPr lang="en-US" dirty="0"/>
          </a:p>
          <a:p>
            <a:pPr marL="0" indent="0">
              <a:buNone/>
            </a:pPr>
            <a:r>
              <a:rPr lang="en-US" dirty="0" smtClean="0"/>
              <a:t>Scene Parsing</a:t>
            </a:r>
          </a:p>
          <a:p>
            <a:pPr marL="0" indent="0">
              <a:buNone/>
            </a:pPr>
            <a:endParaRPr lang="en-US" dirty="0"/>
          </a:p>
          <a:p>
            <a:pPr marL="0" indent="0">
              <a:buNone/>
            </a:pPr>
            <a:r>
              <a:rPr lang="en-US" dirty="0" smtClean="0"/>
              <a:t>Results</a:t>
            </a:r>
            <a:endParaRPr lang="en-US" dirty="0"/>
          </a:p>
        </p:txBody>
      </p:sp>
      <p:cxnSp>
        <p:nvCxnSpPr>
          <p:cNvPr id="5" name="Straight Arrow Connector 4"/>
          <p:cNvCxnSpPr/>
          <p:nvPr/>
        </p:nvCxnSpPr>
        <p:spPr>
          <a:xfrm>
            <a:off x="117589" y="1540331"/>
            <a:ext cx="339611"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744622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Probabilistic grammar</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a:spLocks noGrp="1"/>
          </p:cNvSpPr>
          <p:nvPr>
            <p:ph idx="1"/>
          </p:nvPr>
        </p:nvSpPr>
        <p:spPr>
          <a:xfrm>
            <a:off x="418352" y="1839419"/>
            <a:ext cx="8229600" cy="3005673"/>
          </a:xfrm>
        </p:spPr>
        <p:txBody>
          <a:bodyPr/>
          <a:lstStyle/>
          <a:p>
            <a:pPr marL="0" indent="0">
              <a:buNone/>
            </a:pPr>
            <a:r>
              <a:rPr lang="en-US" dirty="0" smtClean="0">
                <a:solidFill>
                  <a:srgbClr val="000000"/>
                </a:solidFill>
              </a:rPr>
              <a:t>Labels</a:t>
            </a:r>
            <a:r>
              <a:rPr lang="en-US" dirty="0" smtClean="0">
                <a:solidFill>
                  <a:srgbClr val="FF0000"/>
                </a:solidFill>
              </a:rPr>
              <a:t>  </a:t>
            </a:r>
          </a:p>
          <a:p>
            <a:pPr marL="0" indent="0">
              <a:buNone/>
            </a:pPr>
            <a:endParaRPr lang="en-US" dirty="0" smtClean="0">
              <a:solidFill>
                <a:srgbClr val="FF0000"/>
              </a:solidFill>
            </a:endParaRPr>
          </a:p>
          <a:p>
            <a:pPr marL="0" indent="0">
              <a:buNone/>
            </a:pPr>
            <a:r>
              <a:rPr lang="en-US" dirty="0" smtClean="0"/>
              <a:t>Rules</a:t>
            </a:r>
          </a:p>
          <a:p>
            <a:pPr marL="0" indent="0">
              <a:buNone/>
            </a:pPr>
            <a:endParaRPr lang="en-US" dirty="0" smtClean="0"/>
          </a:p>
          <a:p>
            <a:pPr marL="0" indent="0">
              <a:buNone/>
            </a:pPr>
            <a:r>
              <a:rPr lang="en-US" dirty="0" smtClean="0"/>
              <a:t>Probabilities</a:t>
            </a:r>
          </a:p>
        </p:txBody>
      </p:sp>
    </p:spTree>
    <p:extLst>
      <p:ext uri="{BB962C8B-B14F-4D97-AF65-F5344CB8AC3E}">
        <p14:creationId xmlns:p14="http://schemas.microsoft.com/office/powerpoint/2010/main" val="219184725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Labels</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1644013" y="2174026"/>
            <a:ext cx="5794950" cy="523220"/>
          </a:xfrm>
          <a:prstGeom prst="rect">
            <a:avLst/>
          </a:prstGeom>
          <a:noFill/>
        </p:spPr>
        <p:txBody>
          <a:bodyPr wrap="square" rtlCol="0">
            <a:spAutoFit/>
          </a:bodyPr>
          <a:lstStyle/>
          <a:p>
            <a:pPr algn="ctr"/>
            <a:r>
              <a:rPr lang="en-US" sz="2800" dirty="0" smtClean="0"/>
              <a:t>bed, night table, </a:t>
            </a:r>
            <a:r>
              <a:rPr lang="en-US" sz="2800" dirty="0"/>
              <a:t>sleeping </a:t>
            </a:r>
            <a:r>
              <a:rPr lang="en-US" sz="2800" dirty="0" smtClean="0"/>
              <a:t>area</a:t>
            </a:r>
            <a:endParaRPr lang="en-US" sz="2800" b="1" dirty="0"/>
          </a:p>
        </p:txBody>
      </p:sp>
      <p:sp>
        <p:nvSpPr>
          <p:cNvPr id="15" name="TextBox 14"/>
          <p:cNvSpPr txBox="1"/>
          <p:nvPr/>
        </p:nvSpPr>
        <p:spPr>
          <a:xfrm>
            <a:off x="765859" y="1441351"/>
            <a:ext cx="2811769" cy="523220"/>
          </a:xfrm>
          <a:prstGeom prst="rect">
            <a:avLst/>
          </a:prstGeom>
          <a:noFill/>
        </p:spPr>
        <p:txBody>
          <a:bodyPr wrap="square" rtlCol="0">
            <a:spAutoFit/>
          </a:bodyPr>
          <a:lstStyle/>
          <a:p>
            <a:r>
              <a:rPr lang="en-US" sz="2800" dirty="0" smtClean="0"/>
              <a:t>Examples:</a:t>
            </a:r>
            <a:endParaRPr lang="en-US" sz="2800" dirty="0"/>
          </a:p>
        </p:txBody>
      </p:sp>
      <p:pic>
        <p:nvPicPr>
          <p:cNvPr id="3" name="Picture 2" descr="image_cap_1.png"/>
          <p:cNvPicPr>
            <a:picLocks noChangeAspect="1"/>
          </p:cNvPicPr>
          <p:nvPr/>
        </p:nvPicPr>
        <p:blipFill rotWithShape="1">
          <a:blip r:embed="rId3">
            <a:extLst>
              <a:ext uri="{BEBA8EAE-BF5A-486C-A8C5-ECC9F3942E4B}">
                <a14:imgProps xmlns:a14="http://schemas.microsoft.com/office/drawing/2010/main">
                  <a14:imgLayer r:embed="rId4">
                    <a14:imgEffect>
                      <a14:backgroundRemoval t="28875" b="74750" l="26000" r="73500"/>
                    </a14:imgEffect>
                  </a14:imgLayer>
                </a14:imgProps>
              </a:ext>
              <a:ext uri="{28A0092B-C50C-407E-A947-70E740481C1C}">
                <a14:useLocalDpi xmlns:a14="http://schemas.microsoft.com/office/drawing/2010/main" val="0"/>
              </a:ext>
            </a:extLst>
          </a:blip>
          <a:srcRect l="20117" t="28681" r="20445" b="25006"/>
          <a:stretch/>
        </p:blipFill>
        <p:spPr>
          <a:xfrm>
            <a:off x="1644013" y="3488563"/>
            <a:ext cx="2215034" cy="1725915"/>
          </a:xfrm>
          <a:prstGeom prst="rect">
            <a:avLst/>
          </a:prstGeom>
        </p:spPr>
      </p:pic>
      <p:pic>
        <p:nvPicPr>
          <p:cNvPr id="13" name="Picture 12" descr="image_cap_1.png"/>
          <p:cNvPicPr>
            <a:picLocks noChangeAspect="1"/>
          </p:cNvPicPr>
          <p:nvPr/>
        </p:nvPicPr>
        <p:blipFill rotWithShape="1">
          <a:blip r:embed="rId5">
            <a:extLst>
              <a:ext uri="{28A0092B-C50C-407E-A947-70E740481C1C}">
                <a14:useLocalDpi xmlns:a14="http://schemas.microsoft.com/office/drawing/2010/main" val="0"/>
              </a:ext>
            </a:extLst>
          </a:blip>
          <a:srcRect l="67610" t="33725" r="20445" b="54914"/>
          <a:stretch/>
        </p:blipFill>
        <p:spPr>
          <a:xfrm>
            <a:off x="3859047" y="3815081"/>
            <a:ext cx="819158" cy="779126"/>
          </a:xfrm>
          <a:prstGeom prst="rect">
            <a:avLst/>
          </a:prstGeom>
        </p:spPr>
      </p:pic>
      <p:pic>
        <p:nvPicPr>
          <p:cNvPr id="5" name="Picture 4" descr="image_cap_2.png"/>
          <p:cNvPicPr>
            <a:picLocks noChangeAspect="1"/>
          </p:cNvPicPr>
          <p:nvPr/>
        </p:nvPicPr>
        <p:blipFill rotWithShape="1">
          <a:blip r:embed="rId6">
            <a:extLst>
              <a:ext uri="{28A0092B-C50C-407E-A947-70E740481C1C}">
                <a14:useLocalDpi xmlns:a14="http://schemas.microsoft.com/office/drawing/2010/main" val="0"/>
              </a:ext>
            </a:extLst>
          </a:blip>
          <a:srcRect l="20346" t="27966" r="19303" b="25464"/>
          <a:stretch/>
        </p:blipFill>
        <p:spPr>
          <a:xfrm>
            <a:off x="4816611" y="3488563"/>
            <a:ext cx="2236712" cy="1725915"/>
          </a:xfrm>
          <a:prstGeom prst="rect">
            <a:avLst/>
          </a:prstGeom>
        </p:spPr>
      </p:pic>
    </p:spTree>
    <p:extLst>
      <p:ext uri="{BB962C8B-B14F-4D97-AF65-F5344CB8AC3E}">
        <p14:creationId xmlns:p14="http://schemas.microsoft.com/office/powerpoint/2010/main" val="409944958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Rules</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1281100" y="2235670"/>
            <a:ext cx="2698709" cy="523220"/>
          </a:xfrm>
          <a:prstGeom prst="rect">
            <a:avLst/>
          </a:prstGeom>
          <a:noFill/>
        </p:spPr>
        <p:txBody>
          <a:bodyPr wrap="square" rtlCol="0">
            <a:spAutoFit/>
          </a:bodyPr>
          <a:lstStyle/>
          <a:p>
            <a:pPr algn="ctr"/>
            <a:r>
              <a:rPr lang="en-US" sz="2800" dirty="0"/>
              <a:t>s</a:t>
            </a:r>
            <a:r>
              <a:rPr lang="en-US" sz="2800" dirty="0" smtClean="0"/>
              <a:t>leeping area</a:t>
            </a:r>
            <a:endParaRPr lang="en-US" sz="2800" dirty="0"/>
          </a:p>
        </p:txBody>
      </p:sp>
      <p:cxnSp>
        <p:nvCxnSpPr>
          <p:cNvPr id="24" name="Straight Arrow Connector 23"/>
          <p:cNvCxnSpPr/>
          <p:nvPr/>
        </p:nvCxnSpPr>
        <p:spPr>
          <a:xfrm>
            <a:off x="3852249" y="2549457"/>
            <a:ext cx="31404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5" name="TextBox 24"/>
          <p:cNvSpPr txBox="1"/>
          <p:nvPr/>
        </p:nvSpPr>
        <p:spPr>
          <a:xfrm>
            <a:off x="4056552" y="2235670"/>
            <a:ext cx="3343801" cy="523220"/>
          </a:xfrm>
          <a:prstGeom prst="rect">
            <a:avLst/>
          </a:prstGeom>
          <a:noFill/>
        </p:spPr>
        <p:txBody>
          <a:bodyPr wrap="square" rtlCol="0">
            <a:spAutoFit/>
          </a:bodyPr>
          <a:lstStyle/>
          <a:p>
            <a:pPr algn="ctr"/>
            <a:r>
              <a:rPr lang="en-US" sz="2800" dirty="0" smtClean="0"/>
              <a:t>bed, night table</a:t>
            </a:r>
            <a:endParaRPr lang="en-US" sz="2800" dirty="0"/>
          </a:p>
        </p:txBody>
      </p:sp>
      <p:cxnSp>
        <p:nvCxnSpPr>
          <p:cNvPr id="26" name="Straight Connector 2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20" name="TextBox 19"/>
          <p:cNvSpPr txBox="1"/>
          <p:nvPr/>
        </p:nvSpPr>
        <p:spPr>
          <a:xfrm>
            <a:off x="570609" y="1387003"/>
            <a:ext cx="2811769" cy="523220"/>
          </a:xfrm>
          <a:prstGeom prst="rect">
            <a:avLst/>
          </a:prstGeom>
          <a:noFill/>
        </p:spPr>
        <p:txBody>
          <a:bodyPr wrap="square" rtlCol="0">
            <a:spAutoFit/>
          </a:bodyPr>
          <a:lstStyle/>
          <a:p>
            <a:r>
              <a:rPr lang="en-US" sz="2800" dirty="0" smtClean="0"/>
              <a:t>Example:</a:t>
            </a:r>
            <a:endParaRPr lang="en-US" sz="2800" dirty="0"/>
          </a:p>
        </p:txBody>
      </p:sp>
      <p:pic>
        <p:nvPicPr>
          <p:cNvPr id="31" name="Picture 30" descr="image_cap_1.png"/>
          <p:cNvPicPr>
            <a:picLocks noChangeAspect="1"/>
          </p:cNvPicPr>
          <p:nvPr/>
        </p:nvPicPr>
        <p:blipFill rotWithShape="1">
          <a:blip r:embed="rId3">
            <a:extLst>
              <a:ext uri="{BEBA8EAE-BF5A-486C-A8C5-ECC9F3942E4B}">
                <a14:imgProps xmlns:a14="http://schemas.microsoft.com/office/drawing/2010/main">
                  <a14:imgLayer r:embed="rId4">
                    <a14:imgEffect>
                      <a14:backgroundRemoval t="28875" b="74750" l="26000" r="73500"/>
                    </a14:imgEffect>
                  </a14:imgLayer>
                </a14:imgProps>
              </a:ext>
              <a:ext uri="{28A0092B-C50C-407E-A947-70E740481C1C}">
                <a14:useLocalDpi xmlns:a14="http://schemas.microsoft.com/office/drawing/2010/main" val="0"/>
              </a:ext>
            </a:extLst>
          </a:blip>
          <a:srcRect l="20117" t="28681" r="20445" b="25006"/>
          <a:stretch/>
        </p:blipFill>
        <p:spPr>
          <a:xfrm>
            <a:off x="3979809" y="3679187"/>
            <a:ext cx="2215034" cy="1725915"/>
          </a:xfrm>
          <a:prstGeom prst="rect">
            <a:avLst/>
          </a:prstGeom>
        </p:spPr>
      </p:pic>
      <p:pic>
        <p:nvPicPr>
          <p:cNvPr id="32" name="Picture 31" descr="image_cap_1.png"/>
          <p:cNvPicPr>
            <a:picLocks noChangeAspect="1"/>
          </p:cNvPicPr>
          <p:nvPr/>
        </p:nvPicPr>
        <p:blipFill rotWithShape="1">
          <a:blip r:embed="rId5">
            <a:extLst>
              <a:ext uri="{28A0092B-C50C-407E-A947-70E740481C1C}">
                <a14:useLocalDpi xmlns:a14="http://schemas.microsoft.com/office/drawing/2010/main" val="0"/>
              </a:ext>
            </a:extLst>
          </a:blip>
          <a:srcRect l="67610" t="33725" r="20445" b="54914"/>
          <a:stretch/>
        </p:blipFill>
        <p:spPr>
          <a:xfrm>
            <a:off x="6202408" y="3634811"/>
            <a:ext cx="819158" cy="779126"/>
          </a:xfrm>
          <a:prstGeom prst="rect">
            <a:avLst/>
          </a:prstGeom>
        </p:spPr>
      </p:pic>
      <p:pic>
        <p:nvPicPr>
          <p:cNvPr id="35" name="Picture 34" descr="image_cap_2.png"/>
          <p:cNvPicPr>
            <a:picLocks noChangeAspect="1"/>
          </p:cNvPicPr>
          <p:nvPr/>
        </p:nvPicPr>
        <p:blipFill rotWithShape="1">
          <a:blip r:embed="rId6">
            <a:extLst>
              <a:ext uri="{28A0092B-C50C-407E-A947-70E740481C1C}">
                <a14:useLocalDpi xmlns:a14="http://schemas.microsoft.com/office/drawing/2010/main" val="0"/>
              </a:ext>
            </a:extLst>
          </a:blip>
          <a:srcRect l="20346" t="27966" r="19303" b="25464"/>
          <a:stretch/>
        </p:blipFill>
        <p:spPr>
          <a:xfrm>
            <a:off x="1281100" y="3679187"/>
            <a:ext cx="2236712" cy="1725915"/>
          </a:xfrm>
          <a:prstGeom prst="rect">
            <a:avLst/>
          </a:prstGeom>
        </p:spPr>
      </p:pic>
      <p:cxnSp>
        <p:nvCxnSpPr>
          <p:cNvPr id="36" name="Straight Arrow Connector 35"/>
          <p:cNvCxnSpPr/>
          <p:nvPr/>
        </p:nvCxnSpPr>
        <p:spPr>
          <a:xfrm>
            <a:off x="3665760" y="4520730"/>
            <a:ext cx="314049"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37" name="Picture 36" descr="image_cap_1.png"/>
          <p:cNvPicPr>
            <a:picLocks noChangeAspect="1"/>
          </p:cNvPicPr>
          <p:nvPr/>
        </p:nvPicPr>
        <p:blipFill rotWithShape="1">
          <a:blip r:embed="rId5">
            <a:extLst>
              <a:ext uri="{28A0092B-C50C-407E-A947-70E740481C1C}">
                <a14:useLocalDpi xmlns:a14="http://schemas.microsoft.com/office/drawing/2010/main" val="0"/>
              </a:ext>
            </a:extLst>
          </a:blip>
          <a:srcRect l="22381" t="34917" r="66124" b="54812"/>
          <a:stretch/>
        </p:blipFill>
        <p:spPr>
          <a:xfrm>
            <a:off x="6085099" y="4413937"/>
            <a:ext cx="788366" cy="704405"/>
          </a:xfrm>
          <a:prstGeom prst="rect">
            <a:avLst/>
          </a:prstGeom>
        </p:spPr>
      </p:pic>
    </p:spTree>
    <p:extLst>
      <p:ext uri="{BB962C8B-B14F-4D97-AF65-F5344CB8AC3E}">
        <p14:creationId xmlns:p14="http://schemas.microsoft.com/office/powerpoint/2010/main" val="229516427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Probabilities</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27" name="Content Placeholder 2"/>
          <p:cNvSpPr>
            <a:spLocks noGrp="1"/>
          </p:cNvSpPr>
          <p:nvPr>
            <p:ph idx="1"/>
          </p:nvPr>
        </p:nvSpPr>
        <p:spPr>
          <a:xfrm>
            <a:off x="418352" y="1557181"/>
            <a:ext cx="8229600" cy="4605023"/>
          </a:xfrm>
        </p:spPr>
        <p:txBody>
          <a:bodyPr/>
          <a:lstStyle/>
          <a:p>
            <a:pPr marL="0" indent="0">
              <a:buNone/>
            </a:pPr>
            <a:r>
              <a:rPr lang="en-US" dirty="0" smtClean="0">
                <a:solidFill>
                  <a:srgbClr val="000000"/>
                </a:solidFill>
              </a:rPr>
              <a:t>Derivation probabilities</a:t>
            </a:r>
            <a:endParaRPr lang="en-US" dirty="0" smtClean="0">
              <a:solidFill>
                <a:srgbClr val="FF0000"/>
              </a:solidFill>
            </a:endParaRPr>
          </a:p>
          <a:p>
            <a:pPr marL="0" indent="0">
              <a:buNone/>
            </a:pPr>
            <a:endParaRPr lang="en-US" dirty="0" smtClean="0">
              <a:solidFill>
                <a:srgbClr val="FF0000"/>
              </a:solidFill>
            </a:endParaRPr>
          </a:p>
          <a:p>
            <a:pPr marL="0" indent="0">
              <a:buNone/>
            </a:pPr>
            <a:r>
              <a:rPr lang="en-US" dirty="0" smtClean="0"/>
              <a:t>Cardinality probabilities</a:t>
            </a:r>
          </a:p>
          <a:p>
            <a:pPr marL="0" indent="0">
              <a:buNone/>
            </a:pPr>
            <a:endParaRPr lang="en-US" dirty="0" smtClean="0"/>
          </a:p>
          <a:p>
            <a:pPr marL="0" indent="0">
              <a:buNone/>
            </a:pPr>
            <a:r>
              <a:rPr lang="en-US" dirty="0" smtClean="0"/>
              <a:t>Geometry probabilities</a:t>
            </a:r>
          </a:p>
          <a:p>
            <a:pPr marL="0" indent="0">
              <a:buNone/>
            </a:pPr>
            <a:endParaRPr lang="en-US" dirty="0" smtClean="0"/>
          </a:p>
          <a:p>
            <a:pPr marL="0" indent="0">
              <a:buNone/>
            </a:pPr>
            <a:r>
              <a:rPr lang="en-US" dirty="0" smtClean="0"/>
              <a:t>Spatial probabilities</a:t>
            </a:r>
          </a:p>
        </p:txBody>
      </p:sp>
    </p:spTree>
    <p:extLst>
      <p:ext uri="{BB962C8B-B14F-4D97-AF65-F5344CB8AC3E}">
        <p14:creationId xmlns:p14="http://schemas.microsoft.com/office/powerpoint/2010/main" val="421448298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a:t>Derivation probability </a:t>
            </a:r>
            <a:r>
              <a:rPr lang="en-US" sz="4400" dirty="0" smtClean="0"/>
              <a:t> </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20" name="TextBox 19"/>
          <p:cNvSpPr txBox="1"/>
          <p:nvPr/>
        </p:nvSpPr>
        <p:spPr>
          <a:xfrm>
            <a:off x="1899977" y="2289324"/>
            <a:ext cx="1037797" cy="523220"/>
          </a:xfrm>
          <a:prstGeom prst="rect">
            <a:avLst/>
          </a:prstGeom>
          <a:noFill/>
        </p:spPr>
        <p:txBody>
          <a:bodyPr wrap="square" rtlCol="0">
            <a:spAutoFit/>
          </a:bodyPr>
          <a:lstStyle/>
          <a:p>
            <a:pPr algn="ctr"/>
            <a:r>
              <a:rPr lang="en-US" sz="2800" dirty="0" smtClean="0"/>
              <a:t>bed</a:t>
            </a:r>
            <a:endParaRPr lang="en-US" sz="2800" dirty="0"/>
          </a:p>
        </p:txBody>
      </p:sp>
      <p:sp>
        <p:nvSpPr>
          <p:cNvPr id="26" name="TextBox 25"/>
          <p:cNvSpPr txBox="1"/>
          <p:nvPr/>
        </p:nvSpPr>
        <p:spPr>
          <a:xfrm>
            <a:off x="3510520" y="2289324"/>
            <a:ext cx="4054816" cy="523220"/>
          </a:xfrm>
          <a:prstGeom prst="rect">
            <a:avLst/>
          </a:prstGeom>
          <a:noFill/>
        </p:spPr>
        <p:txBody>
          <a:bodyPr wrap="square" rtlCol="0">
            <a:spAutoFit/>
          </a:bodyPr>
          <a:lstStyle/>
          <a:p>
            <a:pPr algn="ctr"/>
            <a:r>
              <a:rPr lang="en-US" sz="2800" dirty="0"/>
              <a:t>b</a:t>
            </a:r>
            <a:r>
              <a:rPr lang="en-US" sz="2800" dirty="0" smtClean="0"/>
              <a:t>ed frame, mattress</a:t>
            </a:r>
            <a:endParaRPr lang="en-US" sz="2800" dirty="0"/>
          </a:p>
        </p:txBody>
      </p:sp>
      <p:cxnSp>
        <p:nvCxnSpPr>
          <p:cNvPr id="28" name="Straight Arrow Connector 27"/>
          <p:cNvCxnSpPr/>
          <p:nvPr/>
        </p:nvCxnSpPr>
        <p:spPr>
          <a:xfrm>
            <a:off x="2961292" y="2621484"/>
            <a:ext cx="7636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aphicFrame>
        <p:nvGraphicFramePr>
          <p:cNvPr id="38" name="Object 37"/>
          <p:cNvGraphicFramePr>
            <a:graphicFrameLocks noChangeAspect="1"/>
          </p:cNvGraphicFramePr>
          <p:nvPr>
            <p:extLst>
              <p:ext uri="{D42A27DB-BD31-4B8C-83A1-F6EECF244321}">
                <p14:modId xmlns:p14="http://schemas.microsoft.com/office/powerpoint/2010/main" val="3740657280"/>
              </p:ext>
            </p:extLst>
          </p:nvPr>
        </p:nvGraphicFramePr>
        <p:xfrm>
          <a:off x="3052172" y="2117483"/>
          <a:ext cx="520700" cy="357187"/>
        </p:xfrm>
        <a:graphic>
          <a:graphicData uri="http://schemas.openxmlformats.org/presentationml/2006/ole">
            <mc:AlternateContent xmlns:mc="http://schemas.openxmlformats.org/markup-compatibility/2006">
              <mc:Choice xmlns:v="urn:schemas-microsoft-com:vml" Requires="v">
                <p:oleObj spid="_x0000_s243893" name="Equation" r:id="rId4" imgW="241300" imgH="165100" progId="Equation.3">
                  <p:embed/>
                </p:oleObj>
              </mc:Choice>
              <mc:Fallback>
                <p:oleObj name="Equation" r:id="rId4" imgW="241300" imgH="165100" progId="Equation.3">
                  <p:embed/>
                  <p:pic>
                    <p:nvPicPr>
                      <p:cNvPr id="0" name=""/>
                      <p:cNvPicPr/>
                      <p:nvPr/>
                    </p:nvPicPr>
                    <p:blipFill>
                      <a:blip r:embed="rId5"/>
                      <a:stretch>
                        <a:fillRect/>
                      </a:stretch>
                    </p:blipFill>
                    <p:spPr>
                      <a:xfrm>
                        <a:off x="3052172" y="2117483"/>
                        <a:ext cx="520700" cy="357187"/>
                      </a:xfrm>
                      <a:prstGeom prst="rect">
                        <a:avLst/>
                      </a:prstGeom>
                    </p:spPr>
                  </p:pic>
                </p:oleObj>
              </mc:Fallback>
            </mc:AlternateContent>
          </a:graphicData>
        </a:graphic>
      </p:graphicFrame>
      <p:cxnSp>
        <p:nvCxnSpPr>
          <p:cNvPr id="39" name="Straight Connector 38"/>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5" name="Picture 4" descr="image_cap_0.png"/>
          <p:cNvPicPr>
            <a:picLocks noChangeAspect="1"/>
          </p:cNvPicPr>
          <p:nvPr/>
        </p:nvPicPr>
        <p:blipFill rotWithShape="1">
          <a:blip r:embed="rId6">
            <a:extLst>
              <a:ext uri="{28A0092B-C50C-407E-A947-70E740481C1C}">
                <a14:useLocalDpi xmlns:a14="http://schemas.microsoft.com/office/drawing/2010/main" val="0"/>
              </a:ext>
            </a:extLst>
          </a:blip>
          <a:srcRect l="22403" t="22527" r="6272" b="21577"/>
          <a:stretch/>
        </p:blipFill>
        <p:spPr>
          <a:xfrm>
            <a:off x="1899977" y="4086053"/>
            <a:ext cx="1550568" cy="1215152"/>
          </a:xfrm>
          <a:prstGeom prst="rect">
            <a:avLst/>
          </a:prstGeom>
        </p:spPr>
      </p:pic>
      <p:pic>
        <p:nvPicPr>
          <p:cNvPr id="6" name="Picture 5" descr="image_cap_1.png"/>
          <p:cNvPicPr>
            <a:picLocks noChangeAspect="1"/>
          </p:cNvPicPr>
          <p:nvPr/>
        </p:nvPicPr>
        <p:blipFill rotWithShape="1">
          <a:blip r:embed="rId7">
            <a:extLst>
              <a:ext uri="{28A0092B-C50C-407E-A947-70E740481C1C}">
                <a14:useLocalDpi xmlns:a14="http://schemas.microsoft.com/office/drawing/2010/main" val="0"/>
              </a:ext>
            </a:extLst>
          </a:blip>
          <a:srcRect l="22655" t="22526" r="9202" b="22721"/>
          <a:stretch/>
        </p:blipFill>
        <p:spPr>
          <a:xfrm>
            <a:off x="6265976" y="4737485"/>
            <a:ext cx="1201650" cy="965499"/>
          </a:xfrm>
          <a:prstGeom prst="rect">
            <a:avLst/>
          </a:prstGeom>
        </p:spPr>
      </p:pic>
      <p:pic>
        <p:nvPicPr>
          <p:cNvPr id="7" name="Picture 6" descr="image_cap_0.png"/>
          <p:cNvPicPr>
            <a:picLocks noChangeAspect="1"/>
          </p:cNvPicPr>
          <p:nvPr/>
        </p:nvPicPr>
        <p:blipFill rotWithShape="1">
          <a:blip r:embed="rId8">
            <a:extLst>
              <a:ext uri="{28A0092B-C50C-407E-A947-70E740481C1C}">
                <a14:useLocalDpi xmlns:a14="http://schemas.microsoft.com/office/drawing/2010/main" val="0"/>
              </a:ext>
            </a:extLst>
          </a:blip>
          <a:srcRect l="23799" t="32919" r="10371" b="18834"/>
          <a:stretch/>
        </p:blipFill>
        <p:spPr>
          <a:xfrm>
            <a:off x="4750316" y="4817416"/>
            <a:ext cx="1208309" cy="885568"/>
          </a:xfrm>
          <a:prstGeom prst="rect">
            <a:avLst/>
          </a:prstGeom>
        </p:spPr>
      </p:pic>
      <p:pic>
        <p:nvPicPr>
          <p:cNvPr id="21" name="Picture 20" descr="image_cap_0.png"/>
          <p:cNvPicPr>
            <a:picLocks noChangeAspect="1"/>
          </p:cNvPicPr>
          <p:nvPr/>
        </p:nvPicPr>
        <p:blipFill rotWithShape="1">
          <a:blip r:embed="rId6">
            <a:extLst>
              <a:ext uri="{28A0092B-C50C-407E-A947-70E740481C1C}">
                <a14:useLocalDpi xmlns:a14="http://schemas.microsoft.com/office/drawing/2010/main" val="0"/>
              </a:ext>
            </a:extLst>
          </a:blip>
          <a:srcRect l="22403" t="22527" r="6272" b="21577"/>
          <a:stretch/>
        </p:blipFill>
        <p:spPr>
          <a:xfrm>
            <a:off x="5436463" y="3721984"/>
            <a:ext cx="1370338" cy="1073909"/>
          </a:xfrm>
          <a:prstGeom prst="rect">
            <a:avLst/>
          </a:prstGeom>
        </p:spPr>
      </p:pic>
      <p:cxnSp>
        <p:nvCxnSpPr>
          <p:cNvPr id="22" name="Straight Arrow Connector 21"/>
          <p:cNvCxnSpPr>
            <a:stCxn id="21" idx="2"/>
          </p:cNvCxnSpPr>
          <p:nvPr/>
        </p:nvCxnSpPr>
        <p:spPr>
          <a:xfrm flipH="1">
            <a:off x="5832094" y="4795893"/>
            <a:ext cx="289538" cy="22307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a:stCxn id="21" idx="2"/>
          </p:cNvCxnSpPr>
          <p:nvPr/>
        </p:nvCxnSpPr>
        <p:spPr>
          <a:xfrm>
            <a:off x="6121632" y="4795893"/>
            <a:ext cx="384600" cy="22307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aphicFrame>
        <p:nvGraphicFramePr>
          <p:cNvPr id="29" name="Object 28"/>
          <p:cNvGraphicFramePr>
            <a:graphicFrameLocks noChangeAspect="1"/>
          </p:cNvGraphicFramePr>
          <p:nvPr>
            <p:extLst>
              <p:ext uri="{D42A27DB-BD31-4B8C-83A1-F6EECF244321}">
                <p14:modId xmlns:p14="http://schemas.microsoft.com/office/powerpoint/2010/main" val="4129177665"/>
              </p:ext>
            </p:extLst>
          </p:nvPr>
        </p:nvGraphicFramePr>
        <p:xfrm>
          <a:off x="1379277" y="3875057"/>
          <a:ext cx="1041400" cy="357188"/>
        </p:xfrm>
        <a:graphic>
          <a:graphicData uri="http://schemas.openxmlformats.org/presentationml/2006/ole">
            <mc:AlternateContent xmlns:mc="http://schemas.openxmlformats.org/markup-compatibility/2006">
              <mc:Choice xmlns:v="urn:schemas-microsoft-com:vml" Requires="v">
                <p:oleObj spid="_x0000_s243894" name="Equation" r:id="rId9" imgW="482600" imgH="165100" progId="Equation.3">
                  <p:embed/>
                </p:oleObj>
              </mc:Choice>
              <mc:Fallback>
                <p:oleObj name="Equation" r:id="rId9" imgW="482600" imgH="165100" progId="Equation.3">
                  <p:embed/>
                  <p:pic>
                    <p:nvPicPr>
                      <p:cNvPr id="0" name=""/>
                      <p:cNvPicPr/>
                      <p:nvPr/>
                    </p:nvPicPr>
                    <p:blipFill>
                      <a:blip r:embed="rId10"/>
                      <a:stretch>
                        <a:fillRect/>
                      </a:stretch>
                    </p:blipFill>
                    <p:spPr>
                      <a:xfrm>
                        <a:off x="1379277" y="3875057"/>
                        <a:ext cx="1041400" cy="357188"/>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113304314"/>
              </p:ext>
            </p:extLst>
          </p:nvPr>
        </p:nvGraphicFramePr>
        <p:xfrm>
          <a:off x="4229616" y="3875057"/>
          <a:ext cx="1041400" cy="357187"/>
        </p:xfrm>
        <a:graphic>
          <a:graphicData uri="http://schemas.openxmlformats.org/presentationml/2006/ole">
            <mc:AlternateContent xmlns:mc="http://schemas.openxmlformats.org/markup-compatibility/2006">
              <mc:Choice xmlns:v="urn:schemas-microsoft-com:vml" Requires="v">
                <p:oleObj spid="_x0000_s243895" name="Equation" r:id="rId11" imgW="482600" imgH="165100" progId="Equation.3">
                  <p:embed/>
                </p:oleObj>
              </mc:Choice>
              <mc:Fallback>
                <p:oleObj name="Equation" r:id="rId11" imgW="482600" imgH="165100" progId="Equation.3">
                  <p:embed/>
                  <p:pic>
                    <p:nvPicPr>
                      <p:cNvPr id="0" name=""/>
                      <p:cNvPicPr/>
                      <p:nvPr/>
                    </p:nvPicPr>
                    <p:blipFill>
                      <a:blip r:embed="rId12"/>
                      <a:stretch>
                        <a:fillRect/>
                      </a:stretch>
                    </p:blipFill>
                    <p:spPr>
                      <a:xfrm>
                        <a:off x="4229616" y="3875057"/>
                        <a:ext cx="1041400" cy="357187"/>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130272161"/>
              </p:ext>
            </p:extLst>
          </p:nvPr>
        </p:nvGraphicFramePr>
        <p:xfrm>
          <a:off x="5669111" y="208207"/>
          <a:ext cx="641064" cy="679978"/>
        </p:xfrm>
        <a:graphic>
          <a:graphicData uri="http://schemas.openxmlformats.org/presentationml/2006/ole">
            <mc:AlternateContent xmlns:mc="http://schemas.openxmlformats.org/markup-compatibility/2006">
              <mc:Choice xmlns:v="urn:schemas-microsoft-com:vml" Requires="v">
                <p:oleObj spid="_x0000_s243896" name="Equation" r:id="rId13" imgW="203200" imgH="215900" progId="Equation.3">
                  <p:embed/>
                </p:oleObj>
              </mc:Choice>
              <mc:Fallback>
                <p:oleObj name="Equation" r:id="rId13" imgW="203200" imgH="215900" progId="Equation.3">
                  <p:embed/>
                  <p:pic>
                    <p:nvPicPr>
                      <p:cNvPr id="0" name=""/>
                      <p:cNvPicPr/>
                      <p:nvPr/>
                    </p:nvPicPr>
                    <p:blipFill>
                      <a:blip r:embed="rId14"/>
                      <a:stretch>
                        <a:fillRect/>
                      </a:stretch>
                    </p:blipFill>
                    <p:spPr>
                      <a:xfrm>
                        <a:off x="5669111" y="208207"/>
                        <a:ext cx="641064" cy="679978"/>
                      </a:xfrm>
                      <a:prstGeom prst="rect">
                        <a:avLst/>
                      </a:prstGeom>
                    </p:spPr>
                  </p:pic>
                </p:oleObj>
              </mc:Fallback>
            </mc:AlternateContent>
          </a:graphicData>
        </a:graphic>
      </p:graphicFrame>
    </p:spTree>
    <p:extLst>
      <p:ext uri="{BB962C8B-B14F-4D97-AF65-F5344CB8AC3E}">
        <p14:creationId xmlns:p14="http://schemas.microsoft.com/office/powerpoint/2010/main" val="315867248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a:t>Cardinality </a:t>
            </a:r>
            <a:r>
              <a:rPr lang="en-US" sz="4400" dirty="0" smtClean="0"/>
              <a:t>probability</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31" name="TextBox 30"/>
          <p:cNvSpPr txBox="1"/>
          <p:nvPr/>
        </p:nvSpPr>
        <p:spPr>
          <a:xfrm>
            <a:off x="1284003" y="1665598"/>
            <a:ext cx="2515115" cy="523220"/>
          </a:xfrm>
          <a:prstGeom prst="rect">
            <a:avLst/>
          </a:prstGeom>
          <a:noFill/>
        </p:spPr>
        <p:txBody>
          <a:bodyPr wrap="square" rtlCol="0">
            <a:spAutoFit/>
          </a:bodyPr>
          <a:lstStyle/>
          <a:p>
            <a:pPr algn="ctr"/>
            <a:r>
              <a:rPr lang="en-US" sz="2800" dirty="0" smtClean="0"/>
              <a:t>sleeping area</a:t>
            </a:r>
            <a:endParaRPr lang="en-US" sz="2800" dirty="0"/>
          </a:p>
        </p:txBody>
      </p:sp>
      <p:sp>
        <p:nvSpPr>
          <p:cNvPr id="32" name="TextBox 31"/>
          <p:cNvSpPr txBox="1"/>
          <p:nvPr/>
        </p:nvSpPr>
        <p:spPr>
          <a:xfrm>
            <a:off x="2836161" y="1665598"/>
            <a:ext cx="5271591" cy="523220"/>
          </a:xfrm>
          <a:prstGeom prst="rect">
            <a:avLst/>
          </a:prstGeom>
          <a:noFill/>
        </p:spPr>
        <p:txBody>
          <a:bodyPr wrap="square" rtlCol="0">
            <a:spAutoFit/>
          </a:bodyPr>
          <a:lstStyle/>
          <a:p>
            <a:pPr algn="ctr"/>
            <a:r>
              <a:rPr lang="en-US" sz="2800" dirty="0" smtClean="0"/>
              <a:t>bed, night table</a:t>
            </a:r>
            <a:endParaRPr lang="en-US" sz="2800" dirty="0"/>
          </a:p>
        </p:txBody>
      </p:sp>
      <p:cxnSp>
        <p:nvCxnSpPr>
          <p:cNvPr id="33" name="Straight Arrow Connector 32"/>
          <p:cNvCxnSpPr/>
          <p:nvPr/>
        </p:nvCxnSpPr>
        <p:spPr>
          <a:xfrm>
            <a:off x="3748443" y="1997758"/>
            <a:ext cx="314049"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aphicFrame>
        <p:nvGraphicFramePr>
          <p:cNvPr id="40" name="Chart 39"/>
          <p:cNvGraphicFramePr>
            <a:graphicFrameLocks/>
          </p:cNvGraphicFramePr>
          <p:nvPr>
            <p:extLst>
              <p:ext uri="{D42A27DB-BD31-4B8C-83A1-F6EECF244321}">
                <p14:modId xmlns:p14="http://schemas.microsoft.com/office/powerpoint/2010/main" val="3531417079"/>
              </p:ext>
            </p:extLst>
          </p:nvPr>
        </p:nvGraphicFramePr>
        <p:xfrm>
          <a:off x="4846910" y="4257614"/>
          <a:ext cx="3172645" cy="15844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1" name="Chart 40"/>
          <p:cNvGraphicFramePr>
            <a:graphicFrameLocks/>
          </p:cNvGraphicFramePr>
          <p:nvPr>
            <p:extLst>
              <p:ext uri="{D42A27DB-BD31-4B8C-83A1-F6EECF244321}">
                <p14:modId xmlns:p14="http://schemas.microsoft.com/office/powerpoint/2010/main" val="2828484017"/>
              </p:ext>
            </p:extLst>
          </p:nvPr>
        </p:nvGraphicFramePr>
        <p:xfrm>
          <a:off x="440512" y="4248726"/>
          <a:ext cx="3496348" cy="158440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834533817"/>
              </p:ext>
            </p:extLst>
          </p:nvPr>
        </p:nvGraphicFramePr>
        <p:xfrm>
          <a:off x="519400" y="5847658"/>
          <a:ext cx="3652838" cy="528637"/>
        </p:xfrm>
        <a:graphic>
          <a:graphicData uri="http://schemas.openxmlformats.org/presentationml/2006/ole">
            <mc:AlternateContent xmlns:mc="http://schemas.openxmlformats.org/markup-compatibility/2006">
              <mc:Choice xmlns:v="urn:schemas-microsoft-com:vml" Requires="v">
                <p:oleObj spid="_x0000_s226699" name="Equation" r:id="rId6" imgW="1498600" imgH="215900" progId="Equation.3">
                  <p:embed/>
                </p:oleObj>
              </mc:Choice>
              <mc:Fallback>
                <p:oleObj name="Equation" r:id="rId6" imgW="1498600" imgH="215900" progId="Equation.3">
                  <p:embed/>
                  <p:pic>
                    <p:nvPicPr>
                      <p:cNvPr id="0" name=""/>
                      <p:cNvPicPr/>
                      <p:nvPr/>
                    </p:nvPicPr>
                    <p:blipFill>
                      <a:blip r:embed="rId7"/>
                      <a:stretch>
                        <a:fillRect/>
                      </a:stretch>
                    </p:blipFill>
                    <p:spPr>
                      <a:xfrm>
                        <a:off x="519400" y="5847658"/>
                        <a:ext cx="3652838" cy="528637"/>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922761586"/>
              </p:ext>
            </p:extLst>
          </p:nvPr>
        </p:nvGraphicFramePr>
        <p:xfrm>
          <a:off x="4332322" y="5858965"/>
          <a:ext cx="4613275" cy="528638"/>
        </p:xfrm>
        <a:graphic>
          <a:graphicData uri="http://schemas.openxmlformats.org/presentationml/2006/ole">
            <mc:AlternateContent xmlns:mc="http://schemas.openxmlformats.org/markup-compatibility/2006">
              <mc:Choice xmlns:v="urn:schemas-microsoft-com:vml" Requires="v">
                <p:oleObj spid="_x0000_s226700" name="Equation" r:id="rId8" imgW="1892300" imgH="215900" progId="Equation.3">
                  <p:embed/>
                </p:oleObj>
              </mc:Choice>
              <mc:Fallback>
                <p:oleObj name="Equation" r:id="rId8" imgW="1892300" imgH="215900" progId="Equation.3">
                  <p:embed/>
                  <p:pic>
                    <p:nvPicPr>
                      <p:cNvPr id="0" name=""/>
                      <p:cNvPicPr/>
                      <p:nvPr/>
                    </p:nvPicPr>
                    <p:blipFill>
                      <a:blip r:embed="rId9"/>
                      <a:stretch>
                        <a:fillRect/>
                      </a:stretch>
                    </p:blipFill>
                    <p:spPr>
                      <a:xfrm>
                        <a:off x="4332322" y="5858965"/>
                        <a:ext cx="4613275" cy="528638"/>
                      </a:xfrm>
                      <a:prstGeom prst="rect">
                        <a:avLst/>
                      </a:prstGeom>
                    </p:spPr>
                  </p:pic>
                </p:oleObj>
              </mc:Fallback>
            </mc:AlternateContent>
          </a:graphicData>
        </a:graphic>
      </p:graphicFrame>
      <p:pic>
        <p:nvPicPr>
          <p:cNvPr id="3" name="Picture 2" descr="image_cap_0.png"/>
          <p:cNvPicPr>
            <a:picLocks noChangeAspect="1"/>
          </p:cNvPicPr>
          <p:nvPr/>
        </p:nvPicPr>
        <p:blipFill rotWithShape="1">
          <a:blip r:embed="rId10">
            <a:extLst>
              <a:ext uri="{28A0092B-C50C-407E-A947-70E740481C1C}">
                <a14:useLocalDpi xmlns:a14="http://schemas.microsoft.com/office/drawing/2010/main" val="0"/>
              </a:ext>
            </a:extLst>
          </a:blip>
          <a:srcRect t="11959" b="4212"/>
          <a:stretch/>
        </p:blipFill>
        <p:spPr>
          <a:xfrm>
            <a:off x="7303398" y="2571554"/>
            <a:ext cx="1689731" cy="14164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image_cap_0.png"/>
          <p:cNvPicPr>
            <a:picLocks noChangeAspect="1"/>
          </p:cNvPicPr>
          <p:nvPr/>
        </p:nvPicPr>
        <p:blipFill rotWithShape="1">
          <a:blip r:embed="rId11">
            <a:extLst>
              <a:ext uri="{28A0092B-C50C-407E-A947-70E740481C1C}">
                <a14:useLocalDpi xmlns:a14="http://schemas.microsoft.com/office/drawing/2010/main" val="0"/>
              </a:ext>
            </a:extLst>
          </a:blip>
          <a:srcRect l="5152" t="13560" r="7234" b="11756"/>
          <a:stretch/>
        </p:blipFill>
        <p:spPr>
          <a:xfrm>
            <a:off x="5453432" y="2571554"/>
            <a:ext cx="1689731" cy="14164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image_cap_0.png"/>
          <p:cNvPicPr>
            <a:picLocks noChangeAspect="1"/>
          </p:cNvPicPr>
          <p:nvPr/>
        </p:nvPicPr>
        <p:blipFill rotWithShape="1">
          <a:blip r:embed="rId12">
            <a:extLst>
              <a:ext uri="{28A0092B-C50C-407E-A947-70E740481C1C}">
                <a14:useLocalDpi xmlns:a14="http://schemas.microsoft.com/office/drawing/2010/main" val="0"/>
              </a:ext>
            </a:extLst>
          </a:blip>
          <a:srcRect l="16045" t="13560" r="14002" b="12003"/>
          <a:stretch/>
        </p:blipFill>
        <p:spPr>
          <a:xfrm>
            <a:off x="3936562" y="2571554"/>
            <a:ext cx="1332602" cy="14164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7" name="Straight Arrow Connector 26"/>
          <p:cNvCxnSpPr/>
          <p:nvPr/>
        </p:nvCxnSpPr>
        <p:spPr>
          <a:xfrm>
            <a:off x="4624912" y="3774237"/>
            <a:ext cx="1095040" cy="109759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flipH="1">
            <a:off x="6098614" y="3774237"/>
            <a:ext cx="235164" cy="109759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0" name="Straight Arrow Connector 29"/>
          <p:cNvCxnSpPr/>
          <p:nvPr/>
        </p:nvCxnSpPr>
        <p:spPr>
          <a:xfrm flipH="1">
            <a:off x="6663011" y="3774237"/>
            <a:ext cx="1191501" cy="109759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aphicFrame>
        <p:nvGraphicFramePr>
          <p:cNvPr id="29" name="Object 28"/>
          <p:cNvGraphicFramePr>
            <a:graphicFrameLocks noChangeAspect="1"/>
          </p:cNvGraphicFramePr>
          <p:nvPr>
            <p:extLst>
              <p:ext uri="{D42A27DB-BD31-4B8C-83A1-F6EECF244321}">
                <p14:modId xmlns:p14="http://schemas.microsoft.com/office/powerpoint/2010/main" val="4077170912"/>
              </p:ext>
            </p:extLst>
          </p:nvPr>
        </p:nvGraphicFramePr>
        <p:xfrm>
          <a:off x="5719951" y="230887"/>
          <a:ext cx="919609" cy="679978"/>
        </p:xfrm>
        <a:graphic>
          <a:graphicData uri="http://schemas.openxmlformats.org/presentationml/2006/ole">
            <mc:AlternateContent xmlns:mc="http://schemas.openxmlformats.org/markup-compatibility/2006">
              <mc:Choice xmlns:v="urn:schemas-microsoft-com:vml" Requires="v">
                <p:oleObj spid="_x0000_s226701" name="Equation" r:id="rId13" imgW="292100" imgH="215900" progId="Equation.3">
                  <p:embed/>
                </p:oleObj>
              </mc:Choice>
              <mc:Fallback>
                <p:oleObj name="Equation" r:id="rId13" imgW="292100" imgH="215900" progId="Equation.3">
                  <p:embed/>
                  <p:pic>
                    <p:nvPicPr>
                      <p:cNvPr id="0" name=""/>
                      <p:cNvPicPr/>
                      <p:nvPr/>
                    </p:nvPicPr>
                    <p:blipFill>
                      <a:blip r:embed="rId14"/>
                      <a:stretch>
                        <a:fillRect/>
                      </a:stretch>
                    </p:blipFill>
                    <p:spPr>
                      <a:xfrm>
                        <a:off x="5719951" y="230887"/>
                        <a:ext cx="919609" cy="679978"/>
                      </a:xfrm>
                      <a:prstGeom prst="rect">
                        <a:avLst/>
                      </a:prstGeom>
                    </p:spPr>
                  </p:pic>
                </p:oleObj>
              </mc:Fallback>
            </mc:AlternateContent>
          </a:graphicData>
        </a:graphic>
      </p:graphicFrame>
    </p:spTree>
    <p:extLst>
      <p:ext uri="{BB962C8B-B14F-4D97-AF65-F5344CB8AC3E}">
        <p14:creationId xmlns:p14="http://schemas.microsoft.com/office/powerpoint/2010/main" val="355391834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a:t>Geometry probability</a:t>
            </a:r>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10" name="Picture 9" descr="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2548" y="2669315"/>
            <a:ext cx="1943100" cy="1447800"/>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1562192229"/>
              </p:ext>
            </p:extLst>
          </p:nvPr>
        </p:nvGraphicFramePr>
        <p:xfrm>
          <a:off x="1552116" y="4980710"/>
          <a:ext cx="6041552" cy="648372"/>
        </p:xfrm>
        <a:graphic>
          <a:graphicData uri="http://schemas.openxmlformats.org/presentationml/2006/ole">
            <mc:AlternateContent xmlns:mc="http://schemas.openxmlformats.org/markup-compatibility/2006">
              <mc:Choice xmlns:v="urn:schemas-microsoft-com:vml" Requires="v">
                <p:oleObj spid="_x0000_s244917" name="Equation" r:id="rId5" imgW="2133600" imgH="228600" progId="Equation.3">
                  <p:embed/>
                </p:oleObj>
              </mc:Choice>
              <mc:Fallback>
                <p:oleObj name="Equation" r:id="rId5" imgW="2133600" imgH="228600" progId="Equation.3">
                  <p:embed/>
                  <p:pic>
                    <p:nvPicPr>
                      <p:cNvPr id="0" name=""/>
                      <p:cNvPicPr/>
                      <p:nvPr/>
                    </p:nvPicPr>
                    <p:blipFill>
                      <a:blip r:embed="rId6"/>
                      <a:stretch>
                        <a:fillRect/>
                      </a:stretch>
                    </p:blipFill>
                    <p:spPr>
                      <a:xfrm>
                        <a:off x="1552116" y="4980710"/>
                        <a:ext cx="6041552" cy="648372"/>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83348510"/>
              </p:ext>
            </p:extLst>
          </p:nvPr>
        </p:nvGraphicFramePr>
        <p:xfrm>
          <a:off x="2682422" y="3194428"/>
          <a:ext cx="472015" cy="517990"/>
        </p:xfrm>
        <a:graphic>
          <a:graphicData uri="http://schemas.openxmlformats.org/presentationml/2006/ole">
            <mc:AlternateContent xmlns:mc="http://schemas.openxmlformats.org/markup-compatibility/2006">
              <mc:Choice xmlns:v="urn:schemas-microsoft-com:vml" Requires="v">
                <p:oleObj spid="_x0000_s244918" name="Equation" r:id="rId7" imgW="127000" imgH="139700" progId="Equation.3">
                  <p:embed/>
                </p:oleObj>
              </mc:Choice>
              <mc:Fallback>
                <p:oleObj name="Equation" r:id="rId7" imgW="127000" imgH="139700" progId="Equation.3">
                  <p:embed/>
                  <p:pic>
                    <p:nvPicPr>
                      <p:cNvPr id="0" name=""/>
                      <p:cNvPicPr/>
                      <p:nvPr/>
                    </p:nvPicPr>
                    <p:blipFill>
                      <a:blip r:embed="rId8"/>
                      <a:stretch>
                        <a:fillRect/>
                      </a:stretch>
                    </p:blipFill>
                    <p:spPr>
                      <a:xfrm>
                        <a:off x="2682422" y="3194428"/>
                        <a:ext cx="472015" cy="517990"/>
                      </a:xfrm>
                      <a:prstGeom prst="rect">
                        <a:avLst/>
                      </a:prstGeom>
                    </p:spPr>
                  </p:pic>
                </p:oleObj>
              </mc:Fallback>
            </mc:AlternateContent>
          </a:graphicData>
        </a:graphic>
      </p:graphicFrame>
      <p:pic>
        <p:nvPicPr>
          <p:cNvPr id="13" name="Picture 12" descr="9.jpg"/>
          <p:cNvPicPr>
            <a:picLocks noChangeAspect="1"/>
          </p:cNvPicPr>
          <p:nvPr/>
        </p:nvPicPr>
        <p:blipFill>
          <a:blip r:embed="rId9">
            <a:extLst>
              <a:ext uri="{BEBA8EAE-BF5A-486C-A8C5-ECC9F3942E4B}">
                <a14:imgProps xmlns:a14="http://schemas.microsoft.com/office/drawing/2010/main">
                  <a14:imgLayer r:embed="rId10">
                    <a14:imgEffect>
                      <a14:backgroundRemoval t="8046" b="100000" l="2113" r="98239"/>
                    </a14:imgEffect>
                  </a14:imgLayer>
                </a14:imgProps>
              </a:ext>
              <a:ext uri="{28A0092B-C50C-407E-A947-70E740481C1C}">
                <a14:useLocalDpi xmlns:a14="http://schemas.microsoft.com/office/drawing/2010/main" val="0"/>
              </a:ext>
            </a:extLst>
          </a:blip>
          <a:stretch>
            <a:fillRect/>
          </a:stretch>
        </p:blipFill>
        <p:spPr>
          <a:xfrm>
            <a:off x="4752069" y="2878442"/>
            <a:ext cx="1803400" cy="1104900"/>
          </a:xfrm>
          <a:prstGeom prst="rect">
            <a:avLst/>
          </a:prstGeom>
        </p:spPr>
      </p:pic>
      <p:graphicFrame>
        <p:nvGraphicFramePr>
          <p:cNvPr id="14" name="Object 13"/>
          <p:cNvGraphicFramePr>
            <a:graphicFrameLocks noChangeAspect="1"/>
          </p:cNvGraphicFramePr>
          <p:nvPr>
            <p:extLst>
              <p:ext uri="{D42A27DB-BD31-4B8C-83A1-F6EECF244321}">
                <p14:modId xmlns:p14="http://schemas.microsoft.com/office/powerpoint/2010/main" val="914824061"/>
              </p:ext>
            </p:extLst>
          </p:nvPr>
        </p:nvGraphicFramePr>
        <p:xfrm>
          <a:off x="5519892" y="3013382"/>
          <a:ext cx="471487" cy="612775"/>
        </p:xfrm>
        <a:graphic>
          <a:graphicData uri="http://schemas.openxmlformats.org/presentationml/2006/ole">
            <mc:AlternateContent xmlns:mc="http://schemas.openxmlformats.org/markup-compatibility/2006">
              <mc:Choice xmlns:v="urn:schemas-microsoft-com:vml" Requires="v">
                <p:oleObj spid="_x0000_s244919" name="Equation" r:id="rId11" imgW="127000" imgH="165100" progId="Equation.3">
                  <p:embed/>
                </p:oleObj>
              </mc:Choice>
              <mc:Fallback>
                <p:oleObj name="Equation" r:id="rId11" imgW="127000" imgH="165100" progId="Equation.3">
                  <p:embed/>
                  <p:pic>
                    <p:nvPicPr>
                      <p:cNvPr id="0" name=""/>
                      <p:cNvPicPr/>
                      <p:nvPr/>
                    </p:nvPicPr>
                    <p:blipFill>
                      <a:blip r:embed="rId12"/>
                      <a:stretch>
                        <a:fillRect/>
                      </a:stretch>
                    </p:blipFill>
                    <p:spPr>
                      <a:xfrm>
                        <a:off x="5519892" y="3013382"/>
                        <a:ext cx="471487" cy="612775"/>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268747269"/>
              </p:ext>
            </p:extLst>
          </p:nvPr>
        </p:nvGraphicFramePr>
        <p:xfrm>
          <a:off x="5542572" y="243778"/>
          <a:ext cx="480591" cy="666015"/>
        </p:xfrm>
        <a:graphic>
          <a:graphicData uri="http://schemas.openxmlformats.org/presentationml/2006/ole">
            <mc:AlternateContent xmlns:mc="http://schemas.openxmlformats.org/markup-compatibility/2006">
              <mc:Choice xmlns:v="urn:schemas-microsoft-com:vml" Requires="v">
                <p:oleObj spid="_x0000_s244920" name="Equation" r:id="rId13" imgW="165100" imgH="228600" progId="Equation.3">
                  <p:embed/>
                </p:oleObj>
              </mc:Choice>
              <mc:Fallback>
                <p:oleObj name="Equation" r:id="rId13" imgW="165100" imgH="228600" progId="Equation.3">
                  <p:embed/>
                  <p:pic>
                    <p:nvPicPr>
                      <p:cNvPr id="0" name=""/>
                      <p:cNvPicPr/>
                      <p:nvPr/>
                    </p:nvPicPr>
                    <p:blipFill>
                      <a:blip r:embed="rId14"/>
                      <a:stretch>
                        <a:fillRect/>
                      </a:stretch>
                    </p:blipFill>
                    <p:spPr>
                      <a:xfrm>
                        <a:off x="5542572" y="243778"/>
                        <a:ext cx="480591" cy="666015"/>
                      </a:xfrm>
                      <a:prstGeom prst="rect">
                        <a:avLst/>
                      </a:prstGeom>
                    </p:spPr>
                  </p:pic>
                </p:oleObj>
              </mc:Fallback>
            </mc:AlternateContent>
          </a:graphicData>
        </a:graphic>
      </p:graphicFrame>
    </p:spTree>
    <p:extLst>
      <p:ext uri="{BB962C8B-B14F-4D97-AF65-F5344CB8AC3E}">
        <p14:creationId xmlns:p14="http://schemas.microsoft.com/office/powerpoint/2010/main" val="30436006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5" name="Content Placeholder 2"/>
          <p:cNvSpPr>
            <a:spLocks noGrp="1"/>
          </p:cNvSpPr>
          <p:nvPr>
            <p:ph idx="1"/>
          </p:nvPr>
        </p:nvSpPr>
        <p:spPr>
          <a:xfrm>
            <a:off x="418352" y="1035685"/>
            <a:ext cx="8229600" cy="4525963"/>
          </a:xfrm>
        </p:spPr>
        <p:txBody>
          <a:bodyPr/>
          <a:lstStyle/>
          <a:p>
            <a:r>
              <a:rPr lang="en-US" dirty="0" smtClean="0">
                <a:solidFill>
                  <a:srgbClr val="BFBFBF"/>
                </a:solidFill>
              </a:rPr>
              <a:t>Traversing</a:t>
            </a:r>
            <a:r>
              <a:rPr lang="en-US" dirty="0" smtClean="0"/>
              <a:t> </a:t>
            </a:r>
            <a:r>
              <a:rPr lang="en-US" dirty="0" smtClean="0">
                <a:solidFill>
                  <a:srgbClr val="BFBFBF"/>
                </a:solidFill>
              </a:rPr>
              <a:t>large 3D databases</a:t>
            </a:r>
          </a:p>
          <a:p>
            <a:r>
              <a:rPr lang="en-US" dirty="0" smtClean="0"/>
              <a:t>Choosing materials for each object</a:t>
            </a:r>
            <a:endParaRPr lang="en-US" dirty="0">
              <a:solidFill>
                <a:schemeClr val="bg1">
                  <a:lumMod val="75000"/>
                </a:schemeClr>
              </a:solidFill>
            </a:endParaRPr>
          </a:p>
          <a:p>
            <a:r>
              <a:rPr lang="en-US" dirty="0">
                <a:solidFill>
                  <a:schemeClr val="bg1">
                    <a:lumMod val="75000"/>
                  </a:schemeClr>
                </a:solidFill>
              </a:rPr>
              <a:t>Positioning objects in the scene</a:t>
            </a:r>
          </a:p>
          <a:p>
            <a:endParaRPr lang="en-US" dirty="0"/>
          </a:p>
        </p:txBody>
      </p:sp>
      <p:pic>
        <p:nvPicPr>
          <p:cNvPr id="6" name="Picture 5" descr="Screen Shot 2015-07-16 at 10.18.19 PM.jpg"/>
          <p:cNvPicPr>
            <a:picLocks noChangeAspect="1"/>
          </p:cNvPicPr>
          <p:nvPr/>
        </p:nvPicPr>
        <p:blipFill rotWithShape="1">
          <a:blip r:embed="rId3">
            <a:extLst>
              <a:ext uri="{28A0092B-C50C-407E-A947-70E740481C1C}">
                <a14:useLocalDpi xmlns:a14="http://schemas.microsoft.com/office/drawing/2010/main" val="0"/>
              </a:ext>
            </a:extLst>
          </a:blip>
          <a:srcRect l="8070"/>
          <a:stretch/>
        </p:blipFill>
        <p:spPr>
          <a:xfrm>
            <a:off x="1650351" y="2992744"/>
            <a:ext cx="2231391" cy="3349984"/>
          </a:xfrm>
          <a:prstGeom prst="rect">
            <a:avLst/>
          </a:prstGeom>
        </p:spPr>
      </p:pic>
      <p:pic>
        <p:nvPicPr>
          <p:cNvPr id="7" name="Picture 6" descr="Screen Shot 2015-07-16 at 10.18.29 P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0757" y="2992743"/>
            <a:ext cx="2527035" cy="3349984"/>
          </a:xfrm>
          <a:prstGeom prst="rect">
            <a:avLst/>
          </a:prstGeom>
        </p:spPr>
      </p:pic>
      <p:sp>
        <p:nvSpPr>
          <p:cNvPr id="8" name="Right Arrow 7"/>
          <p:cNvSpPr/>
          <p:nvPr/>
        </p:nvSpPr>
        <p:spPr>
          <a:xfrm>
            <a:off x="4155194" y="4228132"/>
            <a:ext cx="628501" cy="31293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TextBox 8"/>
          <p:cNvSpPr txBox="1"/>
          <p:nvPr/>
        </p:nvSpPr>
        <p:spPr>
          <a:xfrm>
            <a:off x="4515773" y="6458611"/>
            <a:ext cx="4592947" cy="400110"/>
          </a:xfrm>
          <a:prstGeom prst="rect">
            <a:avLst/>
          </a:prstGeom>
          <a:noFill/>
        </p:spPr>
        <p:txBody>
          <a:bodyPr wrap="square" rtlCol="0">
            <a:spAutoFit/>
          </a:bodyPr>
          <a:lstStyle/>
          <a:p>
            <a:pPr algn="r"/>
            <a:r>
              <a:rPr lang="en-US" sz="2000" dirty="0" smtClean="0"/>
              <a:t>Image courtesy: Jain et al. </a:t>
            </a:r>
            <a:endParaRPr lang="en-US" sz="2000" dirty="0"/>
          </a:p>
        </p:txBody>
      </p:sp>
      <p:sp>
        <p:nvSpPr>
          <p:cNvPr id="11" name="Title 1"/>
          <p:cNvSpPr>
            <a:spLocks noGrp="1"/>
          </p:cNvSpPr>
          <p:nvPr>
            <p:ph type="title"/>
          </p:nvPr>
        </p:nvSpPr>
        <p:spPr>
          <a:xfrm>
            <a:off x="418352" y="140167"/>
            <a:ext cx="8268447" cy="679978"/>
          </a:xfrm>
        </p:spPr>
        <p:txBody>
          <a:bodyPr>
            <a:normAutofit fontScale="90000"/>
          </a:bodyPr>
          <a:lstStyle/>
          <a:p>
            <a:pPr algn="l"/>
            <a:r>
              <a:rPr lang="en-US" dirty="0" smtClean="0"/>
              <a:t>Manually scene modeling is tedious</a:t>
            </a:r>
            <a:endParaRPr lang="en-US" sz="4400" dirty="0"/>
          </a:p>
        </p:txBody>
      </p:sp>
    </p:spTree>
    <p:extLst>
      <p:ext uri="{BB962C8B-B14F-4D97-AF65-F5344CB8AC3E}">
        <p14:creationId xmlns:p14="http://schemas.microsoft.com/office/powerpoint/2010/main" val="214945256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_cap_0.png"/>
          <p:cNvPicPr>
            <a:picLocks noChangeAspect="1"/>
          </p:cNvPicPr>
          <p:nvPr/>
        </p:nvPicPr>
        <p:blipFill rotWithShape="1">
          <a:blip r:embed="rId4">
            <a:extLst>
              <a:ext uri="{28A0092B-C50C-407E-A947-70E740481C1C}">
                <a14:useLocalDpi xmlns:a14="http://schemas.microsoft.com/office/drawing/2010/main" val="0"/>
              </a:ext>
            </a:extLst>
          </a:blip>
          <a:srcRect l="9831" t="22526" r="6958" b="6945"/>
          <a:stretch/>
        </p:blipFill>
        <p:spPr>
          <a:xfrm>
            <a:off x="2789551" y="1855629"/>
            <a:ext cx="3549306" cy="3008309"/>
          </a:xfrm>
          <a:prstGeom prst="rect">
            <a:avLst/>
          </a:prstGeom>
        </p:spPr>
      </p:pic>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a:t>Spatial probability</a:t>
            </a:r>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graphicFrame>
        <p:nvGraphicFramePr>
          <p:cNvPr id="18" name="Object 17"/>
          <p:cNvGraphicFramePr>
            <a:graphicFrameLocks noChangeAspect="1"/>
          </p:cNvGraphicFramePr>
          <p:nvPr>
            <p:extLst>
              <p:ext uri="{D42A27DB-BD31-4B8C-83A1-F6EECF244321}">
                <p14:modId xmlns:p14="http://schemas.microsoft.com/office/powerpoint/2010/main" val="1653483651"/>
              </p:ext>
            </p:extLst>
          </p:nvPr>
        </p:nvGraphicFramePr>
        <p:xfrm>
          <a:off x="3429440" y="2133601"/>
          <a:ext cx="473075" cy="515937"/>
        </p:xfrm>
        <a:graphic>
          <a:graphicData uri="http://schemas.openxmlformats.org/presentationml/2006/ole">
            <mc:AlternateContent xmlns:mc="http://schemas.openxmlformats.org/markup-compatibility/2006">
              <mc:Choice xmlns:v="urn:schemas-microsoft-com:vml" Requires="v">
                <p:oleObj spid="_x0000_s221151" name="Equation" r:id="rId5" imgW="127000" imgH="139700" progId="Equation.3">
                  <p:embed/>
                </p:oleObj>
              </mc:Choice>
              <mc:Fallback>
                <p:oleObj name="Equation" r:id="rId5" imgW="127000" imgH="139700" progId="Equation.3">
                  <p:embed/>
                  <p:pic>
                    <p:nvPicPr>
                      <p:cNvPr id="0" name=""/>
                      <p:cNvPicPr/>
                      <p:nvPr/>
                    </p:nvPicPr>
                    <p:blipFill>
                      <a:blip r:embed="rId6"/>
                      <a:stretch>
                        <a:fillRect/>
                      </a:stretch>
                    </p:blipFill>
                    <p:spPr>
                      <a:xfrm>
                        <a:off x="3429440" y="2133601"/>
                        <a:ext cx="473075" cy="515937"/>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468417923"/>
              </p:ext>
            </p:extLst>
          </p:nvPr>
        </p:nvGraphicFramePr>
        <p:xfrm>
          <a:off x="668338" y="5180013"/>
          <a:ext cx="7800975" cy="442912"/>
        </p:xfrm>
        <a:graphic>
          <a:graphicData uri="http://schemas.openxmlformats.org/presentationml/2006/ole">
            <mc:AlternateContent xmlns:mc="http://schemas.openxmlformats.org/markup-compatibility/2006">
              <mc:Choice xmlns:v="urn:schemas-microsoft-com:vml" Requires="v">
                <p:oleObj spid="_x0000_s221152" name="Equation" r:id="rId7" imgW="3810000" imgH="215900" progId="Equation.3">
                  <p:embed/>
                </p:oleObj>
              </mc:Choice>
              <mc:Fallback>
                <p:oleObj name="Equation" r:id="rId7" imgW="3810000" imgH="215900" progId="Equation.3">
                  <p:embed/>
                  <p:pic>
                    <p:nvPicPr>
                      <p:cNvPr id="0" name=""/>
                      <p:cNvPicPr/>
                      <p:nvPr/>
                    </p:nvPicPr>
                    <p:blipFill>
                      <a:blip r:embed="rId8"/>
                      <a:stretch>
                        <a:fillRect/>
                      </a:stretch>
                    </p:blipFill>
                    <p:spPr>
                      <a:xfrm>
                        <a:off x="668338" y="5180013"/>
                        <a:ext cx="7800975" cy="442912"/>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238996623"/>
              </p:ext>
            </p:extLst>
          </p:nvPr>
        </p:nvGraphicFramePr>
        <p:xfrm>
          <a:off x="3997325" y="3252787"/>
          <a:ext cx="473075" cy="612775"/>
        </p:xfrm>
        <a:graphic>
          <a:graphicData uri="http://schemas.openxmlformats.org/presentationml/2006/ole">
            <mc:AlternateContent xmlns:mc="http://schemas.openxmlformats.org/markup-compatibility/2006">
              <mc:Choice xmlns:v="urn:schemas-microsoft-com:vml" Requires="v">
                <p:oleObj spid="_x0000_s221153" name="Equation" r:id="rId9" imgW="127000" imgH="165100" progId="Equation.3">
                  <p:embed/>
                </p:oleObj>
              </mc:Choice>
              <mc:Fallback>
                <p:oleObj name="Equation" r:id="rId9" imgW="127000" imgH="165100" progId="Equation.3">
                  <p:embed/>
                  <p:pic>
                    <p:nvPicPr>
                      <p:cNvPr id="0" name=""/>
                      <p:cNvPicPr/>
                      <p:nvPr/>
                    </p:nvPicPr>
                    <p:blipFill>
                      <a:blip r:embed="rId10"/>
                      <a:stretch>
                        <a:fillRect/>
                      </a:stretch>
                    </p:blipFill>
                    <p:spPr>
                      <a:xfrm>
                        <a:off x="3997325" y="3252787"/>
                        <a:ext cx="473075" cy="612775"/>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18855150"/>
              </p:ext>
            </p:extLst>
          </p:nvPr>
        </p:nvGraphicFramePr>
        <p:xfrm>
          <a:off x="4745741" y="220529"/>
          <a:ext cx="493172" cy="646561"/>
        </p:xfrm>
        <a:graphic>
          <a:graphicData uri="http://schemas.openxmlformats.org/presentationml/2006/ole">
            <mc:AlternateContent xmlns:mc="http://schemas.openxmlformats.org/markup-compatibility/2006">
              <mc:Choice xmlns:v="urn:schemas-microsoft-com:vml" Requires="v">
                <p:oleObj spid="_x0000_s221154" name="Equation" r:id="rId11" imgW="165100" imgH="215900" progId="Equation.3">
                  <p:embed/>
                </p:oleObj>
              </mc:Choice>
              <mc:Fallback>
                <p:oleObj name="Equation" r:id="rId11" imgW="165100" imgH="215900" progId="Equation.3">
                  <p:embed/>
                  <p:pic>
                    <p:nvPicPr>
                      <p:cNvPr id="0" name=""/>
                      <p:cNvPicPr/>
                      <p:nvPr/>
                    </p:nvPicPr>
                    <p:blipFill>
                      <a:blip r:embed="rId12"/>
                      <a:stretch>
                        <a:fillRect/>
                      </a:stretch>
                    </p:blipFill>
                    <p:spPr>
                      <a:xfrm>
                        <a:off x="4745741" y="220529"/>
                        <a:ext cx="493172" cy="646561"/>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872057791"/>
              </p:ext>
            </p:extLst>
          </p:nvPr>
        </p:nvGraphicFramePr>
        <p:xfrm>
          <a:off x="5505450" y="2782887"/>
          <a:ext cx="425450" cy="517525"/>
        </p:xfrm>
        <a:graphic>
          <a:graphicData uri="http://schemas.openxmlformats.org/presentationml/2006/ole">
            <mc:AlternateContent xmlns:mc="http://schemas.openxmlformats.org/markup-compatibility/2006">
              <mc:Choice xmlns:v="urn:schemas-microsoft-com:vml" Requires="v">
                <p:oleObj spid="_x0000_s221155" name="Equation" r:id="rId13" imgW="114300" imgH="139700" progId="Equation.3">
                  <p:embed/>
                </p:oleObj>
              </mc:Choice>
              <mc:Fallback>
                <p:oleObj name="Equation" r:id="rId13" imgW="114300" imgH="139700" progId="Equation.3">
                  <p:embed/>
                  <p:pic>
                    <p:nvPicPr>
                      <p:cNvPr id="0" name=""/>
                      <p:cNvPicPr/>
                      <p:nvPr/>
                    </p:nvPicPr>
                    <p:blipFill>
                      <a:blip r:embed="rId14"/>
                      <a:stretch>
                        <a:fillRect/>
                      </a:stretch>
                    </p:blipFill>
                    <p:spPr>
                      <a:xfrm>
                        <a:off x="5505450" y="2782887"/>
                        <a:ext cx="425450" cy="517525"/>
                      </a:xfrm>
                      <a:prstGeom prst="rect">
                        <a:avLst/>
                      </a:prstGeom>
                    </p:spPr>
                  </p:pic>
                </p:oleObj>
              </mc:Fallback>
            </mc:AlternateContent>
          </a:graphicData>
        </a:graphic>
      </p:graphicFrame>
    </p:spTree>
    <p:extLst>
      <p:ext uri="{BB962C8B-B14F-4D97-AF65-F5344CB8AC3E}">
        <p14:creationId xmlns:p14="http://schemas.microsoft.com/office/powerpoint/2010/main" val="200011477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Overview</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8" name="Content Placeholder 2"/>
          <p:cNvSpPr>
            <a:spLocks noGrp="1"/>
          </p:cNvSpPr>
          <p:nvPr>
            <p:ph idx="1"/>
          </p:nvPr>
        </p:nvSpPr>
        <p:spPr>
          <a:xfrm>
            <a:off x="457200" y="1187584"/>
            <a:ext cx="8229600" cy="4938580"/>
          </a:xfrm>
        </p:spPr>
        <p:txBody>
          <a:bodyPr/>
          <a:lstStyle/>
          <a:p>
            <a:pPr marL="0" indent="0">
              <a:buNone/>
            </a:pPr>
            <a:r>
              <a:rPr lang="en-US" dirty="0" smtClean="0">
                <a:solidFill>
                  <a:srgbClr val="000000"/>
                </a:solidFill>
              </a:rPr>
              <a:t>Grammar Structure </a:t>
            </a:r>
            <a:endParaRPr lang="en-US" dirty="0">
              <a:solidFill>
                <a:srgbClr val="000000"/>
              </a:solidFill>
            </a:endParaRPr>
          </a:p>
          <a:p>
            <a:pPr marL="0" indent="0">
              <a:buNone/>
            </a:pPr>
            <a:endParaRPr lang="en-US" dirty="0" smtClean="0">
              <a:solidFill>
                <a:srgbClr val="FF0000"/>
              </a:solidFill>
            </a:endParaRPr>
          </a:p>
          <a:p>
            <a:pPr marL="0" indent="0">
              <a:buNone/>
            </a:pPr>
            <a:r>
              <a:rPr lang="en-US" dirty="0">
                <a:solidFill>
                  <a:srgbClr val="FF0000"/>
                </a:solidFill>
              </a:rPr>
              <a:t>L</a:t>
            </a:r>
            <a:r>
              <a:rPr lang="en-US" dirty="0" smtClean="0">
                <a:solidFill>
                  <a:srgbClr val="FF0000"/>
                </a:solidFill>
              </a:rPr>
              <a:t>earning a Probabilistic Grammar</a:t>
            </a:r>
          </a:p>
          <a:p>
            <a:pPr marL="0" indent="0">
              <a:buNone/>
            </a:pPr>
            <a:endParaRPr lang="en-US" dirty="0"/>
          </a:p>
          <a:p>
            <a:pPr marL="0" indent="0">
              <a:buNone/>
            </a:pPr>
            <a:r>
              <a:rPr lang="en-US" dirty="0" smtClean="0"/>
              <a:t>Scene Parsing</a:t>
            </a:r>
          </a:p>
          <a:p>
            <a:pPr marL="0" indent="0">
              <a:buNone/>
            </a:pPr>
            <a:endParaRPr lang="en-US" dirty="0"/>
          </a:p>
          <a:p>
            <a:pPr marL="0" indent="0">
              <a:buNone/>
            </a:pPr>
            <a:r>
              <a:rPr lang="en-US" dirty="0" smtClean="0"/>
              <a:t>Results</a:t>
            </a:r>
            <a:endParaRPr lang="en-US" dirty="0"/>
          </a:p>
        </p:txBody>
      </p:sp>
      <p:cxnSp>
        <p:nvCxnSpPr>
          <p:cNvPr id="5" name="Straight Arrow Connector 4"/>
          <p:cNvCxnSpPr/>
          <p:nvPr/>
        </p:nvCxnSpPr>
        <p:spPr>
          <a:xfrm>
            <a:off x="117589" y="2732004"/>
            <a:ext cx="339611"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694861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Pipeline</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Rounded Rectangle 6"/>
          <p:cNvSpPr/>
          <p:nvPr/>
        </p:nvSpPr>
        <p:spPr>
          <a:xfrm>
            <a:off x="604094" y="1724463"/>
            <a:ext cx="1798981" cy="1963256"/>
          </a:xfrm>
          <a:prstGeom prst="roundRect">
            <a:avLst>
              <a:gd name="adj" fmla="val 6599"/>
            </a:avLst>
          </a:prstGeom>
          <a:solidFill>
            <a:srgbClr val="FFFFFF"/>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ounded Rectangle 7"/>
          <p:cNvSpPr/>
          <p:nvPr/>
        </p:nvSpPr>
        <p:spPr>
          <a:xfrm>
            <a:off x="557536" y="1677888"/>
            <a:ext cx="1798981" cy="1963256"/>
          </a:xfrm>
          <a:prstGeom prst="roundRect">
            <a:avLst>
              <a:gd name="adj" fmla="val 6599"/>
            </a:avLst>
          </a:prstGeom>
          <a:solidFill>
            <a:srgbClr val="FFFFFF"/>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ounded Rectangle 8"/>
          <p:cNvSpPr/>
          <p:nvPr/>
        </p:nvSpPr>
        <p:spPr>
          <a:xfrm>
            <a:off x="510978" y="1631313"/>
            <a:ext cx="1798981" cy="1963256"/>
          </a:xfrm>
          <a:prstGeom prst="roundRect">
            <a:avLst>
              <a:gd name="adj" fmla="val 6599"/>
            </a:avLst>
          </a:prstGeom>
          <a:solidFill>
            <a:srgbClr val="FFFFFF"/>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ounded Rectangle 9"/>
          <p:cNvSpPr/>
          <p:nvPr/>
        </p:nvSpPr>
        <p:spPr>
          <a:xfrm>
            <a:off x="464420" y="1584738"/>
            <a:ext cx="1798981" cy="1963256"/>
          </a:xfrm>
          <a:prstGeom prst="roundRect">
            <a:avLst>
              <a:gd name="adj" fmla="val 6599"/>
            </a:avLst>
          </a:prstGeom>
          <a:solidFill>
            <a:srgbClr val="FFFFFF"/>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ounded Rectangle 10"/>
          <p:cNvSpPr/>
          <p:nvPr/>
        </p:nvSpPr>
        <p:spPr>
          <a:xfrm>
            <a:off x="418352" y="1540140"/>
            <a:ext cx="1798981" cy="1963256"/>
          </a:xfrm>
          <a:prstGeom prst="roundRect">
            <a:avLst>
              <a:gd name="adj" fmla="val 6599"/>
            </a:avLst>
          </a:prstGeom>
          <a:solidFill>
            <a:srgbClr val="FFFFFF"/>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2" name="Picture 11" descr="Slide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978" y="2287746"/>
            <a:ext cx="1689038" cy="1183899"/>
          </a:xfrm>
          <a:prstGeom prst="rect">
            <a:avLst/>
          </a:prstGeom>
        </p:spPr>
      </p:pic>
      <p:pic>
        <p:nvPicPr>
          <p:cNvPr id="13" name="Picture 12" descr="Slide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978" y="1584738"/>
            <a:ext cx="1689038" cy="724539"/>
          </a:xfrm>
          <a:prstGeom prst="rect">
            <a:avLst/>
          </a:prstGeom>
        </p:spPr>
      </p:pic>
      <p:sp>
        <p:nvSpPr>
          <p:cNvPr id="14" name="Right Arrow 13"/>
          <p:cNvSpPr/>
          <p:nvPr/>
        </p:nvSpPr>
        <p:spPr>
          <a:xfrm>
            <a:off x="2536234" y="2377050"/>
            <a:ext cx="929118" cy="52387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TextBox 14"/>
          <p:cNvSpPr txBox="1"/>
          <p:nvPr/>
        </p:nvSpPr>
        <p:spPr>
          <a:xfrm>
            <a:off x="3514672" y="2201429"/>
            <a:ext cx="1889289" cy="830997"/>
          </a:xfrm>
          <a:prstGeom prst="rect">
            <a:avLst/>
          </a:prstGeom>
          <a:noFill/>
        </p:spPr>
        <p:txBody>
          <a:bodyPr wrap="square" rtlCol="0">
            <a:spAutoFit/>
          </a:bodyPr>
          <a:lstStyle/>
          <a:p>
            <a:pPr algn="ctr"/>
            <a:r>
              <a:rPr lang="en-US" sz="2400" dirty="0"/>
              <a:t>P</a:t>
            </a:r>
            <a:r>
              <a:rPr lang="en-US" sz="2400" dirty="0" smtClean="0"/>
              <a:t>robabilistic grammar</a:t>
            </a:r>
            <a:endParaRPr lang="en-US" sz="2400" dirty="0"/>
          </a:p>
        </p:txBody>
      </p:sp>
      <p:pic>
        <p:nvPicPr>
          <p:cNvPr id="16" name="Picture 15" descr="Screen Shot 2014-11-26 at 2.04.39 PM.jpg"/>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204120" y="1263826"/>
            <a:ext cx="8905859" cy="5114928"/>
          </a:xfrm>
          <a:prstGeom prst="rect">
            <a:avLst/>
          </a:prstGeom>
        </p:spPr>
      </p:pic>
    </p:spTree>
    <p:extLst>
      <p:ext uri="{BB962C8B-B14F-4D97-AF65-F5344CB8AC3E}">
        <p14:creationId xmlns:p14="http://schemas.microsoft.com/office/powerpoint/2010/main" val="125160403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Learning a probabilistic </a:t>
            </a:r>
            <a:r>
              <a:rPr lang="en-US" dirty="0"/>
              <a:t>g</a:t>
            </a:r>
            <a:r>
              <a:rPr lang="en-US" sz="4400" dirty="0" smtClean="0"/>
              <a:t>rammar</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3" name="TextBox 2"/>
          <p:cNvSpPr txBox="1"/>
          <p:nvPr/>
        </p:nvSpPr>
        <p:spPr>
          <a:xfrm>
            <a:off x="136076" y="1147958"/>
            <a:ext cx="2551418" cy="523220"/>
          </a:xfrm>
          <a:prstGeom prst="rect">
            <a:avLst/>
          </a:prstGeom>
          <a:noFill/>
        </p:spPr>
        <p:txBody>
          <a:bodyPr wrap="square" rtlCol="0">
            <a:spAutoFit/>
          </a:bodyPr>
          <a:lstStyle/>
          <a:p>
            <a:r>
              <a:rPr lang="en-US" sz="2800" dirty="0" smtClean="0"/>
              <a:t>Identify objects</a:t>
            </a:r>
            <a:endParaRPr lang="en-US" sz="2800" dirty="0"/>
          </a:p>
        </p:txBody>
      </p:sp>
      <p:sp>
        <p:nvSpPr>
          <p:cNvPr id="5" name="TextBox 4"/>
          <p:cNvSpPr txBox="1"/>
          <p:nvPr/>
        </p:nvSpPr>
        <p:spPr>
          <a:xfrm>
            <a:off x="7574862" y="5870951"/>
            <a:ext cx="1569138" cy="461665"/>
          </a:xfrm>
          <a:prstGeom prst="rect">
            <a:avLst/>
          </a:prstGeom>
          <a:noFill/>
        </p:spPr>
        <p:txBody>
          <a:bodyPr wrap="square" rtlCol="0">
            <a:spAutoFit/>
          </a:bodyPr>
          <a:lstStyle/>
          <a:p>
            <a:pPr algn="ctr"/>
            <a:r>
              <a:rPr lang="en-US" sz="2400" dirty="0" smtClean="0"/>
              <a:t>Speed X 5</a:t>
            </a:r>
            <a:endParaRPr lang="en-US" sz="2400" dirty="0"/>
          </a:p>
        </p:txBody>
      </p:sp>
      <p:pic>
        <p:nvPicPr>
          <p:cNvPr id="6" name="merg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2345" r="22595"/>
          <a:stretch/>
        </p:blipFill>
        <p:spPr>
          <a:xfrm>
            <a:off x="2596797" y="1172678"/>
            <a:ext cx="5034798" cy="5138737"/>
          </a:xfrm>
          <a:prstGeom prst="rect">
            <a:avLst/>
          </a:prstGeom>
        </p:spPr>
      </p:pic>
    </p:spTree>
    <p:extLst>
      <p:ext uri="{BB962C8B-B14F-4D97-AF65-F5344CB8AC3E}">
        <p14:creationId xmlns:p14="http://schemas.microsoft.com/office/powerpoint/2010/main" val="40466641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Learning a probabilistic </a:t>
            </a:r>
            <a:r>
              <a:rPr lang="en-US" dirty="0"/>
              <a:t>g</a:t>
            </a:r>
            <a:r>
              <a:rPr lang="en-US" sz="4400" dirty="0" smtClean="0"/>
              <a:t>rammar</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136076" y="1147958"/>
            <a:ext cx="2188550" cy="523220"/>
          </a:xfrm>
          <a:prstGeom prst="rect">
            <a:avLst/>
          </a:prstGeom>
          <a:noFill/>
        </p:spPr>
        <p:txBody>
          <a:bodyPr wrap="square" rtlCol="0">
            <a:spAutoFit/>
          </a:bodyPr>
          <a:lstStyle/>
          <a:p>
            <a:r>
              <a:rPr lang="en-US" sz="2800" dirty="0" smtClean="0"/>
              <a:t>Label objects</a:t>
            </a:r>
            <a:endParaRPr lang="en-US" sz="2800" dirty="0"/>
          </a:p>
        </p:txBody>
      </p:sp>
      <p:pic>
        <p:nvPicPr>
          <p:cNvPr id="7" name="label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2617" r="22446"/>
          <a:stretch/>
        </p:blipFill>
        <p:spPr>
          <a:xfrm>
            <a:off x="2676178" y="1150498"/>
            <a:ext cx="5023460" cy="5138737"/>
          </a:xfrm>
          <a:prstGeom prst="rect">
            <a:avLst/>
          </a:prstGeom>
        </p:spPr>
      </p:pic>
      <p:sp>
        <p:nvSpPr>
          <p:cNvPr id="9" name="TextBox 8"/>
          <p:cNvSpPr txBox="1"/>
          <p:nvPr/>
        </p:nvSpPr>
        <p:spPr>
          <a:xfrm>
            <a:off x="7574862" y="5870951"/>
            <a:ext cx="1569138" cy="461665"/>
          </a:xfrm>
          <a:prstGeom prst="rect">
            <a:avLst/>
          </a:prstGeom>
          <a:noFill/>
        </p:spPr>
        <p:txBody>
          <a:bodyPr wrap="square" rtlCol="0">
            <a:spAutoFit/>
          </a:bodyPr>
          <a:lstStyle/>
          <a:p>
            <a:pPr algn="ctr"/>
            <a:r>
              <a:rPr lang="en-US" sz="2400" dirty="0" smtClean="0"/>
              <a:t>Speed X 5</a:t>
            </a:r>
            <a:endParaRPr lang="en-US" sz="2400" dirty="0"/>
          </a:p>
        </p:txBody>
      </p:sp>
    </p:spTree>
    <p:extLst>
      <p:ext uri="{BB962C8B-B14F-4D97-AF65-F5344CB8AC3E}">
        <p14:creationId xmlns:p14="http://schemas.microsoft.com/office/powerpoint/2010/main" val="21649472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Learning a probabilistic </a:t>
            </a:r>
            <a:r>
              <a:rPr lang="en-US" dirty="0"/>
              <a:t>g</a:t>
            </a:r>
            <a:r>
              <a:rPr lang="en-US" sz="4400" dirty="0" smtClean="0"/>
              <a:t>rammar</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136076" y="1147958"/>
            <a:ext cx="2502444" cy="523220"/>
          </a:xfrm>
          <a:prstGeom prst="rect">
            <a:avLst/>
          </a:prstGeom>
          <a:noFill/>
        </p:spPr>
        <p:txBody>
          <a:bodyPr wrap="square" rtlCol="0">
            <a:spAutoFit/>
          </a:bodyPr>
          <a:lstStyle/>
          <a:p>
            <a:r>
              <a:rPr lang="en-US" sz="2800" dirty="0" smtClean="0"/>
              <a:t>Group objects</a:t>
            </a:r>
            <a:endParaRPr lang="en-US" sz="2800" dirty="0"/>
          </a:p>
        </p:txBody>
      </p:sp>
      <p:pic>
        <p:nvPicPr>
          <p:cNvPr id="3" name="group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2220" r="22347"/>
          <a:stretch/>
        </p:blipFill>
        <p:spPr>
          <a:xfrm>
            <a:off x="2638520" y="1147958"/>
            <a:ext cx="5068817" cy="5138738"/>
          </a:xfrm>
          <a:prstGeom prst="rect">
            <a:avLst/>
          </a:prstGeom>
        </p:spPr>
      </p:pic>
      <p:sp>
        <p:nvSpPr>
          <p:cNvPr id="8" name="TextBox 7"/>
          <p:cNvSpPr txBox="1"/>
          <p:nvPr/>
        </p:nvSpPr>
        <p:spPr>
          <a:xfrm>
            <a:off x="7574862" y="5870951"/>
            <a:ext cx="1569138" cy="461665"/>
          </a:xfrm>
          <a:prstGeom prst="rect">
            <a:avLst/>
          </a:prstGeom>
          <a:noFill/>
        </p:spPr>
        <p:txBody>
          <a:bodyPr wrap="square" rtlCol="0">
            <a:spAutoFit/>
          </a:bodyPr>
          <a:lstStyle/>
          <a:p>
            <a:pPr algn="ctr"/>
            <a:r>
              <a:rPr lang="en-US" sz="2400" dirty="0" smtClean="0"/>
              <a:t>Speed X 5</a:t>
            </a:r>
            <a:endParaRPr lang="en-US" sz="2400" dirty="0"/>
          </a:p>
        </p:txBody>
      </p:sp>
    </p:spTree>
    <p:extLst>
      <p:ext uri="{BB962C8B-B14F-4D97-AF65-F5344CB8AC3E}">
        <p14:creationId xmlns:p14="http://schemas.microsoft.com/office/powerpoint/2010/main" val="20046313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Learning a probabilistic </a:t>
            </a:r>
            <a:r>
              <a:rPr lang="en-US" dirty="0"/>
              <a:t>g</a:t>
            </a:r>
            <a:r>
              <a:rPr lang="en-US" sz="4400" dirty="0" smtClean="0"/>
              <a:t>rammar</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33" name="Content Placeholder 2"/>
          <p:cNvSpPr txBox="1">
            <a:spLocks/>
          </p:cNvSpPr>
          <p:nvPr/>
        </p:nvSpPr>
        <p:spPr bwMode="auto">
          <a:xfrm>
            <a:off x="549176" y="969557"/>
            <a:ext cx="8011289" cy="5462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Grammar generation</a:t>
            </a:r>
          </a:p>
          <a:p>
            <a:r>
              <a:rPr lang="en-US" sz="2800" dirty="0" smtClean="0">
                <a:solidFill>
                  <a:srgbClr val="FF0000"/>
                </a:solidFill>
              </a:rPr>
              <a:t>	Labels               </a:t>
            </a:r>
            <a:r>
              <a:rPr lang="en-US" sz="2800" dirty="0" smtClean="0"/>
              <a:t>all unique labels</a:t>
            </a:r>
          </a:p>
          <a:p>
            <a:r>
              <a:rPr lang="en-US" sz="2800" dirty="0" smtClean="0"/>
              <a:t>	Rules</a:t>
            </a:r>
            <a:r>
              <a:rPr lang="en-US" sz="2800" dirty="0"/>
              <a:t>			 </a:t>
            </a:r>
            <a:endParaRPr lang="en-US" sz="2800" dirty="0" smtClean="0"/>
          </a:p>
          <a:p>
            <a:r>
              <a:rPr lang="en-US" sz="2800" dirty="0"/>
              <a:t>	</a:t>
            </a:r>
            <a:r>
              <a:rPr lang="en-US" sz="2800" dirty="0" smtClean="0"/>
              <a:t>Probabilities</a:t>
            </a:r>
          </a:p>
          <a:p>
            <a:endParaRPr lang="en-US" sz="2800" dirty="0" smtClean="0"/>
          </a:p>
        </p:txBody>
      </p:sp>
      <p:cxnSp>
        <p:nvCxnSpPr>
          <p:cNvPr id="5" name="Straight Arrow Connector 4"/>
          <p:cNvCxnSpPr/>
          <p:nvPr/>
        </p:nvCxnSpPr>
        <p:spPr>
          <a:xfrm>
            <a:off x="643167" y="1809102"/>
            <a:ext cx="339611"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326920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_cap_0.png"/>
          <p:cNvPicPr>
            <a:picLocks noChangeAspect="1"/>
          </p:cNvPicPr>
          <p:nvPr/>
        </p:nvPicPr>
        <p:blipFill rotWithShape="1">
          <a:blip r:embed="rId3">
            <a:extLst>
              <a:ext uri="{28A0092B-C50C-407E-A947-70E740481C1C}">
                <a14:useLocalDpi xmlns:a14="http://schemas.microsoft.com/office/drawing/2010/main" val="0"/>
              </a:ext>
            </a:extLst>
          </a:blip>
          <a:srcRect l="72878" t="43936" b="27512"/>
          <a:stretch/>
        </p:blipFill>
        <p:spPr>
          <a:xfrm>
            <a:off x="320314" y="3398093"/>
            <a:ext cx="1970246" cy="2074194"/>
          </a:xfrm>
          <a:prstGeom prst="rect">
            <a:avLst/>
          </a:prstGeom>
        </p:spPr>
      </p:pic>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Learning a probabilistic </a:t>
            </a:r>
            <a:r>
              <a:rPr lang="en-US" dirty="0"/>
              <a:t>g</a:t>
            </a:r>
            <a:r>
              <a:rPr lang="en-US" sz="4400" dirty="0" smtClean="0"/>
              <a:t>rammar</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33" name="Content Placeholder 2"/>
          <p:cNvSpPr txBox="1">
            <a:spLocks/>
          </p:cNvSpPr>
          <p:nvPr/>
        </p:nvSpPr>
        <p:spPr bwMode="auto">
          <a:xfrm>
            <a:off x="549175" y="969557"/>
            <a:ext cx="8594825" cy="5462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Grammar generation</a:t>
            </a:r>
          </a:p>
          <a:p>
            <a:r>
              <a:rPr lang="en-US" sz="2800" dirty="0" smtClean="0">
                <a:solidFill>
                  <a:srgbClr val="FF0000"/>
                </a:solidFill>
              </a:rPr>
              <a:t>	</a:t>
            </a:r>
            <a:r>
              <a:rPr lang="en-US" sz="2800" dirty="0" smtClean="0"/>
              <a:t>Labels</a:t>
            </a:r>
            <a:r>
              <a:rPr lang="en-US" sz="2800" dirty="0" smtClean="0">
                <a:solidFill>
                  <a:srgbClr val="FF0000"/>
                </a:solidFill>
              </a:rPr>
              <a:t>                </a:t>
            </a:r>
          </a:p>
          <a:p>
            <a:r>
              <a:rPr lang="en-US" sz="2800" dirty="0"/>
              <a:t>	</a:t>
            </a:r>
            <a:r>
              <a:rPr lang="en-US" sz="2800" dirty="0" smtClean="0">
                <a:solidFill>
                  <a:srgbClr val="FF0000"/>
                </a:solidFill>
              </a:rPr>
              <a:t>Rules</a:t>
            </a:r>
            <a:r>
              <a:rPr lang="en-US" sz="2800" dirty="0" smtClean="0"/>
              <a:t>			    concatenating all children for each label</a:t>
            </a:r>
          </a:p>
          <a:p>
            <a:r>
              <a:rPr lang="en-US" sz="2800" dirty="0" smtClean="0"/>
              <a:t>	Probabilities</a:t>
            </a:r>
          </a:p>
          <a:p>
            <a:endParaRPr lang="en-US" sz="2800" dirty="0" smtClean="0"/>
          </a:p>
        </p:txBody>
      </p:sp>
      <p:cxnSp>
        <p:nvCxnSpPr>
          <p:cNvPr id="6" name="Straight Arrow Connector 5"/>
          <p:cNvCxnSpPr/>
          <p:nvPr/>
        </p:nvCxnSpPr>
        <p:spPr>
          <a:xfrm>
            <a:off x="643167" y="2325200"/>
            <a:ext cx="339611"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2251692" y="3810216"/>
            <a:ext cx="2075341" cy="7996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Nightstand &amp; supported</a:t>
            </a:r>
            <a:endParaRPr lang="en-US" b="1" dirty="0"/>
          </a:p>
        </p:txBody>
      </p:sp>
      <p:cxnSp>
        <p:nvCxnSpPr>
          <p:cNvPr id="9" name="Straight Arrow Connector 8"/>
          <p:cNvCxnSpPr>
            <a:stCxn id="8" idx="4"/>
            <a:endCxn id="10" idx="0"/>
          </p:cNvCxnSpPr>
          <p:nvPr/>
        </p:nvCxnSpPr>
        <p:spPr>
          <a:xfrm flipH="1">
            <a:off x="2369275" y="4609892"/>
            <a:ext cx="920088" cy="374600"/>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sp>
        <p:nvSpPr>
          <p:cNvPr id="10" name="Oval 9"/>
          <p:cNvSpPr/>
          <p:nvPr/>
        </p:nvSpPr>
        <p:spPr>
          <a:xfrm>
            <a:off x="1449188" y="4984492"/>
            <a:ext cx="1840173" cy="48779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Nightstand</a:t>
            </a:r>
            <a:endParaRPr lang="en-US" b="1" dirty="0"/>
          </a:p>
        </p:txBody>
      </p:sp>
      <p:cxnSp>
        <p:nvCxnSpPr>
          <p:cNvPr id="11" name="Straight Arrow Connector 10"/>
          <p:cNvCxnSpPr>
            <a:stCxn id="8" idx="4"/>
            <a:endCxn id="12" idx="0"/>
          </p:cNvCxnSpPr>
          <p:nvPr/>
        </p:nvCxnSpPr>
        <p:spPr>
          <a:xfrm>
            <a:off x="3289363" y="4609892"/>
            <a:ext cx="981328" cy="374600"/>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sp>
        <p:nvSpPr>
          <p:cNvPr id="12" name="Oval 11"/>
          <p:cNvSpPr/>
          <p:nvPr/>
        </p:nvSpPr>
        <p:spPr>
          <a:xfrm>
            <a:off x="3367753" y="4984492"/>
            <a:ext cx="1805876" cy="48779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Table lamp</a:t>
            </a:r>
            <a:endParaRPr lang="en-US" b="1" dirty="0"/>
          </a:p>
        </p:txBody>
      </p:sp>
      <p:sp>
        <p:nvSpPr>
          <p:cNvPr id="14" name="Oval 13"/>
          <p:cNvSpPr/>
          <p:nvPr/>
        </p:nvSpPr>
        <p:spPr>
          <a:xfrm>
            <a:off x="6300453" y="3718718"/>
            <a:ext cx="2075341" cy="7996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Nightstand &amp; supported</a:t>
            </a:r>
            <a:endParaRPr lang="en-US" b="1" dirty="0"/>
          </a:p>
        </p:txBody>
      </p:sp>
      <p:cxnSp>
        <p:nvCxnSpPr>
          <p:cNvPr id="15" name="Straight Arrow Connector 14"/>
          <p:cNvCxnSpPr>
            <a:stCxn id="14" idx="4"/>
            <a:endCxn id="16" idx="0"/>
          </p:cNvCxnSpPr>
          <p:nvPr/>
        </p:nvCxnSpPr>
        <p:spPr>
          <a:xfrm flipH="1">
            <a:off x="6715913" y="4518394"/>
            <a:ext cx="622211" cy="374600"/>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sp>
        <p:nvSpPr>
          <p:cNvPr id="16" name="Oval 15"/>
          <p:cNvSpPr/>
          <p:nvPr/>
        </p:nvSpPr>
        <p:spPr>
          <a:xfrm>
            <a:off x="5795825" y="4892994"/>
            <a:ext cx="1840175" cy="48779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Nightstand</a:t>
            </a:r>
            <a:endParaRPr lang="en-US" b="1" dirty="0"/>
          </a:p>
        </p:txBody>
      </p:sp>
      <p:cxnSp>
        <p:nvCxnSpPr>
          <p:cNvPr id="17" name="Straight Arrow Connector 16"/>
          <p:cNvCxnSpPr>
            <a:stCxn id="14" idx="4"/>
            <a:endCxn id="18" idx="0"/>
          </p:cNvCxnSpPr>
          <p:nvPr/>
        </p:nvCxnSpPr>
        <p:spPr>
          <a:xfrm>
            <a:off x="7338124" y="4518394"/>
            <a:ext cx="994135" cy="374600"/>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sp>
        <p:nvSpPr>
          <p:cNvPr id="18" name="Oval 17"/>
          <p:cNvSpPr/>
          <p:nvPr/>
        </p:nvSpPr>
        <p:spPr>
          <a:xfrm>
            <a:off x="7768352" y="4892994"/>
            <a:ext cx="1127814" cy="48779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Plant</a:t>
            </a:r>
            <a:endParaRPr lang="en-US" b="1" dirty="0"/>
          </a:p>
        </p:txBody>
      </p:sp>
      <p:pic>
        <p:nvPicPr>
          <p:cNvPr id="23" name="Picture 22" descr="image_cap_0.png"/>
          <p:cNvPicPr>
            <a:picLocks noChangeAspect="1"/>
          </p:cNvPicPr>
          <p:nvPr/>
        </p:nvPicPr>
        <p:blipFill rotWithShape="1">
          <a:blip r:embed="rId4">
            <a:extLst>
              <a:ext uri="{28A0092B-C50C-407E-A947-70E740481C1C}">
                <a14:useLocalDpi xmlns:a14="http://schemas.microsoft.com/office/drawing/2010/main" val="0"/>
              </a:ext>
            </a:extLst>
          </a:blip>
          <a:srcRect l="30797" t="26523" r="31284" b="24778"/>
          <a:stretch/>
        </p:blipFill>
        <p:spPr>
          <a:xfrm>
            <a:off x="4976333" y="3518375"/>
            <a:ext cx="1070335" cy="1374619"/>
          </a:xfrm>
          <a:prstGeom prst="rect">
            <a:avLst/>
          </a:prstGeom>
        </p:spPr>
      </p:pic>
      <p:sp>
        <p:nvSpPr>
          <p:cNvPr id="26" name="Right Arrow 25"/>
          <p:cNvSpPr/>
          <p:nvPr/>
        </p:nvSpPr>
        <p:spPr>
          <a:xfrm>
            <a:off x="418352" y="5989725"/>
            <a:ext cx="564426" cy="580157"/>
          </a:xfrm>
          <a:prstGeom prst="rightArrow">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Oval 27"/>
          <p:cNvSpPr/>
          <p:nvPr/>
        </p:nvSpPr>
        <p:spPr>
          <a:xfrm>
            <a:off x="1214021" y="5797166"/>
            <a:ext cx="2075341" cy="79967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Nightstand &amp; supported</a:t>
            </a:r>
            <a:endParaRPr lang="en-US" b="1" dirty="0"/>
          </a:p>
        </p:txBody>
      </p:sp>
      <p:cxnSp>
        <p:nvCxnSpPr>
          <p:cNvPr id="29" name="Straight Arrow Connector 28"/>
          <p:cNvCxnSpPr/>
          <p:nvPr/>
        </p:nvCxnSpPr>
        <p:spPr>
          <a:xfrm>
            <a:off x="3289363" y="6209244"/>
            <a:ext cx="598699" cy="0"/>
          </a:xfrm>
          <a:prstGeom prst="straightConnector1">
            <a:avLst/>
          </a:prstGeom>
          <a:ln w="76200">
            <a:tailEnd type="arrow"/>
          </a:ln>
        </p:spPr>
        <p:style>
          <a:lnRef idx="2">
            <a:schemeClr val="dk1"/>
          </a:lnRef>
          <a:fillRef idx="0">
            <a:schemeClr val="dk1"/>
          </a:fillRef>
          <a:effectRef idx="1">
            <a:schemeClr val="dk1"/>
          </a:effectRef>
          <a:fontRef idx="minor">
            <a:schemeClr val="tx1"/>
          </a:fontRef>
        </p:style>
      </p:cxnSp>
      <p:sp>
        <p:nvSpPr>
          <p:cNvPr id="31" name="Oval 30"/>
          <p:cNvSpPr/>
          <p:nvPr/>
        </p:nvSpPr>
        <p:spPr>
          <a:xfrm>
            <a:off x="3908615" y="5943968"/>
            <a:ext cx="1840175" cy="48779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Nightstand</a:t>
            </a:r>
            <a:endParaRPr lang="en-US" b="1" dirty="0"/>
          </a:p>
        </p:txBody>
      </p:sp>
      <p:sp>
        <p:nvSpPr>
          <p:cNvPr id="34" name="Oval 33"/>
          <p:cNvSpPr/>
          <p:nvPr/>
        </p:nvSpPr>
        <p:spPr>
          <a:xfrm>
            <a:off x="5830124" y="5943968"/>
            <a:ext cx="1805876" cy="48779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Table lamp</a:t>
            </a:r>
            <a:endParaRPr lang="en-US" b="1" dirty="0"/>
          </a:p>
        </p:txBody>
      </p:sp>
      <p:sp>
        <p:nvSpPr>
          <p:cNvPr id="35" name="Oval 34"/>
          <p:cNvSpPr/>
          <p:nvPr/>
        </p:nvSpPr>
        <p:spPr>
          <a:xfrm>
            <a:off x="7768352" y="5928287"/>
            <a:ext cx="1127814" cy="487795"/>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Plant</a:t>
            </a:r>
            <a:endParaRPr lang="en-US" b="1" dirty="0"/>
          </a:p>
        </p:txBody>
      </p:sp>
      <p:sp>
        <p:nvSpPr>
          <p:cNvPr id="3" name="TextBox 2"/>
          <p:cNvSpPr txBox="1"/>
          <p:nvPr/>
        </p:nvSpPr>
        <p:spPr>
          <a:xfrm>
            <a:off x="310555" y="3118265"/>
            <a:ext cx="2665204" cy="400110"/>
          </a:xfrm>
          <a:prstGeom prst="rect">
            <a:avLst/>
          </a:prstGeom>
          <a:noFill/>
        </p:spPr>
        <p:txBody>
          <a:bodyPr wrap="square" rtlCol="0">
            <a:spAutoFit/>
          </a:bodyPr>
          <a:lstStyle/>
          <a:p>
            <a:r>
              <a:rPr lang="en-US" sz="2000" dirty="0" smtClean="0"/>
              <a:t>Training example 1:</a:t>
            </a:r>
            <a:endParaRPr lang="en-US" sz="2000" dirty="0"/>
          </a:p>
        </p:txBody>
      </p:sp>
      <p:sp>
        <p:nvSpPr>
          <p:cNvPr id="25" name="TextBox 24"/>
          <p:cNvSpPr txBox="1"/>
          <p:nvPr/>
        </p:nvSpPr>
        <p:spPr>
          <a:xfrm>
            <a:off x="4884642" y="3118265"/>
            <a:ext cx="2665204" cy="400110"/>
          </a:xfrm>
          <a:prstGeom prst="rect">
            <a:avLst/>
          </a:prstGeom>
          <a:noFill/>
        </p:spPr>
        <p:txBody>
          <a:bodyPr wrap="square" rtlCol="0">
            <a:spAutoFit/>
          </a:bodyPr>
          <a:lstStyle/>
          <a:p>
            <a:r>
              <a:rPr lang="en-US" sz="2000" dirty="0" smtClean="0"/>
              <a:t>Training example 2:</a:t>
            </a:r>
            <a:endParaRPr lang="en-US" sz="2000" dirty="0"/>
          </a:p>
        </p:txBody>
      </p:sp>
    </p:spTree>
    <p:extLst>
      <p:ext uri="{BB962C8B-B14F-4D97-AF65-F5344CB8AC3E}">
        <p14:creationId xmlns:p14="http://schemas.microsoft.com/office/powerpoint/2010/main" val="15074321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6" grpId="0" animBg="1"/>
      <p:bldP spid="18" grpId="0" animBg="1"/>
      <p:bldP spid="26" grpId="0" animBg="1"/>
      <p:bldP spid="28" grpId="0" animBg="1"/>
      <p:bldP spid="31" grpId="0" animBg="1"/>
      <p:bldP spid="34" grpId="0" animBg="1"/>
      <p:bldP spid="35" grpId="0" animBg="1"/>
      <p:bldP spid="3" grpId="0"/>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Learning a probabilistic </a:t>
            </a:r>
            <a:r>
              <a:rPr lang="en-US" dirty="0"/>
              <a:t>g</a:t>
            </a:r>
            <a:r>
              <a:rPr lang="en-US" sz="4400" dirty="0" smtClean="0"/>
              <a:t>rammar</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33" name="Content Placeholder 2"/>
          <p:cNvSpPr txBox="1">
            <a:spLocks/>
          </p:cNvSpPr>
          <p:nvPr/>
        </p:nvSpPr>
        <p:spPr bwMode="auto">
          <a:xfrm>
            <a:off x="549176" y="969557"/>
            <a:ext cx="8346990" cy="5462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Grammar generation</a:t>
            </a:r>
          </a:p>
          <a:p>
            <a:r>
              <a:rPr lang="en-US" sz="2800" dirty="0" smtClean="0">
                <a:solidFill>
                  <a:srgbClr val="FF0000"/>
                </a:solidFill>
              </a:rPr>
              <a:t>	</a:t>
            </a:r>
            <a:r>
              <a:rPr lang="en-US" sz="2800" dirty="0" smtClean="0"/>
              <a:t>Labels</a:t>
            </a:r>
            <a:r>
              <a:rPr lang="en-US" sz="2800" dirty="0" smtClean="0">
                <a:solidFill>
                  <a:srgbClr val="FF0000"/>
                </a:solidFill>
              </a:rPr>
              <a:t>                </a:t>
            </a:r>
          </a:p>
          <a:p>
            <a:r>
              <a:rPr lang="en-US" sz="2800" dirty="0"/>
              <a:t>	</a:t>
            </a:r>
            <a:r>
              <a:rPr lang="en-US" sz="2800" dirty="0" smtClean="0"/>
              <a:t>Rules			</a:t>
            </a:r>
          </a:p>
          <a:p>
            <a:r>
              <a:rPr lang="en-US" sz="2800" dirty="0"/>
              <a:t>	</a:t>
            </a:r>
            <a:r>
              <a:rPr lang="en-US" sz="2800" dirty="0" smtClean="0">
                <a:solidFill>
                  <a:srgbClr val="FF0000"/>
                </a:solidFill>
              </a:rPr>
              <a:t>Probabilities</a:t>
            </a:r>
            <a:endParaRPr lang="en-US" sz="2800" dirty="0" smtClean="0"/>
          </a:p>
          <a:p>
            <a:endParaRPr lang="en-US" sz="2800" dirty="0" smtClean="0"/>
          </a:p>
        </p:txBody>
      </p:sp>
      <p:cxnSp>
        <p:nvCxnSpPr>
          <p:cNvPr id="6" name="Straight Arrow Connector 5"/>
          <p:cNvCxnSpPr/>
          <p:nvPr/>
        </p:nvCxnSpPr>
        <p:spPr>
          <a:xfrm>
            <a:off x="643167" y="2842970"/>
            <a:ext cx="339611"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7" name="Object 6"/>
          <p:cNvGraphicFramePr>
            <a:graphicFrameLocks noChangeAspect="1"/>
          </p:cNvGraphicFramePr>
          <p:nvPr>
            <p:extLst>
              <p:ext uri="{D42A27DB-BD31-4B8C-83A1-F6EECF244321}">
                <p14:modId xmlns:p14="http://schemas.microsoft.com/office/powerpoint/2010/main" val="1060538"/>
              </p:ext>
            </p:extLst>
          </p:nvPr>
        </p:nvGraphicFramePr>
        <p:xfrm>
          <a:off x="2020888" y="3629025"/>
          <a:ext cx="1208087" cy="527050"/>
        </p:xfrm>
        <a:graphic>
          <a:graphicData uri="http://schemas.openxmlformats.org/presentationml/2006/ole">
            <mc:AlternateContent xmlns:mc="http://schemas.openxmlformats.org/markup-compatibility/2006">
              <mc:Choice xmlns:v="urn:schemas-microsoft-com:vml" Requires="v">
                <p:oleObj spid="_x0000_s225681" name="Equation" r:id="rId4" imgW="495300" imgH="215900" progId="Equation.3">
                  <p:embed/>
                </p:oleObj>
              </mc:Choice>
              <mc:Fallback>
                <p:oleObj name="Equation" r:id="rId4" imgW="495300" imgH="215900" progId="Equation.3">
                  <p:embed/>
                  <p:pic>
                    <p:nvPicPr>
                      <p:cNvPr id="0" name=""/>
                      <p:cNvPicPr/>
                      <p:nvPr/>
                    </p:nvPicPr>
                    <p:blipFill>
                      <a:blip r:embed="rId5"/>
                      <a:stretch>
                        <a:fillRect/>
                      </a:stretch>
                    </p:blipFill>
                    <p:spPr>
                      <a:xfrm>
                        <a:off x="2020888" y="3629025"/>
                        <a:ext cx="1208087" cy="52705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327132103"/>
              </p:ext>
            </p:extLst>
          </p:nvPr>
        </p:nvGraphicFramePr>
        <p:xfrm>
          <a:off x="2424113" y="4462463"/>
          <a:ext cx="403225" cy="558800"/>
        </p:xfrm>
        <a:graphic>
          <a:graphicData uri="http://schemas.openxmlformats.org/presentationml/2006/ole">
            <mc:AlternateContent xmlns:mc="http://schemas.openxmlformats.org/markup-compatibility/2006">
              <mc:Choice xmlns:v="urn:schemas-microsoft-com:vml" Requires="v">
                <p:oleObj spid="_x0000_s225682" name="Equation" r:id="rId6" imgW="165100" imgH="228600" progId="Equation.3">
                  <p:embed/>
                </p:oleObj>
              </mc:Choice>
              <mc:Fallback>
                <p:oleObj name="Equation" r:id="rId6" imgW="165100" imgH="228600" progId="Equation.3">
                  <p:embed/>
                  <p:pic>
                    <p:nvPicPr>
                      <p:cNvPr id="0" name=""/>
                      <p:cNvPicPr/>
                      <p:nvPr/>
                    </p:nvPicPr>
                    <p:blipFill>
                      <a:blip r:embed="rId7"/>
                      <a:stretch>
                        <a:fillRect/>
                      </a:stretch>
                    </p:blipFill>
                    <p:spPr>
                      <a:xfrm>
                        <a:off x="2424113" y="4462463"/>
                        <a:ext cx="403225" cy="5588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476729748"/>
              </p:ext>
            </p:extLst>
          </p:nvPr>
        </p:nvGraphicFramePr>
        <p:xfrm>
          <a:off x="2424113" y="5305425"/>
          <a:ext cx="403225" cy="527050"/>
        </p:xfrm>
        <a:graphic>
          <a:graphicData uri="http://schemas.openxmlformats.org/presentationml/2006/ole">
            <mc:AlternateContent xmlns:mc="http://schemas.openxmlformats.org/markup-compatibility/2006">
              <mc:Choice xmlns:v="urn:schemas-microsoft-com:vml" Requires="v">
                <p:oleObj spid="_x0000_s225683" name="Equation" r:id="rId8" imgW="165100" imgH="215900" progId="Equation.3">
                  <p:embed/>
                </p:oleObj>
              </mc:Choice>
              <mc:Fallback>
                <p:oleObj name="Equation" r:id="rId8" imgW="165100" imgH="215900" progId="Equation.3">
                  <p:embed/>
                  <p:pic>
                    <p:nvPicPr>
                      <p:cNvPr id="0" name=""/>
                      <p:cNvPicPr/>
                      <p:nvPr/>
                    </p:nvPicPr>
                    <p:blipFill>
                      <a:blip r:embed="rId9"/>
                      <a:stretch>
                        <a:fillRect/>
                      </a:stretch>
                    </p:blipFill>
                    <p:spPr>
                      <a:xfrm>
                        <a:off x="2424113" y="5305425"/>
                        <a:ext cx="403225" cy="527050"/>
                      </a:xfrm>
                      <a:prstGeom prst="rect">
                        <a:avLst/>
                      </a:prstGeom>
                    </p:spPr>
                  </p:pic>
                </p:oleObj>
              </mc:Fallback>
            </mc:AlternateContent>
          </a:graphicData>
        </a:graphic>
      </p:graphicFrame>
      <p:sp>
        <p:nvSpPr>
          <p:cNvPr id="3" name="TextBox 2"/>
          <p:cNvSpPr txBox="1"/>
          <p:nvPr/>
        </p:nvSpPr>
        <p:spPr>
          <a:xfrm>
            <a:off x="3228975" y="3567205"/>
            <a:ext cx="5512339" cy="523220"/>
          </a:xfrm>
          <a:prstGeom prst="rect">
            <a:avLst/>
          </a:prstGeom>
          <a:noFill/>
        </p:spPr>
        <p:txBody>
          <a:bodyPr wrap="square" rtlCol="0">
            <a:spAutoFit/>
          </a:bodyPr>
          <a:lstStyle/>
          <a:p>
            <a:r>
              <a:rPr lang="en-US" sz="2800" dirty="0" smtClean="0"/>
              <a:t>: learning from occurrence statistics</a:t>
            </a:r>
            <a:endParaRPr lang="en-US" sz="2800" dirty="0"/>
          </a:p>
        </p:txBody>
      </p:sp>
      <p:sp>
        <p:nvSpPr>
          <p:cNvPr id="10" name="TextBox 9"/>
          <p:cNvSpPr txBox="1"/>
          <p:nvPr/>
        </p:nvSpPr>
        <p:spPr>
          <a:xfrm>
            <a:off x="3228975" y="4424673"/>
            <a:ext cx="5512339" cy="523220"/>
          </a:xfrm>
          <a:prstGeom prst="rect">
            <a:avLst/>
          </a:prstGeom>
          <a:noFill/>
        </p:spPr>
        <p:txBody>
          <a:bodyPr wrap="square" rtlCol="0">
            <a:spAutoFit/>
          </a:bodyPr>
          <a:lstStyle/>
          <a:p>
            <a:r>
              <a:rPr lang="en-US" sz="2800" dirty="0" smtClean="0"/>
              <a:t>: estimating Gaussian kernels</a:t>
            </a:r>
            <a:endParaRPr lang="en-US" sz="2800" dirty="0"/>
          </a:p>
        </p:txBody>
      </p:sp>
      <p:sp>
        <p:nvSpPr>
          <p:cNvPr id="11" name="TextBox 10"/>
          <p:cNvSpPr txBox="1"/>
          <p:nvPr/>
        </p:nvSpPr>
        <p:spPr>
          <a:xfrm>
            <a:off x="3228975" y="5258385"/>
            <a:ext cx="5512339" cy="523220"/>
          </a:xfrm>
          <a:prstGeom prst="rect">
            <a:avLst/>
          </a:prstGeom>
          <a:noFill/>
        </p:spPr>
        <p:txBody>
          <a:bodyPr wrap="square" rtlCol="0">
            <a:spAutoFit/>
          </a:bodyPr>
          <a:lstStyle/>
          <a:p>
            <a:r>
              <a:rPr lang="en-US" sz="2800" dirty="0" smtClean="0"/>
              <a:t>: kernel density estimation </a:t>
            </a:r>
            <a:endParaRPr lang="en-US" sz="2800" dirty="0"/>
          </a:p>
        </p:txBody>
      </p:sp>
    </p:spTree>
    <p:extLst>
      <p:ext uri="{BB962C8B-B14F-4D97-AF65-F5344CB8AC3E}">
        <p14:creationId xmlns:p14="http://schemas.microsoft.com/office/powerpoint/2010/main" val="30671402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Overview</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8" name="Content Placeholder 2"/>
          <p:cNvSpPr>
            <a:spLocks noGrp="1"/>
          </p:cNvSpPr>
          <p:nvPr>
            <p:ph idx="1"/>
          </p:nvPr>
        </p:nvSpPr>
        <p:spPr>
          <a:xfrm>
            <a:off x="457200" y="1187584"/>
            <a:ext cx="8229600" cy="4938580"/>
          </a:xfrm>
        </p:spPr>
        <p:txBody>
          <a:bodyPr/>
          <a:lstStyle/>
          <a:p>
            <a:pPr marL="0" indent="0">
              <a:buNone/>
            </a:pPr>
            <a:r>
              <a:rPr lang="en-US" dirty="0">
                <a:solidFill>
                  <a:srgbClr val="000000"/>
                </a:solidFill>
              </a:rPr>
              <a:t>Grammar </a:t>
            </a:r>
            <a:r>
              <a:rPr lang="en-US" dirty="0" smtClean="0">
                <a:solidFill>
                  <a:srgbClr val="000000"/>
                </a:solidFill>
              </a:rPr>
              <a:t>Structure </a:t>
            </a:r>
            <a:endParaRPr lang="en-US" dirty="0">
              <a:solidFill>
                <a:srgbClr val="000000"/>
              </a:solidFill>
            </a:endParaRPr>
          </a:p>
          <a:p>
            <a:pPr marL="0" indent="0">
              <a:buNone/>
            </a:pPr>
            <a:endParaRPr lang="en-US" dirty="0" smtClean="0">
              <a:solidFill>
                <a:srgbClr val="000000"/>
              </a:solidFill>
            </a:endParaRPr>
          </a:p>
          <a:p>
            <a:pPr marL="0" indent="0">
              <a:buNone/>
            </a:pPr>
            <a:r>
              <a:rPr lang="en-US" dirty="0" smtClean="0">
                <a:solidFill>
                  <a:srgbClr val="000000"/>
                </a:solidFill>
              </a:rPr>
              <a:t>Learning a Probabilistic </a:t>
            </a:r>
            <a:r>
              <a:rPr lang="en-US" dirty="0">
                <a:solidFill>
                  <a:srgbClr val="000000"/>
                </a:solidFill>
              </a:rPr>
              <a:t>G</a:t>
            </a:r>
            <a:r>
              <a:rPr lang="en-US" dirty="0" smtClean="0">
                <a:solidFill>
                  <a:srgbClr val="000000"/>
                </a:solidFill>
              </a:rPr>
              <a:t>rammar</a:t>
            </a:r>
          </a:p>
          <a:p>
            <a:pPr marL="0" indent="0">
              <a:buNone/>
            </a:pPr>
            <a:endParaRPr lang="en-US" dirty="0">
              <a:solidFill>
                <a:srgbClr val="000000"/>
              </a:solidFill>
            </a:endParaRPr>
          </a:p>
          <a:p>
            <a:pPr marL="0" indent="0">
              <a:buNone/>
            </a:pPr>
            <a:r>
              <a:rPr lang="en-US" dirty="0" smtClean="0">
                <a:solidFill>
                  <a:srgbClr val="FF0000"/>
                </a:solidFill>
              </a:rPr>
              <a:t>Scene Parsing</a:t>
            </a:r>
          </a:p>
          <a:p>
            <a:pPr marL="0" indent="0">
              <a:buNone/>
            </a:pPr>
            <a:endParaRPr lang="en-US" dirty="0">
              <a:solidFill>
                <a:srgbClr val="000000"/>
              </a:solidFill>
            </a:endParaRPr>
          </a:p>
          <a:p>
            <a:pPr marL="0" indent="0">
              <a:buNone/>
            </a:pPr>
            <a:r>
              <a:rPr lang="en-US" dirty="0" smtClean="0">
                <a:solidFill>
                  <a:srgbClr val="000000"/>
                </a:solidFill>
              </a:rPr>
              <a:t>Results</a:t>
            </a:r>
            <a:endParaRPr lang="en-US" dirty="0">
              <a:solidFill>
                <a:srgbClr val="000000"/>
              </a:solidFill>
            </a:endParaRPr>
          </a:p>
        </p:txBody>
      </p:sp>
      <p:cxnSp>
        <p:nvCxnSpPr>
          <p:cNvPr id="5" name="Straight Arrow Connector 4"/>
          <p:cNvCxnSpPr/>
          <p:nvPr/>
        </p:nvCxnSpPr>
        <p:spPr>
          <a:xfrm>
            <a:off x="117589" y="3856881"/>
            <a:ext cx="339611"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587832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5" name="Content Placeholder 2"/>
          <p:cNvSpPr>
            <a:spLocks noGrp="1"/>
          </p:cNvSpPr>
          <p:nvPr>
            <p:ph idx="1"/>
          </p:nvPr>
        </p:nvSpPr>
        <p:spPr>
          <a:xfrm>
            <a:off x="418352" y="1035685"/>
            <a:ext cx="8229600" cy="1877133"/>
          </a:xfrm>
        </p:spPr>
        <p:txBody>
          <a:bodyPr/>
          <a:lstStyle/>
          <a:p>
            <a:r>
              <a:rPr lang="en-US" dirty="0" smtClean="0">
                <a:solidFill>
                  <a:srgbClr val="BFBFBF"/>
                </a:solidFill>
              </a:rPr>
              <a:t>Traversing</a:t>
            </a:r>
            <a:r>
              <a:rPr lang="en-US" dirty="0" smtClean="0"/>
              <a:t> </a:t>
            </a:r>
            <a:r>
              <a:rPr lang="en-US" dirty="0" smtClean="0">
                <a:solidFill>
                  <a:srgbClr val="BFBFBF"/>
                </a:solidFill>
              </a:rPr>
              <a:t>large 3D databases</a:t>
            </a:r>
          </a:p>
          <a:p>
            <a:r>
              <a:rPr lang="en-US" dirty="0" smtClean="0">
                <a:solidFill>
                  <a:schemeClr val="bg1">
                    <a:lumMod val="75000"/>
                  </a:schemeClr>
                </a:solidFill>
              </a:rPr>
              <a:t>Choosing materials for each object</a:t>
            </a:r>
          </a:p>
          <a:p>
            <a:r>
              <a:rPr lang="en-US" dirty="0" smtClean="0"/>
              <a:t>Positioning objects in the scene</a:t>
            </a:r>
            <a:endParaRPr lang="en-US" dirty="0"/>
          </a:p>
        </p:txBody>
      </p:sp>
      <p:pic>
        <p:nvPicPr>
          <p:cNvPr id="3" name="Picture 2" descr="Screen Shot 2015-07-16 at 10.23.29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214" y="3242226"/>
            <a:ext cx="8647952" cy="2590576"/>
          </a:xfrm>
          <a:prstGeom prst="rect">
            <a:avLst/>
          </a:prstGeom>
        </p:spPr>
      </p:pic>
      <p:sp>
        <p:nvSpPr>
          <p:cNvPr id="6" name="Right Arrow 5"/>
          <p:cNvSpPr/>
          <p:nvPr/>
        </p:nvSpPr>
        <p:spPr>
          <a:xfrm>
            <a:off x="4180614" y="4304447"/>
            <a:ext cx="786121" cy="35282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Box 6"/>
          <p:cNvSpPr txBox="1"/>
          <p:nvPr/>
        </p:nvSpPr>
        <p:spPr>
          <a:xfrm>
            <a:off x="4445215" y="5958238"/>
            <a:ext cx="4645866" cy="400110"/>
          </a:xfrm>
          <a:prstGeom prst="rect">
            <a:avLst/>
          </a:prstGeom>
          <a:noFill/>
        </p:spPr>
        <p:txBody>
          <a:bodyPr wrap="square" rtlCol="0">
            <a:spAutoFit/>
          </a:bodyPr>
          <a:lstStyle/>
          <a:p>
            <a:pPr algn="r"/>
            <a:r>
              <a:rPr lang="en-US" sz="2000" dirty="0" smtClean="0"/>
              <a:t>Image courtesy: Yu et al. </a:t>
            </a:r>
            <a:endParaRPr lang="en-US" sz="2000" dirty="0"/>
          </a:p>
        </p:txBody>
      </p:sp>
      <p:sp>
        <p:nvSpPr>
          <p:cNvPr id="9" name="Title 1"/>
          <p:cNvSpPr>
            <a:spLocks noGrp="1"/>
          </p:cNvSpPr>
          <p:nvPr>
            <p:ph type="title"/>
          </p:nvPr>
        </p:nvSpPr>
        <p:spPr>
          <a:xfrm>
            <a:off x="418352" y="140167"/>
            <a:ext cx="8268447" cy="679978"/>
          </a:xfrm>
        </p:spPr>
        <p:txBody>
          <a:bodyPr>
            <a:normAutofit fontScale="90000"/>
          </a:bodyPr>
          <a:lstStyle/>
          <a:p>
            <a:pPr algn="l"/>
            <a:r>
              <a:rPr lang="en-US" dirty="0" smtClean="0"/>
              <a:t>Manually scene modeling is tedious</a:t>
            </a:r>
            <a:endParaRPr lang="en-US" sz="4400" dirty="0"/>
          </a:p>
        </p:txBody>
      </p:sp>
    </p:spTree>
    <p:extLst>
      <p:ext uri="{BB962C8B-B14F-4D97-AF65-F5344CB8AC3E}">
        <p14:creationId xmlns:p14="http://schemas.microsoft.com/office/powerpoint/2010/main" val="302123990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11-26 at 2.04.39 PM.jpg"/>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204120" y="1263826"/>
            <a:ext cx="8905859" cy="5114928"/>
          </a:xfrm>
          <a:prstGeom prst="rect">
            <a:avLst/>
          </a:prstGeom>
        </p:spPr>
      </p:pic>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Pipeline</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16" name="Picture 15" descr="Screen Shot 2014-07-28 at 8.41.55 PM.jpg"/>
          <p:cNvPicPr>
            <a:picLocks noChangeAspect="1"/>
          </p:cNvPicPr>
          <p:nvPr/>
        </p:nvPicPr>
        <p:blipFill rotWithShape="1">
          <a:blip r:embed="rId4">
            <a:extLst>
              <a:ext uri="{28A0092B-C50C-407E-A947-70E740481C1C}">
                <a14:useLocalDpi xmlns:a14="http://schemas.microsoft.com/office/drawing/2010/main" val="0"/>
              </a:ext>
            </a:extLst>
          </a:blip>
          <a:srcRect t="4907" r="68083"/>
          <a:stretch/>
        </p:blipFill>
        <p:spPr>
          <a:xfrm>
            <a:off x="136154" y="3885014"/>
            <a:ext cx="2815344" cy="2202797"/>
          </a:xfrm>
          <a:prstGeom prst="rect">
            <a:avLst/>
          </a:prstGeom>
        </p:spPr>
      </p:pic>
      <p:sp>
        <p:nvSpPr>
          <p:cNvPr id="19" name="Right Arrow 18"/>
          <p:cNvSpPr/>
          <p:nvPr/>
        </p:nvSpPr>
        <p:spPr>
          <a:xfrm>
            <a:off x="3155306" y="4474340"/>
            <a:ext cx="2651125" cy="52387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TextBox 27"/>
          <p:cNvSpPr txBox="1"/>
          <p:nvPr/>
        </p:nvSpPr>
        <p:spPr>
          <a:xfrm>
            <a:off x="3514672" y="2201429"/>
            <a:ext cx="1889289" cy="830997"/>
          </a:xfrm>
          <a:prstGeom prst="rect">
            <a:avLst/>
          </a:prstGeom>
          <a:noFill/>
        </p:spPr>
        <p:txBody>
          <a:bodyPr wrap="square" rtlCol="0">
            <a:spAutoFit/>
          </a:bodyPr>
          <a:lstStyle/>
          <a:p>
            <a:pPr algn="ctr"/>
            <a:r>
              <a:rPr lang="en-US" sz="2400" dirty="0"/>
              <a:t>P</a:t>
            </a:r>
            <a:r>
              <a:rPr lang="en-US" sz="2400" dirty="0" smtClean="0"/>
              <a:t>robabilistic grammar</a:t>
            </a:r>
            <a:endParaRPr lang="en-US" sz="2400" dirty="0"/>
          </a:p>
        </p:txBody>
      </p:sp>
      <p:sp>
        <p:nvSpPr>
          <p:cNvPr id="29" name="Right Arrow 28"/>
          <p:cNvSpPr/>
          <p:nvPr/>
        </p:nvSpPr>
        <p:spPr>
          <a:xfrm rot="5400000">
            <a:off x="3938787" y="3426534"/>
            <a:ext cx="1116922" cy="52387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2687574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11-26 at 2.04.39 PM.jpg"/>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204120" y="1263826"/>
            <a:ext cx="8905859" cy="5114928"/>
          </a:xfrm>
          <a:prstGeom prst="rect">
            <a:avLst/>
          </a:prstGeom>
        </p:spPr>
      </p:pic>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Pipeline</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16" name="Picture 15" descr="Screen Shot 2014-07-28 at 8.41.55 PM.jpg"/>
          <p:cNvPicPr>
            <a:picLocks noChangeAspect="1"/>
          </p:cNvPicPr>
          <p:nvPr/>
        </p:nvPicPr>
        <p:blipFill rotWithShape="1">
          <a:blip r:embed="rId4">
            <a:extLst>
              <a:ext uri="{28A0092B-C50C-407E-A947-70E740481C1C}">
                <a14:useLocalDpi xmlns:a14="http://schemas.microsoft.com/office/drawing/2010/main" val="0"/>
              </a:ext>
            </a:extLst>
          </a:blip>
          <a:srcRect t="4907" r="68083"/>
          <a:stretch/>
        </p:blipFill>
        <p:spPr>
          <a:xfrm>
            <a:off x="136154" y="3885014"/>
            <a:ext cx="2815344" cy="2202797"/>
          </a:xfrm>
          <a:prstGeom prst="rect">
            <a:avLst/>
          </a:prstGeom>
        </p:spPr>
      </p:pic>
      <p:sp>
        <p:nvSpPr>
          <p:cNvPr id="19" name="Right Arrow 18"/>
          <p:cNvSpPr/>
          <p:nvPr/>
        </p:nvSpPr>
        <p:spPr>
          <a:xfrm>
            <a:off x="3155306" y="4474340"/>
            <a:ext cx="2651125" cy="52387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TextBox 27"/>
          <p:cNvSpPr txBox="1"/>
          <p:nvPr/>
        </p:nvSpPr>
        <p:spPr>
          <a:xfrm>
            <a:off x="3514672" y="2201429"/>
            <a:ext cx="1889289" cy="830997"/>
          </a:xfrm>
          <a:prstGeom prst="rect">
            <a:avLst/>
          </a:prstGeom>
          <a:noFill/>
        </p:spPr>
        <p:txBody>
          <a:bodyPr wrap="square" rtlCol="0">
            <a:spAutoFit/>
          </a:bodyPr>
          <a:lstStyle/>
          <a:p>
            <a:pPr algn="ctr"/>
            <a:r>
              <a:rPr lang="en-US" sz="2400" dirty="0"/>
              <a:t>P</a:t>
            </a:r>
            <a:r>
              <a:rPr lang="en-US" sz="2400" dirty="0" smtClean="0"/>
              <a:t>robabilistic grammar</a:t>
            </a:r>
            <a:endParaRPr lang="en-US" sz="2400" dirty="0"/>
          </a:p>
        </p:txBody>
      </p:sp>
      <p:sp>
        <p:nvSpPr>
          <p:cNvPr id="29" name="Right Arrow 28"/>
          <p:cNvSpPr/>
          <p:nvPr/>
        </p:nvSpPr>
        <p:spPr>
          <a:xfrm rot="5400000">
            <a:off x="3938787" y="3426534"/>
            <a:ext cx="1116922" cy="523875"/>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3" name="Picture 12" descr="Slide23.pn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931855" y="1777183"/>
            <a:ext cx="3011345" cy="2258007"/>
          </a:xfrm>
          <a:prstGeom prst="rect">
            <a:avLst/>
          </a:prstGeom>
        </p:spPr>
      </p:pic>
      <p:sp>
        <p:nvSpPr>
          <p:cNvPr id="14" name="Rectangle 13"/>
          <p:cNvSpPr/>
          <p:nvPr/>
        </p:nvSpPr>
        <p:spPr>
          <a:xfrm>
            <a:off x="5884821" y="1786086"/>
            <a:ext cx="3103310" cy="4227195"/>
          </a:xfrm>
          <a:prstGeom prst="rect">
            <a:avLst/>
          </a:prstGeom>
          <a:noFill/>
          <a:ln w="508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5" name="Picture 14" descr="Slide24.png"/>
          <p:cNvPicPr>
            <a:picLocks noChangeAspect="1"/>
          </p:cNvPicPr>
          <p:nvPr/>
        </p:nvPicPr>
        <p:blipFill rotWithShape="1">
          <a:blip r:embed="rId6">
            <a:extLst>
              <a:ext uri="{28A0092B-C50C-407E-A947-70E740481C1C}">
                <a14:useLocalDpi xmlns:a14="http://schemas.microsoft.com/office/drawing/2010/main" val="0"/>
              </a:ext>
            </a:extLst>
          </a:blip>
          <a:srcRect t="9578" b="4251"/>
          <a:stretch/>
        </p:blipFill>
        <p:spPr>
          <a:xfrm>
            <a:off x="5963211" y="4066550"/>
            <a:ext cx="2964311" cy="1915371"/>
          </a:xfrm>
          <a:prstGeom prst="rect">
            <a:avLst/>
          </a:prstGeom>
        </p:spPr>
      </p:pic>
    </p:spTree>
    <p:extLst>
      <p:ext uri="{BB962C8B-B14F-4D97-AF65-F5344CB8AC3E}">
        <p14:creationId xmlns:p14="http://schemas.microsoft.com/office/powerpoint/2010/main" val="383254361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Scene parsing</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8" name="Content Placeholder 2"/>
          <p:cNvSpPr>
            <a:spLocks noGrp="1"/>
          </p:cNvSpPr>
          <p:nvPr>
            <p:ph idx="1"/>
          </p:nvPr>
        </p:nvSpPr>
        <p:spPr>
          <a:xfrm>
            <a:off x="457200" y="1187584"/>
            <a:ext cx="8229600" cy="4938580"/>
          </a:xfrm>
        </p:spPr>
        <p:txBody>
          <a:bodyPr/>
          <a:lstStyle/>
          <a:p>
            <a:pPr marL="0" indent="0">
              <a:buNone/>
            </a:pPr>
            <a:r>
              <a:rPr lang="en-US" dirty="0" smtClean="0">
                <a:solidFill>
                  <a:srgbClr val="000000"/>
                </a:solidFill>
              </a:rPr>
              <a:t>Objective function</a:t>
            </a:r>
          </a:p>
          <a:p>
            <a:endParaRPr lang="en-US" dirty="0">
              <a:solidFill>
                <a:srgbClr val="000000"/>
              </a:solidFill>
            </a:endParaRPr>
          </a:p>
          <a:p>
            <a:endParaRPr lang="en-US" dirty="0" smtClean="0">
              <a:solidFill>
                <a:srgbClr val="000000"/>
              </a:solidFill>
            </a:endParaRPr>
          </a:p>
          <a:p>
            <a:pPr marL="457200" indent="-457200">
              <a:buFont typeface="Arial"/>
              <a:buChar char="•"/>
            </a:pPr>
            <a:r>
              <a:rPr lang="en-US" dirty="0" smtClean="0">
                <a:solidFill>
                  <a:srgbClr val="000000"/>
                </a:solidFill>
              </a:rPr>
              <a:t>      is the unknown hierarchy</a:t>
            </a:r>
          </a:p>
          <a:p>
            <a:pPr marL="457200" indent="-457200">
              <a:buFont typeface="Arial"/>
              <a:buChar char="•"/>
            </a:pPr>
            <a:r>
              <a:rPr lang="en-US" dirty="0">
                <a:solidFill>
                  <a:srgbClr val="000000"/>
                </a:solidFill>
              </a:rPr>
              <a:t> </a:t>
            </a:r>
            <a:r>
              <a:rPr lang="en-US" dirty="0" smtClean="0">
                <a:solidFill>
                  <a:srgbClr val="000000"/>
                </a:solidFill>
              </a:rPr>
              <a:t>     is the input scene</a:t>
            </a:r>
          </a:p>
          <a:p>
            <a:pPr marL="457200" indent="-457200">
              <a:buFont typeface="Arial"/>
              <a:buChar char="•"/>
            </a:pPr>
            <a:r>
              <a:rPr lang="en-US" dirty="0">
                <a:solidFill>
                  <a:srgbClr val="000000"/>
                </a:solidFill>
              </a:rPr>
              <a:t> </a:t>
            </a:r>
            <a:r>
              <a:rPr lang="en-US" dirty="0" smtClean="0">
                <a:solidFill>
                  <a:srgbClr val="000000"/>
                </a:solidFill>
              </a:rPr>
              <a:t>     is the probabilistic grammar</a:t>
            </a:r>
          </a:p>
          <a:p>
            <a:endParaRPr lang="en-US" dirty="0">
              <a:solidFill>
                <a:srgbClr val="000000"/>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259532588"/>
              </p:ext>
            </p:extLst>
          </p:nvPr>
        </p:nvGraphicFramePr>
        <p:xfrm>
          <a:off x="2500313" y="2003425"/>
          <a:ext cx="3906837" cy="558800"/>
        </p:xfrm>
        <a:graphic>
          <a:graphicData uri="http://schemas.openxmlformats.org/presentationml/2006/ole">
            <mc:AlternateContent xmlns:mc="http://schemas.openxmlformats.org/markup-compatibility/2006">
              <mc:Choice xmlns:v="urn:schemas-microsoft-com:vml" Requires="v">
                <p:oleObj spid="_x0000_s245941" name="Equation" r:id="rId4" imgW="1600200" imgH="228600" progId="Equation.3">
                  <p:embed/>
                </p:oleObj>
              </mc:Choice>
              <mc:Fallback>
                <p:oleObj name="Equation" r:id="rId4" imgW="1600200" imgH="228600" progId="Equation.3">
                  <p:embed/>
                  <p:pic>
                    <p:nvPicPr>
                      <p:cNvPr id="0" name=""/>
                      <p:cNvPicPr/>
                      <p:nvPr/>
                    </p:nvPicPr>
                    <p:blipFill>
                      <a:blip r:embed="rId5"/>
                      <a:stretch>
                        <a:fillRect/>
                      </a:stretch>
                    </p:blipFill>
                    <p:spPr>
                      <a:xfrm>
                        <a:off x="2500313" y="2003425"/>
                        <a:ext cx="3906837" cy="5588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927790648"/>
              </p:ext>
            </p:extLst>
          </p:nvPr>
        </p:nvGraphicFramePr>
        <p:xfrm>
          <a:off x="953626" y="3060807"/>
          <a:ext cx="434975" cy="371475"/>
        </p:xfrm>
        <a:graphic>
          <a:graphicData uri="http://schemas.openxmlformats.org/presentationml/2006/ole">
            <mc:AlternateContent xmlns:mc="http://schemas.openxmlformats.org/markup-compatibility/2006">
              <mc:Choice xmlns:v="urn:schemas-microsoft-com:vml" Requires="v">
                <p:oleObj spid="_x0000_s245942" name="Equation" r:id="rId6" imgW="177800" imgH="152400" progId="Equation.3">
                  <p:embed/>
                </p:oleObj>
              </mc:Choice>
              <mc:Fallback>
                <p:oleObj name="Equation" r:id="rId6" imgW="177800" imgH="152400" progId="Equation.3">
                  <p:embed/>
                  <p:pic>
                    <p:nvPicPr>
                      <p:cNvPr id="0" name=""/>
                      <p:cNvPicPr/>
                      <p:nvPr/>
                    </p:nvPicPr>
                    <p:blipFill>
                      <a:blip r:embed="rId7"/>
                      <a:stretch>
                        <a:fillRect/>
                      </a:stretch>
                    </p:blipFill>
                    <p:spPr>
                      <a:xfrm>
                        <a:off x="953626" y="3060807"/>
                        <a:ext cx="434975" cy="37147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775234800"/>
              </p:ext>
            </p:extLst>
          </p:nvPr>
        </p:nvGraphicFramePr>
        <p:xfrm>
          <a:off x="1016000" y="3643313"/>
          <a:ext cx="311150" cy="403225"/>
        </p:xfrm>
        <a:graphic>
          <a:graphicData uri="http://schemas.openxmlformats.org/presentationml/2006/ole">
            <mc:AlternateContent xmlns:mc="http://schemas.openxmlformats.org/markup-compatibility/2006">
              <mc:Choice xmlns:v="urn:schemas-microsoft-com:vml" Requires="v">
                <p:oleObj spid="_x0000_s245943" name="Equation" r:id="rId8" imgW="127000" imgH="165100" progId="Equation.3">
                  <p:embed/>
                </p:oleObj>
              </mc:Choice>
              <mc:Fallback>
                <p:oleObj name="Equation" r:id="rId8" imgW="127000" imgH="165100" progId="Equation.3">
                  <p:embed/>
                  <p:pic>
                    <p:nvPicPr>
                      <p:cNvPr id="0" name=""/>
                      <p:cNvPicPr/>
                      <p:nvPr/>
                    </p:nvPicPr>
                    <p:blipFill>
                      <a:blip r:embed="rId9"/>
                      <a:stretch>
                        <a:fillRect/>
                      </a:stretch>
                    </p:blipFill>
                    <p:spPr>
                      <a:xfrm>
                        <a:off x="1016000" y="3643313"/>
                        <a:ext cx="311150" cy="40322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182657725"/>
              </p:ext>
            </p:extLst>
          </p:nvPr>
        </p:nvGraphicFramePr>
        <p:xfrm>
          <a:off x="978547" y="4245970"/>
          <a:ext cx="404812" cy="403225"/>
        </p:xfrm>
        <a:graphic>
          <a:graphicData uri="http://schemas.openxmlformats.org/presentationml/2006/ole">
            <mc:AlternateContent xmlns:mc="http://schemas.openxmlformats.org/markup-compatibility/2006">
              <mc:Choice xmlns:v="urn:schemas-microsoft-com:vml" Requires="v">
                <p:oleObj spid="_x0000_s245944" name="Equation" r:id="rId10" imgW="165100" imgH="165100" progId="Equation.3">
                  <p:embed/>
                </p:oleObj>
              </mc:Choice>
              <mc:Fallback>
                <p:oleObj name="Equation" r:id="rId10" imgW="165100" imgH="165100" progId="Equation.3">
                  <p:embed/>
                  <p:pic>
                    <p:nvPicPr>
                      <p:cNvPr id="0" name=""/>
                      <p:cNvPicPr/>
                      <p:nvPr/>
                    </p:nvPicPr>
                    <p:blipFill>
                      <a:blip r:embed="rId11"/>
                      <a:stretch>
                        <a:fillRect/>
                      </a:stretch>
                    </p:blipFill>
                    <p:spPr>
                      <a:xfrm>
                        <a:off x="978547" y="4245970"/>
                        <a:ext cx="404812" cy="403225"/>
                      </a:xfrm>
                      <a:prstGeom prst="rect">
                        <a:avLst/>
                      </a:prstGeom>
                    </p:spPr>
                  </p:pic>
                </p:oleObj>
              </mc:Fallback>
            </mc:AlternateContent>
          </a:graphicData>
        </a:graphic>
      </p:graphicFrame>
    </p:spTree>
    <p:extLst>
      <p:ext uri="{BB962C8B-B14F-4D97-AF65-F5344CB8AC3E}">
        <p14:creationId xmlns:p14="http://schemas.microsoft.com/office/powerpoint/2010/main" val="82517336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Scene parsing</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8" name="Content Placeholder 2"/>
          <p:cNvSpPr>
            <a:spLocks noGrp="1"/>
          </p:cNvSpPr>
          <p:nvPr>
            <p:ph idx="1"/>
          </p:nvPr>
        </p:nvSpPr>
        <p:spPr>
          <a:xfrm>
            <a:off x="457200" y="1187584"/>
            <a:ext cx="8229600" cy="4938580"/>
          </a:xfrm>
        </p:spPr>
        <p:txBody>
          <a:bodyPr/>
          <a:lstStyle/>
          <a:p>
            <a:pPr marL="0" indent="0">
              <a:buNone/>
            </a:pPr>
            <a:r>
              <a:rPr lang="en-US" dirty="0" smtClean="0">
                <a:solidFill>
                  <a:srgbClr val="000000"/>
                </a:solidFill>
              </a:rPr>
              <a:t>After applying Bayes’ rule</a:t>
            </a:r>
          </a:p>
          <a:p>
            <a:endParaRPr lang="en-US" dirty="0">
              <a:solidFill>
                <a:srgbClr val="000000"/>
              </a:solidFill>
            </a:endParaRPr>
          </a:p>
          <a:p>
            <a:endParaRPr lang="en-US" dirty="0" smtClean="0">
              <a:solidFill>
                <a:srgbClr val="000000"/>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289747828"/>
              </p:ext>
            </p:extLst>
          </p:nvPr>
        </p:nvGraphicFramePr>
        <p:xfrm>
          <a:off x="2085975" y="1990725"/>
          <a:ext cx="5210175" cy="558800"/>
        </p:xfrm>
        <a:graphic>
          <a:graphicData uri="http://schemas.openxmlformats.org/presentationml/2006/ole">
            <mc:AlternateContent xmlns:mc="http://schemas.openxmlformats.org/markup-compatibility/2006">
              <mc:Choice xmlns:v="urn:schemas-microsoft-com:vml" Requires="v">
                <p:oleObj spid="_x0000_s7992" name="Equation" r:id="rId4" imgW="2133600" imgH="228600" progId="Equation.3">
                  <p:embed/>
                </p:oleObj>
              </mc:Choice>
              <mc:Fallback>
                <p:oleObj name="Equation" r:id="rId4" imgW="2133600" imgH="228600" progId="Equation.3">
                  <p:embed/>
                  <p:pic>
                    <p:nvPicPr>
                      <p:cNvPr id="0" name=""/>
                      <p:cNvPicPr/>
                      <p:nvPr/>
                    </p:nvPicPr>
                    <p:blipFill>
                      <a:blip r:embed="rId5">
                        <a:alphaModFix/>
                      </a:blip>
                      <a:stretch>
                        <a:fillRect/>
                      </a:stretch>
                    </p:blipFill>
                    <p:spPr>
                      <a:xfrm>
                        <a:off x="2085975" y="1990725"/>
                        <a:ext cx="5210175" cy="558800"/>
                      </a:xfrm>
                      <a:prstGeom prst="rect">
                        <a:avLst/>
                      </a:prstGeom>
                    </p:spPr>
                  </p:pic>
                </p:oleObj>
              </mc:Fallback>
            </mc:AlternateContent>
          </a:graphicData>
        </a:graphic>
      </p:graphicFrame>
    </p:spTree>
    <p:extLst>
      <p:ext uri="{BB962C8B-B14F-4D97-AF65-F5344CB8AC3E}">
        <p14:creationId xmlns:p14="http://schemas.microsoft.com/office/powerpoint/2010/main" val="84496724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Scene parsing</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8" name="Content Placeholder 2"/>
          <p:cNvSpPr>
            <a:spLocks noGrp="1"/>
          </p:cNvSpPr>
          <p:nvPr>
            <p:ph idx="1"/>
          </p:nvPr>
        </p:nvSpPr>
        <p:spPr>
          <a:xfrm>
            <a:off x="457200" y="1187584"/>
            <a:ext cx="8229600" cy="4938580"/>
          </a:xfrm>
        </p:spPr>
        <p:txBody>
          <a:bodyPr/>
          <a:lstStyle/>
          <a:p>
            <a:pPr marL="0" indent="0">
              <a:buNone/>
            </a:pPr>
            <a:r>
              <a:rPr lang="en-US" dirty="0" smtClean="0">
                <a:solidFill>
                  <a:srgbClr val="000000"/>
                </a:solidFill>
              </a:rPr>
              <a:t>After applying Bayes’ rule</a:t>
            </a:r>
          </a:p>
          <a:p>
            <a:endParaRPr lang="en-US" dirty="0">
              <a:solidFill>
                <a:srgbClr val="000000"/>
              </a:solidFill>
            </a:endParaRPr>
          </a:p>
          <a:p>
            <a:endParaRPr lang="en-US" dirty="0" smtClean="0">
              <a:solidFill>
                <a:srgbClr val="000000"/>
              </a:solidFill>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637767712"/>
              </p:ext>
            </p:extLst>
          </p:nvPr>
        </p:nvGraphicFramePr>
        <p:xfrm>
          <a:off x="2085975" y="1990725"/>
          <a:ext cx="5210175" cy="558800"/>
        </p:xfrm>
        <a:graphic>
          <a:graphicData uri="http://schemas.openxmlformats.org/presentationml/2006/ole">
            <mc:AlternateContent xmlns:mc="http://schemas.openxmlformats.org/markup-compatibility/2006">
              <mc:Choice xmlns:v="urn:schemas-microsoft-com:vml" Requires="v">
                <p:oleObj spid="_x0000_s227726" name="Equation" r:id="rId4" imgW="2133600" imgH="228600" progId="Equation.3">
                  <p:embed/>
                </p:oleObj>
              </mc:Choice>
              <mc:Fallback>
                <p:oleObj name="Equation" r:id="rId4" imgW="2133600" imgH="228600" progId="Equation.3">
                  <p:embed/>
                  <p:pic>
                    <p:nvPicPr>
                      <p:cNvPr id="0" name=""/>
                      <p:cNvPicPr/>
                      <p:nvPr/>
                    </p:nvPicPr>
                    <p:blipFill>
                      <a:blip r:embed="rId5">
                        <a:alphaModFix amt="20000"/>
                      </a:blip>
                      <a:stretch>
                        <a:fillRect/>
                      </a:stretch>
                    </p:blipFill>
                    <p:spPr>
                      <a:xfrm>
                        <a:off x="2085975" y="1990725"/>
                        <a:ext cx="5210175" cy="558800"/>
                      </a:xfrm>
                      <a:prstGeom prst="rect">
                        <a:avLst/>
                      </a:prstGeom>
                    </p:spPr>
                  </p:pic>
                </p:oleObj>
              </mc:Fallback>
            </mc:AlternateContent>
          </a:graphicData>
        </a:graphic>
      </p:graphicFrame>
      <p:sp>
        <p:nvSpPr>
          <p:cNvPr id="14" name="TextBox 13"/>
          <p:cNvSpPr txBox="1"/>
          <p:nvPr/>
        </p:nvSpPr>
        <p:spPr>
          <a:xfrm>
            <a:off x="207445" y="2871458"/>
            <a:ext cx="3140275" cy="523220"/>
          </a:xfrm>
          <a:prstGeom prst="rect">
            <a:avLst/>
          </a:prstGeom>
          <a:noFill/>
        </p:spPr>
        <p:txBody>
          <a:bodyPr wrap="square" rtlCol="0">
            <a:spAutoFit/>
          </a:bodyPr>
          <a:lstStyle/>
          <a:p>
            <a:pPr algn="ctr"/>
            <a:r>
              <a:rPr lang="en-US" sz="2800" dirty="0" smtClean="0"/>
              <a:t>Prior of hierarchy</a:t>
            </a:r>
            <a:endParaRPr lang="en-US" sz="2800" dirty="0"/>
          </a:p>
        </p:txBody>
      </p:sp>
      <p:graphicFrame>
        <p:nvGraphicFramePr>
          <p:cNvPr id="15" name="Object 14"/>
          <p:cNvGraphicFramePr>
            <a:graphicFrameLocks noChangeAspect="1"/>
          </p:cNvGraphicFramePr>
          <p:nvPr>
            <p:extLst>
              <p:ext uri="{D42A27DB-BD31-4B8C-83A1-F6EECF244321}">
                <p14:modId xmlns:p14="http://schemas.microsoft.com/office/powerpoint/2010/main" val="885706758"/>
              </p:ext>
            </p:extLst>
          </p:nvPr>
        </p:nvGraphicFramePr>
        <p:xfrm>
          <a:off x="4275897" y="2064507"/>
          <a:ext cx="1395413" cy="496887"/>
        </p:xfrm>
        <a:graphic>
          <a:graphicData uri="http://schemas.openxmlformats.org/presentationml/2006/ole">
            <mc:AlternateContent xmlns:mc="http://schemas.openxmlformats.org/markup-compatibility/2006">
              <mc:Choice xmlns:v="urn:schemas-microsoft-com:vml" Requires="v">
                <p:oleObj spid="_x0000_s227727" name="Equation" r:id="rId6" imgW="571500" imgH="203200" progId="Equation.3">
                  <p:embed/>
                </p:oleObj>
              </mc:Choice>
              <mc:Fallback>
                <p:oleObj name="Equation" r:id="rId6" imgW="571500" imgH="203200" progId="Equation.3">
                  <p:embed/>
                  <p:pic>
                    <p:nvPicPr>
                      <p:cNvPr id="0" name=""/>
                      <p:cNvPicPr/>
                      <p:nvPr/>
                    </p:nvPicPr>
                    <p:blipFill>
                      <a:blip r:embed="rId7">
                        <a:alphaModFix/>
                      </a:blip>
                      <a:stretch>
                        <a:fillRect/>
                      </a:stretch>
                    </p:blipFill>
                    <p:spPr>
                      <a:xfrm>
                        <a:off x="4275897" y="2064507"/>
                        <a:ext cx="1395413" cy="496887"/>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189167719"/>
              </p:ext>
            </p:extLst>
          </p:nvPr>
        </p:nvGraphicFramePr>
        <p:xfrm>
          <a:off x="3429000" y="2859088"/>
          <a:ext cx="3844925" cy="900112"/>
        </p:xfrm>
        <a:graphic>
          <a:graphicData uri="http://schemas.openxmlformats.org/presentationml/2006/ole">
            <mc:AlternateContent xmlns:mc="http://schemas.openxmlformats.org/markup-compatibility/2006">
              <mc:Choice xmlns:v="urn:schemas-microsoft-com:vml" Requires="v">
                <p:oleObj spid="_x0000_s227728" name="Equation" r:id="rId8" imgW="1574800" imgH="368300" progId="Equation.3">
                  <p:embed/>
                </p:oleObj>
              </mc:Choice>
              <mc:Fallback>
                <p:oleObj name="Equation" r:id="rId8" imgW="1574800" imgH="368300" progId="Equation.3">
                  <p:embed/>
                  <p:pic>
                    <p:nvPicPr>
                      <p:cNvPr id="0" name=""/>
                      <p:cNvPicPr/>
                      <p:nvPr/>
                    </p:nvPicPr>
                    <p:blipFill>
                      <a:blip r:embed="rId9">
                        <a:alphaModFix/>
                      </a:blip>
                      <a:stretch>
                        <a:fillRect/>
                      </a:stretch>
                    </p:blipFill>
                    <p:spPr>
                      <a:xfrm>
                        <a:off x="3429000" y="2859088"/>
                        <a:ext cx="3844925" cy="900112"/>
                      </a:xfrm>
                      <a:prstGeom prst="rect">
                        <a:avLst/>
                      </a:prstGeom>
                    </p:spPr>
                  </p:pic>
                </p:oleObj>
              </mc:Fallback>
            </mc:AlternateContent>
          </a:graphicData>
        </a:graphic>
      </p:graphicFrame>
    </p:spTree>
    <p:extLst>
      <p:ext uri="{BB962C8B-B14F-4D97-AF65-F5344CB8AC3E}">
        <p14:creationId xmlns:p14="http://schemas.microsoft.com/office/powerpoint/2010/main" val="343224291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Scene parsing</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8" name="Content Placeholder 2"/>
          <p:cNvSpPr>
            <a:spLocks noGrp="1"/>
          </p:cNvSpPr>
          <p:nvPr>
            <p:ph idx="1"/>
          </p:nvPr>
        </p:nvSpPr>
        <p:spPr>
          <a:xfrm>
            <a:off x="457200" y="1187584"/>
            <a:ext cx="8229600" cy="4938580"/>
          </a:xfrm>
        </p:spPr>
        <p:txBody>
          <a:bodyPr/>
          <a:lstStyle/>
          <a:p>
            <a:pPr marL="0" indent="0">
              <a:buNone/>
            </a:pPr>
            <a:r>
              <a:rPr lang="en-US" dirty="0" smtClean="0">
                <a:solidFill>
                  <a:srgbClr val="000000"/>
                </a:solidFill>
              </a:rPr>
              <a:t>After applying Bayes’ rule</a:t>
            </a:r>
          </a:p>
          <a:p>
            <a:endParaRPr lang="en-US" dirty="0">
              <a:solidFill>
                <a:srgbClr val="000000"/>
              </a:solidFill>
            </a:endParaRPr>
          </a:p>
          <a:p>
            <a:endParaRPr lang="en-US" dirty="0" smtClean="0">
              <a:solidFill>
                <a:srgbClr val="000000"/>
              </a:solidFill>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2225788958"/>
              </p:ext>
            </p:extLst>
          </p:nvPr>
        </p:nvGraphicFramePr>
        <p:xfrm>
          <a:off x="2085975" y="1990725"/>
          <a:ext cx="5210175" cy="558800"/>
        </p:xfrm>
        <a:graphic>
          <a:graphicData uri="http://schemas.openxmlformats.org/presentationml/2006/ole">
            <mc:AlternateContent xmlns:mc="http://schemas.openxmlformats.org/markup-compatibility/2006">
              <mc:Choice xmlns:v="urn:schemas-microsoft-com:vml" Requires="v">
                <p:oleObj spid="_x0000_s230153" name="Equation" r:id="rId4" imgW="2133600" imgH="228600" progId="Equation.3">
                  <p:embed/>
                </p:oleObj>
              </mc:Choice>
              <mc:Fallback>
                <p:oleObj name="Equation" r:id="rId4" imgW="2133600" imgH="228600" progId="Equation.3">
                  <p:embed/>
                  <p:pic>
                    <p:nvPicPr>
                      <p:cNvPr id="0" name=""/>
                      <p:cNvPicPr/>
                      <p:nvPr/>
                    </p:nvPicPr>
                    <p:blipFill>
                      <a:blip r:embed="rId5">
                        <a:alphaModFix amt="20000"/>
                      </a:blip>
                      <a:stretch>
                        <a:fillRect/>
                      </a:stretch>
                    </p:blipFill>
                    <p:spPr>
                      <a:xfrm>
                        <a:off x="2085975" y="1990725"/>
                        <a:ext cx="5210175" cy="558800"/>
                      </a:xfrm>
                      <a:prstGeom prst="rect">
                        <a:avLst/>
                      </a:prstGeom>
                    </p:spPr>
                  </p:pic>
                </p:oleObj>
              </mc:Fallback>
            </mc:AlternateContent>
          </a:graphicData>
        </a:graphic>
      </p:graphicFrame>
      <p:sp>
        <p:nvSpPr>
          <p:cNvPr id="14" name="TextBox 13"/>
          <p:cNvSpPr txBox="1"/>
          <p:nvPr/>
        </p:nvSpPr>
        <p:spPr>
          <a:xfrm>
            <a:off x="207445" y="2871458"/>
            <a:ext cx="3140275" cy="523220"/>
          </a:xfrm>
          <a:prstGeom prst="rect">
            <a:avLst/>
          </a:prstGeom>
          <a:noFill/>
        </p:spPr>
        <p:txBody>
          <a:bodyPr wrap="square" rtlCol="0">
            <a:spAutoFit/>
          </a:bodyPr>
          <a:lstStyle/>
          <a:p>
            <a:pPr algn="ctr"/>
            <a:r>
              <a:rPr lang="en-US" sz="2800" dirty="0" smtClean="0"/>
              <a:t>Prior of hierarchy</a:t>
            </a:r>
            <a:endParaRPr lang="en-US" sz="2800" dirty="0"/>
          </a:p>
        </p:txBody>
      </p:sp>
      <p:graphicFrame>
        <p:nvGraphicFramePr>
          <p:cNvPr id="15" name="Object 14"/>
          <p:cNvGraphicFramePr>
            <a:graphicFrameLocks noChangeAspect="1"/>
          </p:cNvGraphicFramePr>
          <p:nvPr>
            <p:extLst>
              <p:ext uri="{D42A27DB-BD31-4B8C-83A1-F6EECF244321}">
                <p14:modId xmlns:p14="http://schemas.microsoft.com/office/powerpoint/2010/main" val="568811535"/>
              </p:ext>
            </p:extLst>
          </p:nvPr>
        </p:nvGraphicFramePr>
        <p:xfrm>
          <a:off x="4275897" y="2064507"/>
          <a:ext cx="1395413" cy="496887"/>
        </p:xfrm>
        <a:graphic>
          <a:graphicData uri="http://schemas.openxmlformats.org/presentationml/2006/ole">
            <mc:AlternateContent xmlns:mc="http://schemas.openxmlformats.org/markup-compatibility/2006">
              <mc:Choice xmlns:v="urn:schemas-microsoft-com:vml" Requires="v">
                <p:oleObj spid="_x0000_s230154" name="Equation" r:id="rId6" imgW="571500" imgH="203200" progId="Equation.3">
                  <p:embed/>
                </p:oleObj>
              </mc:Choice>
              <mc:Fallback>
                <p:oleObj name="Equation" r:id="rId6" imgW="571500" imgH="203200" progId="Equation.3">
                  <p:embed/>
                  <p:pic>
                    <p:nvPicPr>
                      <p:cNvPr id="0" name=""/>
                      <p:cNvPicPr/>
                      <p:nvPr/>
                    </p:nvPicPr>
                    <p:blipFill>
                      <a:blip r:embed="rId7">
                        <a:alphaModFix/>
                      </a:blip>
                      <a:stretch>
                        <a:fillRect/>
                      </a:stretch>
                    </p:blipFill>
                    <p:spPr>
                      <a:xfrm>
                        <a:off x="4275897" y="2064507"/>
                        <a:ext cx="1395413" cy="496887"/>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4270550121"/>
              </p:ext>
            </p:extLst>
          </p:nvPr>
        </p:nvGraphicFramePr>
        <p:xfrm>
          <a:off x="3429000" y="2859088"/>
          <a:ext cx="3844925" cy="900112"/>
        </p:xfrm>
        <a:graphic>
          <a:graphicData uri="http://schemas.openxmlformats.org/presentationml/2006/ole">
            <mc:AlternateContent xmlns:mc="http://schemas.openxmlformats.org/markup-compatibility/2006">
              <mc:Choice xmlns:v="urn:schemas-microsoft-com:vml" Requires="v">
                <p:oleObj spid="_x0000_s230155" name="Equation" r:id="rId8" imgW="1574800" imgH="368300" progId="Equation.3">
                  <p:embed/>
                </p:oleObj>
              </mc:Choice>
              <mc:Fallback>
                <p:oleObj name="Equation" r:id="rId8" imgW="1574800" imgH="368300" progId="Equation.3">
                  <p:embed/>
                  <p:pic>
                    <p:nvPicPr>
                      <p:cNvPr id="0" name=""/>
                      <p:cNvPicPr/>
                      <p:nvPr/>
                    </p:nvPicPr>
                    <p:blipFill>
                      <a:blip r:embed="rId9">
                        <a:alphaModFix amt="20000"/>
                      </a:blip>
                      <a:stretch>
                        <a:fillRect/>
                      </a:stretch>
                    </p:blipFill>
                    <p:spPr>
                      <a:xfrm>
                        <a:off x="3429000" y="2859088"/>
                        <a:ext cx="3844925" cy="900112"/>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349116274"/>
              </p:ext>
            </p:extLst>
          </p:nvPr>
        </p:nvGraphicFramePr>
        <p:xfrm>
          <a:off x="5578093" y="2954634"/>
          <a:ext cx="1208088" cy="558800"/>
        </p:xfrm>
        <a:graphic>
          <a:graphicData uri="http://schemas.openxmlformats.org/presentationml/2006/ole">
            <mc:AlternateContent xmlns:mc="http://schemas.openxmlformats.org/markup-compatibility/2006">
              <mc:Choice xmlns:v="urn:schemas-microsoft-com:vml" Requires="v">
                <p:oleObj spid="_x0000_s230156" name="Equation" r:id="rId10" imgW="495300" imgH="228600" progId="Equation.3">
                  <p:embed/>
                </p:oleObj>
              </mc:Choice>
              <mc:Fallback>
                <p:oleObj name="Equation" r:id="rId10" imgW="495300" imgH="228600" progId="Equation.3">
                  <p:embed/>
                  <p:pic>
                    <p:nvPicPr>
                      <p:cNvPr id="0" name=""/>
                      <p:cNvPicPr/>
                      <p:nvPr/>
                    </p:nvPicPr>
                    <p:blipFill>
                      <a:blip r:embed="rId11">
                        <a:alphaModFix/>
                      </a:blip>
                      <a:stretch>
                        <a:fillRect/>
                      </a:stretch>
                    </p:blipFill>
                    <p:spPr>
                      <a:xfrm>
                        <a:off x="5578093" y="2954634"/>
                        <a:ext cx="1208088" cy="558800"/>
                      </a:xfrm>
                      <a:prstGeom prst="rect">
                        <a:avLst/>
                      </a:prstGeom>
                    </p:spPr>
                  </p:pic>
                </p:oleObj>
              </mc:Fallback>
            </mc:AlternateContent>
          </a:graphicData>
        </a:graphic>
      </p:graphicFrame>
      <p:sp>
        <p:nvSpPr>
          <p:cNvPr id="10" name="TextBox 9"/>
          <p:cNvSpPr txBox="1"/>
          <p:nvPr/>
        </p:nvSpPr>
        <p:spPr>
          <a:xfrm>
            <a:off x="2991597" y="3955559"/>
            <a:ext cx="5145113" cy="523220"/>
          </a:xfrm>
          <a:prstGeom prst="rect">
            <a:avLst/>
          </a:prstGeom>
          <a:noFill/>
        </p:spPr>
        <p:txBody>
          <a:bodyPr wrap="square" rtlCol="0">
            <a:spAutoFit/>
          </a:bodyPr>
          <a:lstStyle/>
          <a:p>
            <a:r>
              <a:rPr lang="en-US" sz="2800" dirty="0" smtClean="0"/>
              <a:t>: probability of a single derivation</a:t>
            </a:r>
            <a:endParaRPr lang="en-US" sz="2800" dirty="0"/>
          </a:p>
        </p:txBody>
      </p:sp>
      <p:graphicFrame>
        <p:nvGraphicFramePr>
          <p:cNvPr id="11" name="Object 10"/>
          <p:cNvGraphicFramePr>
            <a:graphicFrameLocks noChangeAspect="1"/>
          </p:cNvGraphicFramePr>
          <p:nvPr>
            <p:extLst>
              <p:ext uri="{D42A27DB-BD31-4B8C-83A1-F6EECF244321}">
                <p14:modId xmlns:p14="http://schemas.microsoft.com/office/powerpoint/2010/main" val="3853596233"/>
              </p:ext>
            </p:extLst>
          </p:nvPr>
        </p:nvGraphicFramePr>
        <p:xfrm>
          <a:off x="1684007" y="4002599"/>
          <a:ext cx="1208088" cy="558800"/>
        </p:xfrm>
        <a:graphic>
          <a:graphicData uri="http://schemas.openxmlformats.org/presentationml/2006/ole">
            <mc:AlternateContent xmlns:mc="http://schemas.openxmlformats.org/markup-compatibility/2006">
              <mc:Choice xmlns:v="urn:schemas-microsoft-com:vml" Requires="v">
                <p:oleObj spid="_x0000_s230157" name="Equation" r:id="rId12" imgW="495300" imgH="228600" progId="Equation.3">
                  <p:embed/>
                </p:oleObj>
              </mc:Choice>
              <mc:Fallback>
                <p:oleObj name="Equation" r:id="rId12" imgW="495300" imgH="228600" progId="Equation.3">
                  <p:embed/>
                  <p:pic>
                    <p:nvPicPr>
                      <p:cNvPr id="0" name=""/>
                      <p:cNvPicPr/>
                      <p:nvPr/>
                    </p:nvPicPr>
                    <p:blipFill>
                      <a:blip r:embed="rId11">
                        <a:alphaModFix/>
                      </a:blip>
                      <a:stretch>
                        <a:fillRect/>
                      </a:stretch>
                    </p:blipFill>
                    <p:spPr>
                      <a:xfrm>
                        <a:off x="1684007" y="4002599"/>
                        <a:ext cx="1208088" cy="558800"/>
                      </a:xfrm>
                      <a:prstGeom prst="rect">
                        <a:avLst/>
                      </a:prstGeom>
                    </p:spPr>
                  </p:pic>
                </p:oleObj>
              </mc:Fallback>
            </mc:AlternateContent>
          </a:graphicData>
        </a:graphic>
      </p:graphicFrame>
      <p:sp>
        <p:nvSpPr>
          <p:cNvPr id="12" name="TextBox 11"/>
          <p:cNvSpPr txBox="1"/>
          <p:nvPr/>
        </p:nvSpPr>
        <p:spPr>
          <a:xfrm>
            <a:off x="3152054" y="4826079"/>
            <a:ext cx="5145113" cy="523220"/>
          </a:xfrm>
          <a:prstGeom prst="rect">
            <a:avLst/>
          </a:prstGeom>
          <a:noFill/>
        </p:spPr>
        <p:txBody>
          <a:bodyPr wrap="square" rtlCol="0">
            <a:spAutoFit/>
          </a:bodyPr>
          <a:lstStyle/>
          <a:p>
            <a:r>
              <a:rPr lang="en-US" sz="2800" dirty="0"/>
              <a:t>f</a:t>
            </a:r>
            <a:r>
              <a:rPr lang="en-US" sz="2800" dirty="0" smtClean="0"/>
              <a:t>ormulated using </a:t>
            </a:r>
            <a:endParaRPr lang="en-US" sz="2800" dirty="0"/>
          </a:p>
        </p:txBody>
      </p:sp>
      <p:graphicFrame>
        <p:nvGraphicFramePr>
          <p:cNvPr id="16" name="Object 15"/>
          <p:cNvGraphicFramePr>
            <a:graphicFrameLocks noChangeAspect="1"/>
          </p:cNvGraphicFramePr>
          <p:nvPr>
            <p:extLst>
              <p:ext uri="{D42A27DB-BD31-4B8C-83A1-F6EECF244321}">
                <p14:modId xmlns:p14="http://schemas.microsoft.com/office/powerpoint/2010/main" val="3264137666"/>
              </p:ext>
            </p:extLst>
          </p:nvPr>
        </p:nvGraphicFramePr>
        <p:xfrm>
          <a:off x="5925776" y="4873582"/>
          <a:ext cx="1206500" cy="527050"/>
        </p:xfrm>
        <a:graphic>
          <a:graphicData uri="http://schemas.openxmlformats.org/presentationml/2006/ole">
            <mc:AlternateContent xmlns:mc="http://schemas.openxmlformats.org/markup-compatibility/2006">
              <mc:Choice xmlns:v="urn:schemas-microsoft-com:vml" Requires="v">
                <p:oleObj spid="_x0000_s230158" name="Equation" r:id="rId13" imgW="495300" imgH="215900" progId="Equation.3">
                  <p:embed/>
                </p:oleObj>
              </mc:Choice>
              <mc:Fallback>
                <p:oleObj name="Equation" r:id="rId13" imgW="495300" imgH="215900" progId="Equation.3">
                  <p:embed/>
                  <p:pic>
                    <p:nvPicPr>
                      <p:cNvPr id="0" name=""/>
                      <p:cNvPicPr/>
                      <p:nvPr/>
                    </p:nvPicPr>
                    <p:blipFill>
                      <a:blip r:embed="rId14"/>
                      <a:stretch>
                        <a:fillRect/>
                      </a:stretch>
                    </p:blipFill>
                    <p:spPr>
                      <a:xfrm>
                        <a:off x="5925776" y="4873582"/>
                        <a:ext cx="1206500" cy="527050"/>
                      </a:xfrm>
                      <a:prstGeom prst="rect">
                        <a:avLst/>
                      </a:prstGeom>
                    </p:spPr>
                  </p:pic>
                </p:oleObj>
              </mc:Fallback>
            </mc:AlternateContent>
          </a:graphicData>
        </a:graphic>
      </p:graphicFrame>
    </p:spTree>
    <p:extLst>
      <p:ext uri="{BB962C8B-B14F-4D97-AF65-F5344CB8AC3E}">
        <p14:creationId xmlns:p14="http://schemas.microsoft.com/office/powerpoint/2010/main" val="137736734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Scene parsing</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8" name="Content Placeholder 2"/>
          <p:cNvSpPr>
            <a:spLocks noGrp="1"/>
          </p:cNvSpPr>
          <p:nvPr>
            <p:ph idx="1"/>
          </p:nvPr>
        </p:nvSpPr>
        <p:spPr>
          <a:xfrm>
            <a:off x="457200" y="1187584"/>
            <a:ext cx="8229600" cy="4938580"/>
          </a:xfrm>
        </p:spPr>
        <p:txBody>
          <a:bodyPr/>
          <a:lstStyle/>
          <a:p>
            <a:pPr marL="0" indent="0">
              <a:buNone/>
            </a:pPr>
            <a:r>
              <a:rPr lang="en-US" dirty="0" smtClean="0">
                <a:solidFill>
                  <a:srgbClr val="000000"/>
                </a:solidFill>
              </a:rPr>
              <a:t>After applying Bayes’ rule</a:t>
            </a:r>
          </a:p>
          <a:p>
            <a:endParaRPr lang="en-US" dirty="0">
              <a:solidFill>
                <a:srgbClr val="000000"/>
              </a:solidFill>
            </a:endParaRPr>
          </a:p>
          <a:p>
            <a:endParaRPr lang="en-US" dirty="0" smtClean="0">
              <a:solidFill>
                <a:srgbClr val="000000"/>
              </a:solidFill>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3984709688"/>
              </p:ext>
            </p:extLst>
          </p:nvPr>
        </p:nvGraphicFramePr>
        <p:xfrm>
          <a:off x="2085975" y="1990725"/>
          <a:ext cx="5210175" cy="558800"/>
        </p:xfrm>
        <a:graphic>
          <a:graphicData uri="http://schemas.openxmlformats.org/presentationml/2006/ole">
            <mc:AlternateContent xmlns:mc="http://schemas.openxmlformats.org/markup-compatibility/2006">
              <mc:Choice xmlns:v="urn:schemas-microsoft-com:vml" Requires="v">
                <p:oleObj spid="_x0000_s231177" name="Equation" r:id="rId4" imgW="2133600" imgH="228600" progId="Equation.3">
                  <p:embed/>
                </p:oleObj>
              </mc:Choice>
              <mc:Fallback>
                <p:oleObj name="Equation" r:id="rId4" imgW="2133600" imgH="228600" progId="Equation.3">
                  <p:embed/>
                  <p:pic>
                    <p:nvPicPr>
                      <p:cNvPr id="0" name=""/>
                      <p:cNvPicPr/>
                      <p:nvPr/>
                    </p:nvPicPr>
                    <p:blipFill>
                      <a:blip r:embed="rId5">
                        <a:alphaModFix amt="20000"/>
                      </a:blip>
                      <a:stretch>
                        <a:fillRect/>
                      </a:stretch>
                    </p:blipFill>
                    <p:spPr>
                      <a:xfrm>
                        <a:off x="2085975" y="1990725"/>
                        <a:ext cx="5210175" cy="558800"/>
                      </a:xfrm>
                      <a:prstGeom prst="rect">
                        <a:avLst/>
                      </a:prstGeom>
                    </p:spPr>
                  </p:pic>
                </p:oleObj>
              </mc:Fallback>
            </mc:AlternateContent>
          </a:graphicData>
        </a:graphic>
      </p:graphicFrame>
      <p:sp>
        <p:nvSpPr>
          <p:cNvPr id="14" name="TextBox 13"/>
          <p:cNvSpPr txBox="1"/>
          <p:nvPr/>
        </p:nvSpPr>
        <p:spPr>
          <a:xfrm>
            <a:off x="207445" y="2871458"/>
            <a:ext cx="3140275" cy="523220"/>
          </a:xfrm>
          <a:prstGeom prst="rect">
            <a:avLst/>
          </a:prstGeom>
          <a:noFill/>
        </p:spPr>
        <p:txBody>
          <a:bodyPr wrap="square" rtlCol="0">
            <a:spAutoFit/>
          </a:bodyPr>
          <a:lstStyle/>
          <a:p>
            <a:pPr algn="ctr"/>
            <a:r>
              <a:rPr lang="en-US" sz="2800" dirty="0" smtClean="0"/>
              <a:t>Prior of hierarchy</a:t>
            </a:r>
            <a:endParaRPr lang="en-US" sz="2800" dirty="0"/>
          </a:p>
        </p:txBody>
      </p:sp>
      <p:graphicFrame>
        <p:nvGraphicFramePr>
          <p:cNvPr id="15" name="Object 14"/>
          <p:cNvGraphicFramePr>
            <a:graphicFrameLocks noChangeAspect="1"/>
          </p:cNvGraphicFramePr>
          <p:nvPr>
            <p:extLst>
              <p:ext uri="{D42A27DB-BD31-4B8C-83A1-F6EECF244321}">
                <p14:modId xmlns:p14="http://schemas.microsoft.com/office/powerpoint/2010/main" val="2218553274"/>
              </p:ext>
            </p:extLst>
          </p:nvPr>
        </p:nvGraphicFramePr>
        <p:xfrm>
          <a:off x="4275897" y="2064507"/>
          <a:ext cx="1395413" cy="496887"/>
        </p:xfrm>
        <a:graphic>
          <a:graphicData uri="http://schemas.openxmlformats.org/presentationml/2006/ole">
            <mc:AlternateContent xmlns:mc="http://schemas.openxmlformats.org/markup-compatibility/2006">
              <mc:Choice xmlns:v="urn:schemas-microsoft-com:vml" Requires="v">
                <p:oleObj spid="_x0000_s231178" name="Equation" r:id="rId6" imgW="571500" imgH="203200" progId="Equation.3">
                  <p:embed/>
                </p:oleObj>
              </mc:Choice>
              <mc:Fallback>
                <p:oleObj name="Equation" r:id="rId6" imgW="571500" imgH="203200" progId="Equation.3">
                  <p:embed/>
                  <p:pic>
                    <p:nvPicPr>
                      <p:cNvPr id="0" name=""/>
                      <p:cNvPicPr/>
                      <p:nvPr/>
                    </p:nvPicPr>
                    <p:blipFill>
                      <a:blip r:embed="rId7">
                        <a:alphaModFix/>
                      </a:blip>
                      <a:stretch>
                        <a:fillRect/>
                      </a:stretch>
                    </p:blipFill>
                    <p:spPr>
                      <a:xfrm>
                        <a:off x="4275897" y="2064507"/>
                        <a:ext cx="1395413" cy="496887"/>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823563254"/>
              </p:ext>
            </p:extLst>
          </p:nvPr>
        </p:nvGraphicFramePr>
        <p:xfrm>
          <a:off x="3429000" y="2859088"/>
          <a:ext cx="3844925" cy="900112"/>
        </p:xfrm>
        <a:graphic>
          <a:graphicData uri="http://schemas.openxmlformats.org/presentationml/2006/ole">
            <mc:AlternateContent xmlns:mc="http://schemas.openxmlformats.org/markup-compatibility/2006">
              <mc:Choice xmlns:v="urn:schemas-microsoft-com:vml" Requires="v">
                <p:oleObj spid="_x0000_s231179" name="Equation" r:id="rId8" imgW="1574800" imgH="368300" progId="Equation.3">
                  <p:embed/>
                </p:oleObj>
              </mc:Choice>
              <mc:Fallback>
                <p:oleObj name="Equation" r:id="rId8" imgW="1574800" imgH="368300" progId="Equation.3">
                  <p:embed/>
                  <p:pic>
                    <p:nvPicPr>
                      <p:cNvPr id="0" name=""/>
                      <p:cNvPicPr/>
                      <p:nvPr/>
                    </p:nvPicPr>
                    <p:blipFill>
                      <a:blip r:embed="rId9">
                        <a:alphaModFix amt="20000"/>
                      </a:blip>
                      <a:stretch>
                        <a:fillRect/>
                      </a:stretch>
                    </p:blipFill>
                    <p:spPr>
                      <a:xfrm>
                        <a:off x="3429000" y="2859088"/>
                        <a:ext cx="3844925" cy="900112"/>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050476434"/>
              </p:ext>
            </p:extLst>
          </p:nvPr>
        </p:nvGraphicFramePr>
        <p:xfrm>
          <a:off x="6711622" y="2906732"/>
          <a:ext cx="503508" cy="310232"/>
        </p:xfrm>
        <a:graphic>
          <a:graphicData uri="http://schemas.openxmlformats.org/presentationml/2006/ole">
            <mc:AlternateContent xmlns:mc="http://schemas.openxmlformats.org/markup-compatibility/2006">
              <mc:Choice xmlns:v="urn:schemas-microsoft-com:vml" Requires="v">
                <p:oleObj spid="_x0000_s231180" name="Equation" r:id="rId10" imgW="330200" imgH="203200" progId="Equation.3">
                  <p:embed/>
                </p:oleObj>
              </mc:Choice>
              <mc:Fallback>
                <p:oleObj name="Equation" r:id="rId10" imgW="330200" imgH="203200" progId="Equation.3">
                  <p:embed/>
                  <p:pic>
                    <p:nvPicPr>
                      <p:cNvPr id="0" name=""/>
                      <p:cNvPicPr/>
                      <p:nvPr/>
                    </p:nvPicPr>
                    <p:blipFill>
                      <a:blip r:embed="rId11">
                        <a:alphaModFix/>
                      </a:blip>
                      <a:stretch>
                        <a:fillRect/>
                      </a:stretch>
                    </p:blipFill>
                    <p:spPr>
                      <a:xfrm>
                        <a:off x="6711622" y="2906732"/>
                        <a:ext cx="503508" cy="310232"/>
                      </a:xfrm>
                      <a:prstGeom prst="rect">
                        <a:avLst/>
                      </a:prstGeom>
                    </p:spPr>
                  </p:pic>
                </p:oleObj>
              </mc:Fallback>
            </mc:AlternateContent>
          </a:graphicData>
        </a:graphic>
      </p:graphicFrame>
      <p:sp>
        <p:nvSpPr>
          <p:cNvPr id="11" name="TextBox 10"/>
          <p:cNvSpPr txBox="1"/>
          <p:nvPr/>
        </p:nvSpPr>
        <p:spPr>
          <a:xfrm>
            <a:off x="1219377" y="3956295"/>
            <a:ext cx="7622833" cy="954107"/>
          </a:xfrm>
          <a:prstGeom prst="rect">
            <a:avLst/>
          </a:prstGeom>
          <a:noFill/>
        </p:spPr>
        <p:txBody>
          <a:bodyPr wrap="square" rtlCol="0">
            <a:spAutoFit/>
          </a:bodyPr>
          <a:lstStyle/>
          <a:p>
            <a:r>
              <a:rPr lang="en-US" sz="2800" dirty="0"/>
              <a:t>c</a:t>
            </a:r>
            <a:r>
              <a:rPr lang="en-US" sz="2800" dirty="0" smtClean="0"/>
              <a:t>ompensates for decreasing probability as       has more internal nodes. </a:t>
            </a:r>
            <a:endParaRPr lang="en-US" sz="2800" dirty="0"/>
          </a:p>
        </p:txBody>
      </p:sp>
      <p:graphicFrame>
        <p:nvGraphicFramePr>
          <p:cNvPr id="18" name="Object 17"/>
          <p:cNvGraphicFramePr>
            <a:graphicFrameLocks noChangeAspect="1"/>
          </p:cNvGraphicFramePr>
          <p:nvPr>
            <p:extLst>
              <p:ext uri="{D42A27DB-BD31-4B8C-83A1-F6EECF244321}">
                <p14:modId xmlns:p14="http://schemas.microsoft.com/office/powerpoint/2010/main" val="1850061530"/>
              </p:ext>
            </p:extLst>
          </p:nvPr>
        </p:nvGraphicFramePr>
        <p:xfrm>
          <a:off x="474837" y="4032250"/>
          <a:ext cx="804862" cy="496888"/>
        </p:xfrm>
        <a:graphic>
          <a:graphicData uri="http://schemas.openxmlformats.org/presentationml/2006/ole">
            <mc:AlternateContent xmlns:mc="http://schemas.openxmlformats.org/markup-compatibility/2006">
              <mc:Choice xmlns:v="urn:schemas-microsoft-com:vml" Requires="v">
                <p:oleObj spid="_x0000_s231181" name="Equation" r:id="rId12" imgW="330200" imgH="203200" progId="Equation.3">
                  <p:embed/>
                </p:oleObj>
              </mc:Choice>
              <mc:Fallback>
                <p:oleObj name="Equation" r:id="rId12" imgW="330200" imgH="203200" progId="Equation.3">
                  <p:embed/>
                  <p:pic>
                    <p:nvPicPr>
                      <p:cNvPr id="0" name=""/>
                      <p:cNvPicPr/>
                      <p:nvPr/>
                    </p:nvPicPr>
                    <p:blipFill>
                      <a:blip r:embed="rId13">
                        <a:alphaModFix/>
                      </a:blip>
                      <a:stretch>
                        <a:fillRect/>
                      </a:stretch>
                    </p:blipFill>
                    <p:spPr>
                      <a:xfrm>
                        <a:off x="474837" y="4032250"/>
                        <a:ext cx="804862" cy="496888"/>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449933631"/>
              </p:ext>
            </p:extLst>
          </p:nvPr>
        </p:nvGraphicFramePr>
        <p:xfrm>
          <a:off x="7508690" y="4054865"/>
          <a:ext cx="433387" cy="373063"/>
        </p:xfrm>
        <a:graphic>
          <a:graphicData uri="http://schemas.openxmlformats.org/presentationml/2006/ole">
            <mc:AlternateContent xmlns:mc="http://schemas.openxmlformats.org/markup-compatibility/2006">
              <mc:Choice xmlns:v="urn:schemas-microsoft-com:vml" Requires="v">
                <p:oleObj spid="_x0000_s231182" name="Equation" r:id="rId14" imgW="177800" imgH="152400" progId="Equation.3">
                  <p:embed/>
                </p:oleObj>
              </mc:Choice>
              <mc:Fallback>
                <p:oleObj name="Equation" r:id="rId14" imgW="177800" imgH="152400" progId="Equation.3">
                  <p:embed/>
                  <p:pic>
                    <p:nvPicPr>
                      <p:cNvPr id="0" name=""/>
                      <p:cNvPicPr/>
                      <p:nvPr/>
                    </p:nvPicPr>
                    <p:blipFill>
                      <a:blip r:embed="rId15">
                        <a:alphaModFix/>
                      </a:blip>
                      <a:stretch>
                        <a:fillRect/>
                      </a:stretch>
                    </p:blipFill>
                    <p:spPr>
                      <a:xfrm>
                        <a:off x="7508690" y="4054865"/>
                        <a:ext cx="433387" cy="373063"/>
                      </a:xfrm>
                      <a:prstGeom prst="rect">
                        <a:avLst/>
                      </a:prstGeom>
                    </p:spPr>
                  </p:pic>
                </p:oleObj>
              </mc:Fallback>
            </mc:AlternateContent>
          </a:graphicData>
        </a:graphic>
      </p:graphicFrame>
    </p:spTree>
    <p:extLst>
      <p:ext uri="{BB962C8B-B14F-4D97-AF65-F5344CB8AC3E}">
        <p14:creationId xmlns:p14="http://schemas.microsoft.com/office/powerpoint/2010/main" val="355991863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Scene parsing</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8" name="Content Placeholder 2"/>
          <p:cNvSpPr>
            <a:spLocks noGrp="1"/>
          </p:cNvSpPr>
          <p:nvPr>
            <p:ph idx="1"/>
          </p:nvPr>
        </p:nvSpPr>
        <p:spPr>
          <a:xfrm>
            <a:off x="457200" y="1187584"/>
            <a:ext cx="8229600" cy="4938580"/>
          </a:xfrm>
        </p:spPr>
        <p:txBody>
          <a:bodyPr/>
          <a:lstStyle/>
          <a:p>
            <a:pPr marL="0" indent="0">
              <a:buNone/>
            </a:pPr>
            <a:r>
              <a:rPr lang="en-US" dirty="0" smtClean="0">
                <a:solidFill>
                  <a:srgbClr val="000000"/>
                </a:solidFill>
              </a:rPr>
              <a:t>After applying Bayes’ rule</a:t>
            </a:r>
          </a:p>
          <a:p>
            <a:endParaRPr lang="en-US" dirty="0">
              <a:solidFill>
                <a:srgbClr val="000000"/>
              </a:solidFill>
            </a:endParaRPr>
          </a:p>
          <a:p>
            <a:endParaRPr lang="en-US" dirty="0" smtClean="0">
              <a:solidFill>
                <a:srgbClr val="000000"/>
              </a:solidFill>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2713788477"/>
              </p:ext>
            </p:extLst>
          </p:nvPr>
        </p:nvGraphicFramePr>
        <p:xfrm>
          <a:off x="2085975" y="1990725"/>
          <a:ext cx="5210175" cy="558800"/>
        </p:xfrm>
        <a:graphic>
          <a:graphicData uri="http://schemas.openxmlformats.org/presentationml/2006/ole">
            <mc:AlternateContent xmlns:mc="http://schemas.openxmlformats.org/markup-compatibility/2006">
              <mc:Choice xmlns:v="urn:schemas-microsoft-com:vml" Requires="v">
                <p:oleObj spid="_x0000_s228747" name="Equation" r:id="rId4" imgW="2133600" imgH="228600" progId="Equation.3">
                  <p:embed/>
                </p:oleObj>
              </mc:Choice>
              <mc:Fallback>
                <p:oleObj name="Equation" r:id="rId4" imgW="2133600" imgH="228600" progId="Equation.3">
                  <p:embed/>
                  <p:pic>
                    <p:nvPicPr>
                      <p:cNvPr id="0" name=""/>
                      <p:cNvPicPr/>
                      <p:nvPr/>
                    </p:nvPicPr>
                    <p:blipFill>
                      <a:blip r:embed="rId5">
                        <a:alphaModFix amt="20000"/>
                      </a:blip>
                      <a:stretch>
                        <a:fillRect/>
                      </a:stretch>
                    </p:blipFill>
                    <p:spPr>
                      <a:xfrm>
                        <a:off x="2085975" y="1990725"/>
                        <a:ext cx="5210175" cy="558800"/>
                      </a:xfrm>
                      <a:prstGeom prst="rect">
                        <a:avLst/>
                      </a:prstGeom>
                    </p:spPr>
                  </p:pic>
                </p:oleObj>
              </mc:Fallback>
            </mc:AlternateContent>
          </a:graphicData>
        </a:graphic>
      </p:graphicFrame>
      <p:sp>
        <p:nvSpPr>
          <p:cNvPr id="14" name="TextBox 13"/>
          <p:cNvSpPr txBox="1"/>
          <p:nvPr/>
        </p:nvSpPr>
        <p:spPr>
          <a:xfrm>
            <a:off x="501420" y="2871458"/>
            <a:ext cx="3140275" cy="523220"/>
          </a:xfrm>
          <a:prstGeom prst="rect">
            <a:avLst/>
          </a:prstGeom>
          <a:noFill/>
        </p:spPr>
        <p:txBody>
          <a:bodyPr wrap="square" rtlCol="0">
            <a:spAutoFit/>
          </a:bodyPr>
          <a:lstStyle/>
          <a:p>
            <a:pPr algn="ctr"/>
            <a:r>
              <a:rPr lang="en-US" sz="2800" dirty="0" smtClean="0"/>
              <a:t>Likelihood of scene</a:t>
            </a:r>
            <a:endParaRPr lang="en-US" sz="2800" dirty="0"/>
          </a:p>
        </p:txBody>
      </p:sp>
      <p:graphicFrame>
        <p:nvGraphicFramePr>
          <p:cNvPr id="15" name="Object 14"/>
          <p:cNvGraphicFramePr>
            <a:graphicFrameLocks noChangeAspect="1"/>
          </p:cNvGraphicFramePr>
          <p:nvPr>
            <p:extLst>
              <p:ext uri="{D42A27DB-BD31-4B8C-83A1-F6EECF244321}">
                <p14:modId xmlns:p14="http://schemas.microsoft.com/office/powerpoint/2010/main" val="723876380"/>
              </p:ext>
            </p:extLst>
          </p:nvPr>
        </p:nvGraphicFramePr>
        <p:xfrm>
          <a:off x="5564332" y="2063750"/>
          <a:ext cx="1736725" cy="496888"/>
        </p:xfrm>
        <a:graphic>
          <a:graphicData uri="http://schemas.openxmlformats.org/presentationml/2006/ole">
            <mc:AlternateContent xmlns:mc="http://schemas.openxmlformats.org/markup-compatibility/2006">
              <mc:Choice xmlns:v="urn:schemas-microsoft-com:vml" Requires="v">
                <p:oleObj spid="_x0000_s228748" name="Equation" r:id="rId6" imgW="711200" imgH="203200" progId="Equation.3">
                  <p:embed/>
                </p:oleObj>
              </mc:Choice>
              <mc:Fallback>
                <p:oleObj name="Equation" r:id="rId6" imgW="711200" imgH="203200" progId="Equation.3">
                  <p:embed/>
                  <p:pic>
                    <p:nvPicPr>
                      <p:cNvPr id="0" name=""/>
                      <p:cNvPicPr/>
                      <p:nvPr/>
                    </p:nvPicPr>
                    <p:blipFill>
                      <a:blip r:embed="rId7">
                        <a:alphaModFix/>
                      </a:blip>
                      <a:stretch>
                        <a:fillRect/>
                      </a:stretch>
                    </p:blipFill>
                    <p:spPr>
                      <a:xfrm>
                        <a:off x="5564332" y="2063750"/>
                        <a:ext cx="1736725" cy="496888"/>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466258785"/>
              </p:ext>
            </p:extLst>
          </p:nvPr>
        </p:nvGraphicFramePr>
        <p:xfrm>
          <a:off x="1966913" y="3595688"/>
          <a:ext cx="5148262" cy="900112"/>
        </p:xfrm>
        <a:graphic>
          <a:graphicData uri="http://schemas.openxmlformats.org/presentationml/2006/ole">
            <mc:AlternateContent xmlns:mc="http://schemas.openxmlformats.org/markup-compatibility/2006">
              <mc:Choice xmlns:v="urn:schemas-microsoft-com:vml" Requires="v">
                <p:oleObj spid="_x0000_s228749" name="Equation" r:id="rId8" imgW="2108200" imgH="368300" progId="Equation.3">
                  <p:embed/>
                </p:oleObj>
              </mc:Choice>
              <mc:Fallback>
                <p:oleObj name="Equation" r:id="rId8" imgW="2108200" imgH="368300" progId="Equation.3">
                  <p:embed/>
                  <p:pic>
                    <p:nvPicPr>
                      <p:cNvPr id="0" name=""/>
                      <p:cNvPicPr/>
                      <p:nvPr/>
                    </p:nvPicPr>
                    <p:blipFill>
                      <a:blip r:embed="rId9">
                        <a:alphaModFix/>
                      </a:blip>
                      <a:stretch>
                        <a:fillRect/>
                      </a:stretch>
                    </p:blipFill>
                    <p:spPr>
                      <a:xfrm>
                        <a:off x="1966913" y="3595688"/>
                        <a:ext cx="5148262" cy="900112"/>
                      </a:xfrm>
                      <a:prstGeom prst="rect">
                        <a:avLst/>
                      </a:prstGeom>
                    </p:spPr>
                  </p:pic>
                </p:oleObj>
              </mc:Fallback>
            </mc:AlternateContent>
          </a:graphicData>
        </a:graphic>
      </p:graphicFrame>
    </p:spTree>
    <p:extLst>
      <p:ext uri="{BB962C8B-B14F-4D97-AF65-F5344CB8AC3E}">
        <p14:creationId xmlns:p14="http://schemas.microsoft.com/office/powerpoint/2010/main" val="96859615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Scene parsing</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8" name="Content Placeholder 2"/>
          <p:cNvSpPr>
            <a:spLocks noGrp="1"/>
          </p:cNvSpPr>
          <p:nvPr>
            <p:ph idx="1"/>
          </p:nvPr>
        </p:nvSpPr>
        <p:spPr>
          <a:xfrm>
            <a:off x="457200" y="1187584"/>
            <a:ext cx="8229600" cy="4938580"/>
          </a:xfrm>
        </p:spPr>
        <p:txBody>
          <a:bodyPr/>
          <a:lstStyle/>
          <a:p>
            <a:pPr marL="0" indent="0">
              <a:buNone/>
            </a:pPr>
            <a:r>
              <a:rPr lang="en-US" dirty="0" smtClean="0">
                <a:solidFill>
                  <a:srgbClr val="000000"/>
                </a:solidFill>
              </a:rPr>
              <a:t>After applying Bayes’ rule</a:t>
            </a:r>
          </a:p>
          <a:p>
            <a:endParaRPr lang="en-US" dirty="0">
              <a:solidFill>
                <a:srgbClr val="000000"/>
              </a:solidFill>
            </a:endParaRPr>
          </a:p>
          <a:p>
            <a:endParaRPr lang="en-US" dirty="0" smtClean="0">
              <a:solidFill>
                <a:srgbClr val="000000"/>
              </a:solidFill>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2919475477"/>
              </p:ext>
            </p:extLst>
          </p:nvPr>
        </p:nvGraphicFramePr>
        <p:xfrm>
          <a:off x="2085975" y="1990725"/>
          <a:ext cx="5210175" cy="558800"/>
        </p:xfrm>
        <a:graphic>
          <a:graphicData uri="http://schemas.openxmlformats.org/presentationml/2006/ole">
            <mc:AlternateContent xmlns:mc="http://schemas.openxmlformats.org/markup-compatibility/2006">
              <mc:Choice xmlns:v="urn:schemas-microsoft-com:vml" Requires="v">
                <p:oleObj spid="_x0000_s222175" name="Equation" r:id="rId4" imgW="2133600" imgH="228600" progId="Equation.3">
                  <p:embed/>
                </p:oleObj>
              </mc:Choice>
              <mc:Fallback>
                <p:oleObj name="Equation" r:id="rId4" imgW="2133600" imgH="228600" progId="Equation.3">
                  <p:embed/>
                  <p:pic>
                    <p:nvPicPr>
                      <p:cNvPr id="0" name=""/>
                      <p:cNvPicPr/>
                      <p:nvPr/>
                    </p:nvPicPr>
                    <p:blipFill>
                      <a:blip r:embed="rId5">
                        <a:alphaModFix amt="20000"/>
                      </a:blip>
                      <a:stretch>
                        <a:fillRect/>
                      </a:stretch>
                    </p:blipFill>
                    <p:spPr>
                      <a:xfrm>
                        <a:off x="2085975" y="1990725"/>
                        <a:ext cx="5210175" cy="558800"/>
                      </a:xfrm>
                      <a:prstGeom prst="rect">
                        <a:avLst/>
                      </a:prstGeom>
                    </p:spPr>
                  </p:pic>
                </p:oleObj>
              </mc:Fallback>
            </mc:AlternateContent>
          </a:graphicData>
        </a:graphic>
      </p:graphicFrame>
      <p:sp>
        <p:nvSpPr>
          <p:cNvPr id="14" name="TextBox 13"/>
          <p:cNvSpPr txBox="1"/>
          <p:nvPr/>
        </p:nvSpPr>
        <p:spPr>
          <a:xfrm>
            <a:off x="501420" y="2871458"/>
            <a:ext cx="3140275" cy="523220"/>
          </a:xfrm>
          <a:prstGeom prst="rect">
            <a:avLst/>
          </a:prstGeom>
          <a:noFill/>
        </p:spPr>
        <p:txBody>
          <a:bodyPr wrap="square" rtlCol="0">
            <a:spAutoFit/>
          </a:bodyPr>
          <a:lstStyle/>
          <a:p>
            <a:pPr algn="ctr"/>
            <a:r>
              <a:rPr lang="en-US" sz="2800" dirty="0" smtClean="0"/>
              <a:t>Likelihood of scene</a:t>
            </a:r>
            <a:endParaRPr lang="en-US" sz="2800" dirty="0"/>
          </a:p>
        </p:txBody>
      </p:sp>
      <p:graphicFrame>
        <p:nvGraphicFramePr>
          <p:cNvPr id="15" name="Object 14"/>
          <p:cNvGraphicFramePr>
            <a:graphicFrameLocks noChangeAspect="1"/>
          </p:cNvGraphicFramePr>
          <p:nvPr>
            <p:extLst>
              <p:ext uri="{D42A27DB-BD31-4B8C-83A1-F6EECF244321}">
                <p14:modId xmlns:p14="http://schemas.microsoft.com/office/powerpoint/2010/main" val="2094871473"/>
              </p:ext>
            </p:extLst>
          </p:nvPr>
        </p:nvGraphicFramePr>
        <p:xfrm>
          <a:off x="5564332" y="2063750"/>
          <a:ext cx="1736725" cy="496888"/>
        </p:xfrm>
        <a:graphic>
          <a:graphicData uri="http://schemas.openxmlformats.org/presentationml/2006/ole">
            <mc:AlternateContent xmlns:mc="http://schemas.openxmlformats.org/markup-compatibility/2006">
              <mc:Choice xmlns:v="urn:schemas-microsoft-com:vml" Requires="v">
                <p:oleObj spid="_x0000_s222176" name="Equation" r:id="rId6" imgW="711200" imgH="203200" progId="Equation.3">
                  <p:embed/>
                </p:oleObj>
              </mc:Choice>
              <mc:Fallback>
                <p:oleObj name="Equation" r:id="rId6" imgW="711200" imgH="203200" progId="Equation.3">
                  <p:embed/>
                  <p:pic>
                    <p:nvPicPr>
                      <p:cNvPr id="0" name=""/>
                      <p:cNvPicPr/>
                      <p:nvPr/>
                    </p:nvPicPr>
                    <p:blipFill>
                      <a:blip r:embed="rId7">
                        <a:alphaModFix/>
                      </a:blip>
                      <a:stretch>
                        <a:fillRect/>
                      </a:stretch>
                    </p:blipFill>
                    <p:spPr>
                      <a:xfrm>
                        <a:off x="5564332" y="2063750"/>
                        <a:ext cx="1736725" cy="496888"/>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130833337"/>
              </p:ext>
            </p:extLst>
          </p:nvPr>
        </p:nvGraphicFramePr>
        <p:xfrm>
          <a:off x="1966913" y="3595688"/>
          <a:ext cx="5148262" cy="900112"/>
        </p:xfrm>
        <a:graphic>
          <a:graphicData uri="http://schemas.openxmlformats.org/presentationml/2006/ole">
            <mc:AlternateContent xmlns:mc="http://schemas.openxmlformats.org/markup-compatibility/2006">
              <mc:Choice xmlns:v="urn:schemas-microsoft-com:vml" Requires="v">
                <p:oleObj spid="_x0000_s222177" name="Equation" r:id="rId8" imgW="2108200" imgH="368300" progId="Equation.3">
                  <p:embed/>
                </p:oleObj>
              </mc:Choice>
              <mc:Fallback>
                <p:oleObj name="Equation" r:id="rId8" imgW="2108200" imgH="368300" progId="Equation.3">
                  <p:embed/>
                  <p:pic>
                    <p:nvPicPr>
                      <p:cNvPr id="0" name=""/>
                      <p:cNvPicPr/>
                      <p:nvPr/>
                    </p:nvPicPr>
                    <p:blipFill>
                      <a:blip r:embed="rId9">
                        <a:alphaModFix amt="20000"/>
                      </a:blip>
                      <a:stretch>
                        <a:fillRect/>
                      </a:stretch>
                    </p:blipFill>
                    <p:spPr>
                      <a:xfrm>
                        <a:off x="1966913" y="3595688"/>
                        <a:ext cx="5148262" cy="900112"/>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815802085"/>
              </p:ext>
            </p:extLst>
          </p:nvPr>
        </p:nvGraphicFramePr>
        <p:xfrm>
          <a:off x="4436852" y="3685264"/>
          <a:ext cx="900112" cy="558800"/>
        </p:xfrm>
        <a:graphic>
          <a:graphicData uri="http://schemas.openxmlformats.org/presentationml/2006/ole">
            <mc:AlternateContent xmlns:mc="http://schemas.openxmlformats.org/markup-compatibility/2006">
              <mc:Choice xmlns:v="urn:schemas-microsoft-com:vml" Requires="v">
                <p:oleObj spid="_x0000_s222178" name="Equation" r:id="rId10" imgW="368300" imgH="228600" progId="Equation.3">
                  <p:embed/>
                </p:oleObj>
              </mc:Choice>
              <mc:Fallback>
                <p:oleObj name="Equation" r:id="rId10" imgW="368300" imgH="228600" progId="Equation.3">
                  <p:embed/>
                  <p:pic>
                    <p:nvPicPr>
                      <p:cNvPr id="0" name=""/>
                      <p:cNvPicPr/>
                      <p:nvPr/>
                    </p:nvPicPr>
                    <p:blipFill>
                      <a:blip r:embed="rId11">
                        <a:alphaModFix/>
                      </a:blip>
                      <a:stretch>
                        <a:fillRect/>
                      </a:stretch>
                    </p:blipFill>
                    <p:spPr>
                      <a:xfrm>
                        <a:off x="4436852" y="3685264"/>
                        <a:ext cx="900112" cy="5588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075145621"/>
              </p:ext>
            </p:extLst>
          </p:nvPr>
        </p:nvGraphicFramePr>
        <p:xfrm>
          <a:off x="3072305" y="4711697"/>
          <a:ext cx="900112" cy="558800"/>
        </p:xfrm>
        <a:graphic>
          <a:graphicData uri="http://schemas.openxmlformats.org/presentationml/2006/ole">
            <mc:AlternateContent xmlns:mc="http://schemas.openxmlformats.org/markup-compatibility/2006">
              <mc:Choice xmlns:v="urn:schemas-microsoft-com:vml" Requires="v">
                <p:oleObj spid="_x0000_s222179" name="Equation" r:id="rId12" imgW="368300" imgH="228600" progId="Equation.3">
                  <p:embed/>
                </p:oleObj>
              </mc:Choice>
              <mc:Fallback>
                <p:oleObj name="Equation" r:id="rId12" imgW="368300" imgH="228600" progId="Equation.3">
                  <p:embed/>
                  <p:pic>
                    <p:nvPicPr>
                      <p:cNvPr id="0" name=""/>
                      <p:cNvPicPr/>
                      <p:nvPr/>
                    </p:nvPicPr>
                    <p:blipFill>
                      <a:blip r:embed="rId11">
                        <a:alphaModFix/>
                      </a:blip>
                      <a:stretch>
                        <a:fillRect/>
                      </a:stretch>
                    </p:blipFill>
                    <p:spPr>
                      <a:xfrm>
                        <a:off x="3072305" y="4711697"/>
                        <a:ext cx="900112" cy="558800"/>
                      </a:xfrm>
                      <a:prstGeom prst="rect">
                        <a:avLst/>
                      </a:prstGeom>
                    </p:spPr>
                  </p:pic>
                </p:oleObj>
              </mc:Fallback>
            </mc:AlternateContent>
          </a:graphicData>
        </a:graphic>
      </p:graphicFrame>
      <p:sp>
        <p:nvSpPr>
          <p:cNvPr id="3" name="TextBox 2"/>
          <p:cNvSpPr txBox="1"/>
          <p:nvPr/>
        </p:nvSpPr>
        <p:spPr>
          <a:xfrm>
            <a:off x="3994048" y="4676423"/>
            <a:ext cx="3938851" cy="523220"/>
          </a:xfrm>
          <a:prstGeom prst="rect">
            <a:avLst/>
          </a:prstGeom>
          <a:noFill/>
        </p:spPr>
        <p:txBody>
          <a:bodyPr wrap="square" rtlCol="0">
            <a:spAutoFit/>
          </a:bodyPr>
          <a:lstStyle/>
          <a:p>
            <a:r>
              <a:rPr lang="en-US" sz="2800" dirty="0"/>
              <a:t>:</a:t>
            </a:r>
            <a:r>
              <a:rPr lang="en-US" sz="2800" dirty="0" smtClean="0"/>
              <a:t> geometry probability </a:t>
            </a:r>
            <a:endParaRPr lang="en-US" sz="2800" dirty="0"/>
          </a:p>
        </p:txBody>
      </p:sp>
    </p:spTree>
    <p:extLst>
      <p:ext uri="{BB962C8B-B14F-4D97-AF65-F5344CB8AC3E}">
        <p14:creationId xmlns:p14="http://schemas.microsoft.com/office/powerpoint/2010/main" val="400773894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Scene parsing</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8" name="Content Placeholder 2"/>
          <p:cNvSpPr>
            <a:spLocks noGrp="1"/>
          </p:cNvSpPr>
          <p:nvPr>
            <p:ph idx="1"/>
          </p:nvPr>
        </p:nvSpPr>
        <p:spPr>
          <a:xfrm>
            <a:off x="457200" y="1187584"/>
            <a:ext cx="8229600" cy="4938580"/>
          </a:xfrm>
        </p:spPr>
        <p:txBody>
          <a:bodyPr/>
          <a:lstStyle/>
          <a:p>
            <a:pPr marL="0" indent="0">
              <a:buNone/>
            </a:pPr>
            <a:r>
              <a:rPr lang="en-US" dirty="0" smtClean="0">
                <a:solidFill>
                  <a:srgbClr val="000000"/>
                </a:solidFill>
              </a:rPr>
              <a:t>After applying Bayes’ rule</a:t>
            </a:r>
          </a:p>
          <a:p>
            <a:endParaRPr lang="en-US" dirty="0">
              <a:solidFill>
                <a:srgbClr val="000000"/>
              </a:solidFill>
            </a:endParaRPr>
          </a:p>
          <a:p>
            <a:endParaRPr lang="en-US" dirty="0" smtClean="0">
              <a:solidFill>
                <a:srgbClr val="000000"/>
              </a:solidFill>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931302060"/>
              </p:ext>
            </p:extLst>
          </p:nvPr>
        </p:nvGraphicFramePr>
        <p:xfrm>
          <a:off x="2085975" y="1990725"/>
          <a:ext cx="5210175" cy="558800"/>
        </p:xfrm>
        <a:graphic>
          <a:graphicData uri="http://schemas.openxmlformats.org/presentationml/2006/ole">
            <mc:AlternateContent xmlns:mc="http://schemas.openxmlformats.org/markup-compatibility/2006">
              <mc:Choice xmlns:v="urn:schemas-microsoft-com:vml" Requires="v">
                <p:oleObj spid="_x0000_s232201" name="Equation" r:id="rId4" imgW="2133600" imgH="228600" progId="Equation.3">
                  <p:embed/>
                </p:oleObj>
              </mc:Choice>
              <mc:Fallback>
                <p:oleObj name="Equation" r:id="rId4" imgW="2133600" imgH="228600" progId="Equation.3">
                  <p:embed/>
                  <p:pic>
                    <p:nvPicPr>
                      <p:cNvPr id="0" name=""/>
                      <p:cNvPicPr/>
                      <p:nvPr/>
                    </p:nvPicPr>
                    <p:blipFill>
                      <a:blip r:embed="rId5">
                        <a:alphaModFix amt="20000"/>
                      </a:blip>
                      <a:stretch>
                        <a:fillRect/>
                      </a:stretch>
                    </p:blipFill>
                    <p:spPr>
                      <a:xfrm>
                        <a:off x="2085975" y="1990725"/>
                        <a:ext cx="5210175" cy="558800"/>
                      </a:xfrm>
                      <a:prstGeom prst="rect">
                        <a:avLst/>
                      </a:prstGeom>
                    </p:spPr>
                  </p:pic>
                </p:oleObj>
              </mc:Fallback>
            </mc:AlternateContent>
          </a:graphicData>
        </a:graphic>
      </p:graphicFrame>
      <p:sp>
        <p:nvSpPr>
          <p:cNvPr id="14" name="TextBox 13"/>
          <p:cNvSpPr txBox="1"/>
          <p:nvPr/>
        </p:nvSpPr>
        <p:spPr>
          <a:xfrm>
            <a:off x="501420" y="2871458"/>
            <a:ext cx="3140275" cy="523220"/>
          </a:xfrm>
          <a:prstGeom prst="rect">
            <a:avLst/>
          </a:prstGeom>
          <a:noFill/>
        </p:spPr>
        <p:txBody>
          <a:bodyPr wrap="square" rtlCol="0">
            <a:spAutoFit/>
          </a:bodyPr>
          <a:lstStyle/>
          <a:p>
            <a:pPr algn="ctr"/>
            <a:r>
              <a:rPr lang="en-US" sz="2800" dirty="0" smtClean="0"/>
              <a:t>Likelihood of scene</a:t>
            </a:r>
            <a:endParaRPr lang="en-US" sz="2800" dirty="0"/>
          </a:p>
        </p:txBody>
      </p:sp>
      <p:graphicFrame>
        <p:nvGraphicFramePr>
          <p:cNvPr id="15" name="Object 14"/>
          <p:cNvGraphicFramePr>
            <a:graphicFrameLocks noChangeAspect="1"/>
          </p:cNvGraphicFramePr>
          <p:nvPr>
            <p:extLst>
              <p:ext uri="{D42A27DB-BD31-4B8C-83A1-F6EECF244321}">
                <p14:modId xmlns:p14="http://schemas.microsoft.com/office/powerpoint/2010/main" val="2211927189"/>
              </p:ext>
            </p:extLst>
          </p:nvPr>
        </p:nvGraphicFramePr>
        <p:xfrm>
          <a:off x="5564332" y="2063750"/>
          <a:ext cx="1736725" cy="496888"/>
        </p:xfrm>
        <a:graphic>
          <a:graphicData uri="http://schemas.openxmlformats.org/presentationml/2006/ole">
            <mc:AlternateContent xmlns:mc="http://schemas.openxmlformats.org/markup-compatibility/2006">
              <mc:Choice xmlns:v="urn:schemas-microsoft-com:vml" Requires="v">
                <p:oleObj spid="_x0000_s232202" name="Equation" r:id="rId6" imgW="711200" imgH="203200" progId="Equation.3">
                  <p:embed/>
                </p:oleObj>
              </mc:Choice>
              <mc:Fallback>
                <p:oleObj name="Equation" r:id="rId6" imgW="711200" imgH="203200" progId="Equation.3">
                  <p:embed/>
                  <p:pic>
                    <p:nvPicPr>
                      <p:cNvPr id="0" name=""/>
                      <p:cNvPicPr/>
                      <p:nvPr/>
                    </p:nvPicPr>
                    <p:blipFill>
                      <a:blip r:embed="rId7">
                        <a:alphaModFix/>
                      </a:blip>
                      <a:stretch>
                        <a:fillRect/>
                      </a:stretch>
                    </p:blipFill>
                    <p:spPr>
                      <a:xfrm>
                        <a:off x="5564332" y="2063750"/>
                        <a:ext cx="1736725" cy="496888"/>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287576276"/>
              </p:ext>
            </p:extLst>
          </p:nvPr>
        </p:nvGraphicFramePr>
        <p:xfrm>
          <a:off x="1966913" y="3595688"/>
          <a:ext cx="5148262" cy="900112"/>
        </p:xfrm>
        <a:graphic>
          <a:graphicData uri="http://schemas.openxmlformats.org/presentationml/2006/ole">
            <mc:AlternateContent xmlns:mc="http://schemas.openxmlformats.org/markup-compatibility/2006">
              <mc:Choice xmlns:v="urn:schemas-microsoft-com:vml" Requires="v">
                <p:oleObj spid="_x0000_s232203" name="Equation" r:id="rId8" imgW="2108200" imgH="368300" progId="Equation.3">
                  <p:embed/>
                </p:oleObj>
              </mc:Choice>
              <mc:Fallback>
                <p:oleObj name="Equation" r:id="rId8" imgW="2108200" imgH="368300" progId="Equation.3">
                  <p:embed/>
                  <p:pic>
                    <p:nvPicPr>
                      <p:cNvPr id="0" name=""/>
                      <p:cNvPicPr/>
                      <p:nvPr/>
                    </p:nvPicPr>
                    <p:blipFill>
                      <a:blip r:embed="rId9">
                        <a:alphaModFix amt="20000"/>
                      </a:blip>
                      <a:stretch>
                        <a:fillRect/>
                      </a:stretch>
                    </p:blipFill>
                    <p:spPr>
                      <a:xfrm>
                        <a:off x="1966913" y="3595688"/>
                        <a:ext cx="5148262" cy="900112"/>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410456320"/>
              </p:ext>
            </p:extLst>
          </p:nvPr>
        </p:nvGraphicFramePr>
        <p:xfrm>
          <a:off x="5690247" y="3622675"/>
          <a:ext cx="960437" cy="590550"/>
        </p:xfrm>
        <a:graphic>
          <a:graphicData uri="http://schemas.openxmlformats.org/presentationml/2006/ole">
            <mc:AlternateContent xmlns:mc="http://schemas.openxmlformats.org/markup-compatibility/2006">
              <mc:Choice xmlns:v="urn:schemas-microsoft-com:vml" Requires="v">
                <p:oleObj spid="_x0000_s232204" name="Equation" r:id="rId10" imgW="393700" imgH="241300" progId="Equation.3">
                  <p:embed/>
                </p:oleObj>
              </mc:Choice>
              <mc:Fallback>
                <p:oleObj name="Equation" r:id="rId10" imgW="393700" imgH="241300" progId="Equation.3">
                  <p:embed/>
                  <p:pic>
                    <p:nvPicPr>
                      <p:cNvPr id="0" name=""/>
                      <p:cNvPicPr/>
                      <p:nvPr/>
                    </p:nvPicPr>
                    <p:blipFill>
                      <a:blip r:embed="rId11">
                        <a:alphaModFix/>
                      </a:blip>
                      <a:stretch>
                        <a:fillRect/>
                      </a:stretch>
                    </p:blipFill>
                    <p:spPr>
                      <a:xfrm>
                        <a:off x="5690247" y="3622675"/>
                        <a:ext cx="960437" cy="590550"/>
                      </a:xfrm>
                      <a:prstGeom prst="rect">
                        <a:avLst/>
                      </a:prstGeom>
                    </p:spPr>
                  </p:pic>
                </p:oleObj>
              </mc:Fallback>
            </mc:AlternateContent>
          </a:graphicData>
        </a:graphic>
      </p:graphicFrame>
      <p:sp>
        <p:nvSpPr>
          <p:cNvPr id="12" name="TextBox 11"/>
          <p:cNvSpPr txBox="1"/>
          <p:nvPr/>
        </p:nvSpPr>
        <p:spPr>
          <a:xfrm>
            <a:off x="1873998" y="4720517"/>
            <a:ext cx="6278384" cy="523220"/>
          </a:xfrm>
          <a:prstGeom prst="rect">
            <a:avLst/>
          </a:prstGeom>
          <a:noFill/>
        </p:spPr>
        <p:txBody>
          <a:bodyPr wrap="square" rtlCol="0">
            <a:spAutoFit/>
          </a:bodyPr>
          <a:lstStyle/>
          <a:p>
            <a:r>
              <a:rPr lang="en-US" sz="2800" dirty="0"/>
              <a:t>:</a:t>
            </a:r>
            <a:r>
              <a:rPr lang="en-US" sz="2800" dirty="0" smtClean="0"/>
              <a:t> sum of all pairwise spatial probabilities</a:t>
            </a:r>
            <a:endParaRPr lang="en-US" sz="2800" dirty="0"/>
          </a:p>
        </p:txBody>
      </p:sp>
      <p:graphicFrame>
        <p:nvGraphicFramePr>
          <p:cNvPr id="16" name="Object 15"/>
          <p:cNvGraphicFramePr>
            <a:graphicFrameLocks noChangeAspect="1"/>
          </p:cNvGraphicFramePr>
          <p:nvPr>
            <p:extLst>
              <p:ext uri="{D42A27DB-BD31-4B8C-83A1-F6EECF244321}">
                <p14:modId xmlns:p14="http://schemas.microsoft.com/office/powerpoint/2010/main" val="2231822445"/>
              </p:ext>
            </p:extLst>
          </p:nvPr>
        </p:nvGraphicFramePr>
        <p:xfrm>
          <a:off x="913561" y="4720517"/>
          <a:ext cx="960437" cy="590550"/>
        </p:xfrm>
        <a:graphic>
          <a:graphicData uri="http://schemas.openxmlformats.org/presentationml/2006/ole">
            <mc:AlternateContent xmlns:mc="http://schemas.openxmlformats.org/markup-compatibility/2006">
              <mc:Choice xmlns:v="urn:schemas-microsoft-com:vml" Requires="v">
                <p:oleObj spid="_x0000_s232205" name="Equation" r:id="rId12" imgW="393700" imgH="241300" progId="Equation.3">
                  <p:embed/>
                </p:oleObj>
              </mc:Choice>
              <mc:Fallback>
                <p:oleObj name="Equation" r:id="rId12" imgW="393700" imgH="241300" progId="Equation.3">
                  <p:embed/>
                  <p:pic>
                    <p:nvPicPr>
                      <p:cNvPr id="0" name=""/>
                      <p:cNvPicPr/>
                      <p:nvPr/>
                    </p:nvPicPr>
                    <p:blipFill>
                      <a:blip r:embed="rId11">
                        <a:alphaModFix/>
                      </a:blip>
                      <a:stretch>
                        <a:fillRect/>
                      </a:stretch>
                    </p:blipFill>
                    <p:spPr>
                      <a:xfrm>
                        <a:off x="913561" y="4720517"/>
                        <a:ext cx="960437" cy="59055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950552850"/>
              </p:ext>
            </p:extLst>
          </p:nvPr>
        </p:nvGraphicFramePr>
        <p:xfrm>
          <a:off x="7861358" y="4767068"/>
          <a:ext cx="866775" cy="528637"/>
        </p:xfrm>
        <a:graphic>
          <a:graphicData uri="http://schemas.openxmlformats.org/presentationml/2006/ole">
            <mc:AlternateContent xmlns:mc="http://schemas.openxmlformats.org/markup-compatibility/2006">
              <mc:Choice xmlns:v="urn:schemas-microsoft-com:vml" Requires="v">
                <p:oleObj spid="_x0000_s232206" name="Equation" r:id="rId13" imgW="355600" imgH="215900" progId="Equation.3">
                  <p:embed/>
                </p:oleObj>
              </mc:Choice>
              <mc:Fallback>
                <p:oleObj name="Equation" r:id="rId13" imgW="355600" imgH="215900" progId="Equation.3">
                  <p:embed/>
                  <p:pic>
                    <p:nvPicPr>
                      <p:cNvPr id="0" name=""/>
                      <p:cNvPicPr/>
                      <p:nvPr/>
                    </p:nvPicPr>
                    <p:blipFill>
                      <a:blip r:embed="rId14">
                        <a:alphaModFix/>
                      </a:blip>
                      <a:stretch>
                        <a:fillRect/>
                      </a:stretch>
                    </p:blipFill>
                    <p:spPr>
                      <a:xfrm>
                        <a:off x="7861358" y="4767068"/>
                        <a:ext cx="866775" cy="528637"/>
                      </a:xfrm>
                      <a:prstGeom prst="rect">
                        <a:avLst/>
                      </a:prstGeom>
                    </p:spPr>
                  </p:pic>
                </p:oleObj>
              </mc:Fallback>
            </mc:AlternateContent>
          </a:graphicData>
        </a:graphic>
      </p:graphicFrame>
    </p:spTree>
    <p:extLst>
      <p:ext uri="{BB962C8B-B14F-4D97-AF65-F5344CB8AC3E}">
        <p14:creationId xmlns:p14="http://schemas.microsoft.com/office/powerpoint/2010/main" val="298286350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dirty="0"/>
              <a:t>Introduction</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10" name="Rounded Rectangle 9"/>
          <p:cNvSpPr/>
          <p:nvPr/>
        </p:nvSpPr>
        <p:spPr>
          <a:xfrm>
            <a:off x="2445562" y="4777566"/>
            <a:ext cx="4451572" cy="840405"/>
          </a:xfrm>
          <a:prstGeom prst="roundRect">
            <a:avLst/>
          </a:prstGeom>
          <a:ln w="63500"/>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smtClean="0"/>
              <a:t>3D Scene Modeling</a:t>
            </a:r>
            <a:endParaRPr lang="en-US" sz="3600" b="1" dirty="0"/>
          </a:p>
        </p:txBody>
      </p:sp>
    </p:spTree>
    <p:extLst>
      <p:ext uri="{BB962C8B-B14F-4D97-AF65-F5344CB8AC3E}">
        <p14:creationId xmlns:p14="http://schemas.microsoft.com/office/powerpoint/2010/main" val="2773436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Scene parsing</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8" name="Content Placeholder 2"/>
          <p:cNvSpPr>
            <a:spLocks noGrp="1"/>
          </p:cNvSpPr>
          <p:nvPr>
            <p:ph idx="1"/>
          </p:nvPr>
        </p:nvSpPr>
        <p:spPr>
          <a:xfrm>
            <a:off x="457200" y="1187584"/>
            <a:ext cx="8229600" cy="4938580"/>
          </a:xfrm>
        </p:spPr>
        <p:txBody>
          <a:bodyPr/>
          <a:lstStyle/>
          <a:p>
            <a:pPr marL="0" indent="0">
              <a:buNone/>
            </a:pPr>
            <a:r>
              <a:rPr lang="en-US" dirty="0" smtClean="0">
                <a:solidFill>
                  <a:srgbClr val="000000"/>
                </a:solidFill>
              </a:rPr>
              <a:t>We work in the negative logarithm space</a:t>
            </a:r>
          </a:p>
          <a:p>
            <a:endParaRPr lang="en-US" dirty="0">
              <a:solidFill>
                <a:srgbClr val="000000"/>
              </a:solidFill>
            </a:endParaRPr>
          </a:p>
          <a:p>
            <a:endParaRPr lang="en-US" dirty="0" smtClean="0">
              <a:solidFill>
                <a:srgbClr val="000000"/>
              </a:solidFill>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3586674321"/>
              </p:ext>
            </p:extLst>
          </p:nvPr>
        </p:nvGraphicFramePr>
        <p:xfrm>
          <a:off x="2087563" y="2157413"/>
          <a:ext cx="4713287" cy="496887"/>
        </p:xfrm>
        <a:graphic>
          <a:graphicData uri="http://schemas.openxmlformats.org/presentationml/2006/ole">
            <mc:AlternateContent xmlns:mc="http://schemas.openxmlformats.org/markup-compatibility/2006">
              <mc:Choice xmlns:v="urn:schemas-microsoft-com:vml" Requires="v">
                <p:oleObj spid="_x0000_s172641" name="Equation" r:id="rId4" imgW="1930400" imgH="203200" progId="Equation.3">
                  <p:embed/>
                </p:oleObj>
              </mc:Choice>
              <mc:Fallback>
                <p:oleObj name="Equation" r:id="rId4" imgW="1930400" imgH="203200" progId="Equation.3">
                  <p:embed/>
                  <p:pic>
                    <p:nvPicPr>
                      <p:cNvPr id="0" name=""/>
                      <p:cNvPicPr/>
                      <p:nvPr/>
                    </p:nvPicPr>
                    <p:blipFill>
                      <a:blip r:embed="rId5">
                        <a:alphaModFix/>
                      </a:blip>
                      <a:stretch>
                        <a:fillRect/>
                      </a:stretch>
                    </p:blipFill>
                    <p:spPr>
                      <a:xfrm>
                        <a:off x="2087563" y="2157413"/>
                        <a:ext cx="4713287" cy="496887"/>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161078548"/>
              </p:ext>
            </p:extLst>
          </p:nvPr>
        </p:nvGraphicFramePr>
        <p:xfrm>
          <a:off x="3009199" y="3117386"/>
          <a:ext cx="5329238" cy="903288"/>
        </p:xfrm>
        <a:graphic>
          <a:graphicData uri="http://schemas.openxmlformats.org/presentationml/2006/ole">
            <mc:AlternateContent xmlns:mc="http://schemas.openxmlformats.org/markup-compatibility/2006">
              <mc:Choice xmlns:v="urn:schemas-microsoft-com:vml" Requires="v">
                <p:oleObj spid="_x0000_s172642" name="Equation" r:id="rId6" imgW="2184400" imgH="368300" progId="Equation.3">
                  <p:embed/>
                </p:oleObj>
              </mc:Choice>
              <mc:Fallback>
                <p:oleObj name="Equation" r:id="rId6" imgW="2184400" imgH="368300" progId="Equation.3">
                  <p:embed/>
                  <p:pic>
                    <p:nvPicPr>
                      <p:cNvPr id="0" name=""/>
                      <p:cNvPicPr/>
                      <p:nvPr/>
                    </p:nvPicPr>
                    <p:blipFill>
                      <a:blip r:embed="rId7">
                        <a:alphaModFix/>
                      </a:blip>
                      <a:stretch>
                        <a:fillRect/>
                      </a:stretch>
                    </p:blipFill>
                    <p:spPr>
                      <a:xfrm>
                        <a:off x="3009199" y="3117386"/>
                        <a:ext cx="5329238" cy="903288"/>
                      </a:xfrm>
                      <a:prstGeom prst="rect">
                        <a:avLst/>
                      </a:prstGeom>
                    </p:spPr>
                  </p:pic>
                </p:oleObj>
              </mc:Fallback>
            </mc:AlternateContent>
          </a:graphicData>
        </a:graphic>
      </p:graphicFrame>
    </p:spTree>
    <p:extLst>
      <p:ext uri="{BB962C8B-B14F-4D97-AF65-F5344CB8AC3E}">
        <p14:creationId xmlns:p14="http://schemas.microsoft.com/office/powerpoint/2010/main" val="425597370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Scene parsing</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8" name="Content Placeholder 2"/>
          <p:cNvSpPr>
            <a:spLocks noGrp="1"/>
          </p:cNvSpPr>
          <p:nvPr>
            <p:ph idx="1"/>
          </p:nvPr>
        </p:nvSpPr>
        <p:spPr>
          <a:xfrm>
            <a:off x="457200" y="1187584"/>
            <a:ext cx="8229600" cy="4938580"/>
          </a:xfrm>
        </p:spPr>
        <p:txBody>
          <a:bodyPr/>
          <a:lstStyle/>
          <a:p>
            <a:pPr marL="0" indent="0">
              <a:buNone/>
            </a:pPr>
            <a:r>
              <a:rPr lang="en-US" dirty="0" smtClean="0">
                <a:solidFill>
                  <a:srgbClr val="000000"/>
                </a:solidFill>
              </a:rPr>
              <a:t>Rewrite the objective function recursively</a:t>
            </a:r>
          </a:p>
          <a:p>
            <a:pPr marL="0" indent="0">
              <a:buNone/>
            </a:pPr>
            <a:endParaRPr lang="en-US" dirty="0" smtClean="0">
              <a:solidFill>
                <a:srgbClr val="000000"/>
              </a:solidFill>
            </a:endParaRPr>
          </a:p>
          <a:p>
            <a:pPr marL="0" indent="0">
              <a:buNone/>
            </a:pPr>
            <a:endParaRPr lang="en-US" dirty="0">
              <a:solidFill>
                <a:srgbClr val="000000"/>
              </a:solidFill>
            </a:endParaRPr>
          </a:p>
          <a:p>
            <a:pPr marL="0" indent="0">
              <a:buNone/>
            </a:pPr>
            <a:endParaRPr lang="en-US" dirty="0" smtClean="0">
              <a:solidFill>
                <a:srgbClr val="000000"/>
              </a:solidFill>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1625964454"/>
              </p:ext>
            </p:extLst>
          </p:nvPr>
        </p:nvGraphicFramePr>
        <p:xfrm>
          <a:off x="2091736" y="1943718"/>
          <a:ext cx="4094163" cy="1585912"/>
        </p:xfrm>
        <a:graphic>
          <a:graphicData uri="http://schemas.openxmlformats.org/presentationml/2006/ole">
            <mc:AlternateContent xmlns:mc="http://schemas.openxmlformats.org/markup-compatibility/2006">
              <mc:Choice xmlns:v="urn:schemas-microsoft-com:vml" Requires="v">
                <p:oleObj spid="_x0000_s233225" name="Equation" r:id="rId4" imgW="1676400" imgH="647700" progId="Equation.3">
                  <p:embed/>
                </p:oleObj>
              </mc:Choice>
              <mc:Fallback>
                <p:oleObj name="Equation" r:id="rId4" imgW="1676400" imgH="647700" progId="Equation.3">
                  <p:embed/>
                  <p:pic>
                    <p:nvPicPr>
                      <p:cNvPr id="0" name=""/>
                      <p:cNvPicPr/>
                      <p:nvPr/>
                    </p:nvPicPr>
                    <p:blipFill>
                      <a:blip r:embed="rId5">
                        <a:alphaModFix/>
                      </a:blip>
                      <a:stretch>
                        <a:fillRect/>
                      </a:stretch>
                    </p:blipFill>
                    <p:spPr>
                      <a:xfrm>
                        <a:off x="2091736" y="1943718"/>
                        <a:ext cx="4094163" cy="1585912"/>
                      </a:xfrm>
                      <a:prstGeom prst="rect">
                        <a:avLst/>
                      </a:prstGeom>
                    </p:spPr>
                  </p:pic>
                </p:oleObj>
              </mc:Fallback>
            </mc:AlternateContent>
          </a:graphicData>
        </a:graphic>
      </p:graphicFrame>
      <p:sp>
        <p:nvSpPr>
          <p:cNvPr id="11" name="TextBox 10"/>
          <p:cNvSpPr txBox="1"/>
          <p:nvPr/>
        </p:nvSpPr>
        <p:spPr>
          <a:xfrm>
            <a:off x="501420" y="3529630"/>
            <a:ext cx="8642580" cy="523220"/>
          </a:xfrm>
          <a:prstGeom prst="rect">
            <a:avLst/>
          </a:prstGeom>
          <a:noFill/>
        </p:spPr>
        <p:txBody>
          <a:bodyPr wrap="square" rtlCol="0">
            <a:spAutoFit/>
          </a:bodyPr>
          <a:lstStyle/>
          <a:p>
            <a:r>
              <a:rPr lang="en-US" sz="2800" dirty="0" smtClean="0"/>
              <a:t>where      is the root of      ,       is the energy of a sub-tree</a:t>
            </a:r>
            <a:r>
              <a:rPr lang="en-US" sz="2800" dirty="0"/>
              <a:t>.</a:t>
            </a:r>
            <a:r>
              <a:rPr lang="en-US" sz="2800" dirty="0" smtClean="0"/>
              <a:t> </a:t>
            </a:r>
            <a:endParaRPr lang="en-US" sz="2800" dirty="0"/>
          </a:p>
        </p:txBody>
      </p:sp>
      <p:graphicFrame>
        <p:nvGraphicFramePr>
          <p:cNvPr id="12" name="Object 11"/>
          <p:cNvGraphicFramePr>
            <a:graphicFrameLocks noChangeAspect="1"/>
          </p:cNvGraphicFramePr>
          <p:nvPr>
            <p:extLst>
              <p:ext uri="{D42A27DB-BD31-4B8C-83A1-F6EECF244321}">
                <p14:modId xmlns:p14="http://schemas.microsoft.com/office/powerpoint/2010/main" val="1356438472"/>
              </p:ext>
            </p:extLst>
          </p:nvPr>
        </p:nvGraphicFramePr>
        <p:xfrm>
          <a:off x="1578095" y="3637845"/>
          <a:ext cx="371475" cy="373062"/>
        </p:xfrm>
        <a:graphic>
          <a:graphicData uri="http://schemas.openxmlformats.org/presentationml/2006/ole">
            <mc:AlternateContent xmlns:mc="http://schemas.openxmlformats.org/markup-compatibility/2006">
              <mc:Choice xmlns:v="urn:schemas-microsoft-com:vml" Requires="v">
                <p:oleObj spid="_x0000_s233226" name="Equation" r:id="rId6" imgW="152400" imgH="152400" progId="Equation.3">
                  <p:embed/>
                </p:oleObj>
              </mc:Choice>
              <mc:Fallback>
                <p:oleObj name="Equation" r:id="rId6" imgW="152400" imgH="152400" progId="Equation.3">
                  <p:embed/>
                  <p:pic>
                    <p:nvPicPr>
                      <p:cNvPr id="0" name=""/>
                      <p:cNvPicPr/>
                      <p:nvPr/>
                    </p:nvPicPr>
                    <p:blipFill>
                      <a:blip r:embed="rId7">
                        <a:alphaModFix/>
                      </a:blip>
                      <a:stretch>
                        <a:fillRect/>
                      </a:stretch>
                    </p:blipFill>
                    <p:spPr>
                      <a:xfrm>
                        <a:off x="1578095" y="3637845"/>
                        <a:ext cx="371475" cy="373062"/>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584214279"/>
              </p:ext>
            </p:extLst>
          </p:nvPr>
        </p:nvGraphicFramePr>
        <p:xfrm>
          <a:off x="3981450" y="3638550"/>
          <a:ext cx="433388" cy="373063"/>
        </p:xfrm>
        <a:graphic>
          <a:graphicData uri="http://schemas.openxmlformats.org/presentationml/2006/ole">
            <mc:AlternateContent xmlns:mc="http://schemas.openxmlformats.org/markup-compatibility/2006">
              <mc:Choice xmlns:v="urn:schemas-microsoft-com:vml" Requires="v">
                <p:oleObj spid="_x0000_s233227" name="Equation" r:id="rId8" imgW="177800" imgH="152400" progId="Equation.3">
                  <p:embed/>
                </p:oleObj>
              </mc:Choice>
              <mc:Fallback>
                <p:oleObj name="Equation" r:id="rId8" imgW="177800" imgH="152400" progId="Equation.3">
                  <p:embed/>
                  <p:pic>
                    <p:nvPicPr>
                      <p:cNvPr id="0" name=""/>
                      <p:cNvPicPr/>
                      <p:nvPr/>
                    </p:nvPicPr>
                    <p:blipFill>
                      <a:blip r:embed="rId9">
                        <a:alphaModFix/>
                      </a:blip>
                      <a:stretch>
                        <a:fillRect/>
                      </a:stretch>
                    </p:blipFill>
                    <p:spPr>
                      <a:xfrm>
                        <a:off x="3981450" y="3638550"/>
                        <a:ext cx="433388" cy="373063"/>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181685341"/>
              </p:ext>
            </p:extLst>
          </p:nvPr>
        </p:nvGraphicFramePr>
        <p:xfrm>
          <a:off x="4565560" y="3513950"/>
          <a:ext cx="371475" cy="496887"/>
        </p:xfrm>
        <a:graphic>
          <a:graphicData uri="http://schemas.openxmlformats.org/presentationml/2006/ole">
            <mc:AlternateContent xmlns:mc="http://schemas.openxmlformats.org/markup-compatibility/2006">
              <mc:Choice xmlns:v="urn:schemas-microsoft-com:vml" Requires="v">
                <p:oleObj spid="_x0000_s233228" name="Equation" r:id="rId10" imgW="152400" imgH="203200" progId="Equation.3">
                  <p:embed/>
                </p:oleObj>
              </mc:Choice>
              <mc:Fallback>
                <p:oleObj name="Equation" r:id="rId10" imgW="152400" imgH="203200" progId="Equation.3">
                  <p:embed/>
                  <p:pic>
                    <p:nvPicPr>
                      <p:cNvPr id="0" name=""/>
                      <p:cNvPicPr/>
                      <p:nvPr/>
                    </p:nvPicPr>
                    <p:blipFill>
                      <a:blip r:embed="rId11">
                        <a:alphaModFix/>
                      </a:blip>
                      <a:stretch>
                        <a:fillRect/>
                      </a:stretch>
                    </p:blipFill>
                    <p:spPr>
                      <a:xfrm>
                        <a:off x="4565560" y="3513950"/>
                        <a:ext cx="371475" cy="496887"/>
                      </a:xfrm>
                      <a:prstGeom prst="rect">
                        <a:avLst/>
                      </a:prstGeom>
                    </p:spPr>
                  </p:pic>
                </p:oleObj>
              </mc:Fallback>
            </mc:AlternateContent>
          </a:graphicData>
        </a:graphic>
      </p:graphicFrame>
      <p:sp>
        <p:nvSpPr>
          <p:cNvPr id="3" name="Oval 2"/>
          <p:cNvSpPr/>
          <p:nvPr/>
        </p:nvSpPr>
        <p:spPr>
          <a:xfrm>
            <a:off x="1846863" y="4692669"/>
            <a:ext cx="423562" cy="423562"/>
          </a:xfrm>
          <a:prstGeom prst="ellipse">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bg1"/>
                </a:solidFill>
              </a:rPr>
              <a:t>X</a:t>
            </a:r>
          </a:p>
        </p:txBody>
      </p:sp>
      <p:sp>
        <p:nvSpPr>
          <p:cNvPr id="14" name="Oval 13"/>
          <p:cNvSpPr/>
          <p:nvPr/>
        </p:nvSpPr>
        <p:spPr>
          <a:xfrm>
            <a:off x="1387530" y="5385924"/>
            <a:ext cx="423562" cy="42356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5" name="Oval 14"/>
          <p:cNvSpPr/>
          <p:nvPr/>
        </p:nvSpPr>
        <p:spPr>
          <a:xfrm>
            <a:off x="2092091" y="5385924"/>
            <a:ext cx="423562" cy="42356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7" name="Oval 16"/>
          <p:cNvSpPr/>
          <p:nvPr/>
        </p:nvSpPr>
        <p:spPr>
          <a:xfrm>
            <a:off x="2871451" y="5385924"/>
            <a:ext cx="423562" cy="42356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8" name="Oval 17"/>
          <p:cNvSpPr/>
          <p:nvPr/>
        </p:nvSpPr>
        <p:spPr>
          <a:xfrm>
            <a:off x="1880310" y="6243920"/>
            <a:ext cx="423562" cy="42356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9" name="Oval 18"/>
          <p:cNvSpPr/>
          <p:nvPr/>
        </p:nvSpPr>
        <p:spPr>
          <a:xfrm>
            <a:off x="2590055" y="6239444"/>
            <a:ext cx="423562" cy="42356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6" name="Straight Arrow Connector 5"/>
          <p:cNvCxnSpPr>
            <a:endCxn id="3" idx="0"/>
          </p:cNvCxnSpPr>
          <p:nvPr/>
        </p:nvCxnSpPr>
        <p:spPr>
          <a:xfrm flipH="1">
            <a:off x="2058644" y="4363491"/>
            <a:ext cx="33447" cy="32917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a:stCxn id="3" idx="4"/>
            <a:endCxn id="14" idx="0"/>
          </p:cNvCxnSpPr>
          <p:nvPr/>
        </p:nvCxnSpPr>
        <p:spPr>
          <a:xfrm flipH="1">
            <a:off x="1599311" y="5116231"/>
            <a:ext cx="459333" cy="26969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a:stCxn id="3" idx="4"/>
            <a:endCxn id="15" idx="0"/>
          </p:cNvCxnSpPr>
          <p:nvPr/>
        </p:nvCxnSpPr>
        <p:spPr>
          <a:xfrm>
            <a:off x="2058644" y="5116231"/>
            <a:ext cx="245228" cy="26969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Straight Arrow Connector 27"/>
          <p:cNvCxnSpPr>
            <a:stCxn id="3" idx="4"/>
            <a:endCxn id="17" idx="0"/>
          </p:cNvCxnSpPr>
          <p:nvPr/>
        </p:nvCxnSpPr>
        <p:spPr>
          <a:xfrm>
            <a:off x="2058644" y="5116231"/>
            <a:ext cx="1024588" cy="26969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4" name="Straight Arrow Connector 33"/>
          <p:cNvCxnSpPr>
            <a:stCxn id="15" idx="4"/>
            <a:endCxn id="19" idx="0"/>
          </p:cNvCxnSpPr>
          <p:nvPr/>
        </p:nvCxnSpPr>
        <p:spPr>
          <a:xfrm>
            <a:off x="2303872" y="5809486"/>
            <a:ext cx="497964" cy="42995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9" name="Straight Arrow Connector 38"/>
          <p:cNvCxnSpPr>
            <a:stCxn id="15" idx="4"/>
            <a:endCxn id="18" idx="0"/>
          </p:cNvCxnSpPr>
          <p:nvPr/>
        </p:nvCxnSpPr>
        <p:spPr>
          <a:xfrm flipH="1">
            <a:off x="2092091" y="5809486"/>
            <a:ext cx="211781" cy="43443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2" name="Oval 41"/>
          <p:cNvSpPr/>
          <p:nvPr/>
        </p:nvSpPr>
        <p:spPr>
          <a:xfrm>
            <a:off x="6153845" y="4692669"/>
            <a:ext cx="423562" cy="423562"/>
          </a:xfrm>
          <a:prstGeom prst="ellipse">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rgbClr val="FFFFFF"/>
                </a:solidFill>
              </a:rPr>
              <a:t>X</a:t>
            </a:r>
          </a:p>
        </p:txBody>
      </p:sp>
      <p:sp>
        <p:nvSpPr>
          <p:cNvPr id="43" name="Oval 42"/>
          <p:cNvSpPr/>
          <p:nvPr/>
        </p:nvSpPr>
        <p:spPr>
          <a:xfrm>
            <a:off x="5694512" y="5385924"/>
            <a:ext cx="423562" cy="423562"/>
          </a:xfrm>
          <a:prstGeom prst="ellipse">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4" name="Oval 43"/>
          <p:cNvSpPr/>
          <p:nvPr/>
        </p:nvSpPr>
        <p:spPr>
          <a:xfrm>
            <a:off x="6399073" y="5385924"/>
            <a:ext cx="423562" cy="423562"/>
          </a:xfrm>
          <a:prstGeom prst="ellipse">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5" name="Oval 44"/>
          <p:cNvSpPr/>
          <p:nvPr/>
        </p:nvSpPr>
        <p:spPr>
          <a:xfrm>
            <a:off x="7178433" y="5385924"/>
            <a:ext cx="423562" cy="423562"/>
          </a:xfrm>
          <a:prstGeom prst="ellipse">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6" name="Oval 45"/>
          <p:cNvSpPr/>
          <p:nvPr/>
        </p:nvSpPr>
        <p:spPr>
          <a:xfrm>
            <a:off x="6187292" y="6243920"/>
            <a:ext cx="423562" cy="423562"/>
          </a:xfrm>
          <a:prstGeom prst="ellipse">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7" name="Oval 46"/>
          <p:cNvSpPr/>
          <p:nvPr/>
        </p:nvSpPr>
        <p:spPr>
          <a:xfrm>
            <a:off x="6897037" y="6239444"/>
            <a:ext cx="423562" cy="423562"/>
          </a:xfrm>
          <a:prstGeom prst="ellipse">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48" name="Straight Arrow Connector 47"/>
          <p:cNvCxnSpPr>
            <a:endCxn id="42" idx="0"/>
          </p:cNvCxnSpPr>
          <p:nvPr/>
        </p:nvCxnSpPr>
        <p:spPr>
          <a:xfrm flipH="1">
            <a:off x="6365626" y="4363491"/>
            <a:ext cx="33447" cy="32917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9" name="Straight Arrow Connector 48"/>
          <p:cNvCxnSpPr>
            <a:stCxn id="42" idx="4"/>
            <a:endCxn id="43" idx="0"/>
          </p:cNvCxnSpPr>
          <p:nvPr/>
        </p:nvCxnSpPr>
        <p:spPr>
          <a:xfrm flipH="1">
            <a:off x="5906293" y="5116231"/>
            <a:ext cx="459333" cy="26969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0" name="Straight Arrow Connector 49"/>
          <p:cNvCxnSpPr>
            <a:stCxn id="42" idx="4"/>
            <a:endCxn id="44" idx="0"/>
          </p:cNvCxnSpPr>
          <p:nvPr/>
        </p:nvCxnSpPr>
        <p:spPr>
          <a:xfrm>
            <a:off x="6365626" y="5116231"/>
            <a:ext cx="245228" cy="26969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1" name="Straight Arrow Connector 50"/>
          <p:cNvCxnSpPr>
            <a:stCxn id="42" idx="4"/>
            <a:endCxn id="45" idx="0"/>
          </p:cNvCxnSpPr>
          <p:nvPr/>
        </p:nvCxnSpPr>
        <p:spPr>
          <a:xfrm>
            <a:off x="6365626" y="5116231"/>
            <a:ext cx="1024588" cy="26969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2" name="Straight Arrow Connector 51"/>
          <p:cNvCxnSpPr>
            <a:stCxn id="44" idx="4"/>
            <a:endCxn id="47" idx="0"/>
          </p:cNvCxnSpPr>
          <p:nvPr/>
        </p:nvCxnSpPr>
        <p:spPr>
          <a:xfrm>
            <a:off x="6610854" y="5809486"/>
            <a:ext cx="497964" cy="42995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3" name="Straight Arrow Connector 52"/>
          <p:cNvCxnSpPr>
            <a:stCxn id="44" idx="4"/>
            <a:endCxn id="46" idx="0"/>
          </p:cNvCxnSpPr>
          <p:nvPr/>
        </p:nvCxnSpPr>
        <p:spPr>
          <a:xfrm flipH="1">
            <a:off x="6399073" y="5809486"/>
            <a:ext cx="211781" cy="43443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aphicFrame>
        <p:nvGraphicFramePr>
          <p:cNvPr id="54" name="Object 53"/>
          <p:cNvGraphicFramePr>
            <a:graphicFrameLocks noChangeAspect="1"/>
          </p:cNvGraphicFramePr>
          <p:nvPr>
            <p:extLst>
              <p:ext uri="{D42A27DB-BD31-4B8C-83A1-F6EECF244321}">
                <p14:modId xmlns:p14="http://schemas.microsoft.com/office/powerpoint/2010/main" val="2867492439"/>
              </p:ext>
            </p:extLst>
          </p:nvPr>
        </p:nvGraphicFramePr>
        <p:xfrm>
          <a:off x="4725858" y="4273550"/>
          <a:ext cx="806450" cy="592138"/>
        </p:xfrm>
        <a:graphic>
          <a:graphicData uri="http://schemas.openxmlformats.org/presentationml/2006/ole">
            <mc:AlternateContent xmlns:mc="http://schemas.openxmlformats.org/markup-compatibility/2006">
              <mc:Choice xmlns:v="urn:schemas-microsoft-com:vml" Requires="v">
                <p:oleObj spid="_x0000_s233229" name="Equation" r:id="rId12" imgW="330200" imgH="241300" progId="Equation.3">
                  <p:embed/>
                </p:oleObj>
              </mc:Choice>
              <mc:Fallback>
                <p:oleObj name="Equation" r:id="rId12" imgW="330200" imgH="241300" progId="Equation.3">
                  <p:embed/>
                  <p:pic>
                    <p:nvPicPr>
                      <p:cNvPr id="0" name=""/>
                      <p:cNvPicPr/>
                      <p:nvPr/>
                    </p:nvPicPr>
                    <p:blipFill>
                      <a:blip r:embed="rId13">
                        <a:alphaModFix/>
                      </a:blip>
                      <a:stretch>
                        <a:fillRect/>
                      </a:stretch>
                    </p:blipFill>
                    <p:spPr>
                      <a:xfrm>
                        <a:off x="4725858" y="4273550"/>
                        <a:ext cx="806450" cy="592138"/>
                      </a:xfrm>
                      <a:prstGeom prst="rect">
                        <a:avLst/>
                      </a:prstGeom>
                    </p:spPr>
                  </p:pic>
                </p:oleObj>
              </mc:Fallback>
            </mc:AlternateContent>
          </a:graphicData>
        </a:graphic>
      </p:graphicFrame>
      <p:graphicFrame>
        <p:nvGraphicFramePr>
          <p:cNvPr id="55" name="Object 54"/>
          <p:cNvGraphicFramePr>
            <a:graphicFrameLocks noChangeAspect="1"/>
          </p:cNvGraphicFramePr>
          <p:nvPr>
            <p:extLst>
              <p:ext uri="{D42A27DB-BD31-4B8C-83A1-F6EECF244321}">
                <p14:modId xmlns:p14="http://schemas.microsoft.com/office/powerpoint/2010/main" val="1329803966"/>
              </p:ext>
            </p:extLst>
          </p:nvPr>
        </p:nvGraphicFramePr>
        <p:xfrm>
          <a:off x="581025" y="4367213"/>
          <a:ext cx="806450" cy="498475"/>
        </p:xfrm>
        <a:graphic>
          <a:graphicData uri="http://schemas.openxmlformats.org/presentationml/2006/ole">
            <mc:AlternateContent xmlns:mc="http://schemas.openxmlformats.org/markup-compatibility/2006">
              <mc:Choice xmlns:v="urn:schemas-microsoft-com:vml" Requires="v">
                <p:oleObj spid="_x0000_s233230" name="Equation" r:id="rId14" imgW="330200" imgH="203200" progId="Equation.3">
                  <p:embed/>
                </p:oleObj>
              </mc:Choice>
              <mc:Fallback>
                <p:oleObj name="Equation" r:id="rId14" imgW="330200" imgH="203200" progId="Equation.3">
                  <p:embed/>
                  <p:pic>
                    <p:nvPicPr>
                      <p:cNvPr id="0" name=""/>
                      <p:cNvPicPr/>
                      <p:nvPr/>
                    </p:nvPicPr>
                    <p:blipFill>
                      <a:blip r:embed="rId15">
                        <a:alphaModFix/>
                      </a:blip>
                      <a:stretch>
                        <a:fillRect/>
                      </a:stretch>
                    </p:blipFill>
                    <p:spPr>
                      <a:xfrm>
                        <a:off x="581025" y="4367213"/>
                        <a:ext cx="806450" cy="498475"/>
                      </a:xfrm>
                      <a:prstGeom prst="rect">
                        <a:avLst/>
                      </a:prstGeom>
                    </p:spPr>
                  </p:pic>
                </p:oleObj>
              </mc:Fallback>
            </mc:AlternateContent>
          </a:graphicData>
        </a:graphic>
      </p:graphicFrame>
    </p:spTree>
    <p:extLst>
      <p:ext uri="{BB962C8B-B14F-4D97-AF65-F5344CB8AC3E}">
        <p14:creationId xmlns:p14="http://schemas.microsoft.com/office/powerpoint/2010/main" val="324498163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Scene parsing</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8" name="Content Placeholder 2"/>
          <p:cNvSpPr>
            <a:spLocks noGrp="1"/>
          </p:cNvSpPr>
          <p:nvPr>
            <p:ph idx="1"/>
          </p:nvPr>
        </p:nvSpPr>
        <p:spPr>
          <a:xfrm>
            <a:off x="457200" y="999453"/>
            <a:ext cx="8561862" cy="3610439"/>
          </a:xfrm>
        </p:spPr>
        <p:txBody>
          <a:bodyPr/>
          <a:lstStyle/>
          <a:p>
            <a:pPr marL="0" indent="0">
              <a:buNone/>
            </a:pPr>
            <a:r>
              <a:rPr lang="en-US" dirty="0" smtClean="0">
                <a:solidFill>
                  <a:srgbClr val="000000"/>
                </a:solidFill>
              </a:rPr>
              <a:t>The search space is prohibitively large …</a:t>
            </a:r>
          </a:p>
          <a:p>
            <a:pPr marL="0" indent="0">
              <a:buNone/>
            </a:pPr>
            <a:endParaRPr lang="en-US" dirty="0">
              <a:solidFill>
                <a:srgbClr val="000000"/>
              </a:solidFill>
            </a:endParaRPr>
          </a:p>
          <a:p>
            <a:pPr marL="0" indent="0">
              <a:buNone/>
            </a:pPr>
            <a:r>
              <a:rPr lang="en-US" dirty="0">
                <a:solidFill>
                  <a:srgbClr val="000000"/>
                </a:solidFill>
              </a:rPr>
              <a:t>Problem 1: #possible groups is exponential</a:t>
            </a:r>
            <a:r>
              <a:rPr lang="en-US" dirty="0" smtClean="0">
                <a:solidFill>
                  <a:srgbClr val="000000"/>
                </a:solidFill>
              </a:rPr>
              <a:t>.</a:t>
            </a:r>
          </a:p>
          <a:p>
            <a:pPr marL="0" indent="0">
              <a:buNone/>
            </a:pPr>
            <a:endParaRPr lang="en-US" sz="3600" dirty="0">
              <a:solidFill>
                <a:srgbClr val="000000"/>
              </a:solidFill>
            </a:endParaRPr>
          </a:p>
          <a:p>
            <a:pPr marL="0" indent="0">
              <a:buNone/>
            </a:pPr>
            <a:r>
              <a:rPr lang="en-US" dirty="0">
                <a:solidFill>
                  <a:srgbClr val="000000"/>
                </a:solidFill>
              </a:rPr>
              <a:t>Problem 2: #label assignments is exponential.</a:t>
            </a:r>
            <a:endParaRPr lang="en-US" sz="3600" dirty="0">
              <a:solidFill>
                <a:srgbClr val="000000"/>
              </a:solidFill>
            </a:endParaRPr>
          </a:p>
          <a:p>
            <a:pPr marL="0" indent="0">
              <a:buNone/>
            </a:pPr>
            <a:endParaRPr lang="en-US" sz="3600" dirty="0">
              <a:solidFill>
                <a:srgbClr val="000000"/>
              </a:solidFill>
            </a:endParaRPr>
          </a:p>
          <a:p>
            <a:pPr marL="0" indent="0">
              <a:buNone/>
            </a:pPr>
            <a:endParaRPr lang="en-US" dirty="0" smtClean="0">
              <a:solidFill>
                <a:srgbClr val="000000"/>
              </a:solidFill>
            </a:endParaRPr>
          </a:p>
          <a:p>
            <a:pPr marL="0" indent="0">
              <a:buNone/>
            </a:pPr>
            <a:endParaRPr lang="en-US" dirty="0" smtClean="0">
              <a:solidFill>
                <a:srgbClr val="000000"/>
              </a:solidFill>
            </a:endParaRPr>
          </a:p>
          <a:p>
            <a:pPr marL="0" indent="0">
              <a:buNone/>
            </a:pPr>
            <a:endParaRPr lang="en-US" dirty="0">
              <a:solidFill>
                <a:srgbClr val="000000"/>
              </a:solidFill>
            </a:endParaRPr>
          </a:p>
          <a:p>
            <a:pPr marL="0" indent="0">
              <a:buNone/>
            </a:pPr>
            <a:endParaRPr lang="en-US" dirty="0" smtClean="0">
              <a:solidFill>
                <a:srgbClr val="000000"/>
              </a:solidFill>
            </a:endParaRPr>
          </a:p>
        </p:txBody>
      </p:sp>
    </p:spTree>
    <p:extLst>
      <p:ext uri="{BB962C8B-B14F-4D97-AF65-F5344CB8AC3E}">
        <p14:creationId xmlns:p14="http://schemas.microsoft.com/office/powerpoint/2010/main" val="272007114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Scene parsing</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8" name="Content Placeholder 2"/>
          <p:cNvSpPr>
            <a:spLocks noGrp="1"/>
          </p:cNvSpPr>
          <p:nvPr>
            <p:ph idx="1"/>
          </p:nvPr>
        </p:nvSpPr>
        <p:spPr>
          <a:xfrm>
            <a:off x="457200" y="999454"/>
            <a:ext cx="8561862" cy="1258454"/>
          </a:xfrm>
        </p:spPr>
        <p:txBody>
          <a:bodyPr/>
          <a:lstStyle/>
          <a:p>
            <a:pPr marL="0" indent="0">
              <a:buNone/>
            </a:pPr>
            <a:r>
              <a:rPr lang="en-US" dirty="0" smtClean="0">
                <a:solidFill>
                  <a:srgbClr val="000000"/>
                </a:solidFill>
              </a:rPr>
              <a:t>Problem 1: #possible groups is exponential.</a:t>
            </a:r>
            <a:endParaRPr lang="en-US" sz="3600" dirty="0" smtClean="0">
              <a:solidFill>
                <a:srgbClr val="000000"/>
              </a:solidFill>
            </a:endParaRPr>
          </a:p>
          <a:p>
            <a:pPr marL="0" indent="0">
              <a:buNone/>
            </a:pPr>
            <a:endParaRPr lang="en-US" dirty="0" smtClean="0">
              <a:solidFill>
                <a:srgbClr val="000000"/>
              </a:solidFill>
            </a:endParaRPr>
          </a:p>
          <a:p>
            <a:pPr marL="0" indent="0">
              <a:buNone/>
            </a:pPr>
            <a:endParaRPr lang="en-US" dirty="0" smtClean="0">
              <a:solidFill>
                <a:srgbClr val="000000"/>
              </a:solidFill>
            </a:endParaRPr>
          </a:p>
          <a:p>
            <a:pPr marL="0" indent="0">
              <a:buNone/>
            </a:pPr>
            <a:endParaRPr lang="en-US" dirty="0">
              <a:solidFill>
                <a:srgbClr val="000000"/>
              </a:solidFill>
            </a:endParaRPr>
          </a:p>
          <a:p>
            <a:pPr marL="0" indent="0">
              <a:buNone/>
            </a:pPr>
            <a:endParaRPr lang="en-US" dirty="0" smtClean="0">
              <a:solidFill>
                <a:srgbClr val="000000"/>
              </a:solidFill>
            </a:endParaRPr>
          </a:p>
        </p:txBody>
      </p:sp>
      <p:sp>
        <p:nvSpPr>
          <p:cNvPr id="6" name="Oval 5"/>
          <p:cNvSpPr/>
          <p:nvPr/>
        </p:nvSpPr>
        <p:spPr>
          <a:xfrm>
            <a:off x="900509" y="3108990"/>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335138" y="2680728"/>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047487" y="3676983"/>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1511986" y="3236049"/>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923050" y="3813117"/>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67665" y="2827706"/>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267665" y="3383027"/>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05533" y="2602472"/>
            <a:ext cx="2262164" cy="15993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TextBox 14"/>
          <p:cNvSpPr txBox="1"/>
          <p:nvPr/>
        </p:nvSpPr>
        <p:spPr>
          <a:xfrm>
            <a:off x="2426787" y="3740106"/>
            <a:ext cx="540909" cy="461665"/>
          </a:xfrm>
          <a:prstGeom prst="rect">
            <a:avLst/>
          </a:prstGeom>
          <a:noFill/>
        </p:spPr>
        <p:txBody>
          <a:bodyPr wrap="square" rtlCol="0">
            <a:spAutoFit/>
          </a:bodyPr>
          <a:lstStyle/>
          <a:p>
            <a:pPr algn="ctr"/>
            <a:r>
              <a:rPr lang="en-US" sz="2400" b="1" dirty="0" smtClean="0"/>
              <a:t>…</a:t>
            </a:r>
            <a:endParaRPr lang="en-US" sz="2400" b="1" dirty="0"/>
          </a:p>
        </p:txBody>
      </p:sp>
      <p:sp>
        <p:nvSpPr>
          <p:cNvPr id="16" name="Oval 15"/>
          <p:cNvSpPr/>
          <p:nvPr/>
        </p:nvSpPr>
        <p:spPr>
          <a:xfrm>
            <a:off x="3572836" y="3108990"/>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007465" y="2680728"/>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719814" y="3676983"/>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184313" y="3236049"/>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595377" y="3813117"/>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939992" y="2827706"/>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4939992" y="3383027"/>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377860" y="2602472"/>
            <a:ext cx="2262164" cy="15993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4" name="TextBox 23"/>
          <p:cNvSpPr txBox="1"/>
          <p:nvPr/>
        </p:nvSpPr>
        <p:spPr>
          <a:xfrm>
            <a:off x="5099114" y="3740106"/>
            <a:ext cx="540909" cy="461665"/>
          </a:xfrm>
          <a:prstGeom prst="rect">
            <a:avLst/>
          </a:prstGeom>
          <a:noFill/>
        </p:spPr>
        <p:txBody>
          <a:bodyPr wrap="square" rtlCol="0">
            <a:spAutoFit/>
          </a:bodyPr>
          <a:lstStyle/>
          <a:p>
            <a:pPr algn="ctr"/>
            <a:r>
              <a:rPr lang="en-US" sz="2400" b="1" dirty="0" smtClean="0"/>
              <a:t>…</a:t>
            </a:r>
            <a:endParaRPr lang="en-US" sz="2400" b="1" dirty="0"/>
          </a:p>
        </p:txBody>
      </p:sp>
      <p:sp>
        <p:nvSpPr>
          <p:cNvPr id="25" name="Oval 24"/>
          <p:cNvSpPr/>
          <p:nvPr/>
        </p:nvSpPr>
        <p:spPr>
          <a:xfrm>
            <a:off x="6191540" y="3108990"/>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6626169" y="2680728"/>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6338518" y="3676983"/>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6803017" y="3236049"/>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214081" y="3813117"/>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7558696" y="2827706"/>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7558696" y="3383027"/>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5996564" y="2602472"/>
            <a:ext cx="2262164" cy="15993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3" name="TextBox 32"/>
          <p:cNvSpPr txBox="1"/>
          <p:nvPr/>
        </p:nvSpPr>
        <p:spPr>
          <a:xfrm>
            <a:off x="7717818" y="3740106"/>
            <a:ext cx="540909" cy="461665"/>
          </a:xfrm>
          <a:prstGeom prst="rect">
            <a:avLst/>
          </a:prstGeom>
          <a:noFill/>
        </p:spPr>
        <p:txBody>
          <a:bodyPr wrap="square" rtlCol="0">
            <a:spAutoFit/>
          </a:bodyPr>
          <a:lstStyle/>
          <a:p>
            <a:pPr algn="ctr"/>
            <a:r>
              <a:rPr lang="en-US" sz="2400" b="1" dirty="0" smtClean="0"/>
              <a:t>…</a:t>
            </a:r>
            <a:endParaRPr lang="en-US" sz="2400" b="1" dirty="0"/>
          </a:p>
        </p:txBody>
      </p:sp>
      <p:sp>
        <p:nvSpPr>
          <p:cNvPr id="34" name="Oval 33"/>
          <p:cNvSpPr/>
          <p:nvPr/>
        </p:nvSpPr>
        <p:spPr>
          <a:xfrm>
            <a:off x="900508" y="4848763"/>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1335137" y="4420501"/>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1047486" y="5416756"/>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1511985" y="4975822"/>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1923049" y="5552890"/>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2267664" y="4567479"/>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2267664" y="5122800"/>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705532" y="4342245"/>
            <a:ext cx="2262164" cy="15993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2" name="TextBox 41"/>
          <p:cNvSpPr txBox="1"/>
          <p:nvPr/>
        </p:nvSpPr>
        <p:spPr>
          <a:xfrm>
            <a:off x="2426786" y="5479879"/>
            <a:ext cx="540909" cy="461665"/>
          </a:xfrm>
          <a:prstGeom prst="rect">
            <a:avLst/>
          </a:prstGeom>
          <a:noFill/>
        </p:spPr>
        <p:txBody>
          <a:bodyPr wrap="square" rtlCol="0">
            <a:spAutoFit/>
          </a:bodyPr>
          <a:lstStyle/>
          <a:p>
            <a:pPr algn="ctr"/>
            <a:r>
              <a:rPr lang="en-US" sz="2400" b="1" dirty="0" smtClean="0"/>
              <a:t>…</a:t>
            </a:r>
            <a:endParaRPr lang="en-US" sz="2400" b="1" dirty="0"/>
          </a:p>
        </p:txBody>
      </p:sp>
      <p:sp>
        <p:nvSpPr>
          <p:cNvPr id="43" name="Oval 42"/>
          <p:cNvSpPr/>
          <p:nvPr/>
        </p:nvSpPr>
        <p:spPr>
          <a:xfrm>
            <a:off x="3572836" y="4848763"/>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4007465" y="4420501"/>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3719814" y="5416756"/>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4184313" y="4975822"/>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4595377" y="5552890"/>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4939992" y="4567479"/>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4939992" y="5122800"/>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3377860" y="4342245"/>
            <a:ext cx="2262164" cy="15993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1" name="TextBox 50"/>
          <p:cNvSpPr txBox="1"/>
          <p:nvPr/>
        </p:nvSpPr>
        <p:spPr>
          <a:xfrm>
            <a:off x="5099114" y="5479879"/>
            <a:ext cx="540909" cy="461665"/>
          </a:xfrm>
          <a:prstGeom prst="rect">
            <a:avLst/>
          </a:prstGeom>
          <a:noFill/>
        </p:spPr>
        <p:txBody>
          <a:bodyPr wrap="square" rtlCol="0">
            <a:spAutoFit/>
          </a:bodyPr>
          <a:lstStyle/>
          <a:p>
            <a:pPr algn="ctr"/>
            <a:r>
              <a:rPr lang="en-US" sz="2400" b="1" dirty="0" smtClean="0"/>
              <a:t>…</a:t>
            </a:r>
            <a:endParaRPr lang="en-US" sz="2400" b="1" dirty="0"/>
          </a:p>
        </p:txBody>
      </p:sp>
      <p:sp>
        <p:nvSpPr>
          <p:cNvPr id="52" name="Oval 51"/>
          <p:cNvSpPr/>
          <p:nvPr/>
        </p:nvSpPr>
        <p:spPr>
          <a:xfrm>
            <a:off x="6191539" y="4848763"/>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6626168" y="4420501"/>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6338517" y="5416756"/>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6803016" y="4975822"/>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7214080" y="5552890"/>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7558695" y="4567479"/>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7558695" y="5122800"/>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5996563" y="4342245"/>
            <a:ext cx="2262164" cy="15993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0" name="TextBox 59"/>
          <p:cNvSpPr txBox="1"/>
          <p:nvPr/>
        </p:nvSpPr>
        <p:spPr>
          <a:xfrm>
            <a:off x="7717817" y="5479879"/>
            <a:ext cx="540909" cy="461665"/>
          </a:xfrm>
          <a:prstGeom prst="rect">
            <a:avLst/>
          </a:prstGeom>
          <a:noFill/>
        </p:spPr>
        <p:txBody>
          <a:bodyPr wrap="square" rtlCol="0">
            <a:spAutoFit/>
          </a:bodyPr>
          <a:lstStyle/>
          <a:p>
            <a:pPr algn="ctr"/>
            <a:r>
              <a:rPr lang="en-US" sz="2400" b="1" dirty="0" smtClean="0"/>
              <a:t>…</a:t>
            </a:r>
            <a:endParaRPr lang="en-US" sz="2400" b="1" dirty="0"/>
          </a:p>
        </p:txBody>
      </p:sp>
      <p:sp>
        <p:nvSpPr>
          <p:cNvPr id="3" name="Freeform 2"/>
          <p:cNvSpPr/>
          <p:nvPr/>
        </p:nvSpPr>
        <p:spPr>
          <a:xfrm>
            <a:off x="1171400" y="2636617"/>
            <a:ext cx="1569758" cy="607778"/>
          </a:xfrm>
          <a:custGeom>
            <a:avLst/>
            <a:gdLst>
              <a:gd name="connsiteX0" fmla="*/ 16247 w 1569758"/>
              <a:gd name="connsiteY0" fmla="*/ 36407 h 607778"/>
              <a:gd name="connsiteX1" fmla="*/ 39765 w 1569758"/>
              <a:gd name="connsiteY1" fmla="*/ 271572 h 607778"/>
              <a:gd name="connsiteX2" fmla="*/ 357255 w 1569758"/>
              <a:gd name="connsiteY2" fmla="*/ 494979 h 607778"/>
              <a:gd name="connsiteX3" fmla="*/ 1415554 w 1569758"/>
              <a:gd name="connsiteY3" fmla="*/ 589045 h 607778"/>
              <a:gd name="connsiteX4" fmla="*/ 1497866 w 1569758"/>
              <a:gd name="connsiteY4" fmla="*/ 130473 h 607778"/>
              <a:gd name="connsiteX5" fmla="*/ 780574 w 1569758"/>
              <a:gd name="connsiteY5" fmla="*/ 24649 h 607778"/>
              <a:gd name="connsiteX6" fmla="*/ 145595 w 1569758"/>
              <a:gd name="connsiteY6" fmla="*/ 1132 h 607778"/>
              <a:gd name="connsiteX7" fmla="*/ 16247 w 1569758"/>
              <a:gd name="connsiteY7" fmla="*/ 36407 h 60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9758" h="607778">
                <a:moveTo>
                  <a:pt x="16247" y="36407"/>
                </a:moveTo>
                <a:cubicBezTo>
                  <a:pt x="-1391" y="81480"/>
                  <a:pt x="-17070" y="195143"/>
                  <a:pt x="39765" y="271572"/>
                </a:cubicBezTo>
                <a:cubicBezTo>
                  <a:pt x="96600" y="348001"/>
                  <a:pt x="127957" y="442067"/>
                  <a:pt x="357255" y="494979"/>
                </a:cubicBezTo>
                <a:cubicBezTo>
                  <a:pt x="586553" y="547891"/>
                  <a:pt x="1225452" y="649796"/>
                  <a:pt x="1415554" y="589045"/>
                </a:cubicBezTo>
                <a:cubicBezTo>
                  <a:pt x="1605656" y="528294"/>
                  <a:pt x="1603696" y="224539"/>
                  <a:pt x="1497866" y="130473"/>
                </a:cubicBezTo>
                <a:cubicBezTo>
                  <a:pt x="1392036" y="36407"/>
                  <a:pt x="1005952" y="46206"/>
                  <a:pt x="780574" y="24649"/>
                </a:cubicBezTo>
                <a:cubicBezTo>
                  <a:pt x="555196" y="3092"/>
                  <a:pt x="272983" y="-2787"/>
                  <a:pt x="145595" y="1132"/>
                </a:cubicBezTo>
                <a:cubicBezTo>
                  <a:pt x="18207" y="5051"/>
                  <a:pt x="33885" y="-8666"/>
                  <a:pt x="16247" y="36407"/>
                </a:cubicBezTo>
                <a:close/>
              </a:path>
            </a:pathLst>
          </a:custGeom>
          <a:noFill/>
          <a:ln w="508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5" name="Freeform 64"/>
          <p:cNvSpPr/>
          <p:nvPr/>
        </p:nvSpPr>
        <p:spPr>
          <a:xfrm>
            <a:off x="3437890" y="2661266"/>
            <a:ext cx="1560371" cy="1516356"/>
          </a:xfrm>
          <a:custGeom>
            <a:avLst/>
            <a:gdLst>
              <a:gd name="connsiteX0" fmla="*/ 336711 w 1560371"/>
              <a:gd name="connsiteY0" fmla="*/ 94066 h 1516356"/>
              <a:gd name="connsiteX1" fmla="*/ 595406 w 1560371"/>
              <a:gd name="connsiteY1" fmla="*/ 0 h 1516356"/>
              <a:gd name="connsiteX2" fmla="*/ 948173 w 1560371"/>
              <a:gd name="connsiteY2" fmla="*/ 35274 h 1516356"/>
              <a:gd name="connsiteX3" fmla="*/ 818825 w 1560371"/>
              <a:gd name="connsiteY3" fmla="*/ 411538 h 1516356"/>
              <a:gd name="connsiteX4" fmla="*/ 665960 w 1560371"/>
              <a:gd name="connsiteY4" fmla="*/ 670220 h 1516356"/>
              <a:gd name="connsiteX5" fmla="*/ 736513 w 1560371"/>
              <a:gd name="connsiteY5" fmla="*/ 905385 h 1516356"/>
              <a:gd name="connsiteX6" fmla="*/ 1006967 w 1560371"/>
              <a:gd name="connsiteY6" fmla="*/ 987693 h 1516356"/>
              <a:gd name="connsiteX7" fmla="*/ 1500840 w 1560371"/>
              <a:gd name="connsiteY7" fmla="*/ 1117033 h 1516356"/>
              <a:gd name="connsiteX8" fmla="*/ 1512599 w 1560371"/>
              <a:gd name="connsiteY8" fmla="*/ 1434506 h 1516356"/>
              <a:gd name="connsiteX9" fmla="*/ 1148074 w 1560371"/>
              <a:gd name="connsiteY9" fmla="*/ 1505056 h 1516356"/>
              <a:gd name="connsiteX10" fmla="*/ 912896 w 1560371"/>
              <a:gd name="connsiteY10" fmla="*/ 1246374 h 1516356"/>
              <a:gd name="connsiteX11" fmla="*/ 419023 w 1560371"/>
              <a:gd name="connsiteY11" fmla="*/ 893627 h 1516356"/>
              <a:gd name="connsiteX12" fmla="*/ 42739 w 1560371"/>
              <a:gd name="connsiteY12" fmla="*/ 787802 h 1516356"/>
              <a:gd name="connsiteX13" fmla="*/ 42739 w 1560371"/>
              <a:gd name="connsiteY13" fmla="*/ 399780 h 1516356"/>
              <a:gd name="connsiteX14" fmla="*/ 336711 w 1560371"/>
              <a:gd name="connsiteY14" fmla="*/ 94066 h 151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0371" h="1516356">
                <a:moveTo>
                  <a:pt x="336711" y="94066"/>
                </a:moveTo>
                <a:cubicBezTo>
                  <a:pt x="415103" y="51932"/>
                  <a:pt x="493496" y="9799"/>
                  <a:pt x="595406" y="0"/>
                </a:cubicBezTo>
                <a:lnTo>
                  <a:pt x="948173" y="35274"/>
                </a:lnTo>
                <a:cubicBezTo>
                  <a:pt x="985409" y="103864"/>
                  <a:pt x="865860" y="305714"/>
                  <a:pt x="818825" y="411538"/>
                </a:cubicBezTo>
                <a:cubicBezTo>
                  <a:pt x="771790" y="517362"/>
                  <a:pt x="679679" y="587912"/>
                  <a:pt x="665960" y="670220"/>
                </a:cubicBezTo>
                <a:cubicBezTo>
                  <a:pt x="652241" y="752528"/>
                  <a:pt x="679679" y="852473"/>
                  <a:pt x="736513" y="905385"/>
                </a:cubicBezTo>
                <a:cubicBezTo>
                  <a:pt x="793347" y="958297"/>
                  <a:pt x="879579" y="952418"/>
                  <a:pt x="1006967" y="987693"/>
                </a:cubicBezTo>
                <a:cubicBezTo>
                  <a:pt x="1134355" y="1022968"/>
                  <a:pt x="1416568" y="1042564"/>
                  <a:pt x="1500840" y="1117033"/>
                </a:cubicBezTo>
                <a:cubicBezTo>
                  <a:pt x="1585112" y="1191502"/>
                  <a:pt x="1571393" y="1369836"/>
                  <a:pt x="1512599" y="1434506"/>
                </a:cubicBezTo>
                <a:cubicBezTo>
                  <a:pt x="1453805" y="1499176"/>
                  <a:pt x="1248024" y="1536411"/>
                  <a:pt x="1148074" y="1505056"/>
                </a:cubicBezTo>
                <a:cubicBezTo>
                  <a:pt x="1048124" y="1473701"/>
                  <a:pt x="1034404" y="1348279"/>
                  <a:pt x="912896" y="1246374"/>
                </a:cubicBezTo>
                <a:cubicBezTo>
                  <a:pt x="791388" y="1144469"/>
                  <a:pt x="564049" y="970056"/>
                  <a:pt x="419023" y="893627"/>
                </a:cubicBezTo>
                <a:cubicBezTo>
                  <a:pt x="273997" y="817198"/>
                  <a:pt x="105453" y="870110"/>
                  <a:pt x="42739" y="787802"/>
                </a:cubicBezTo>
                <a:cubicBezTo>
                  <a:pt x="-19975" y="705494"/>
                  <a:pt x="-8216" y="519322"/>
                  <a:pt x="42739" y="399780"/>
                </a:cubicBezTo>
                <a:cubicBezTo>
                  <a:pt x="93694" y="280238"/>
                  <a:pt x="221082" y="175393"/>
                  <a:pt x="336711" y="94066"/>
                </a:cubicBezTo>
                <a:close/>
              </a:path>
            </a:pathLst>
          </a:cu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Freeform 65"/>
          <p:cNvSpPr/>
          <p:nvPr/>
        </p:nvSpPr>
        <p:spPr>
          <a:xfrm>
            <a:off x="6480687" y="2637622"/>
            <a:ext cx="1550747" cy="1152190"/>
          </a:xfrm>
          <a:custGeom>
            <a:avLst/>
            <a:gdLst>
              <a:gd name="connsiteX0" fmla="*/ 10215 w 1550747"/>
              <a:gd name="connsiteY0" fmla="*/ 176501 h 1152190"/>
              <a:gd name="connsiteX1" fmla="*/ 257152 w 1550747"/>
              <a:gd name="connsiteY1" fmla="*/ 881996 h 1152190"/>
              <a:gd name="connsiteX2" fmla="*/ 903890 w 1550747"/>
              <a:gd name="connsiteY2" fmla="*/ 1128919 h 1152190"/>
              <a:gd name="connsiteX3" fmla="*/ 1409522 w 1550747"/>
              <a:gd name="connsiteY3" fmla="*/ 1081886 h 1152190"/>
              <a:gd name="connsiteX4" fmla="*/ 1550629 w 1550747"/>
              <a:gd name="connsiteY4" fmla="*/ 599798 h 1152190"/>
              <a:gd name="connsiteX5" fmla="*/ 1421281 w 1550747"/>
              <a:gd name="connsiteY5" fmla="*/ 152984 h 1152190"/>
              <a:gd name="connsiteX6" fmla="*/ 892132 w 1550747"/>
              <a:gd name="connsiteY6" fmla="*/ 11885 h 1152190"/>
              <a:gd name="connsiteX7" fmla="*/ 292429 w 1550747"/>
              <a:gd name="connsiteY7" fmla="*/ 11885 h 1152190"/>
              <a:gd name="connsiteX8" fmla="*/ 163081 w 1550747"/>
              <a:gd name="connsiteY8" fmla="*/ 47160 h 1152190"/>
              <a:gd name="connsiteX9" fmla="*/ 57251 w 1550747"/>
              <a:gd name="connsiteY9" fmla="*/ 70677 h 1152190"/>
              <a:gd name="connsiteX10" fmla="*/ 10215 w 1550747"/>
              <a:gd name="connsiteY10" fmla="*/ 176501 h 115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0747" h="1152190">
                <a:moveTo>
                  <a:pt x="10215" y="176501"/>
                </a:moveTo>
                <a:cubicBezTo>
                  <a:pt x="43532" y="311721"/>
                  <a:pt x="108206" y="723260"/>
                  <a:pt x="257152" y="881996"/>
                </a:cubicBezTo>
                <a:cubicBezTo>
                  <a:pt x="406098" y="1040732"/>
                  <a:pt x="711828" y="1095604"/>
                  <a:pt x="903890" y="1128919"/>
                </a:cubicBezTo>
                <a:cubicBezTo>
                  <a:pt x="1095952" y="1162234"/>
                  <a:pt x="1301732" y="1170073"/>
                  <a:pt x="1409522" y="1081886"/>
                </a:cubicBezTo>
                <a:cubicBezTo>
                  <a:pt x="1517312" y="993699"/>
                  <a:pt x="1548669" y="754615"/>
                  <a:pt x="1550629" y="599798"/>
                </a:cubicBezTo>
                <a:cubicBezTo>
                  <a:pt x="1552589" y="444981"/>
                  <a:pt x="1531030" y="250969"/>
                  <a:pt x="1421281" y="152984"/>
                </a:cubicBezTo>
                <a:cubicBezTo>
                  <a:pt x="1311532" y="54999"/>
                  <a:pt x="1080274" y="35402"/>
                  <a:pt x="892132" y="11885"/>
                </a:cubicBezTo>
                <a:cubicBezTo>
                  <a:pt x="703990" y="-11632"/>
                  <a:pt x="413937" y="6006"/>
                  <a:pt x="292429" y="11885"/>
                </a:cubicBezTo>
                <a:cubicBezTo>
                  <a:pt x="170921" y="17764"/>
                  <a:pt x="202277" y="37361"/>
                  <a:pt x="163081" y="47160"/>
                </a:cubicBezTo>
                <a:cubicBezTo>
                  <a:pt x="123885" y="56959"/>
                  <a:pt x="80769" y="45201"/>
                  <a:pt x="57251" y="70677"/>
                </a:cubicBezTo>
                <a:cubicBezTo>
                  <a:pt x="33733" y="96153"/>
                  <a:pt x="-23102" y="41281"/>
                  <a:pt x="10215" y="176501"/>
                </a:cubicBezTo>
                <a:close/>
              </a:path>
            </a:pathLst>
          </a:cu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Freeform 66"/>
          <p:cNvSpPr/>
          <p:nvPr/>
        </p:nvSpPr>
        <p:spPr>
          <a:xfrm>
            <a:off x="1857853" y="4509658"/>
            <a:ext cx="850477" cy="1394685"/>
          </a:xfrm>
          <a:custGeom>
            <a:avLst/>
            <a:gdLst>
              <a:gd name="connsiteX0" fmla="*/ 693824 w 850477"/>
              <a:gd name="connsiteY0" fmla="*/ 385675 h 1394685"/>
              <a:gd name="connsiteX1" fmla="*/ 446888 w 850477"/>
              <a:gd name="connsiteY1" fmla="*/ 550291 h 1394685"/>
              <a:gd name="connsiteX2" fmla="*/ 364576 w 850477"/>
              <a:gd name="connsiteY2" fmla="*/ 750181 h 1394685"/>
              <a:gd name="connsiteX3" fmla="*/ 435129 w 850477"/>
              <a:gd name="connsiteY3" fmla="*/ 1196995 h 1394685"/>
              <a:gd name="connsiteX4" fmla="*/ 317540 w 850477"/>
              <a:gd name="connsiteY4" fmla="*/ 1373368 h 1394685"/>
              <a:gd name="connsiteX5" fmla="*/ 105880 w 850477"/>
              <a:gd name="connsiteY5" fmla="*/ 1373368 h 1394685"/>
              <a:gd name="connsiteX6" fmla="*/ 50 w 850477"/>
              <a:gd name="connsiteY6" fmla="*/ 1208753 h 1394685"/>
              <a:gd name="connsiteX7" fmla="*/ 117639 w 850477"/>
              <a:gd name="connsiteY7" fmla="*/ 691390 h 1394685"/>
              <a:gd name="connsiteX8" fmla="*/ 388093 w 850477"/>
              <a:gd name="connsiteY8" fmla="*/ 56444 h 1394685"/>
              <a:gd name="connsiteX9" fmla="*/ 752619 w 850477"/>
              <a:gd name="connsiteY9" fmla="*/ 56444 h 1394685"/>
              <a:gd name="connsiteX10" fmla="*/ 846690 w 850477"/>
              <a:gd name="connsiteY10" fmla="*/ 279851 h 1394685"/>
              <a:gd name="connsiteX11" fmla="*/ 693824 w 850477"/>
              <a:gd name="connsiteY11" fmla="*/ 385675 h 139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0477" h="1394685">
                <a:moveTo>
                  <a:pt x="693824" y="385675"/>
                </a:moveTo>
                <a:cubicBezTo>
                  <a:pt x="627190" y="430748"/>
                  <a:pt x="501763" y="489540"/>
                  <a:pt x="446888" y="550291"/>
                </a:cubicBezTo>
                <a:cubicBezTo>
                  <a:pt x="392013" y="611042"/>
                  <a:pt x="366536" y="642397"/>
                  <a:pt x="364576" y="750181"/>
                </a:cubicBezTo>
                <a:cubicBezTo>
                  <a:pt x="362616" y="857965"/>
                  <a:pt x="442968" y="1093131"/>
                  <a:pt x="435129" y="1196995"/>
                </a:cubicBezTo>
                <a:cubicBezTo>
                  <a:pt x="427290" y="1300859"/>
                  <a:pt x="372415" y="1343973"/>
                  <a:pt x="317540" y="1373368"/>
                </a:cubicBezTo>
                <a:cubicBezTo>
                  <a:pt x="262665" y="1402763"/>
                  <a:pt x="158795" y="1400804"/>
                  <a:pt x="105880" y="1373368"/>
                </a:cubicBezTo>
                <a:cubicBezTo>
                  <a:pt x="52965" y="1345932"/>
                  <a:pt x="-1910" y="1322416"/>
                  <a:pt x="50" y="1208753"/>
                </a:cubicBezTo>
                <a:cubicBezTo>
                  <a:pt x="2010" y="1095090"/>
                  <a:pt x="52965" y="883441"/>
                  <a:pt x="117639" y="691390"/>
                </a:cubicBezTo>
                <a:cubicBezTo>
                  <a:pt x="182313" y="499339"/>
                  <a:pt x="282263" y="162268"/>
                  <a:pt x="388093" y="56444"/>
                </a:cubicBezTo>
                <a:cubicBezTo>
                  <a:pt x="493923" y="-49380"/>
                  <a:pt x="676186" y="19209"/>
                  <a:pt x="752619" y="56444"/>
                </a:cubicBezTo>
                <a:cubicBezTo>
                  <a:pt x="829052" y="93679"/>
                  <a:pt x="862369" y="224979"/>
                  <a:pt x="846690" y="279851"/>
                </a:cubicBezTo>
                <a:cubicBezTo>
                  <a:pt x="831012" y="334723"/>
                  <a:pt x="760458" y="340602"/>
                  <a:pt x="693824" y="385675"/>
                </a:cubicBezTo>
                <a:close/>
              </a:path>
            </a:pathLst>
          </a:cu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Freeform 67"/>
          <p:cNvSpPr/>
          <p:nvPr/>
        </p:nvSpPr>
        <p:spPr>
          <a:xfrm>
            <a:off x="3561999" y="5032935"/>
            <a:ext cx="1761983" cy="859671"/>
          </a:xfrm>
          <a:custGeom>
            <a:avLst/>
            <a:gdLst>
              <a:gd name="connsiteX0" fmla="*/ 294914 w 1761983"/>
              <a:gd name="connsiteY0" fmla="*/ 320970 h 859671"/>
              <a:gd name="connsiteX1" fmla="*/ 47978 w 1761983"/>
              <a:gd name="connsiteY1" fmla="*/ 403278 h 859671"/>
              <a:gd name="connsiteX2" fmla="*/ 36219 w 1761983"/>
              <a:gd name="connsiteY2" fmla="*/ 661959 h 859671"/>
              <a:gd name="connsiteX3" fmla="*/ 436021 w 1761983"/>
              <a:gd name="connsiteY3" fmla="*/ 826575 h 859671"/>
              <a:gd name="connsiteX4" fmla="*/ 1141553 w 1761983"/>
              <a:gd name="connsiteY4" fmla="*/ 850091 h 859671"/>
              <a:gd name="connsiteX5" fmla="*/ 1506079 w 1761983"/>
              <a:gd name="connsiteY5" fmla="*/ 708992 h 859671"/>
              <a:gd name="connsiteX6" fmla="*/ 1729498 w 1761983"/>
              <a:gd name="connsiteY6" fmla="*/ 379761 h 859671"/>
              <a:gd name="connsiteX7" fmla="*/ 1729498 w 1761983"/>
              <a:gd name="connsiteY7" fmla="*/ 74047 h 859671"/>
              <a:gd name="connsiteX8" fmla="*/ 1435526 w 1761983"/>
              <a:gd name="connsiteY8" fmla="*/ 15256 h 859671"/>
              <a:gd name="connsiteX9" fmla="*/ 1259142 w 1761983"/>
              <a:gd name="connsiteY9" fmla="*/ 297454 h 859671"/>
              <a:gd name="connsiteX10" fmla="*/ 1165071 w 1761983"/>
              <a:gd name="connsiteY10" fmla="*/ 368003 h 859671"/>
              <a:gd name="connsiteX11" fmla="*/ 953411 w 1761983"/>
              <a:gd name="connsiteY11" fmla="*/ 438553 h 859671"/>
              <a:gd name="connsiteX12" fmla="*/ 294914 w 1761983"/>
              <a:gd name="connsiteY12" fmla="*/ 320970 h 85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1983" h="859671">
                <a:moveTo>
                  <a:pt x="294914" y="320970"/>
                </a:moveTo>
                <a:cubicBezTo>
                  <a:pt x="144009" y="315091"/>
                  <a:pt x="91094" y="346447"/>
                  <a:pt x="47978" y="403278"/>
                </a:cubicBezTo>
                <a:cubicBezTo>
                  <a:pt x="4862" y="460109"/>
                  <a:pt x="-28455" y="591410"/>
                  <a:pt x="36219" y="661959"/>
                </a:cubicBezTo>
                <a:cubicBezTo>
                  <a:pt x="100893" y="732508"/>
                  <a:pt x="251799" y="795220"/>
                  <a:pt x="436021" y="826575"/>
                </a:cubicBezTo>
                <a:cubicBezTo>
                  <a:pt x="620243" y="857930"/>
                  <a:pt x="963210" y="869688"/>
                  <a:pt x="1141553" y="850091"/>
                </a:cubicBezTo>
                <a:cubicBezTo>
                  <a:pt x="1319896" y="830494"/>
                  <a:pt x="1408088" y="787380"/>
                  <a:pt x="1506079" y="708992"/>
                </a:cubicBezTo>
                <a:cubicBezTo>
                  <a:pt x="1604070" y="630604"/>
                  <a:pt x="1692262" y="485585"/>
                  <a:pt x="1729498" y="379761"/>
                </a:cubicBezTo>
                <a:cubicBezTo>
                  <a:pt x="1766735" y="273937"/>
                  <a:pt x="1778493" y="134798"/>
                  <a:pt x="1729498" y="74047"/>
                </a:cubicBezTo>
                <a:cubicBezTo>
                  <a:pt x="1680503" y="13296"/>
                  <a:pt x="1513919" y="-21979"/>
                  <a:pt x="1435526" y="15256"/>
                </a:cubicBezTo>
                <a:cubicBezTo>
                  <a:pt x="1357133" y="52490"/>
                  <a:pt x="1304218" y="238663"/>
                  <a:pt x="1259142" y="297454"/>
                </a:cubicBezTo>
                <a:cubicBezTo>
                  <a:pt x="1214066" y="356245"/>
                  <a:pt x="1216026" y="344487"/>
                  <a:pt x="1165071" y="368003"/>
                </a:cubicBezTo>
                <a:cubicBezTo>
                  <a:pt x="1114116" y="391520"/>
                  <a:pt x="1096477" y="446392"/>
                  <a:pt x="953411" y="438553"/>
                </a:cubicBezTo>
                <a:cubicBezTo>
                  <a:pt x="810345" y="430714"/>
                  <a:pt x="445819" y="326849"/>
                  <a:pt x="294914" y="320970"/>
                </a:cubicBezTo>
                <a:close/>
              </a:path>
            </a:pathLst>
          </a:cu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Freeform 70"/>
          <p:cNvSpPr/>
          <p:nvPr/>
        </p:nvSpPr>
        <p:spPr>
          <a:xfrm>
            <a:off x="6041162" y="4380114"/>
            <a:ext cx="1955987" cy="1563445"/>
          </a:xfrm>
          <a:custGeom>
            <a:avLst/>
            <a:gdLst>
              <a:gd name="connsiteX0" fmla="*/ 1049443 w 1955987"/>
              <a:gd name="connsiteY0" fmla="*/ 562252 h 1563445"/>
              <a:gd name="connsiteX1" fmla="*/ 861301 w 1955987"/>
              <a:gd name="connsiteY1" fmla="*/ 526978 h 1563445"/>
              <a:gd name="connsiteX2" fmla="*/ 532053 w 1955987"/>
              <a:gd name="connsiteY2" fmla="*/ 691593 h 1563445"/>
              <a:gd name="connsiteX3" fmla="*/ 320393 w 1955987"/>
              <a:gd name="connsiteY3" fmla="*/ 903242 h 1563445"/>
              <a:gd name="connsiteX4" fmla="*/ 2903 w 1955987"/>
              <a:gd name="connsiteY4" fmla="*/ 597527 h 1563445"/>
              <a:gd name="connsiteX5" fmla="*/ 520294 w 1955987"/>
              <a:gd name="connsiteY5" fmla="*/ 80164 h 1563445"/>
              <a:gd name="connsiteX6" fmla="*/ 778989 w 1955987"/>
              <a:gd name="connsiteY6" fmla="*/ 9614 h 1563445"/>
              <a:gd name="connsiteX7" fmla="*/ 1014167 w 1955987"/>
              <a:gd name="connsiteY7" fmla="*/ 162472 h 1563445"/>
              <a:gd name="connsiteX8" fmla="*/ 1308139 w 1955987"/>
              <a:gd name="connsiteY8" fmla="*/ 491703 h 1563445"/>
              <a:gd name="connsiteX9" fmla="*/ 1778494 w 1955987"/>
              <a:gd name="connsiteY9" fmla="*/ 703351 h 1563445"/>
              <a:gd name="connsiteX10" fmla="*/ 1943118 w 1955987"/>
              <a:gd name="connsiteY10" fmla="*/ 997308 h 1563445"/>
              <a:gd name="connsiteX11" fmla="*/ 1472763 w 1955987"/>
              <a:gd name="connsiteY11" fmla="*/ 1526429 h 1563445"/>
              <a:gd name="connsiteX12" fmla="*/ 1084720 w 1955987"/>
              <a:gd name="connsiteY12" fmla="*/ 1467638 h 1563445"/>
              <a:gd name="connsiteX13" fmla="*/ 1143514 w 1955987"/>
              <a:gd name="connsiteY13" fmla="*/ 1056099 h 1563445"/>
              <a:gd name="connsiteX14" fmla="*/ 1249344 w 1955987"/>
              <a:gd name="connsiteY14" fmla="*/ 762143 h 1563445"/>
              <a:gd name="connsiteX15" fmla="*/ 1049443 w 1955987"/>
              <a:gd name="connsiteY15" fmla="*/ 562252 h 156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5987" h="1563445">
                <a:moveTo>
                  <a:pt x="1049443" y="562252"/>
                </a:moveTo>
                <a:cubicBezTo>
                  <a:pt x="984769" y="523058"/>
                  <a:pt x="947533" y="505421"/>
                  <a:pt x="861301" y="526978"/>
                </a:cubicBezTo>
                <a:cubicBezTo>
                  <a:pt x="775069" y="548535"/>
                  <a:pt x="622204" y="628882"/>
                  <a:pt x="532053" y="691593"/>
                </a:cubicBezTo>
                <a:cubicBezTo>
                  <a:pt x="441902" y="754304"/>
                  <a:pt x="408585" y="918920"/>
                  <a:pt x="320393" y="903242"/>
                </a:cubicBezTo>
                <a:cubicBezTo>
                  <a:pt x="232201" y="887564"/>
                  <a:pt x="-30414" y="734707"/>
                  <a:pt x="2903" y="597527"/>
                </a:cubicBezTo>
                <a:cubicBezTo>
                  <a:pt x="36220" y="460347"/>
                  <a:pt x="390946" y="178149"/>
                  <a:pt x="520294" y="80164"/>
                </a:cubicBezTo>
                <a:cubicBezTo>
                  <a:pt x="649642" y="-17822"/>
                  <a:pt x="696677" y="-4104"/>
                  <a:pt x="778989" y="9614"/>
                </a:cubicBezTo>
                <a:cubicBezTo>
                  <a:pt x="861301" y="23332"/>
                  <a:pt x="925975" y="82124"/>
                  <a:pt x="1014167" y="162472"/>
                </a:cubicBezTo>
                <a:cubicBezTo>
                  <a:pt x="1102359" y="242820"/>
                  <a:pt x="1180751" y="401557"/>
                  <a:pt x="1308139" y="491703"/>
                </a:cubicBezTo>
                <a:cubicBezTo>
                  <a:pt x="1435527" y="581849"/>
                  <a:pt x="1672664" y="619084"/>
                  <a:pt x="1778494" y="703351"/>
                </a:cubicBezTo>
                <a:cubicBezTo>
                  <a:pt x="1884324" y="787618"/>
                  <a:pt x="1994073" y="860128"/>
                  <a:pt x="1943118" y="997308"/>
                </a:cubicBezTo>
                <a:cubicBezTo>
                  <a:pt x="1892163" y="1134488"/>
                  <a:pt x="1615829" y="1448041"/>
                  <a:pt x="1472763" y="1526429"/>
                </a:cubicBezTo>
                <a:cubicBezTo>
                  <a:pt x="1329697" y="1604817"/>
                  <a:pt x="1139595" y="1546026"/>
                  <a:pt x="1084720" y="1467638"/>
                </a:cubicBezTo>
                <a:cubicBezTo>
                  <a:pt x="1029845" y="1389250"/>
                  <a:pt x="1116077" y="1173681"/>
                  <a:pt x="1143514" y="1056099"/>
                </a:cubicBezTo>
                <a:cubicBezTo>
                  <a:pt x="1170951" y="938517"/>
                  <a:pt x="1265022" y="846410"/>
                  <a:pt x="1249344" y="762143"/>
                </a:cubicBezTo>
                <a:cubicBezTo>
                  <a:pt x="1233666" y="677876"/>
                  <a:pt x="1114117" y="601446"/>
                  <a:pt x="1049443" y="562252"/>
                </a:cubicBezTo>
                <a:close/>
              </a:path>
            </a:pathLst>
          </a:cu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310723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Content Placeholder 2"/>
          <p:cNvSpPr>
            <a:spLocks noGrp="1"/>
          </p:cNvSpPr>
          <p:nvPr>
            <p:ph idx="1"/>
          </p:nvPr>
        </p:nvSpPr>
        <p:spPr>
          <a:xfrm>
            <a:off x="457200" y="999454"/>
            <a:ext cx="8561862" cy="2247648"/>
          </a:xfrm>
        </p:spPr>
        <p:txBody>
          <a:bodyPr/>
          <a:lstStyle/>
          <a:p>
            <a:pPr marL="0" indent="0">
              <a:buNone/>
            </a:pPr>
            <a:r>
              <a:rPr lang="en-US" dirty="0" smtClean="0">
                <a:solidFill>
                  <a:srgbClr val="000000"/>
                </a:solidFill>
              </a:rPr>
              <a:t>Problem 1: #possible groups is exponential.</a:t>
            </a:r>
          </a:p>
          <a:p>
            <a:pPr marL="0" indent="0">
              <a:buNone/>
            </a:pPr>
            <a:r>
              <a:rPr lang="en-US" dirty="0" smtClean="0">
                <a:solidFill>
                  <a:srgbClr val="0000FF"/>
                </a:solidFill>
              </a:rPr>
              <a:t>Solution: proposing candidate groups.</a:t>
            </a:r>
          </a:p>
          <a:p>
            <a:pPr marL="0" indent="0">
              <a:buNone/>
            </a:pPr>
            <a:endParaRPr lang="en-US" dirty="0" smtClean="0">
              <a:solidFill>
                <a:srgbClr val="000000"/>
              </a:solidFill>
            </a:endParaRPr>
          </a:p>
          <a:p>
            <a:pPr marL="0" indent="0">
              <a:buNone/>
            </a:pPr>
            <a:endParaRPr lang="en-US" dirty="0" smtClean="0">
              <a:solidFill>
                <a:srgbClr val="000000"/>
              </a:solidFill>
            </a:endParaRPr>
          </a:p>
          <a:p>
            <a:pPr marL="0" indent="0">
              <a:buNone/>
            </a:pPr>
            <a:endParaRPr lang="en-US" dirty="0">
              <a:solidFill>
                <a:srgbClr val="000000"/>
              </a:solidFill>
            </a:endParaRPr>
          </a:p>
          <a:p>
            <a:pPr marL="0" indent="0">
              <a:buNone/>
            </a:pPr>
            <a:endParaRPr lang="en-US" dirty="0" smtClean="0">
              <a:solidFill>
                <a:srgbClr val="000000"/>
              </a:solidFill>
            </a:endParaRPr>
          </a:p>
        </p:txBody>
      </p:sp>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Scene parsing</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108" name="Oval 107"/>
          <p:cNvSpPr/>
          <p:nvPr/>
        </p:nvSpPr>
        <p:spPr>
          <a:xfrm>
            <a:off x="900509" y="3108990"/>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1335138" y="2680728"/>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1047487" y="3676983"/>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1511986" y="3236049"/>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a:off x="1923050" y="3813117"/>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2267665" y="2827706"/>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2267665" y="3383027"/>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ectangle 114"/>
          <p:cNvSpPr/>
          <p:nvPr/>
        </p:nvSpPr>
        <p:spPr>
          <a:xfrm>
            <a:off x="705533" y="2602472"/>
            <a:ext cx="2262164" cy="15993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6" name="TextBox 115"/>
          <p:cNvSpPr txBox="1"/>
          <p:nvPr/>
        </p:nvSpPr>
        <p:spPr>
          <a:xfrm>
            <a:off x="2426787" y="3740106"/>
            <a:ext cx="540909" cy="461665"/>
          </a:xfrm>
          <a:prstGeom prst="rect">
            <a:avLst/>
          </a:prstGeom>
          <a:noFill/>
        </p:spPr>
        <p:txBody>
          <a:bodyPr wrap="square" rtlCol="0">
            <a:spAutoFit/>
          </a:bodyPr>
          <a:lstStyle/>
          <a:p>
            <a:pPr algn="ctr"/>
            <a:r>
              <a:rPr lang="en-US" sz="2400" b="1" dirty="0" smtClean="0"/>
              <a:t>…</a:t>
            </a:r>
            <a:endParaRPr lang="en-US" sz="2400" b="1" dirty="0"/>
          </a:p>
        </p:txBody>
      </p:sp>
      <p:sp>
        <p:nvSpPr>
          <p:cNvPr id="117" name="Oval 116"/>
          <p:cNvSpPr/>
          <p:nvPr/>
        </p:nvSpPr>
        <p:spPr>
          <a:xfrm>
            <a:off x="3572836" y="3108990"/>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p:nvPr/>
        </p:nvSpPr>
        <p:spPr>
          <a:xfrm>
            <a:off x="4007465" y="2680728"/>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p:nvPr/>
        </p:nvSpPr>
        <p:spPr>
          <a:xfrm>
            <a:off x="3719814" y="3676983"/>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p:cNvSpPr/>
          <p:nvPr/>
        </p:nvSpPr>
        <p:spPr>
          <a:xfrm>
            <a:off x="4184313" y="3236049"/>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p:cNvSpPr/>
          <p:nvPr/>
        </p:nvSpPr>
        <p:spPr>
          <a:xfrm>
            <a:off x="4595377" y="3813117"/>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p:cNvSpPr/>
          <p:nvPr/>
        </p:nvSpPr>
        <p:spPr>
          <a:xfrm>
            <a:off x="4939992" y="2827706"/>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p:nvPr/>
        </p:nvSpPr>
        <p:spPr>
          <a:xfrm>
            <a:off x="4939992" y="3383027"/>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ectangle 123"/>
          <p:cNvSpPr/>
          <p:nvPr/>
        </p:nvSpPr>
        <p:spPr>
          <a:xfrm>
            <a:off x="3377860" y="2602472"/>
            <a:ext cx="2262164" cy="15993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5" name="TextBox 124"/>
          <p:cNvSpPr txBox="1"/>
          <p:nvPr/>
        </p:nvSpPr>
        <p:spPr>
          <a:xfrm>
            <a:off x="5099114" y="3740106"/>
            <a:ext cx="540909" cy="461665"/>
          </a:xfrm>
          <a:prstGeom prst="rect">
            <a:avLst/>
          </a:prstGeom>
          <a:noFill/>
        </p:spPr>
        <p:txBody>
          <a:bodyPr wrap="square" rtlCol="0">
            <a:spAutoFit/>
          </a:bodyPr>
          <a:lstStyle/>
          <a:p>
            <a:pPr algn="ctr"/>
            <a:r>
              <a:rPr lang="en-US" sz="2400" b="1" dirty="0" smtClean="0"/>
              <a:t>…</a:t>
            </a:r>
            <a:endParaRPr lang="en-US" sz="2400" b="1" dirty="0"/>
          </a:p>
        </p:txBody>
      </p:sp>
      <p:sp>
        <p:nvSpPr>
          <p:cNvPr id="126" name="Oval 125"/>
          <p:cNvSpPr/>
          <p:nvPr/>
        </p:nvSpPr>
        <p:spPr>
          <a:xfrm>
            <a:off x="6191540" y="3108990"/>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Oval 126"/>
          <p:cNvSpPr/>
          <p:nvPr/>
        </p:nvSpPr>
        <p:spPr>
          <a:xfrm>
            <a:off x="6626169" y="2680728"/>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p:cNvSpPr/>
          <p:nvPr/>
        </p:nvSpPr>
        <p:spPr>
          <a:xfrm>
            <a:off x="6338518" y="3676983"/>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p:cNvSpPr/>
          <p:nvPr/>
        </p:nvSpPr>
        <p:spPr>
          <a:xfrm>
            <a:off x="6803017" y="3236049"/>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p:cNvSpPr/>
          <p:nvPr/>
        </p:nvSpPr>
        <p:spPr>
          <a:xfrm>
            <a:off x="7214081" y="3813117"/>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p:cNvSpPr/>
          <p:nvPr/>
        </p:nvSpPr>
        <p:spPr>
          <a:xfrm>
            <a:off x="7558696" y="2827706"/>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Oval 131"/>
          <p:cNvSpPr/>
          <p:nvPr/>
        </p:nvSpPr>
        <p:spPr>
          <a:xfrm>
            <a:off x="7558696" y="3383027"/>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Rectangle 132"/>
          <p:cNvSpPr/>
          <p:nvPr/>
        </p:nvSpPr>
        <p:spPr>
          <a:xfrm>
            <a:off x="5996564" y="2602472"/>
            <a:ext cx="2262164" cy="15993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4" name="TextBox 133"/>
          <p:cNvSpPr txBox="1"/>
          <p:nvPr/>
        </p:nvSpPr>
        <p:spPr>
          <a:xfrm>
            <a:off x="7717818" y="3740106"/>
            <a:ext cx="540909" cy="461665"/>
          </a:xfrm>
          <a:prstGeom prst="rect">
            <a:avLst/>
          </a:prstGeom>
          <a:noFill/>
        </p:spPr>
        <p:txBody>
          <a:bodyPr wrap="square" rtlCol="0">
            <a:spAutoFit/>
          </a:bodyPr>
          <a:lstStyle/>
          <a:p>
            <a:pPr algn="ctr"/>
            <a:r>
              <a:rPr lang="en-US" sz="2400" b="1" dirty="0" smtClean="0"/>
              <a:t>…</a:t>
            </a:r>
            <a:endParaRPr lang="en-US" sz="2400" b="1" dirty="0"/>
          </a:p>
        </p:txBody>
      </p:sp>
      <p:sp>
        <p:nvSpPr>
          <p:cNvPr id="135" name="Oval 134"/>
          <p:cNvSpPr/>
          <p:nvPr/>
        </p:nvSpPr>
        <p:spPr>
          <a:xfrm>
            <a:off x="900508" y="4848763"/>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p:cNvSpPr/>
          <p:nvPr/>
        </p:nvSpPr>
        <p:spPr>
          <a:xfrm>
            <a:off x="1335137" y="4420501"/>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p:nvPr/>
        </p:nvSpPr>
        <p:spPr>
          <a:xfrm>
            <a:off x="1047486" y="5416756"/>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a:off x="1511985" y="4975822"/>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p:cNvSpPr/>
          <p:nvPr/>
        </p:nvSpPr>
        <p:spPr>
          <a:xfrm>
            <a:off x="1923049" y="5552890"/>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p:cNvSpPr/>
          <p:nvPr/>
        </p:nvSpPr>
        <p:spPr>
          <a:xfrm>
            <a:off x="2267664" y="4567479"/>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p:cNvSpPr/>
          <p:nvPr/>
        </p:nvSpPr>
        <p:spPr>
          <a:xfrm>
            <a:off x="2267664" y="5122800"/>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Rectangle 141"/>
          <p:cNvSpPr/>
          <p:nvPr/>
        </p:nvSpPr>
        <p:spPr>
          <a:xfrm>
            <a:off x="705532" y="4342245"/>
            <a:ext cx="2262164" cy="15993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3" name="TextBox 142"/>
          <p:cNvSpPr txBox="1"/>
          <p:nvPr/>
        </p:nvSpPr>
        <p:spPr>
          <a:xfrm>
            <a:off x="2426786" y="5479879"/>
            <a:ext cx="540909" cy="461665"/>
          </a:xfrm>
          <a:prstGeom prst="rect">
            <a:avLst/>
          </a:prstGeom>
          <a:noFill/>
        </p:spPr>
        <p:txBody>
          <a:bodyPr wrap="square" rtlCol="0">
            <a:spAutoFit/>
          </a:bodyPr>
          <a:lstStyle/>
          <a:p>
            <a:pPr algn="ctr"/>
            <a:r>
              <a:rPr lang="en-US" sz="2400" b="1" dirty="0" smtClean="0"/>
              <a:t>…</a:t>
            </a:r>
            <a:endParaRPr lang="en-US" sz="2400" b="1" dirty="0"/>
          </a:p>
        </p:txBody>
      </p:sp>
      <p:sp>
        <p:nvSpPr>
          <p:cNvPr id="144" name="Oval 143"/>
          <p:cNvSpPr/>
          <p:nvPr/>
        </p:nvSpPr>
        <p:spPr>
          <a:xfrm>
            <a:off x="3572836" y="4848763"/>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p:cNvSpPr/>
          <p:nvPr/>
        </p:nvSpPr>
        <p:spPr>
          <a:xfrm>
            <a:off x="4007465" y="4420501"/>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p:cNvSpPr/>
          <p:nvPr/>
        </p:nvSpPr>
        <p:spPr>
          <a:xfrm>
            <a:off x="3719814" y="5416756"/>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Oval 146"/>
          <p:cNvSpPr/>
          <p:nvPr/>
        </p:nvSpPr>
        <p:spPr>
          <a:xfrm>
            <a:off x="4184313" y="4975822"/>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p:nvPr/>
        </p:nvSpPr>
        <p:spPr>
          <a:xfrm>
            <a:off x="4595377" y="5552890"/>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Oval 148"/>
          <p:cNvSpPr/>
          <p:nvPr/>
        </p:nvSpPr>
        <p:spPr>
          <a:xfrm>
            <a:off x="4939992" y="4567479"/>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Oval 149"/>
          <p:cNvSpPr/>
          <p:nvPr/>
        </p:nvSpPr>
        <p:spPr>
          <a:xfrm>
            <a:off x="4939992" y="5122800"/>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Rectangle 150"/>
          <p:cNvSpPr/>
          <p:nvPr/>
        </p:nvSpPr>
        <p:spPr>
          <a:xfrm>
            <a:off x="3377860" y="4342245"/>
            <a:ext cx="2262164" cy="15993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2" name="TextBox 151"/>
          <p:cNvSpPr txBox="1"/>
          <p:nvPr/>
        </p:nvSpPr>
        <p:spPr>
          <a:xfrm>
            <a:off x="5099114" y="5479879"/>
            <a:ext cx="540909" cy="461665"/>
          </a:xfrm>
          <a:prstGeom prst="rect">
            <a:avLst/>
          </a:prstGeom>
          <a:noFill/>
        </p:spPr>
        <p:txBody>
          <a:bodyPr wrap="square" rtlCol="0">
            <a:spAutoFit/>
          </a:bodyPr>
          <a:lstStyle/>
          <a:p>
            <a:pPr algn="ctr"/>
            <a:r>
              <a:rPr lang="en-US" sz="2400" b="1" dirty="0" smtClean="0"/>
              <a:t>…</a:t>
            </a:r>
            <a:endParaRPr lang="en-US" sz="2400" b="1" dirty="0"/>
          </a:p>
        </p:txBody>
      </p:sp>
      <p:sp>
        <p:nvSpPr>
          <p:cNvPr id="153" name="Oval 152"/>
          <p:cNvSpPr/>
          <p:nvPr/>
        </p:nvSpPr>
        <p:spPr>
          <a:xfrm>
            <a:off x="6191539" y="4848763"/>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Oval 153"/>
          <p:cNvSpPr/>
          <p:nvPr/>
        </p:nvSpPr>
        <p:spPr>
          <a:xfrm>
            <a:off x="6626168" y="4420501"/>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Oval 154"/>
          <p:cNvSpPr/>
          <p:nvPr/>
        </p:nvSpPr>
        <p:spPr>
          <a:xfrm>
            <a:off x="6338517" y="5416756"/>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Oval 155"/>
          <p:cNvSpPr/>
          <p:nvPr/>
        </p:nvSpPr>
        <p:spPr>
          <a:xfrm>
            <a:off x="6803016" y="4975822"/>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Oval 156"/>
          <p:cNvSpPr/>
          <p:nvPr/>
        </p:nvSpPr>
        <p:spPr>
          <a:xfrm>
            <a:off x="7214080" y="5552890"/>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Oval 157"/>
          <p:cNvSpPr/>
          <p:nvPr/>
        </p:nvSpPr>
        <p:spPr>
          <a:xfrm>
            <a:off x="7558695" y="4567479"/>
            <a:ext cx="293956" cy="29395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Oval 158"/>
          <p:cNvSpPr/>
          <p:nvPr/>
        </p:nvSpPr>
        <p:spPr>
          <a:xfrm>
            <a:off x="7558695" y="5122800"/>
            <a:ext cx="293956" cy="293956"/>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Rectangle 159"/>
          <p:cNvSpPr/>
          <p:nvPr/>
        </p:nvSpPr>
        <p:spPr>
          <a:xfrm>
            <a:off x="5996563" y="4342245"/>
            <a:ext cx="2262164" cy="15993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1" name="TextBox 160"/>
          <p:cNvSpPr txBox="1"/>
          <p:nvPr/>
        </p:nvSpPr>
        <p:spPr>
          <a:xfrm>
            <a:off x="7717817" y="5479879"/>
            <a:ext cx="540909" cy="461665"/>
          </a:xfrm>
          <a:prstGeom prst="rect">
            <a:avLst/>
          </a:prstGeom>
          <a:noFill/>
        </p:spPr>
        <p:txBody>
          <a:bodyPr wrap="square" rtlCol="0">
            <a:spAutoFit/>
          </a:bodyPr>
          <a:lstStyle/>
          <a:p>
            <a:pPr algn="ctr"/>
            <a:r>
              <a:rPr lang="en-US" sz="2400" b="1" dirty="0" smtClean="0"/>
              <a:t>…</a:t>
            </a:r>
            <a:endParaRPr lang="en-US" sz="2400" b="1" dirty="0"/>
          </a:p>
        </p:txBody>
      </p:sp>
      <p:sp>
        <p:nvSpPr>
          <p:cNvPr id="162" name="Freeform 161"/>
          <p:cNvSpPr/>
          <p:nvPr/>
        </p:nvSpPr>
        <p:spPr>
          <a:xfrm>
            <a:off x="1171400" y="2636617"/>
            <a:ext cx="1569758" cy="607778"/>
          </a:xfrm>
          <a:custGeom>
            <a:avLst/>
            <a:gdLst>
              <a:gd name="connsiteX0" fmla="*/ 16247 w 1569758"/>
              <a:gd name="connsiteY0" fmla="*/ 36407 h 607778"/>
              <a:gd name="connsiteX1" fmla="*/ 39765 w 1569758"/>
              <a:gd name="connsiteY1" fmla="*/ 271572 h 607778"/>
              <a:gd name="connsiteX2" fmla="*/ 357255 w 1569758"/>
              <a:gd name="connsiteY2" fmla="*/ 494979 h 607778"/>
              <a:gd name="connsiteX3" fmla="*/ 1415554 w 1569758"/>
              <a:gd name="connsiteY3" fmla="*/ 589045 h 607778"/>
              <a:gd name="connsiteX4" fmla="*/ 1497866 w 1569758"/>
              <a:gd name="connsiteY4" fmla="*/ 130473 h 607778"/>
              <a:gd name="connsiteX5" fmla="*/ 780574 w 1569758"/>
              <a:gd name="connsiteY5" fmla="*/ 24649 h 607778"/>
              <a:gd name="connsiteX6" fmla="*/ 145595 w 1569758"/>
              <a:gd name="connsiteY6" fmla="*/ 1132 h 607778"/>
              <a:gd name="connsiteX7" fmla="*/ 16247 w 1569758"/>
              <a:gd name="connsiteY7" fmla="*/ 36407 h 60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9758" h="607778">
                <a:moveTo>
                  <a:pt x="16247" y="36407"/>
                </a:moveTo>
                <a:cubicBezTo>
                  <a:pt x="-1391" y="81480"/>
                  <a:pt x="-17070" y="195143"/>
                  <a:pt x="39765" y="271572"/>
                </a:cubicBezTo>
                <a:cubicBezTo>
                  <a:pt x="96600" y="348001"/>
                  <a:pt x="127957" y="442067"/>
                  <a:pt x="357255" y="494979"/>
                </a:cubicBezTo>
                <a:cubicBezTo>
                  <a:pt x="586553" y="547891"/>
                  <a:pt x="1225452" y="649796"/>
                  <a:pt x="1415554" y="589045"/>
                </a:cubicBezTo>
                <a:cubicBezTo>
                  <a:pt x="1605656" y="528294"/>
                  <a:pt x="1603696" y="224539"/>
                  <a:pt x="1497866" y="130473"/>
                </a:cubicBezTo>
                <a:cubicBezTo>
                  <a:pt x="1392036" y="36407"/>
                  <a:pt x="1005952" y="46206"/>
                  <a:pt x="780574" y="24649"/>
                </a:cubicBezTo>
                <a:cubicBezTo>
                  <a:pt x="555196" y="3092"/>
                  <a:pt x="272983" y="-2787"/>
                  <a:pt x="145595" y="1132"/>
                </a:cubicBezTo>
                <a:cubicBezTo>
                  <a:pt x="18207" y="5051"/>
                  <a:pt x="33885" y="-8666"/>
                  <a:pt x="16247" y="36407"/>
                </a:cubicBezTo>
                <a:close/>
              </a:path>
            </a:pathLst>
          </a:custGeom>
          <a:noFill/>
          <a:ln w="508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3" name="Freeform 162"/>
          <p:cNvSpPr/>
          <p:nvPr/>
        </p:nvSpPr>
        <p:spPr>
          <a:xfrm>
            <a:off x="3437890" y="2661266"/>
            <a:ext cx="1560371" cy="1516356"/>
          </a:xfrm>
          <a:custGeom>
            <a:avLst/>
            <a:gdLst>
              <a:gd name="connsiteX0" fmla="*/ 336711 w 1560371"/>
              <a:gd name="connsiteY0" fmla="*/ 94066 h 1516356"/>
              <a:gd name="connsiteX1" fmla="*/ 595406 w 1560371"/>
              <a:gd name="connsiteY1" fmla="*/ 0 h 1516356"/>
              <a:gd name="connsiteX2" fmla="*/ 948173 w 1560371"/>
              <a:gd name="connsiteY2" fmla="*/ 35274 h 1516356"/>
              <a:gd name="connsiteX3" fmla="*/ 818825 w 1560371"/>
              <a:gd name="connsiteY3" fmla="*/ 411538 h 1516356"/>
              <a:gd name="connsiteX4" fmla="*/ 665960 w 1560371"/>
              <a:gd name="connsiteY4" fmla="*/ 670220 h 1516356"/>
              <a:gd name="connsiteX5" fmla="*/ 736513 w 1560371"/>
              <a:gd name="connsiteY5" fmla="*/ 905385 h 1516356"/>
              <a:gd name="connsiteX6" fmla="*/ 1006967 w 1560371"/>
              <a:gd name="connsiteY6" fmla="*/ 987693 h 1516356"/>
              <a:gd name="connsiteX7" fmla="*/ 1500840 w 1560371"/>
              <a:gd name="connsiteY7" fmla="*/ 1117033 h 1516356"/>
              <a:gd name="connsiteX8" fmla="*/ 1512599 w 1560371"/>
              <a:gd name="connsiteY8" fmla="*/ 1434506 h 1516356"/>
              <a:gd name="connsiteX9" fmla="*/ 1148074 w 1560371"/>
              <a:gd name="connsiteY9" fmla="*/ 1505056 h 1516356"/>
              <a:gd name="connsiteX10" fmla="*/ 912896 w 1560371"/>
              <a:gd name="connsiteY10" fmla="*/ 1246374 h 1516356"/>
              <a:gd name="connsiteX11" fmla="*/ 419023 w 1560371"/>
              <a:gd name="connsiteY11" fmla="*/ 893627 h 1516356"/>
              <a:gd name="connsiteX12" fmla="*/ 42739 w 1560371"/>
              <a:gd name="connsiteY12" fmla="*/ 787802 h 1516356"/>
              <a:gd name="connsiteX13" fmla="*/ 42739 w 1560371"/>
              <a:gd name="connsiteY13" fmla="*/ 399780 h 1516356"/>
              <a:gd name="connsiteX14" fmla="*/ 336711 w 1560371"/>
              <a:gd name="connsiteY14" fmla="*/ 94066 h 151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0371" h="1516356">
                <a:moveTo>
                  <a:pt x="336711" y="94066"/>
                </a:moveTo>
                <a:cubicBezTo>
                  <a:pt x="415103" y="51932"/>
                  <a:pt x="493496" y="9799"/>
                  <a:pt x="595406" y="0"/>
                </a:cubicBezTo>
                <a:lnTo>
                  <a:pt x="948173" y="35274"/>
                </a:lnTo>
                <a:cubicBezTo>
                  <a:pt x="985409" y="103864"/>
                  <a:pt x="865860" y="305714"/>
                  <a:pt x="818825" y="411538"/>
                </a:cubicBezTo>
                <a:cubicBezTo>
                  <a:pt x="771790" y="517362"/>
                  <a:pt x="679679" y="587912"/>
                  <a:pt x="665960" y="670220"/>
                </a:cubicBezTo>
                <a:cubicBezTo>
                  <a:pt x="652241" y="752528"/>
                  <a:pt x="679679" y="852473"/>
                  <a:pt x="736513" y="905385"/>
                </a:cubicBezTo>
                <a:cubicBezTo>
                  <a:pt x="793347" y="958297"/>
                  <a:pt x="879579" y="952418"/>
                  <a:pt x="1006967" y="987693"/>
                </a:cubicBezTo>
                <a:cubicBezTo>
                  <a:pt x="1134355" y="1022968"/>
                  <a:pt x="1416568" y="1042564"/>
                  <a:pt x="1500840" y="1117033"/>
                </a:cubicBezTo>
                <a:cubicBezTo>
                  <a:pt x="1585112" y="1191502"/>
                  <a:pt x="1571393" y="1369836"/>
                  <a:pt x="1512599" y="1434506"/>
                </a:cubicBezTo>
                <a:cubicBezTo>
                  <a:pt x="1453805" y="1499176"/>
                  <a:pt x="1248024" y="1536411"/>
                  <a:pt x="1148074" y="1505056"/>
                </a:cubicBezTo>
                <a:cubicBezTo>
                  <a:pt x="1048124" y="1473701"/>
                  <a:pt x="1034404" y="1348279"/>
                  <a:pt x="912896" y="1246374"/>
                </a:cubicBezTo>
                <a:cubicBezTo>
                  <a:pt x="791388" y="1144469"/>
                  <a:pt x="564049" y="970056"/>
                  <a:pt x="419023" y="893627"/>
                </a:cubicBezTo>
                <a:cubicBezTo>
                  <a:pt x="273997" y="817198"/>
                  <a:pt x="105453" y="870110"/>
                  <a:pt x="42739" y="787802"/>
                </a:cubicBezTo>
                <a:cubicBezTo>
                  <a:pt x="-19975" y="705494"/>
                  <a:pt x="-8216" y="519322"/>
                  <a:pt x="42739" y="399780"/>
                </a:cubicBezTo>
                <a:cubicBezTo>
                  <a:pt x="93694" y="280238"/>
                  <a:pt x="221082" y="175393"/>
                  <a:pt x="336711" y="94066"/>
                </a:cubicBezTo>
                <a:close/>
              </a:path>
            </a:pathLst>
          </a:cu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Freeform 163"/>
          <p:cNvSpPr/>
          <p:nvPr/>
        </p:nvSpPr>
        <p:spPr>
          <a:xfrm>
            <a:off x="6480687" y="2637622"/>
            <a:ext cx="1550747" cy="1152190"/>
          </a:xfrm>
          <a:custGeom>
            <a:avLst/>
            <a:gdLst>
              <a:gd name="connsiteX0" fmla="*/ 10215 w 1550747"/>
              <a:gd name="connsiteY0" fmla="*/ 176501 h 1152190"/>
              <a:gd name="connsiteX1" fmla="*/ 257152 w 1550747"/>
              <a:gd name="connsiteY1" fmla="*/ 881996 h 1152190"/>
              <a:gd name="connsiteX2" fmla="*/ 903890 w 1550747"/>
              <a:gd name="connsiteY2" fmla="*/ 1128919 h 1152190"/>
              <a:gd name="connsiteX3" fmla="*/ 1409522 w 1550747"/>
              <a:gd name="connsiteY3" fmla="*/ 1081886 h 1152190"/>
              <a:gd name="connsiteX4" fmla="*/ 1550629 w 1550747"/>
              <a:gd name="connsiteY4" fmla="*/ 599798 h 1152190"/>
              <a:gd name="connsiteX5" fmla="*/ 1421281 w 1550747"/>
              <a:gd name="connsiteY5" fmla="*/ 152984 h 1152190"/>
              <a:gd name="connsiteX6" fmla="*/ 892132 w 1550747"/>
              <a:gd name="connsiteY6" fmla="*/ 11885 h 1152190"/>
              <a:gd name="connsiteX7" fmla="*/ 292429 w 1550747"/>
              <a:gd name="connsiteY7" fmla="*/ 11885 h 1152190"/>
              <a:gd name="connsiteX8" fmla="*/ 163081 w 1550747"/>
              <a:gd name="connsiteY8" fmla="*/ 47160 h 1152190"/>
              <a:gd name="connsiteX9" fmla="*/ 57251 w 1550747"/>
              <a:gd name="connsiteY9" fmla="*/ 70677 h 1152190"/>
              <a:gd name="connsiteX10" fmla="*/ 10215 w 1550747"/>
              <a:gd name="connsiteY10" fmla="*/ 176501 h 1152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0747" h="1152190">
                <a:moveTo>
                  <a:pt x="10215" y="176501"/>
                </a:moveTo>
                <a:cubicBezTo>
                  <a:pt x="43532" y="311721"/>
                  <a:pt x="108206" y="723260"/>
                  <a:pt x="257152" y="881996"/>
                </a:cubicBezTo>
                <a:cubicBezTo>
                  <a:pt x="406098" y="1040732"/>
                  <a:pt x="711828" y="1095604"/>
                  <a:pt x="903890" y="1128919"/>
                </a:cubicBezTo>
                <a:cubicBezTo>
                  <a:pt x="1095952" y="1162234"/>
                  <a:pt x="1301732" y="1170073"/>
                  <a:pt x="1409522" y="1081886"/>
                </a:cubicBezTo>
                <a:cubicBezTo>
                  <a:pt x="1517312" y="993699"/>
                  <a:pt x="1548669" y="754615"/>
                  <a:pt x="1550629" y="599798"/>
                </a:cubicBezTo>
                <a:cubicBezTo>
                  <a:pt x="1552589" y="444981"/>
                  <a:pt x="1531030" y="250969"/>
                  <a:pt x="1421281" y="152984"/>
                </a:cubicBezTo>
                <a:cubicBezTo>
                  <a:pt x="1311532" y="54999"/>
                  <a:pt x="1080274" y="35402"/>
                  <a:pt x="892132" y="11885"/>
                </a:cubicBezTo>
                <a:cubicBezTo>
                  <a:pt x="703990" y="-11632"/>
                  <a:pt x="413937" y="6006"/>
                  <a:pt x="292429" y="11885"/>
                </a:cubicBezTo>
                <a:cubicBezTo>
                  <a:pt x="170921" y="17764"/>
                  <a:pt x="202277" y="37361"/>
                  <a:pt x="163081" y="47160"/>
                </a:cubicBezTo>
                <a:cubicBezTo>
                  <a:pt x="123885" y="56959"/>
                  <a:pt x="80769" y="45201"/>
                  <a:pt x="57251" y="70677"/>
                </a:cubicBezTo>
                <a:cubicBezTo>
                  <a:pt x="33733" y="96153"/>
                  <a:pt x="-23102" y="41281"/>
                  <a:pt x="10215" y="176501"/>
                </a:cubicBezTo>
                <a:close/>
              </a:path>
            </a:pathLst>
          </a:cu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Freeform 164"/>
          <p:cNvSpPr/>
          <p:nvPr/>
        </p:nvSpPr>
        <p:spPr>
          <a:xfrm>
            <a:off x="1857853" y="4509658"/>
            <a:ext cx="850477" cy="1394685"/>
          </a:xfrm>
          <a:custGeom>
            <a:avLst/>
            <a:gdLst>
              <a:gd name="connsiteX0" fmla="*/ 693824 w 850477"/>
              <a:gd name="connsiteY0" fmla="*/ 385675 h 1394685"/>
              <a:gd name="connsiteX1" fmla="*/ 446888 w 850477"/>
              <a:gd name="connsiteY1" fmla="*/ 550291 h 1394685"/>
              <a:gd name="connsiteX2" fmla="*/ 364576 w 850477"/>
              <a:gd name="connsiteY2" fmla="*/ 750181 h 1394685"/>
              <a:gd name="connsiteX3" fmla="*/ 435129 w 850477"/>
              <a:gd name="connsiteY3" fmla="*/ 1196995 h 1394685"/>
              <a:gd name="connsiteX4" fmla="*/ 317540 w 850477"/>
              <a:gd name="connsiteY4" fmla="*/ 1373368 h 1394685"/>
              <a:gd name="connsiteX5" fmla="*/ 105880 w 850477"/>
              <a:gd name="connsiteY5" fmla="*/ 1373368 h 1394685"/>
              <a:gd name="connsiteX6" fmla="*/ 50 w 850477"/>
              <a:gd name="connsiteY6" fmla="*/ 1208753 h 1394685"/>
              <a:gd name="connsiteX7" fmla="*/ 117639 w 850477"/>
              <a:gd name="connsiteY7" fmla="*/ 691390 h 1394685"/>
              <a:gd name="connsiteX8" fmla="*/ 388093 w 850477"/>
              <a:gd name="connsiteY8" fmla="*/ 56444 h 1394685"/>
              <a:gd name="connsiteX9" fmla="*/ 752619 w 850477"/>
              <a:gd name="connsiteY9" fmla="*/ 56444 h 1394685"/>
              <a:gd name="connsiteX10" fmla="*/ 846690 w 850477"/>
              <a:gd name="connsiteY10" fmla="*/ 279851 h 1394685"/>
              <a:gd name="connsiteX11" fmla="*/ 693824 w 850477"/>
              <a:gd name="connsiteY11" fmla="*/ 385675 h 139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0477" h="1394685">
                <a:moveTo>
                  <a:pt x="693824" y="385675"/>
                </a:moveTo>
                <a:cubicBezTo>
                  <a:pt x="627190" y="430748"/>
                  <a:pt x="501763" y="489540"/>
                  <a:pt x="446888" y="550291"/>
                </a:cubicBezTo>
                <a:cubicBezTo>
                  <a:pt x="392013" y="611042"/>
                  <a:pt x="366536" y="642397"/>
                  <a:pt x="364576" y="750181"/>
                </a:cubicBezTo>
                <a:cubicBezTo>
                  <a:pt x="362616" y="857965"/>
                  <a:pt x="442968" y="1093131"/>
                  <a:pt x="435129" y="1196995"/>
                </a:cubicBezTo>
                <a:cubicBezTo>
                  <a:pt x="427290" y="1300859"/>
                  <a:pt x="372415" y="1343973"/>
                  <a:pt x="317540" y="1373368"/>
                </a:cubicBezTo>
                <a:cubicBezTo>
                  <a:pt x="262665" y="1402763"/>
                  <a:pt x="158795" y="1400804"/>
                  <a:pt x="105880" y="1373368"/>
                </a:cubicBezTo>
                <a:cubicBezTo>
                  <a:pt x="52965" y="1345932"/>
                  <a:pt x="-1910" y="1322416"/>
                  <a:pt x="50" y="1208753"/>
                </a:cubicBezTo>
                <a:cubicBezTo>
                  <a:pt x="2010" y="1095090"/>
                  <a:pt x="52965" y="883441"/>
                  <a:pt x="117639" y="691390"/>
                </a:cubicBezTo>
                <a:cubicBezTo>
                  <a:pt x="182313" y="499339"/>
                  <a:pt x="282263" y="162268"/>
                  <a:pt x="388093" y="56444"/>
                </a:cubicBezTo>
                <a:cubicBezTo>
                  <a:pt x="493923" y="-49380"/>
                  <a:pt x="676186" y="19209"/>
                  <a:pt x="752619" y="56444"/>
                </a:cubicBezTo>
                <a:cubicBezTo>
                  <a:pt x="829052" y="93679"/>
                  <a:pt x="862369" y="224979"/>
                  <a:pt x="846690" y="279851"/>
                </a:cubicBezTo>
                <a:cubicBezTo>
                  <a:pt x="831012" y="334723"/>
                  <a:pt x="760458" y="340602"/>
                  <a:pt x="693824" y="385675"/>
                </a:cubicBezTo>
                <a:close/>
              </a:path>
            </a:pathLst>
          </a:cu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Freeform 165"/>
          <p:cNvSpPr/>
          <p:nvPr/>
        </p:nvSpPr>
        <p:spPr>
          <a:xfrm>
            <a:off x="3561999" y="5032935"/>
            <a:ext cx="1761983" cy="859671"/>
          </a:xfrm>
          <a:custGeom>
            <a:avLst/>
            <a:gdLst>
              <a:gd name="connsiteX0" fmla="*/ 294914 w 1761983"/>
              <a:gd name="connsiteY0" fmla="*/ 320970 h 859671"/>
              <a:gd name="connsiteX1" fmla="*/ 47978 w 1761983"/>
              <a:gd name="connsiteY1" fmla="*/ 403278 h 859671"/>
              <a:gd name="connsiteX2" fmla="*/ 36219 w 1761983"/>
              <a:gd name="connsiteY2" fmla="*/ 661959 h 859671"/>
              <a:gd name="connsiteX3" fmla="*/ 436021 w 1761983"/>
              <a:gd name="connsiteY3" fmla="*/ 826575 h 859671"/>
              <a:gd name="connsiteX4" fmla="*/ 1141553 w 1761983"/>
              <a:gd name="connsiteY4" fmla="*/ 850091 h 859671"/>
              <a:gd name="connsiteX5" fmla="*/ 1506079 w 1761983"/>
              <a:gd name="connsiteY5" fmla="*/ 708992 h 859671"/>
              <a:gd name="connsiteX6" fmla="*/ 1729498 w 1761983"/>
              <a:gd name="connsiteY6" fmla="*/ 379761 h 859671"/>
              <a:gd name="connsiteX7" fmla="*/ 1729498 w 1761983"/>
              <a:gd name="connsiteY7" fmla="*/ 74047 h 859671"/>
              <a:gd name="connsiteX8" fmla="*/ 1435526 w 1761983"/>
              <a:gd name="connsiteY8" fmla="*/ 15256 h 859671"/>
              <a:gd name="connsiteX9" fmla="*/ 1259142 w 1761983"/>
              <a:gd name="connsiteY9" fmla="*/ 297454 h 859671"/>
              <a:gd name="connsiteX10" fmla="*/ 1165071 w 1761983"/>
              <a:gd name="connsiteY10" fmla="*/ 368003 h 859671"/>
              <a:gd name="connsiteX11" fmla="*/ 953411 w 1761983"/>
              <a:gd name="connsiteY11" fmla="*/ 438553 h 859671"/>
              <a:gd name="connsiteX12" fmla="*/ 294914 w 1761983"/>
              <a:gd name="connsiteY12" fmla="*/ 320970 h 85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1983" h="859671">
                <a:moveTo>
                  <a:pt x="294914" y="320970"/>
                </a:moveTo>
                <a:cubicBezTo>
                  <a:pt x="144009" y="315091"/>
                  <a:pt x="91094" y="346447"/>
                  <a:pt x="47978" y="403278"/>
                </a:cubicBezTo>
                <a:cubicBezTo>
                  <a:pt x="4862" y="460109"/>
                  <a:pt x="-28455" y="591410"/>
                  <a:pt x="36219" y="661959"/>
                </a:cubicBezTo>
                <a:cubicBezTo>
                  <a:pt x="100893" y="732508"/>
                  <a:pt x="251799" y="795220"/>
                  <a:pt x="436021" y="826575"/>
                </a:cubicBezTo>
                <a:cubicBezTo>
                  <a:pt x="620243" y="857930"/>
                  <a:pt x="963210" y="869688"/>
                  <a:pt x="1141553" y="850091"/>
                </a:cubicBezTo>
                <a:cubicBezTo>
                  <a:pt x="1319896" y="830494"/>
                  <a:pt x="1408088" y="787380"/>
                  <a:pt x="1506079" y="708992"/>
                </a:cubicBezTo>
                <a:cubicBezTo>
                  <a:pt x="1604070" y="630604"/>
                  <a:pt x="1692262" y="485585"/>
                  <a:pt x="1729498" y="379761"/>
                </a:cubicBezTo>
                <a:cubicBezTo>
                  <a:pt x="1766735" y="273937"/>
                  <a:pt x="1778493" y="134798"/>
                  <a:pt x="1729498" y="74047"/>
                </a:cubicBezTo>
                <a:cubicBezTo>
                  <a:pt x="1680503" y="13296"/>
                  <a:pt x="1513919" y="-21979"/>
                  <a:pt x="1435526" y="15256"/>
                </a:cubicBezTo>
                <a:cubicBezTo>
                  <a:pt x="1357133" y="52490"/>
                  <a:pt x="1304218" y="238663"/>
                  <a:pt x="1259142" y="297454"/>
                </a:cubicBezTo>
                <a:cubicBezTo>
                  <a:pt x="1214066" y="356245"/>
                  <a:pt x="1216026" y="344487"/>
                  <a:pt x="1165071" y="368003"/>
                </a:cubicBezTo>
                <a:cubicBezTo>
                  <a:pt x="1114116" y="391520"/>
                  <a:pt x="1096477" y="446392"/>
                  <a:pt x="953411" y="438553"/>
                </a:cubicBezTo>
                <a:cubicBezTo>
                  <a:pt x="810345" y="430714"/>
                  <a:pt x="445819" y="326849"/>
                  <a:pt x="294914" y="320970"/>
                </a:cubicBezTo>
                <a:close/>
              </a:path>
            </a:pathLst>
          </a:cu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Freeform 166"/>
          <p:cNvSpPr/>
          <p:nvPr/>
        </p:nvSpPr>
        <p:spPr>
          <a:xfrm>
            <a:off x="6041162" y="4380114"/>
            <a:ext cx="1955987" cy="1563445"/>
          </a:xfrm>
          <a:custGeom>
            <a:avLst/>
            <a:gdLst>
              <a:gd name="connsiteX0" fmla="*/ 1049443 w 1955987"/>
              <a:gd name="connsiteY0" fmla="*/ 562252 h 1563445"/>
              <a:gd name="connsiteX1" fmla="*/ 861301 w 1955987"/>
              <a:gd name="connsiteY1" fmla="*/ 526978 h 1563445"/>
              <a:gd name="connsiteX2" fmla="*/ 532053 w 1955987"/>
              <a:gd name="connsiteY2" fmla="*/ 691593 h 1563445"/>
              <a:gd name="connsiteX3" fmla="*/ 320393 w 1955987"/>
              <a:gd name="connsiteY3" fmla="*/ 903242 h 1563445"/>
              <a:gd name="connsiteX4" fmla="*/ 2903 w 1955987"/>
              <a:gd name="connsiteY4" fmla="*/ 597527 h 1563445"/>
              <a:gd name="connsiteX5" fmla="*/ 520294 w 1955987"/>
              <a:gd name="connsiteY5" fmla="*/ 80164 h 1563445"/>
              <a:gd name="connsiteX6" fmla="*/ 778989 w 1955987"/>
              <a:gd name="connsiteY6" fmla="*/ 9614 h 1563445"/>
              <a:gd name="connsiteX7" fmla="*/ 1014167 w 1955987"/>
              <a:gd name="connsiteY7" fmla="*/ 162472 h 1563445"/>
              <a:gd name="connsiteX8" fmla="*/ 1308139 w 1955987"/>
              <a:gd name="connsiteY8" fmla="*/ 491703 h 1563445"/>
              <a:gd name="connsiteX9" fmla="*/ 1778494 w 1955987"/>
              <a:gd name="connsiteY9" fmla="*/ 703351 h 1563445"/>
              <a:gd name="connsiteX10" fmla="*/ 1943118 w 1955987"/>
              <a:gd name="connsiteY10" fmla="*/ 997308 h 1563445"/>
              <a:gd name="connsiteX11" fmla="*/ 1472763 w 1955987"/>
              <a:gd name="connsiteY11" fmla="*/ 1526429 h 1563445"/>
              <a:gd name="connsiteX12" fmla="*/ 1084720 w 1955987"/>
              <a:gd name="connsiteY12" fmla="*/ 1467638 h 1563445"/>
              <a:gd name="connsiteX13" fmla="*/ 1143514 w 1955987"/>
              <a:gd name="connsiteY13" fmla="*/ 1056099 h 1563445"/>
              <a:gd name="connsiteX14" fmla="*/ 1249344 w 1955987"/>
              <a:gd name="connsiteY14" fmla="*/ 762143 h 1563445"/>
              <a:gd name="connsiteX15" fmla="*/ 1049443 w 1955987"/>
              <a:gd name="connsiteY15" fmla="*/ 562252 h 156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5987" h="1563445">
                <a:moveTo>
                  <a:pt x="1049443" y="562252"/>
                </a:moveTo>
                <a:cubicBezTo>
                  <a:pt x="984769" y="523058"/>
                  <a:pt x="947533" y="505421"/>
                  <a:pt x="861301" y="526978"/>
                </a:cubicBezTo>
                <a:cubicBezTo>
                  <a:pt x="775069" y="548535"/>
                  <a:pt x="622204" y="628882"/>
                  <a:pt x="532053" y="691593"/>
                </a:cubicBezTo>
                <a:cubicBezTo>
                  <a:pt x="441902" y="754304"/>
                  <a:pt x="408585" y="918920"/>
                  <a:pt x="320393" y="903242"/>
                </a:cubicBezTo>
                <a:cubicBezTo>
                  <a:pt x="232201" y="887564"/>
                  <a:pt x="-30414" y="734707"/>
                  <a:pt x="2903" y="597527"/>
                </a:cubicBezTo>
                <a:cubicBezTo>
                  <a:pt x="36220" y="460347"/>
                  <a:pt x="390946" y="178149"/>
                  <a:pt x="520294" y="80164"/>
                </a:cubicBezTo>
                <a:cubicBezTo>
                  <a:pt x="649642" y="-17822"/>
                  <a:pt x="696677" y="-4104"/>
                  <a:pt x="778989" y="9614"/>
                </a:cubicBezTo>
                <a:cubicBezTo>
                  <a:pt x="861301" y="23332"/>
                  <a:pt x="925975" y="82124"/>
                  <a:pt x="1014167" y="162472"/>
                </a:cubicBezTo>
                <a:cubicBezTo>
                  <a:pt x="1102359" y="242820"/>
                  <a:pt x="1180751" y="401557"/>
                  <a:pt x="1308139" y="491703"/>
                </a:cubicBezTo>
                <a:cubicBezTo>
                  <a:pt x="1435527" y="581849"/>
                  <a:pt x="1672664" y="619084"/>
                  <a:pt x="1778494" y="703351"/>
                </a:cubicBezTo>
                <a:cubicBezTo>
                  <a:pt x="1884324" y="787618"/>
                  <a:pt x="1994073" y="860128"/>
                  <a:pt x="1943118" y="997308"/>
                </a:cubicBezTo>
                <a:cubicBezTo>
                  <a:pt x="1892163" y="1134488"/>
                  <a:pt x="1615829" y="1448041"/>
                  <a:pt x="1472763" y="1526429"/>
                </a:cubicBezTo>
                <a:cubicBezTo>
                  <a:pt x="1329697" y="1604817"/>
                  <a:pt x="1139595" y="1546026"/>
                  <a:pt x="1084720" y="1467638"/>
                </a:cubicBezTo>
                <a:cubicBezTo>
                  <a:pt x="1029845" y="1389250"/>
                  <a:pt x="1116077" y="1173681"/>
                  <a:pt x="1143514" y="1056099"/>
                </a:cubicBezTo>
                <a:cubicBezTo>
                  <a:pt x="1170951" y="938517"/>
                  <a:pt x="1265022" y="846410"/>
                  <a:pt x="1249344" y="762143"/>
                </a:cubicBezTo>
                <a:cubicBezTo>
                  <a:pt x="1233666" y="677876"/>
                  <a:pt x="1114117" y="601446"/>
                  <a:pt x="1049443" y="562252"/>
                </a:cubicBezTo>
                <a:close/>
              </a:path>
            </a:pathLst>
          </a:cu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Multiply 2"/>
          <p:cNvSpPr/>
          <p:nvPr/>
        </p:nvSpPr>
        <p:spPr>
          <a:xfrm>
            <a:off x="2456548" y="2289467"/>
            <a:ext cx="4090477" cy="2187120"/>
          </a:xfrm>
          <a:prstGeom prst="mathMultiply">
            <a:avLst>
              <a:gd name="adj1" fmla="val 8465"/>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Multiply 106"/>
          <p:cNvSpPr/>
          <p:nvPr/>
        </p:nvSpPr>
        <p:spPr>
          <a:xfrm>
            <a:off x="5099114" y="4006186"/>
            <a:ext cx="4090477" cy="2187120"/>
          </a:xfrm>
          <a:prstGeom prst="mathMultiply">
            <a:avLst>
              <a:gd name="adj1" fmla="val 8465"/>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Multiply 105"/>
          <p:cNvSpPr/>
          <p:nvPr/>
        </p:nvSpPr>
        <p:spPr>
          <a:xfrm>
            <a:off x="-214272" y="4029240"/>
            <a:ext cx="4090477" cy="2187120"/>
          </a:xfrm>
          <a:prstGeom prst="mathMultiply">
            <a:avLst>
              <a:gd name="adj1" fmla="val 8465"/>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003367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Scene parsing</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14" name="Rectangle 13"/>
          <p:cNvSpPr/>
          <p:nvPr/>
        </p:nvSpPr>
        <p:spPr>
          <a:xfrm>
            <a:off x="1724342" y="2616240"/>
            <a:ext cx="1613394" cy="157004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TextBox 19"/>
          <p:cNvSpPr txBox="1"/>
          <p:nvPr/>
        </p:nvSpPr>
        <p:spPr>
          <a:xfrm>
            <a:off x="3678097" y="2384243"/>
            <a:ext cx="1354871" cy="584776"/>
          </a:xfrm>
          <a:prstGeom prst="rect">
            <a:avLst/>
          </a:prstGeom>
          <a:noFill/>
        </p:spPr>
        <p:txBody>
          <a:bodyPr wrap="square" rtlCol="0">
            <a:spAutoFit/>
          </a:bodyPr>
          <a:lstStyle/>
          <a:p>
            <a:pPr algn="ctr"/>
            <a:r>
              <a:rPr lang="en-US" sz="3200" dirty="0" smtClean="0">
                <a:latin typeface="+mn-lt"/>
                <a:cs typeface="Times New Roman"/>
              </a:rPr>
              <a:t>Rule:</a:t>
            </a:r>
            <a:endParaRPr lang="en-US" sz="3200" i="1" dirty="0">
              <a:latin typeface="Times New Roman"/>
              <a:cs typeface="Times New Roman"/>
            </a:endParaRPr>
          </a:p>
        </p:txBody>
      </p:sp>
      <p:sp>
        <p:nvSpPr>
          <p:cNvPr id="21" name="Oval 20"/>
          <p:cNvSpPr/>
          <p:nvPr/>
        </p:nvSpPr>
        <p:spPr>
          <a:xfrm>
            <a:off x="4011753" y="3121081"/>
            <a:ext cx="546743" cy="546743"/>
          </a:xfrm>
          <a:prstGeom prst="ellipse">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a:t>
            </a:r>
          </a:p>
        </p:txBody>
      </p:sp>
      <p:sp>
        <p:nvSpPr>
          <p:cNvPr id="23" name="Rectangle 22"/>
          <p:cNvSpPr/>
          <p:nvPr/>
        </p:nvSpPr>
        <p:spPr>
          <a:xfrm>
            <a:off x="5387542" y="3144618"/>
            <a:ext cx="487960" cy="487932"/>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a:t>
            </a:r>
            <a:endParaRPr lang="en-US" dirty="0"/>
          </a:p>
        </p:txBody>
      </p:sp>
      <p:sp>
        <p:nvSpPr>
          <p:cNvPr id="24" name="Diamond 23"/>
          <p:cNvSpPr/>
          <p:nvPr/>
        </p:nvSpPr>
        <p:spPr>
          <a:xfrm>
            <a:off x="6004115" y="3085807"/>
            <a:ext cx="588679" cy="588679"/>
          </a:xfrm>
          <a:prstGeom prst="diamond">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
            </a:r>
          </a:p>
        </p:txBody>
      </p:sp>
      <p:sp>
        <p:nvSpPr>
          <p:cNvPr id="25" name="Regular Pentagon 24"/>
          <p:cNvSpPr/>
          <p:nvPr/>
        </p:nvSpPr>
        <p:spPr>
          <a:xfrm>
            <a:off x="4676095" y="3035185"/>
            <a:ext cx="597191" cy="568753"/>
          </a:xfrm>
          <a:prstGeom prst="pentagon">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a:t>
            </a:r>
          </a:p>
        </p:txBody>
      </p:sp>
      <p:sp>
        <p:nvSpPr>
          <p:cNvPr id="31" name="Oval 30"/>
          <p:cNvSpPr/>
          <p:nvPr/>
        </p:nvSpPr>
        <p:spPr>
          <a:xfrm>
            <a:off x="4011277" y="3762587"/>
            <a:ext cx="546743" cy="546743"/>
          </a:xfrm>
          <a:prstGeom prst="ellipse">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a:t>
            </a:r>
          </a:p>
        </p:txBody>
      </p:sp>
      <p:sp>
        <p:nvSpPr>
          <p:cNvPr id="32" name="Rectangle 31"/>
          <p:cNvSpPr/>
          <p:nvPr/>
        </p:nvSpPr>
        <p:spPr>
          <a:xfrm>
            <a:off x="5387066" y="3786124"/>
            <a:ext cx="487960" cy="487932"/>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a:t>
            </a:r>
            <a:endParaRPr lang="en-US" dirty="0"/>
          </a:p>
        </p:txBody>
      </p:sp>
      <p:sp>
        <p:nvSpPr>
          <p:cNvPr id="33" name="Diamond 32"/>
          <p:cNvSpPr/>
          <p:nvPr/>
        </p:nvSpPr>
        <p:spPr>
          <a:xfrm>
            <a:off x="6003639" y="3727313"/>
            <a:ext cx="588679" cy="588679"/>
          </a:xfrm>
          <a:prstGeom prst="diamond">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a:t>
            </a:r>
            <a:endParaRPr lang="en-US" dirty="0"/>
          </a:p>
        </p:txBody>
      </p:sp>
      <p:sp>
        <p:nvSpPr>
          <p:cNvPr id="34" name="Regular Pentagon 33"/>
          <p:cNvSpPr/>
          <p:nvPr/>
        </p:nvSpPr>
        <p:spPr>
          <a:xfrm>
            <a:off x="4675619" y="3676691"/>
            <a:ext cx="597191" cy="568753"/>
          </a:xfrm>
          <a:prstGeom prst="pentagon">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a:t>
            </a:r>
            <a:endParaRPr lang="en-US" dirty="0"/>
          </a:p>
        </p:txBody>
      </p:sp>
      <p:sp>
        <p:nvSpPr>
          <p:cNvPr id="35" name="Oval 34"/>
          <p:cNvSpPr/>
          <p:nvPr/>
        </p:nvSpPr>
        <p:spPr>
          <a:xfrm>
            <a:off x="4023781" y="4398128"/>
            <a:ext cx="546743" cy="546743"/>
          </a:xfrm>
          <a:prstGeom prst="ellipse">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a:t>
            </a:r>
            <a:endParaRPr lang="en-US" dirty="0"/>
          </a:p>
        </p:txBody>
      </p:sp>
      <p:sp>
        <p:nvSpPr>
          <p:cNvPr id="36" name="Rectangle 35"/>
          <p:cNvSpPr/>
          <p:nvPr/>
        </p:nvSpPr>
        <p:spPr>
          <a:xfrm>
            <a:off x="5399570" y="4421665"/>
            <a:ext cx="487960" cy="487932"/>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
            </a:r>
          </a:p>
        </p:txBody>
      </p:sp>
      <p:sp>
        <p:nvSpPr>
          <p:cNvPr id="37" name="Diamond 36"/>
          <p:cNvSpPr/>
          <p:nvPr/>
        </p:nvSpPr>
        <p:spPr>
          <a:xfrm>
            <a:off x="6016143" y="4362854"/>
            <a:ext cx="588679" cy="588679"/>
          </a:xfrm>
          <a:prstGeom prst="diamond">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a:t>
            </a:r>
            <a:endParaRPr lang="en-US" dirty="0"/>
          </a:p>
        </p:txBody>
      </p:sp>
      <p:sp>
        <p:nvSpPr>
          <p:cNvPr id="38" name="Regular Pentagon 37"/>
          <p:cNvSpPr/>
          <p:nvPr/>
        </p:nvSpPr>
        <p:spPr>
          <a:xfrm>
            <a:off x="4688123" y="4312232"/>
            <a:ext cx="597191" cy="568753"/>
          </a:xfrm>
          <a:prstGeom prst="pentagon">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a:t>
            </a:r>
            <a:endParaRPr lang="en-US" dirty="0"/>
          </a:p>
        </p:txBody>
      </p:sp>
      <p:sp>
        <p:nvSpPr>
          <p:cNvPr id="39" name="Oval 38"/>
          <p:cNvSpPr/>
          <p:nvPr/>
        </p:nvSpPr>
        <p:spPr>
          <a:xfrm>
            <a:off x="4035809" y="5035031"/>
            <a:ext cx="546743" cy="546743"/>
          </a:xfrm>
          <a:prstGeom prst="ellipse">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t>
            </a:r>
          </a:p>
        </p:txBody>
      </p:sp>
      <p:sp>
        <p:nvSpPr>
          <p:cNvPr id="40" name="Rectangle 39"/>
          <p:cNvSpPr/>
          <p:nvPr/>
        </p:nvSpPr>
        <p:spPr>
          <a:xfrm>
            <a:off x="5411598" y="5058568"/>
            <a:ext cx="487960" cy="487932"/>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a:t>
            </a:r>
            <a:endParaRPr lang="en-US" dirty="0"/>
          </a:p>
        </p:txBody>
      </p:sp>
      <p:sp>
        <p:nvSpPr>
          <p:cNvPr id="41" name="Diamond 40"/>
          <p:cNvSpPr/>
          <p:nvPr/>
        </p:nvSpPr>
        <p:spPr>
          <a:xfrm>
            <a:off x="6028171" y="4999757"/>
            <a:ext cx="588679" cy="588679"/>
          </a:xfrm>
          <a:prstGeom prst="diamond">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t>
            </a:r>
          </a:p>
        </p:txBody>
      </p:sp>
      <p:sp>
        <p:nvSpPr>
          <p:cNvPr id="42" name="Regular Pentagon 41"/>
          <p:cNvSpPr/>
          <p:nvPr/>
        </p:nvSpPr>
        <p:spPr>
          <a:xfrm>
            <a:off x="4700151" y="4949135"/>
            <a:ext cx="597191" cy="568753"/>
          </a:xfrm>
          <a:prstGeom prst="pentagon">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a:t>
            </a:r>
          </a:p>
        </p:txBody>
      </p:sp>
      <p:sp>
        <p:nvSpPr>
          <p:cNvPr id="43" name="TextBox 42"/>
          <p:cNvSpPr txBox="1"/>
          <p:nvPr/>
        </p:nvSpPr>
        <p:spPr>
          <a:xfrm>
            <a:off x="5032968" y="5428920"/>
            <a:ext cx="540909" cy="461665"/>
          </a:xfrm>
          <a:prstGeom prst="rect">
            <a:avLst/>
          </a:prstGeom>
          <a:noFill/>
        </p:spPr>
        <p:txBody>
          <a:bodyPr wrap="square" rtlCol="0">
            <a:spAutoFit/>
          </a:bodyPr>
          <a:lstStyle/>
          <a:p>
            <a:pPr algn="ctr"/>
            <a:r>
              <a:rPr lang="en-US" sz="2400" b="1" dirty="0" smtClean="0"/>
              <a:t>…</a:t>
            </a:r>
            <a:endParaRPr lang="en-US" sz="2400" b="1" dirty="0"/>
          </a:p>
        </p:txBody>
      </p:sp>
      <p:sp>
        <p:nvSpPr>
          <p:cNvPr id="48" name="Oval 47"/>
          <p:cNvSpPr/>
          <p:nvPr/>
        </p:nvSpPr>
        <p:spPr>
          <a:xfrm>
            <a:off x="1908545" y="2781074"/>
            <a:ext cx="546743" cy="54674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Rectangle 48"/>
          <p:cNvSpPr/>
          <p:nvPr/>
        </p:nvSpPr>
        <p:spPr>
          <a:xfrm>
            <a:off x="1956314" y="3609385"/>
            <a:ext cx="487960" cy="48793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Diamond 49"/>
          <p:cNvSpPr/>
          <p:nvPr/>
        </p:nvSpPr>
        <p:spPr>
          <a:xfrm>
            <a:off x="2572887" y="3550574"/>
            <a:ext cx="588679" cy="588679"/>
          </a:xfrm>
          <a:prstGeom prst="diamond">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egular Pentagon 50"/>
          <p:cNvSpPr/>
          <p:nvPr/>
        </p:nvSpPr>
        <p:spPr>
          <a:xfrm>
            <a:off x="2572887" y="2695178"/>
            <a:ext cx="597191" cy="568753"/>
          </a:xfrm>
          <a:prstGeom prst="pentagon">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52" name="Object 51"/>
          <p:cNvGraphicFramePr>
            <a:graphicFrameLocks noChangeAspect="1"/>
          </p:cNvGraphicFramePr>
          <p:nvPr>
            <p:extLst>
              <p:ext uri="{D42A27DB-BD31-4B8C-83A1-F6EECF244321}">
                <p14:modId xmlns:p14="http://schemas.microsoft.com/office/powerpoint/2010/main" val="2885359514"/>
              </p:ext>
            </p:extLst>
          </p:nvPr>
        </p:nvGraphicFramePr>
        <p:xfrm>
          <a:off x="4896059" y="2478309"/>
          <a:ext cx="1892300" cy="466725"/>
        </p:xfrm>
        <a:graphic>
          <a:graphicData uri="http://schemas.openxmlformats.org/presentationml/2006/ole">
            <mc:AlternateContent xmlns:mc="http://schemas.openxmlformats.org/markup-compatibility/2006">
              <mc:Choice xmlns:v="urn:schemas-microsoft-com:vml" Requires="v">
                <p:oleObj spid="_x0000_s17208" name="Equation" r:id="rId4" imgW="774700" imgH="190500" progId="Equation.3">
                  <p:embed/>
                </p:oleObj>
              </mc:Choice>
              <mc:Fallback>
                <p:oleObj name="Equation" r:id="rId4" imgW="774700" imgH="190500" progId="Equation.3">
                  <p:embed/>
                  <p:pic>
                    <p:nvPicPr>
                      <p:cNvPr id="0" name=""/>
                      <p:cNvPicPr/>
                      <p:nvPr/>
                    </p:nvPicPr>
                    <p:blipFill>
                      <a:blip r:embed="rId5">
                        <a:alphaModFix/>
                      </a:blip>
                      <a:stretch>
                        <a:fillRect/>
                      </a:stretch>
                    </p:blipFill>
                    <p:spPr>
                      <a:xfrm>
                        <a:off x="4896059" y="2478309"/>
                        <a:ext cx="1892300" cy="466725"/>
                      </a:xfrm>
                      <a:prstGeom prst="rect">
                        <a:avLst/>
                      </a:prstGeom>
                    </p:spPr>
                  </p:pic>
                </p:oleObj>
              </mc:Fallback>
            </mc:AlternateContent>
          </a:graphicData>
        </a:graphic>
      </p:graphicFrame>
      <p:sp>
        <p:nvSpPr>
          <p:cNvPr id="53" name="Content Placeholder 2"/>
          <p:cNvSpPr>
            <a:spLocks noGrp="1"/>
          </p:cNvSpPr>
          <p:nvPr>
            <p:ph idx="1"/>
          </p:nvPr>
        </p:nvSpPr>
        <p:spPr>
          <a:xfrm>
            <a:off x="457200" y="999454"/>
            <a:ext cx="8561862" cy="991894"/>
          </a:xfrm>
        </p:spPr>
        <p:txBody>
          <a:bodyPr/>
          <a:lstStyle/>
          <a:p>
            <a:pPr marL="0" indent="0">
              <a:buNone/>
            </a:pPr>
            <a:r>
              <a:rPr lang="en-US" dirty="0" smtClean="0">
                <a:solidFill>
                  <a:srgbClr val="000000"/>
                </a:solidFill>
              </a:rPr>
              <a:t>Problem 2: #label assignments is exponential.</a:t>
            </a:r>
            <a:endParaRPr lang="en-US" sz="3600" dirty="0" smtClean="0">
              <a:solidFill>
                <a:srgbClr val="000000"/>
              </a:solidFill>
            </a:endParaRPr>
          </a:p>
          <a:p>
            <a:pPr marL="0" indent="0">
              <a:buNone/>
            </a:pPr>
            <a:endParaRPr lang="en-US" dirty="0" smtClean="0">
              <a:solidFill>
                <a:srgbClr val="000000"/>
              </a:solidFill>
            </a:endParaRPr>
          </a:p>
          <a:p>
            <a:pPr marL="0" indent="0">
              <a:buNone/>
            </a:pPr>
            <a:endParaRPr lang="en-US" dirty="0" smtClean="0">
              <a:solidFill>
                <a:srgbClr val="000000"/>
              </a:solidFill>
            </a:endParaRPr>
          </a:p>
          <a:p>
            <a:pPr marL="0" indent="0">
              <a:buNone/>
            </a:pPr>
            <a:endParaRPr lang="en-US" dirty="0">
              <a:solidFill>
                <a:srgbClr val="000000"/>
              </a:solidFill>
            </a:endParaRPr>
          </a:p>
          <a:p>
            <a:pPr marL="0" indent="0">
              <a:buNone/>
            </a:pPr>
            <a:endParaRPr lang="en-US" dirty="0" smtClean="0">
              <a:solidFill>
                <a:srgbClr val="000000"/>
              </a:solidFill>
            </a:endParaRPr>
          </a:p>
        </p:txBody>
      </p:sp>
    </p:spTree>
    <p:extLst>
      <p:ext uri="{BB962C8B-B14F-4D97-AF65-F5344CB8AC3E}">
        <p14:creationId xmlns:p14="http://schemas.microsoft.com/office/powerpoint/2010/main" val="141278492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Oval 89"/>
          <p:cNvSpPr/>
          <p:nvPr/>
        </p:nvSpPr>
        <p:spPr>
          <a:xfrm>
            <a:off x="7291726" y="2707500"/>
            <a:ext cx="460902" cy="460902"/>
          </a:xfrm>
          <a:prstGeom prst="ellipse">
            <a:avLst/>
          </a:prstGeom>
          <a:ln w="508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sp>
        <p:nvSpPr>
          <p:cNvPr id="88" name="Oval 87"/>
          <p:cNvSpPr/>
          <p:nvPr/>
        </p:nvSpPr>
        <p:spPr>
          <a:xfrm>
            <a:off x="6053191" y="2727096"/>
            <a:ext cx="460902" cy="460902"/>
          </a:xfrm>
          <a:prstGeom prst="ellipse">
            <a:avLst/>
          </a:prstGeom>
          <a:ln w="508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Scene parsing</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30" name="Content Placeholder 2"/>
          <p:cNvSpPr>
            <a:spLocks noGrp="1"/>
          </p:cNvSpPr>
          <p:nvPr>
            <p:ph idx="1"/>
          </p:nvPr>
        </p:nvSpPr>
        <p:spPr>
          <a:xfrm>
            <a:off x="457200" y="999454"/>
            <a:ext cx="8561862" cy="1248564"/>
          </a:xfrm>
        </p:spPr>
        <p:txBody>
          <a:bodyPr>
            <a:normAutofit/>
          </a:bodyPr>
          <a:lstStyle/>
          <a:p>
            <a:pPr marL="0" indent="0">
              <a:buNone/>
            </a:pPr>
            <a:r>
              <a:rPr lang="en-US" dirty="0" smtClean="0">
                <a:solidFill>
                  <a:srgbClr val="000000"/>
                </a:solidFill>
              </a:rPr>
              <a:t>Problem 2: #label assignments is exponential.</a:t>
            </a:r>
          </a:p>
          <a:p>
            <a:pPr marL="0" indent="0">
              <a:buNone/>
            </a:pPr>
            <a:r>
              <a:rPr lang="en-US" dirty="0" smtClean="0">
                <a:solidFill>
                  <a:srgbClr val="0000FF"/>
                </a:solidFill>
              </a:rPr>
              <a:t>Solution: bounding #RHS by grammar </a:t>
            </a:r>
            <a:r>
              <a:rPr lang="en-US" dirty="0" err="1" smtClean="0">
                <a:solidFill>
                  <a:srgbClr val="0000FF"/>
                </a:solidFill>
              </a:rPr>
              <a:t>binarization</a:t>
            </a:r>
            <a:endParaRPr lang="en-US" dirty="0" smtClean="0">
              <a:solidFill>
                <a:srgbClr val="0000FF"/>
              </a:solidFill>
            </a:endParaRPr>
          </a:p>
        </p:txBody>
      </p:sp>
      <p:sp>
        <p:nvSpPr>
          <p:cNvPr id="3" name="Oval 2"/>
          <p:cNvSpPr/>
          <p:nvPr/>
        </p:nvSpPr>
        <p:spPr>
          <a:xfrm>
            <a:off x="1144470" y="2718418"/>
            <a:ext cx="460902" cy="4609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cxnSp>
        <p:nvCxnSpPr>
          <p:cNvPr id="6" name="Straight Arrow Connector 5"/>
          <p:cNvCxnSpPr>
            <a:stCxn id="3" idx="4"/>
            <a:endCxn id="31" idx="0"/>
          </p:cNvCxnSpPr>
          <p:nvPr/>
        </p:nvCxnSpPr>
        <p:spPr>
          <a:xfrm flipH="1">
            <a:off x="639713" y="3179320"/>
            <a:ext cx="735208" cy="3919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1" name="Oval 30"/>
          <p:cNvSpPr/>
          <p:nvPr/>
        </p:nvSpPr>
        <p:spPr>
          <a:xfrm>
            <a:off x="409262" y="3571318"/>
            <a:ext cx="460902" cy="4609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32" name="Oval 31"/>
          <p:cNvSpPr/>
          <p:nvPr/>
        </p:nvSpPr>
        <p:spPr>
          <a:xfrm>
            <a:off x="973552" y="3571318"/>
            <a:ext cx="460902" cy="4609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cxnSp>
        <p:nvCxnSpPr>
          <p:cNvPr id="33" name="Straight Arrow Connector 32"/>
          <p:cNvCxnSpPr>
            <a:stCxn id="3" idx="4"/>
            <a:endCxn id="32" idx="0"/>
          </p:cNvCxnSpPr>
          <p:nvPr/>
        </p:nvCxnSpPr>
        <p:spPr>
          <a:xfrm flipH="1">
            <a:off x="1204003" y="3179320"/>
            <a:ext cx="170918" cy="3919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7" name="Straight Arrow Connector 36"/>
          <p:cNvCxnSpPr>
            <a:stCxn id="3" idx="4"/>
          </p:cNvCxnSpPr>
          <p:nvPr/>
        </p:nvCxnSpPr>
        <p:spPr>
          <a:xfrm>
            <a:off x="1374921" y="3179320"/>
            <a:ext cx="366834" cy="3919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1" name="Oval 40"/>
          <p:cNvSpPr/>
          <p:nvPr/>
        </p:nvSpPr>
        <p:spPr>
          <a:xfrm>
            <a:off x="2046216" y="3571318"/>
            <a:ext cx="460902" cy="4609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cxnSp>
        <p:nvCxnSpPr>
          <p:cNvPr id="42" name="Straight Arrow Connector 41"/>
          <p:cNvCxnSpPr>
            <a:stCxn id="3" idx="4"/>
            <a:endCxn id="41" idx="0"/>
          </p:cNvCxnSpPr>
          <p:nvPr/>
        </p:nvCxnSpPr>
        <p:spPr>
          <a:xfrm>
            <a:off x="1374921" y="3179320"/>
            <a:ext cx="901746" cy="3919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8" name="Right Arrow 37"/>
          <p:cNvSpPr/>
          <p:nvPr/>
        </p:nvSpPr>
        <p:spPr>
          <a:xfrm>
            <a:off x="2806303" y="3179320"/>
            <a:ext cx="470330" cy="56529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7" name="Oval 46"/>
          <p:cNvSpPr/>
          <p:nvPr/>
        </p:nvSpPr>
        <p:spPr>
          <a:xfrm>
            <a:off x="4840023" y="2743183"/>
            <a:ext cx="460902" cy="4609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cxnSp>
        <p:nvCxnSpPr>
          <p:cNvPr id="49" name="Straight Arrow Connector 48"/>
          <p:cNvCxnSpPr>
            <a:stCxn id="47" idx="4"/>
            <a:endCxn id="86" idx="0"/>
          </p:cNvCxnSpPr>
          <p:nvPr/>
        </p:nvCxnSpPr>
        <p:spPr>
          <a:xfrm flipH="1">
            <a:off x="4695452" y="3204085"/>
            <a:ext cx="375022" cy="3729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 name="Straight Arrow Connector 53"/>
          <p:cNvCxnSpPr>
            <a:stCxn id="47" idx="4"/>
            <a:endCxn id="55" idx="0"/>
          </p:cNvCxnSpPr>
          <p:nvPr/>
        </p:nvCxnSpPr>
        <p:spPr>
          <a:xfrm>
            <a:off x="5070474" y="3204085"/>
            <a:ext cx="321676" cy="38002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5" name="Oval 54"/>
          <p:cNvSpPr/>
          <p:nvPr/>
        </p:nvSpPr>
        <p:spPr>
          <a:xfrm>
            <a:off x="5161699" y="3584107"/>
            <a:ext cx="460902" cy="4609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58" name="Oval 57"/>
          <p:cNvSpPr/>
          <p:nvPr/>
        </p:nvSpPr>
        <p:spPr>
          <a:xfrm>
            <a:off x="3706854" y="2730394"/>
            <a:ext cx="460902" cy="4609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cxnSp>
        <p:nvCxnSpPr>
          <p:cNvPr id="61" name="Straight Arrow Connector 60"/>
          <p:cNvCxnSpPr>
            <a:stCxn id="58" idx="4"/>
            <a:endCxn id="62" idx="0"/>
          </p:cNvCxnSpPr>
          <p:nvPr/>
        </p:nvCxnSpPr>
        <p:spPr>
          <a:xfrm>
            <a:off x="3937305" y="3191296"/>
            <a:ext cx="0" cy="38002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2" name="Oval 61"/>
          <p:cNvSpPr/>
          <p:nvPr/>
        </p:nvSpPr>
        <p:spPr>
          <a:xfrm>
            <a:off x="3706854" y="3571318"/>
            <a:ext cx="460902" cy="4609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cxnSp>
        <p:nvCxnSpPr>
          <p:cNvPr id="65" name="Straight Arrow Connector 64"/>
          <p:cNvCxnSpPr>
            <a:endCxn id="66" idx="0"/>
          </p:cNvCxnSpPr>
          <p:nvPr/>
        </p:nvCxnSpPr>
        <p:spPr>
          <a:xfrm>
            <a:off x="6283642" y="3191296"/>
            <a:ext cx="937" cy="40808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6" name="Oval 65"/>
          <p:cNvSpPr/>
          <p:nvPr/>
        </p:nvSpPr>
        <p:spPr>
          <a:xfrm>
            <a:off x="6054128" y="3599377"/>
            <a:ext cx="460902" cy="4609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cxnSp>
        <p:nvCxnSpPr>
          <p:cNvPr id="70" name="Straight Arrow Connector 69"/>
          <p:cNvCxnSpPr>
            <a:endCxn id="91" idx="0"/>
          </p:cNvCxnSpPr>
          <p:nvPr/>
        </p:nvCxnSpPr>
        <p:spPr>
          <a:xfrm flipH="1">
            <a:off x="7241252" y="3204710"/>
            <a:ext cx="280926" cy="38495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1" name="Straight Arrow Connector 70"/>
          <p:cNvCxnSpPr>
            <a:endCxn id="72" idx="0"/>
          </p:cNvCxnSpPr>
          <p:nvPr/>
        </p:nvCxnSpPr>
        <p:spPr>
          <a:xfrm>
            <a:off x="7522177" y="3204710"/>
            <a:ext cx="375296" cy="37939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2" name="Oval 71"/>
          <p:cNvSpPr/>
          <p:nvPr/>
        </p:nvSpPr>
        <p:spPr>
          <a:xfrm>
            <a:off x="7667022" y="3584107"/>
            <a:ext cx="460902" cy="4609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75" name="TextBox 74"/>
          <p:cNvSpPr txBox="1"/>
          <p:nvPr/>
        </p:nvSpPr>
        <p:spPr>
          <a:xfrm>
            <a:off x="5271106" y="4096559"/>
            <a:ext cx="699734" cy="523220"/>
          </a:xfrm>
          <a:prstGeom prst="rect">
            <a:avLst/>
          </a:prstGeom>
          <a:noFill/>
        </p:spPr>
        <p:txBody>
          <a:bodyPr wrap="square" rtlCol="0">
            <a:spAutoFit/>
          </a:bodyPr>
          <a:lstStyle/>
          <a:p>
            <a:pPr algn="ctr"/>
            <a:r>
              <a:rPr lang="en-US" sz="2800" dirty="0" smtClean="0"/>
              <a:t>…</a:t>
            </a:r>
            <a:endParaRPr lang="en-US" sz="2800" dirty="0"/>
          </a:p>
        </p:txBody>
      </p:sp>
      <p:sp>
        <p:nvSpPr>
          <p:cNvPr id="78" name="TextBox 77"/>
          <p:cNvSpPr txBox="1"/>
          <p:nvPr/>
        </p:nvSpPr>
        <p:spPr>
          <a:xfrm>
            <a:off x="1391888" y="3420280"/>
            <a:ext cx="699734" cy="523220"/>
          </a:xfrm>
          <a:prstGeom prst="rect">
            <a:avLst/>
          </a:prstGeom>
          <a:noFill/>
        </p:spPr>
        <p:txBody>
          <a:bodyPr wrap="square" rtlCol="0">
            <a:spAutoFit/>
          </a:bodyPr>
          <a:lstStyle/>
          <a:p>
            <a:pPr algn="ctr"/>
            <a:r>
              <a:rPr lang="en-US" sz="2800" dirty="0" smtClean="0"/>
              <a:t>…</a:t>
            </a:r>
            <a:endParaRPr lang="en-US" sz="2800" dirty="0"/>
          </a:p>
        </p:txBody>
      </p:sp>
      <p:graphicFrame>
        <p:nvGraphicFramePr>
          <p:cNvPr id="79" name="Object 78"/>
          <p:cNvGraphicFramePr>
            <a:graphicFrameLocks noChangeAspect="1"/>
          </p:cNvGraphicFramePr>
          <p:nvPr>
            <p:extLst>
              <p:ext uri="{D42A27DB-BD31-4B8C-83A1-F6EECF244321}">
                <p14:modId xmlns:p14="http://schemas.microsoft.com/office/powerpoint/2010/main" val="1255596906"/>
              </p:ext>
            </p:extLst>
          </p:nvPr>
        </p:nvGraphicFramePr>
        <p:xfrm>
          <a:off x="471181" y="3542627"/>
          <a:ext cx="371475" cy="495300"/>
        </p:xfrm>
        <a:graphic>
          <a:graphicData uri="http://schemas.openxmlformats.org/presentationml/2006/ole">
            <mc:AlternateContent xmlns:mc="http://schemas.openxmlformats.org/markup-compatibility/2006">
              <mc:Choice xmlns:v="urn:schemas-microsoft-com:vml" Requires="v">
                <p:oleObj spid="_x0000_s248279" name="Equation" r:id="rId4" imgW="152400" imgH="203200" progId="Equation.3">
                  <p:embed/>
                </p:oleObj>
              </mc:Choice>
              <mc:Fallback>
                <p:oleObj name="Equation" r:id="rId4" imgW="152400" imgH="203200" progId="Equation.3">
                  <p:embed/>
                  <p:pic>
                    <p:nvPicPr>
                      <p:cNvPr id="0" name=""/>
                      <p:cNvPicPr/>
                      <p:nvPr/>
                    </p:nvPicPr>
                    <p:blipFill>
                      <a:blip r:embed="rId5">
                        <a:alphaModFix/>
                      </a:blip>
                      <a:stretch>
                        <a:fillRect/>
                      </a:stretch>
                    </p:blipFill>
                    <p:spPr>
                      <a:xfrm>
                        <a:off x="471181" y="3542627"/>
                        <a:ext cx="371475" cy="495300"/>
                      </a:xfrm>
                      <a:prstGeom prst="rect">
                        <a:avLst/>
                      </a:prstGeom>
                    </p:spPr>
                  </p:pic>
                </p:oleObj>
              </mc:Fallback>
            </mc:AlternateContent>
          </a:graphicData>
        </a:graphic>
      </p:graphicFrame>
      <p:graphicFrame>
        <p:nvGraphicFramePr>
          <p:cNvPr id="80" name="Object 79"/>
          <p:cNvGraphicFramePr>
            <a:graphicFrameLocks noChangeAspect="1"/>
          </p:cNvGraphicFramePr>
          <p:nvPr>
            <p:extLst>
              <p:ext uri="{D42A27DB-BD31-4B8C-83A1-F6EECF244321}">
                <p14:modId xmlns:p14="http://schemas.microsoft.com/office/powerpoint/2010/main" val="2881666459"/>
              </p:ext>
            </p:extLst>
          </p:nvPr>
        </p:nvGraphicFramePr>
        <p:xfrm>
          <a:off x="1017588" y="3536950"/>
          <a:ext cx="433387" cy="495300"/>
        </p:xfrm>
        <a:graphic>
          <a:graphicData uri="http://schemas.openxmlformats.org/presentationml/2006/ole">
            <mc:AlternateContent xmlns:mc="http://schemas.openxmlformats.org/markup-compatibility/2006">
              <mc:Choice xmlns:v="urn:schemas-microsoft-com:vml" Requires="v">
                <p:oleObj spid="_x0000_s248280" name="Equation" r:id="rId6" imgW="177800" imgH="203200" progId="Equation.3">
                  <p:embed/>
                </p:oleObj>
              </mc:Choice>
              <mc:Fallback>
                <p:oleObj name="Equation" r:id="rId6" imgW="177800" imgH="203200" progId="Equation.3">
                  <p:embed/>
                  <p:pic>
                    <p:nvPicPr>
                      <p:cNvPr id="0" name=""/>
                      <p:cNvPicPr/>
                      <p:nvPr/>
                    </p:nvPicPr>
                    <p:blipFill>
                      <a:blip r:embed="rId7">
                        <a:alphaModFix/>
                      </a:blip>
                      <a:stretch>
                        <a:fillRect/>
                      </a:stretch>
                    </p:blipFill>
                    <p:spPr>
                      <a:xfrm>
                        <a:off x="1017588" y="3536950"/>
                        <a:ext cx="433387" cy="495300"/>
                      </a:xfrm>
                      <a:prstGeom prst="rect">
                        <a:avLst/>
                      </a:prstGeom>
                    </p:spPr>
                  </p:pic>
                </p:oleObj>
              </mc:Fallback>
            </mc:AlternateContent>
          </a:graphicData>
        </a:graphic>
      </p:graphicFrame>
      <p:graphicFrame>
        <p:nvGraphicFramePr>
          <p:cNvPr id="81" name="Object 80"/>
          <p:cNvGraphicFramePr>
            <a:graphicFrameLocks noChangeAspect="1"/>
          </p:cNvGraphicFramePr>
          <p:nvPr>
            <p:extLst>
              <p:ext uri="{D42A27DB-BD31-4B8C-83A1-F6EECF244321}">
                <p14:modId xmlns:p14="http://schemas.microsoft.com/office/powerpoint/2010/main" val="2615434485"/>
              </p:ext>
            </p:extLst>
          </p:nvPr>
        </p:nvGraphicFramePr>
        <p:xfrm>
          <a:off x="2081213" y="3521075"/>
          <a:ext cx="433387" cy="527050"/>
        </p:xfrm>
        <a:graphic>
          <a:graphicData uri="http://schemas.openxmlformats.org/presentationml/2006/ole">
            <mc:AlternateContent xmlns:mc="http://schemas.openxmlformats.org/markup-compatibility/2006">
              <mc:Choice xmlns:v="urn:schemas-microsoft-com:vml" Requires="v">
                <p:oleObj spid="_x0000_s248281" name="Equation" r:id="rId8" imgW="177800" imgH="215900" progId="Equation.3">
                  <p:embed/>
                </p:oleObj>
              </mc:Choice>
              <mc:Fallback>
                <p:oleObj name="Equation" r:id="rId8" imgW="177800" imgH="215900" progId="Equation.3">
                  <p:embed/>
                  <p:pic>
                    <p:nvPicPr>
                      <p:cNvPr id="0" name=""/>
                      <p:cNvPicPr/>
                      <p:nvPr/>
                    </p:nvPicPr>
                    <p:blipFill>
                      <a:blip r:embed="rId9">
                        <a:alphaModFix/>
                      </a:blip>
                      <a:stretch>
                        <a:fillRect/>
                      </a:stretch>
                    </p:blipFill>
                    <p:spPr>
                      <a:xfrm>
                        <a:off x="2081213" y="3521075"/>
                        <a:ext cx="433387" cy="527050"/>
                      </a:xfrm>
                      <a:prstGeom prst="rect">
                        <a:avLst/>
                      </a:prstGeom>
                    </p:spPr>
                  </p:pic>
                </p:oleObj>
              </mc:Fallback>
            </mc:AlternateContent>
          </a:graphicData>
        </a:graphic>
      </p:graphicFrame>
      <p:graphicFrame>
        <p:nvGraphicFramePr>
          <p:cNvPr id="82" name="Object 81"/>
          <p:cNvGraphicFramePr>
            <a:graphicFrameLocks noChangeAspect="1"/>
          </p:cNvGraphicFramePr>
          <p:nvPr>
            <p:extLst>
              <p:ext uri="{D42A27DB-BD31-4B8C-83A1-F6EECF244321}">
                <p14:modId xmlns:p14="http://schemas.microsoft.com/office/powerpoint/2010/main" val="157532205"/>
              </p:ext>
            </p:extLst>
          </p:nvPr>
        </p:nvGraphicFramePr>
        <p:xfrm>
          <a:off x="1236663" y="2767013"/>
          <a:ext cx="309562" cy="339725"/>
        </p:xfrm>
        <a:graphic>
          <a:graphicData uri="http://schemas.openxmlformats.org/presentationml/2006/ole">
            <mc:AlternateContent xmlns:mc="http://schemas.openxmlformats.org/markup-compatibility/2006">
              <mc:Choice xmlns:v="urn:schemas-microsoft-com:vml" Requires="v">
                <p:oleObj spid="_x0000_s248282" name="Equation" r:id="rId10" imgW="127000" imgH="139700" progId="Equation.3">
                  <p:embed/>
                </p:oleObj>
              </mc:Choice>
              <mc:Fallback>
                <p:oleObj name="Equation" r:id="rId10" imgW="127000" imgH="139700" progId="Equation.3">
                  <p:embed/>
                  <p:pic>
                    <p:nvPicPr>
                      <p:cNvPr id="0" name=""/>
                      <p:cNvPicPr/>
                      <p:nvPr/>
                    </p:nvPicPr>
                    <p:blipFill>
                      <a:blip r:embed="rId11">
                        <a:alphaModFix/>
                      </a:blip>
                      <a:stretch>
                        <a:fillRect/>
                      </a:stretch>
                    </p:blipFill>
                    <p:spPr>
                      <a:xfrm>
                        <a:off x="1236663" y="2767013"/>
                        <a:ext cx="309562" cy="339725"/>
                      </a:xfrm>
                      <a:prstGeom prst="rect">
                        <a:avLst/>
                      </a:prstGeom>
                    </p:spPr>
                  </p:pic>
                </p:oleObj>
              </mc:Fallback>
            </mc:AlternateContent>
          </a:graphicData>
        </a:graphic>
      </p:graphicFrame>
      <p:graphicFrame>
        <p:nvGraphicFramePr>
          <p:cNvPr id="83" name="Object 82"/>
          <p:cNvGraphicFramePr>
            <a:graphicFrameLocks noChangeAspect="1"/>
          </p:cNvGraphicFramePr>
          <p:nvPr>
            <p:extLst>
              <p:ext uri="{D42A27DB-BD31-4B8C-83A1-F6EECF244321}">
                <p14:modId xmlns:p14="http://schemas.microsoft.com/office/powerpoint/2010/main" val="1616772024"/>
              </p:ext>
            </p:extLst>
          </p:nvPr>
        </p:nvGraphicFramePr>
        <p:xfrm>
          <a:off x="3782524" y="2767013"/>
          <a:ext cx="309562" cy="339725"/>
        </p:xfrm>
        <a:graphic>
          <a:graphicData uri="http://schemas.openxmlformats.org/presentationml/2006/ole">
            <mc:AlternateContent xmlns:mc="http://schemas.openxmlformats.org/markup-compatibility/2006">
              <mc:Choice xmlns:v="urn:schemas-microsoft-com:vml" Requires="v">
                <p:oleObj spid="_x0000_s248283" name="Equation" r:id="rId12" imgW="127000" imgH="139700" progId="Equation.3">
                  <p:embed/>
                </p:oleObj>
              </mc:Choice>
              <mc:Fallback>
                <p:oleObj name="Equation" r:id="rId12" imgW="127000" imgH="139700" progId="Equation.3">
                  <p:embed/>
                  <p:pic>
                    <p:nvPicPr>
                      <p:cNvPr id="0" name=""/>
                      <p:cNvPicPr/>
                      <p:nvPr/>
                    </p:nvPicPr>
                    <p:blipFill>
                      <a:blip r:embed="rId11">
                        <a:alphaModFix/>
                      </a:blip>
                      <a:stretch>
                        <a:fillRect/>
                      </a:stretch>
                    </p:blipFill>
                    <p:spPr>
                      <a:xfrm>
                        <a:off x="3782524" y="2767013"/>
                        <a:ext cx="309562" cy="339725"/>
                      </a:xfrm>
                      <a:prstGeom prst="rect">
                        <a:avLst/>
                      </a:prstGeom>
                    </p:spPr>
                  </p:pic>
                </p:oleObj>
              </mc:Fallback>
            </mc:AlternateContent>
          </a:graphicData>
        </a:graphic>
      </p:graphicFrame>
      <p:graphicFrame>
        <p:nvGraphicFramePr>
          <p:cNvPr id="84" name="Object 83"/>
          <p:cNvGraphicFramePr>
            <a:graphicFrameLocks noChangeAspect="1"/>
          </p:cNvGraphicFramePr>
          <p:nvPr>
            <p:extLst>
              <p:ext uri="{D42A27DB-BD31-4B8C-83A1-F6EECF244321}">
                <p14:modId xmlns:p14="http://schemas.microsoft.com/office/powerpoint/2010/main" val="4256601522"/>
              </p:ext>
            </p:extLst>
          </p:nvPr>
        </p:nvGraphicFramePr>
        <p:xfrm>
          <a:off x="4915693" y="2799982"/>
          <a:ext cx="309562" cy="339725"/>
        </p:xfrm>
        <a:graphic>
          <a:graphicData uri="http://schemas.openxmlformats.org/presentationml/2006/ole">
            <mc:AlternateContent xmlns:mc="http://schemas.openxmlformats.org/markup-compatibility/2006">
              <mc:Choice xmlns:v="urn:schemas-microsoft-com:vml" Requires="v">
                <p:oleObj spid="_x0000_s248284" name="Equation" r:id="rId13" imgW="127000" imgH="139700" progId="Equation.3">
                  <p:embed/>
                </p:oleObj>
              </mc:Choice>
              <mc:Fallback>
                <p:oleObj name="Equation" r:id="rId13" imgW="127000" imgH="139700" progId="Equation.3">
                  <p:embed/>
                  <p:pic>
                    <p:nvPicPr>
                      <p:cNvPr id="0" name=""/>
                      <p:cNvPicPr/>
                      <p:nvPr/>
                    </p:nvPicPr>
                    <p:blipFill>
                      <a:blip r:embed="rId11">
                        <a:alphaModFix/>
                      </a:blip>
                      <a:stretch>
                        <a:fillRect/>
                      </a:stretch>
                    </p:blipFill>
                    <p:spPr>
                      <a:xfrm>
                        <a:off x="4915693" y="2799982"/>
                        <a:ext cx="309562" cy="339725"/>
                      </a:xfrm>
                      <a:prstGeom prst="rect">
                        <a:avLst/>
                      </a:prstGeom>
                    </p:spPr>
                  </p:pic>
                </p:oleObj>
              </mc:Fallback>
            </mc:AlternateContent>
          </a:graphicData>
        </a:graphic>
      </p:graphicFrame>
      <p:graphicFrame>
        <p:nvGraphicFramePr>
          <p:cNvPr id="85" name="Object 84"/>
          <p:cNvGraphicFramePr>
            <a:graphicFrameLocks noChangeAspect="1"/>
          </p:cNvGraphicFramePr>
          <p:nvPr>
            <p:extLst>
              <p:ext uri="{D42A27DB-BD31-4B8C-83A1-F6EECF244321}">
                <p14:modId xmlns:p14="http://schemas.microsoft.com/office/powerpoint/2010/main" val="1635628246"/>
              </p:ext>
            </p:extLst>
          </p:nvPr>
        </p:nvGraphicFramePr>
        <p:xfrm>
          <a:off x="6083300" y="2746375"/>
          <a:ext cx="403225" cy="431800"/>
        </p:xfrm>
        <a:graphic>
          <a:graphicData uri="http://schemas.openxmlformats.org/presentationml/2006/ole">
            <mc:AlternateContent xmlns:mc="http://schemas.openxmlformats.org/markup-compatibility/2006">
              <mc:Choice xmlns:v="urn:schemas-microsoft-com:vml" Requires="v">
                <p:oleObj spid="_x0000_s248285" name="Equation" r:id="rId14" imgW="165100" imgH="177800" progId="Equation.3">
                  <p:embed/>
                </p:oleObj>
              </mc:Choice>
              <mc:Fallback>
                <p:oleObj name="Equation" r:id="rId14" imgW="165100" imgH="177800" progId="Equation.3">
                  <p:embed/>
                  <p:pic>
                    <p:nvPicPr>
                      <p:cNvPr id="0" name=""/>
                      <p:cNvPicPr/>
                      <p:nvPr/>
                    </p:nvPicPr>
                    <p:blipFill>
                      <a:blip r:embed="rId15">
                        <a:alphaModFix/>
                      </a:blip>
                      <a:stretch>
                        <a:fillRect/>
                      </a:stretch>
                    </p:blipFill>
                    <p:spPr>
                      <a:xfrm>
                        <a:off x="6083300" y="2746375"/>
                        <a:ext cx="403225" cy="431800"/>
                      </a:xfrm>
                      <a:prstGeom prst="rect">
                        <a:avLst/>
                      </a:prstGeom>
                    </p:spPr>
                  </p:pic>
                </p:oleObj>
              </mc:Fallback>
            </mc:AlternateContent>
          </a:graphicData>
        </a:graphic>
      </p:graphicFrame>
      <p:sp>
        <p:nvSpPr>
          <p:cNvPr id="86" name="Oval 85"/>
          <p:cNvSpPr/>
          <p:nvPr/>
        </p:nvSpPr>
        <p:spPr>
          <a:xfrm>
            <a:off x="4465001" y="3577025"/>
            <a:ext cx="460902" cy="460902"/>
          </a:xfrm>
          <a:prstGeom prst="ellipse">
            <a:avLst/>
          </a:prstGeom>
          <a:ln w="508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graphicFrame>
        <p:nvGraphicFramePr>
          <p:cNvPr id="89" name="Object 88"/>
          <p:cNvGraphicFramePr>
            <a:graphicFrameLocks noChangeAspect="1"/>
          </p:cNvGraphicFramePr>
          <p:nvPr>
            <p:extLst>
              <p:ext uri="{D42A27DB-BD31-4B8C-83A1-F6EECF244321}">
                <p14:modId xmlns:p14="http://schemas.microsoft.com/office/powerpoint/2010/main" val="3150027236"/>
              </p:ext>
            </p:extLst>
          </p:nvPr>
        </p:nvGraphicFramePr>
        <p:xfrm>
          <a:off x="7320564" y="2707907"/>
          <a:ext cx="403225" cy="431800"/>
        </p:xfrm>
        <a:graphic>
          <a:graphicData uri="http://schemas.openxmlformats.org/presentationml/2006/ole">
            <mc:AlternateContent xmlns:mc="http://schemas.openxmlformats.org/markup-compatibility/2006">
              <mc:Choice xmlns:v="urn:schemas-microsoft-com:vml" Requires="v">
                <p:oleObj spid="_x0000_s248286" name="Equation" r:id="rId16" imgW="165100" imgH="177800" progId="Equation.3">
                  <p:embed/>
                </p:oleObj>
              </mc:Choice>
              <mc:Fallback>
                <p:oleObj name="Equation" r:id="rId16" imgW="165100" imgH="177800" progId="Equation.3">
                  <p:embed/>
                  <p:pic>
                    <p:nvPicPr>
                      <p:cNvPr id="0" name=""/>
                      <p:cNvPicPr/>
                      <p:nvPr/>
                    </p:nvPicPr>
                    <p:blipFill>
                      <a:blip r:embed="rId15">
                        <a:alphaModFix/>
                      </a:blip>
                      <a:stretch>
                        <a:fillRect/>
                      </a:stretch>
                    </p:blipFill>
                    <p:spPr>
                      <a:xfrm>
                        <a:off x="7320564" y="2707907"/>
                        <a:ext cx="403225" cy="431800"/>
                      </a:xfrm>
                      <a:prstGeom prst="rect">
                        <a:avLst/>
                      </a:prstGeom>
                    </p:spPr>
                  </p:pic>
                </p:oleObj>
              </mc:Fallback>
            </mc:AlternateContent>
          </a:graphicData>
        </a:graphic>
      </p:graphicFrame>
      <p:sp>
        <p:nvSpPr>
          <p:cNvPr id="91" name="Oval 90"/>
          <p:cNvSpPr/>
          <p:nvPr/>
        </p:nvSpPr>
        <p:spPr>
          <a:xfrm>
            <a:off x="7010801" y="3589667"/>
            <a:ext cx="460902" cy="460902"/>
          </a:xfrm>
          <a:prstGeom prst="ellipse">
            <a:avLst/>
          </a:prstGeom>
          <a:ln w="508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graphicFrame>
        <p:nvGraphicFramePr>
          <p:cNvPr id="93" name="Object 92"/>
          <p:cNvGraphicFramePr>
            <a:graphicFrameLocks noChangeAspect="1"/>
          </p:cNvGraphicFramePr>
          <p:nvPr>
            <p:extLst>
              <p:ext uri="{D42A27DB-BD31-4B8C-83A1-F6EECF244321}">
                <p14:modId xmlns:p14="http://schemas.microsoft.com/office/powerpoint/2010/main" val="545151295"/>
              </p:ext>
            </p:extLst>
          </p:nvPr>
        </p:nvGraphicFramePr>
        <p:xfrm>
          <a:off x="4512468" y="3554495"/>
          <a:ext cx="403225" cy="431800"/>
        </p:xfrm>
        <a:graphic>
          <a:graphicData uri="http://schemas.openxmlformats.org/presentationml/2006/ole">
            <mc:AlternateContent xmlns:mc="http://schemas.openxmlformats.org/markup-compatibility/2006">
              <mc:Choice xmlns:v="urn:schemas-microsoft-com:vml" Requires="v">
                <p:oleObj spid="_x0000_s248287" name="Equation" r:id="rId17" imgW="165100" imgH="177800" progId="Equation.3">
                  <p:embed/>
                </p:oleObj>
              </mc:Choice>
              <mc:Fallback>
                <p:oleObj name="Equation" r:id="rId17" imgW="165100" imgH="177800" progId="Equation.3">
                  <p:embed/>
                  <p:pic>
                    <p:nvPicPr>
                      <p:cNvPr id="0" name=""/>
                      <p:cNvPicPr/>
                      <p:nvPr/>
                    </p:nvPicPr>
                    <p:blipFill>
                      <a:blip r:embed="rId15">
                        <a:alphaModFix/>
                      </a:blip>
                      <a:stretch>
                        <a:fillRect/>
                      </a:stretch>
                    </p:blipFill>
                    <p:spPr>
                      <a:xfrm>
                        <a:off x="4512468" y="3554495"/>
                        <a:ext cx="403225" cy="431800"/>
                      </a:xfrm>
                      <a:prstGeom prst="rect">
                        <a:avLst/>
                      </a:prstGeom>
                    </p:spPr>
                  </p:pic>
                </p:oleObj>
              </mc:Fallback>
            </mc:AlternateContent>
          </a:graphicData>
        </a:graphic>
      </p:graphicFrame>
      <p:graphicFrame>
        <p:nvGraphicFramePr>
          <p:cNvPr id="94" name="Object 93"/>
          <p:cNvGraphicFramePr>
            <a:graphicFrameLocks noChangeAspect="1"/>
          </p:cNvGraphicFramePr>
          <p:nvPr>
            <p:extLst>
              <p:ext uri="{D42A27DB-BD31-4B8C-83A1-F6EECF244321}">
                <p14:modId xmlns:p14="http://schemas.microsoft.com/office/powerpoint/2010/main" val="901116174"/>
              </p:ext>
            </p:extLst>
          </p:nvPr>
        </p:nvGraphicFramePr>
        <p:xfrm>
          <a:off x="7052800" y="3581048"/>
          <a:ext cx="403225" cy="431800"/>
        </p:xfrm>
        <a:graphic>
          <a:graphicData uri="http://schemas.openxmlformats.org/presentationml/2006/ole">
            <mc:AlternateContent xmlns:mc="http://schemas.openxmlformats.org/markup-compatibility/2006">
              <mc:Choice xmlns:v="urn:schemas-microsoft-com:vml" Requires="v">
                <p:oleObj spid="_x0000_s248288" name="Equation" r:id="rId18" imgW="165100" imgH="177800" progId="Equation.3">
                  <p:embed/>
                </p:oleObj>
              </mc:Choice>
              <mc:Fallback>
                <p:oleObj name="Equation" r:id="rId18" imgW="165100" imgH="177800" progId="Equation.3">
                  <p:embed/>
                  <p:pic>
                    <p:nvPicPr>
                      <p:cNvPr id="0" name=""/>
                      <p:cNvPicPr/>
                      <p:nvPr/>
                    </p:nvPicPr>
                    <p:blipFill>
                      <a:blip r:embed="rId15">
                        <a:alphaModFix/>
                      </a:blip>
                      <a:stretch>
                        <a:fillRect/>
                      </a:stretch>
                    </p:blipFill>
                    <p:spPr>
                      <a:xfrm>
                        <a:off x="7052800" y="3581048"/>
                        <a:ext cx="403225" cy="431800"/>
                      </a:xfrm>
                      <a:prstGeom prst="rect">
                        <a:avLst/>
                      </a:prstGeom>
                    </p:spPr>
                  </p:pic>
                </p:oleObj>
              </mc:Fallback>
            </mc:AlternateContent>
          </a:graphicData>
        </a:graphic>
      </p:graphicFrame>
      <p:graphicFrame>
        <p:nvGraphicFramePr>
          <p:cNvPr id="95" name="Object 94"/>
          <p:cNvGraphicFramePr>
            <a:graphicFrameLocks noChangeAspect="1"/>
          </p:cNvGraphicFramePr>
          <p:nvPr>
            <p:extLst>
              <p:ext uri="{D42A27DB-BD31-4B8C-83A1-F6EECF244321}">
                <p14:modId xmlns:p14="http://schemas.microsoft.com/office/powerpoint/2010/main" val="203343888"/>
              </p:ext>
            </p:extLst>
          </p:nvPr>
        </p:nvGraphicFramePr>
        <p:xfrm>
          <a:off x="3810000" y="3565330"/>
          <a:ext cx="309563" cy="431800"/>
        </p:xfrm>
        <a:graphic>
          <a:graphicData uri="http://schemas.openxmlformats.org/presentationml/2006/ole">
            <mc:AlternateContent xmlns:mc="http://schemas.openxmlformats.org/markup-compatibility/2006">
              <mc:Choice xmlns:v="urn:schemas-microsoft-com:vml" Requires="v">
                <p:oleObj spid="_x0000_s248289" name="Equation" r:id="rId19" imgW="127000" imgH="177800" progId="Equation.3">
                  <p:embed/>
                </p:oleObj>
              </mc:Choice>
              <mc:Fallback>
                <p:oleObj name="Equation" r:id="rId19" imgW="127000" imgH="177800" progId="Equation.3">
                  <p:embed/>
                  <p:pic>
                    <p:nvPicPr>
                      <p:cNvPr id="0" name=""/>
                      <p:cNvPicPr/>
                      <p:nvPr/>
                    </p:nvPicPr>
                    <p:blipFill>
                      <a:blip r:embed="rId20">
                        <a:alphaModFix/>
                      </a:blip>
                      <a:stretch>
                        <a:fillRect/>
                      </a:stretch>
                    </p:blipFill>
                    <p:spPr>
                      <a:xfrm>
                        <a:off x="3810000" y="3565330"/>
                        <a:ext cx="309563" cy="431800"/>
                      </a:xfrm>
                      <a:prstGeom prst="rect">
                        <a:avLst/>
                      </a:prstGeom>
                    </p:spPr>
                  </p:pic>
                </p:oleObj>
              </mc:Fallback>
            </mc:AlternateContent>
          </a:graphicData>
        </a:graphic>
      </p:graphicFrame>
      <p:graphicFrame>
        <p:nvGraphicFramePr>
          <p:cNvPr id="96" name="Object 95"/>
          <p:cNvGraphicFramePr>
            <a:graphicFrameLocks noChangeAspect="1"/>
          </p:cNvGraphicFramePr>
          <p:nvPr>
            <p:extLst>
              <p:ext uri="{D42A27DB-BD31-4B8C-83A1-F6EECF244321}">
                <p14:modId xmlns:p14="http://schemas.microsoft.com/office/powerpoint/2010/main" val="2879089694"/>
              </p:ext>
            </p:extLst>
          </p:nvPr>
        </p:nvGraphicFramePr>
        <p:xfrm>
          <a:off x="6129797" y="3606127"/>
          <a:ext cx="309563" cy="431800"/>
        </p:xfrm>
        <a:graphic>
          <a:graphicData uri="http://schemas.openxmlformats.org/presentationml/2006/ole">
            <mc:AlternateContent xmlns:mc="http://schemas.openxmlformats.org/markup-compatibility/2006">
              <mc:Choice xmlns:v="urn:schemas-microsoft-com:vml" Requires="v">
                <p:oleObj spid="_x0000_s248290" name="Equation" r:id="rId21" imgW="127000" imgH="177800" progId="Equation.3">
                  <p:embed/>
                </p:oleObj>
              </mc:Choice>
              <mc:Fallback>
                <p:oleObj name="Equation" r:id="rId21" imgW="127000" imgH="177800" progId="Equation.3">
                  <p:embed/>
                  <p:pic>
                    <p:nvPicPr>
                      <p:cNvPr id="0" name=""/>
                      <p:cNvPicPr/>
                      <p:nvPr/>
                    </p:nvPicPr>
                    <p:blipFill>
                      <a:blip r:embed="rId20">
                        <a:alphaModFix/>
                      </a:blip>
                      <a:stretch>
                        <a:fillRect/>
                      </a:stretch>
                    </p:blipFill>
                    <p:spPr>
                      <a:xfrm>
                        <a:off x="6129797" y="3606127"/>
                        <a:ext cx="309563" cy="431800"/>
                      </a:xfrm>
                      <a:prstGeom prst="rect">
                        <a:avLst/>
                      </a:prstGeom>
                    </p:spPr>
                  </p:pic>
                </p:oleObj>
              </mc:Fallback>
            </mc:AlternateContent>
          </a:graphicData>
        </a:graphic>
      </p:graphicFrame>
      <p:graphicFrame>
        <p:nvGraphicFramePr>
          <p:cNvPr id="97" name="Object 96"/>
          <p:cNvGraphicFramePr>
            <a:graphicFrameLocks noChangeAspect="1"/>
          </p:cNvGraphicFramePr>
          <p:nvPr>
            <p:extLst>
              <p:ext uri="{D42A27DB-BD31-4B8C-83A1-F6EECF244321}">
                <p14:modId xmlns:p14="http://schemas.microsoft.com/office/powerpoint/2010/main" val="289789705"/>
              </p:ext>
            </p:extLst>
          </p:nvPr>
        </p:nvGraphicFramePr>
        <p:xfrm>
          <a:off x="5266945" y="3569434"/>
          <a:ext cx="309563" cy="431800"/>
        </p:xfrm>
        <a:graphic>
          <a:graphicData uri="http://schemas.openxmlformats.org/presentationml/2006/ole">
            <mc:AlternateContent xmlns:mc="http://schemas.openxmlformats.org/markup-compatibility/2006">
              <mc:Choice xmlns:v="urn:schemas-microsoft-com:vml" Requires="v">
                <p:oleObj spid="_x0000_s248291" name="Equation" r:id="rId22" imgW="127000" imgH="177800" progId="Equation.3">
                  <p:embed/>
                </p:oleObj>
              </mc:Choice>
              <mc:Fallback>
                <p:oleObj name="Equation" r:id="rId22" imgW="127000" imgH="177800" progId="Equation.3">
                  <p:embed/>
                  <p:pic>
                    <p:nvPicPr>
                      <p:cNvPr id="0" name=""/>
                      <p:cNvPicPr/>
                      <p:nvPr/>
                    </p:nvPicPr>
                    <p:blipFill>
                      <a:blip r:embed="rId20">
                        <a:alphaModFix/>
                      </a:blip>
                      <a:stretch>
                        <a:fillRect/>
                      </a:stretch>
                    </p:blipFill>
                    <p:spPr>
                      <a:xfrm>
                        <a:off x="5266945" y="3569434"/>
                        <a:ext cx="309563" cy="431800"/>
                      </a:xfrm>
                      <a:prstGeom prst="rect">
                        <a:avLst/>
                      </a:prstGeom>
                    </p:spPr>
                  </p:pic>
                </p:oleObj>
              </mc:Fallback>
            </mc:AlternateContent>
          </a:graphicData>
        </a:graphic>
      </p:graphicFrame>
      <p:graphicFrame>
        <p:nvGraphicFramePr>
          <p:cNvPr id="98" name="Object 97"/>
          <p:cNvGraphicFramePr>
            <a:graphicFrameLocks noChangeAspect="1"/>
          </p:cNvGraphicFramePr>
          <p:nvPr>
            <p:extLst>
              <p:ext uri="{D42A27DB-BD31-4B8C-83A1-F6EECF244321}">
                <p14:modId xmlns:p14="http://schemas.microsoft.com/office/powerpoint/2010/main" val="1856569592"/>
              </p:ext>
            </p:extLst>
          </p:nvPr>
        </p:nvGraphicFramePr>
        <p:xfrm>
          <a:off x="7765802" y="3577025"/>
          <a:ext cx="309563" cy="431800"/>
        </p:xfrm>
        <a:graphic>
          <a:graphicData uri="http://schemas.openxmlformats.org/presentationml/2006/ole">
            <mc:AlternateContent xmlns:mc="http://schemas.openxmlformats.org/markup-compatibility/2006">
              <mc:Choice xmlns:v="urn:schemas-microsoft-com:vml" Requires="v">
                <p:oleObj spid="_x0000_s248292" name="Equation" r:id="rId23" imgW="127000" imgH="177800" progId="Equation.3">
                  <p:embed/>
                </p:oleObj>
              </mc:Choice>
              <mc:Fallback>
                <p:oleObj name="Equation" r:id="rId23" imgW="127000" imgH="177800" progId="Equation.3">
                  <p:embed/>
                  <p:pic>
                    <p:nvPicPr>
                      <p:cNvPr id="0" name=""/>
                      <p:cNvPicPr/>
                      <p:nvPr/>
                    </p:nvPicPr>
                    <p:blipFill>
                      <a:blip r:embed="rId20">
                        <a:alphaModFix/>
                      </a:blip>
                      <a:stretch>
                        <a:fillRect/>
                      </a:stretch>
                    </p:blipFill>
                    <p:spPr>
                      <a:xfrm>
                        <a:off x="7765802" y="3577025"/>
                        <a:ext cx="309563" cy="431800"/>
                      </a:xfrm>
                      <a:prstGeom prst="rect">
                        <a:avLst/>
                      </a:prstGeom>
                    </p:spPr>
                  </p:pic>
                </p:oleObj>
              </mc:Fallback>
            </mc:AlternateContent>
          </a:graphicData>
        </a:graphic>
      </p:graphicFrame>
      <p:graphicFrame>
        <p:nvGraphicFramePr>
          <p:cNvPr id="48" name="Object 47"/>
          <p:cNvGraphicFramePr>
            <a:graphicFrameLocks noChangeAspect="1"/>
          </p:cNvGraphicFramePr>
          <p:nvPr>
            <p:extLst>
              <p:ext uri="{D42A27DB-BD31-4B8C-83A1-F6EECF244321}">
                <p14:modId xmlns:p14="http://schemas.microsoft.com/office/powerpoint/2010/main" val="4072992896"/>
              </p:ext>
            </p:extLst>
          </p:nvPr>
        </p:nvGraphicFramePr>
        <p:xfrm>
          <a:off x="5269569" y="4773226"/>
          <a:ext cx="2632075" cy="527050"/>
        </p:xfrm>
        <a:graphic>
          <a:graphicData uri="http://schemas.openxmlformats.org/presentationml/2006/ole">
            <mc:AlternateContent xmlns:mc="http://schemas.openxmlformats.org/markup-compatibility/2006">
              <mc:Choice xmlns:v="urn:schemas-microsoft-com:vml" Requires="v">
                <p:oleObj spid="_x0000_s248293" name="Equation" r:id="rId24" imgW="1079500" imgH="215900" progId="Equation.3">
                  <p:embed/>
                </p:oleObj>
              </mc:Choice>
              <mc:Fallback>
                <p:oleObj name="Equation" r:id="rId24" imgW="1079500" imgH="215900" progId="Equation.3">
                  <p:embed/>
                  <p:pic>
                    <p:nvPicPr>
                      <p:cNvPr id="0" name=""/>
                      <p:cNvPicPr/>
                      <p:nvPr/>
                    </p:nvPicPr>
                    <p:blipFill>
                      <a:blip r:embed="rId25">
                        <a:alphaModFix/>
                      </a:blip>
                      <a:stretch>
                        <a:fillRect/>
                      </a:stretch>
                    </p:blipFill>
                    <p:spPr>
                      <a:xfrm>
                        <a:off x="5269569" y="4773226"/>
                        <a:ext cx="2632075" cy="527050"/>
                      </a:xfrm>
                      <a:prstGeom prst="rect">
                        <a:avLst/>
                      </a:prstGeom>
                    </p:spPr>
                  </p:pic>
                </p:oleObj>
              </mc:Fallback>
            </mc:AlternateContent>
          </a:graphicData>
        </a:graphic>
      </p:graphicFrame>
      <p:sp>
        <p:nvSpPr>
          <p:cNvPr id="50" name="TextBox 49"/>
          <p:cNvSpPr txBox="1"/>
          <p:nvPr/>
        </p:nvSpPr>
        <p:spPr>
          <a:xfrm>
            <a:off x="830383" y="4697486"/>
            <a:ext cx="1482254" cy="523220"/>
          </a:xfrm>
          <a:prstGeom prst="rect">
            <a:avLst/>
          </a:prstGeom>
          <a:noFill/>
        </p:spPr>
        <p:txBody>
          <a:bodyPr wrap="square" rtlCol="0">
            <a:spAutoFit/>
          </a:bodyPr>
          <a:lstStyle/>
          <a:p>
            <a:pPr algn="ctr"/>
            <a:r>
              <a:rPr lang="en-US" sz="2800" dirty="0" smtClean="0"/>
              <a:t>where</a:t>
            </a:r>
            <a:endParaRPr lang="en-US" sz="2800" dirty="0"/>
          </a:p>
        </p:txBody>
      </p:sp>
      <p:graphicFrame>
        <p:nvGraphicFramePr>
          <p:cNvPr id="51" name="Object 50"/>
          <p:cNvGraphicFramePr>
            <a:graphicFrameLocks noChangeAspect="1"/>
          </p:cNvGraphicFramePr>
          <p:nvPr>
            <p:extLst>
              <p:ext uri="{D42A27DB-BD31-4B8C-83A1-F6EECF244321}">
                <p14:modId xmlns:p14="http://schemas.microsoft.com/office/powerpoint/2010/main" val="1871829598"/>
              </p:ext>
            </p:extLst>
          </p:nvPr>
        </p:nvGraphicFramePr>
        <p:xfrm>
          <a:off x="2046113" y="4757546"/>
          <a:ext cx="403225" cy="431800"/>
        </p:xfrm>
        <a:graphic>
          <a:graphicData uri="http://schemas.openxmlformats.org/presentationml/2006/ole">
            <mc:AlternateContent xmlns:mc="http://schemas.openxmlformats.org/markup-compatibility/2006">
              <mc:Choice xmlns:v="urn:schemas-microsoft-com:vml" Requires="v">
                <p:oleObj spid="_x0000_s248294" name="Equation" r:id="rId26" imgW="165100" imgH="177800" progId="Equation.3">
                  <p:embed/>
                </p:oleObj>
              </mc:Choice>
              <mc:Fallback>
                <p:oleObj name="Equation" r:id="rId26" imgW="165100" imgH="177800" progId="Equation.3">
                  <p:embed/>
                  <p:pic>
                    <p:nvPicPr>
                      <p:cNvPr id="0" name=""/>
                      <p:cNvPicPr/>
                      <p:nvPr/>
                    </p:nvPicPr>
                    <p:blipFill>
                      <a:blip r:embed="rId15">
                        <a:alphaModFix/>
                      </a:blip>
                      <a:stretch>
                        <a:fillRect/>
                      </a:stretch>
                    </p:blipFill>
                    <p:spPr>
                      <a:xfrm>
                        <a:off x="2046113" y="4757546"/>
                        <a:ext cx="403225" cy="431800"/>
                      </a:xfrm>
                      <a:prstGeom prst="rect">
                        <a:avLst/>
                      </a:prstGeom>
                    </p:spPr>
                  </p:pic>
                </p:oleObj>
              </mc:Fallback>
            </mc:AlternateContent>
          </a:graphicData>
        </a:graphic>
      </p:graphicFrame>
      <p:sp>
        <p:nvSpPr>
          <p:cNvPr id="52" name="TextBox 51"/>
          <p:cNvSpPr txBox="1"/>
          <p:nvPr/>
        </p:nvSpPr>
        <p:spPr>
          <a:xfrm>
            <a:off x="2014755" y="4710985"/>
            <a:ext cx="3202521" cy="523220"/>
          </a:xfrm>
          <a:prstGeom prst="rect">
            <a:avLst/>
          </a:prstGeom>
          <a:noFill/>
        </p:spPr>
        <p:txBody>
          <a:bodyPr wrap="square" rtlCol="0">
            <a:spAutoFit/>
          </a:bodyPr>
          <a:lstStyle/>
          <a:p>
            <a:pPr algn="ctr"/>
            <a:r>
              <a:rPr lang="en-US" sz="2800" dirty="0"/>
              <a:t>i</a:t>
            </a:r>
            <a:r>
              <a:rPr lang="en-US" sz="2800" dirty="0" smtClean="0"/>
              <a:t>s </a:t>
            </a:r>
            <a:r>
              <a:rPr lang="en-US" sz="2800" dirty="0" smtClean="0">
                <a:solidFill>
                  <a:srgbClr val="FF0000"/>
                </a:solidFill>
              </a:rPr>
              <a:t>partial label </a:t>
            </a:r>
            <a:r>
              <a:rPr lang="en-US" sz="2800" dirty="0" smtClean="0"/>
              <a:t>of </a:t>
            </a:r>
            <a:endParaRPr lang="en-US" sz="2800" dirty="0"/>
          </a:p>
        </p:txBody>
      </p:sp>
      <p:graphicFrame>
        <p:nvGraphicFramePr>
          <p:cNvPr id="53" name="Object 52"/>
          <p:cNvGraphicFramePr>
            <a:graphicFrameLocks noChangeAspect="1"/>
          </p:cNvGraphicFramePr>
          <p:nvPr>
            <p:extLst>
              <p:ext uri="{D42A27DB-BD31-4B8C-83A1-F6EECF244321}">
                <p14:modId xmlns:p14="http://schemas.microsoft.com/office/powerpoint/2010/main" val="3720205140"/>
              </p:ext>
            </p:extLst>
          </p:nvPr>
        </p:nvGraphicFramePr>
        <p:xfrm>
          <a:off x="4876800" y="4863710"/>
          <a:ext cx="403225" cy="369888"/>
        </p:xfrm>
        <a:graphic>
          <a:graphicData uri="http://schemas.openxmlformats.org/presentationml/2006/ole">
            <mc:AlternateContent xmlns:mc="http://schemas.openxmlformats.org/markup-compatibility/2006">
              <mc:Choice xmlns:v="urn:schemas-microsoft-com:vml" Requires="v">
                <p:oleObj spid="_x0000_s248295" name="Equation" r:id="rId27" imgW="165100" imgH="152400" progId="Equation.3">
                  <p:embed/>
                </p:oleObj>
              </mc:Choice>
              <mc:Fallback>
                <p:oleObj name="Equation" r:id="rId27" imgW="165100" imgH="152400" progId="Equation.3">
                  <p:embed/>
                  <p:pic>
                    <p:nvPicPr>
                      <p:cNvPr id="0" name=""/>
                      <p:cNvPicPr/>
                      <p:nvPr/>
                    </p:nvPicPr>
                    <p:blipFill>
                      <a:blip r:embed="rId28">
                        <a:alphaModFix/>
                      </a:blip>
                      <a:stretch>
                        <a:fillRect/>
                      </a:stretch>
                    </p:blipFill>
                    <p:spPr>
                      <a:xfrm>
                        <a:off x="4876800" y="4863710"/>
                        <a:ext cx="403225" cy="369888"/>
                      </a:xfrm>
                      <a:prstGeom prst="rect">
                        <a:avLst/>
                      </a:prstGeom>
                    </p:spPr>
                  </p:pic>
                </p:oleObj>
              </mc:Fallback>
            </mc:AlternateContent>
          </a:graphicData>
        </a:graphic>
      </p:graphicFrame>
    </p:spTree>
    <p:extLst>
      <p:ext uri="{BB962C8B-B14F-4D97-AF65-F5344CB8AC3E}">
        <p14:creationId xmlns:p14="http://schemas.microsoft.com/office/powerpoint/2010/main" val="189981802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Oval 89"/>
          <p:cNvSpPr/>
          <p:nvPr/>
        </p:nvSpPr>
        <p:spPr>
          <a:xfrm>
            <a:off x="7291726" y="2707500"/>
            <a:ext cx="460902" cy="460902"/>
          </a:xfrm>
          <a:prstGeom prst="ellipse">
            <a:avLst/>
          </a:prstGeom>
          <a:ln w="508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sp>
        <p:nvSpPr>
          <p:cNvPr id="88" name="Oval 87"/>
          <p:cNvSpPr/>
          <p:nvPr/>
        </p:nvSpPr>
        <p:spPr>
          <a:xfrm>
            <a:off x="6053191" y="2727096"/>
            <a:ext cx="460902" cy="460902"/>
          </a:xfrm>
          <a:prstGeom prst="ellipse">
            <a:avLst/>
          </a:prstGeom>
          <a:ln w="508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Scene parsing</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30" name="Content Placeholder 2"/>
          <p:cNvSpPr>
            <a:spLocks noGrp="1"/>
          </p:cNvSpPr>
          <p:nvPr>
            <p:ph idx="1"/>
          </p:nvPr>
        </p:nvSpPr>
        <p:spPr>
          <a:xfrm>
            <a:off x="457200" y="999454"/>
            <a:ext cx="8561862" cy="1248564"/>
          </a:xfrm>
        </p:spPr>
        <p:txBody>
          <a:bodyPr>
            <a:normAutofit/>
          </a:bodyPr>
          <a:lstStyle/>
          <a:p>
            <a:pPr marL="0" indent="0">
              <a:buNone/>
            </a:pPr>
            <a:r>
              <a:rPr lang="en-US" dirty="0" smtClean="0">
                <a:solidFill>
                  <a:srgbClr val="000000"/>
                </a:solidFill>
              </a:rPr>
              <a:t>Problem 2: #label assignments is exponential.</a:t>
            </a:r>
          </a:p>
          <a:p>
            <a:pPr marL="0" indent="0">
              <a:buNone/>
            </a:pPr>
            <a:r>
              <a:rPr lang="en-US" dirty="0" smtClean="0">
                <a:solidFill>
                  <a:srgbClr val="0000FF"/>
                </a:solidFill>
              </a:rPr>
              <a:t>Solution: bounding #RHS by grammar </a:t>
            </a:r>
            <a:r>
              <a:rPr lang="en-US" dirty="0" err="1" smtClean="0">
                <a:solidFill>
                  <a:srgbClr val="0000FF"/>
                </a:solidFill>
              </a:rPr>
              <a:t>binarization</a:t>
            </a:r>
            <a:endParaRPr lang="en-US" dirty="0" smtClean="0">
              <a:solidFill>
                <a:srgbClr val="0000FF"/>
              </a:solidFill>
            </a:endParaRPr>
          </a:p>
        </p:txBody>
      </p:sp>
      <p:sp>
        <p:nvSpPr>
          <p:cNvPr id="3" name="Oval 2"/>
          <p:cNvSpPr/>
          <p:nvPr/>
        </p:nvSpPr>
        <p:spPr>
          <a:xfrm>
            <a:off x="1144470" y="2718418"/>
            <a:ext cx="460902" cy="4609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cxnSp>
        <p:nvCxnSpPr>
          <p:cNvPr id="6" name="Straight Arrow Connector 5"/>
          <p:cNvCxnSpPr>
            <a:stCxn id="3" idx="4"/>
            <a:endCxn id="31" idx="0"/>
          </p:cNvCxnSpPr>
          <p:nvPr/>
        </p:nvCxnSpPr>
        <p:spPr>
          <a:xfrm flipH="1">
            <a:off x="639713" y="3179320"/>
            <a:ext cx="735208" cy="3919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1" name="Oval 30"/>
          <p:cNvSpPr/>
          <p:nvPr/>
        </p:nvSpPr>
        <p:spPr>
          <a:xfrm>
            <a:off x="409262" y="3571318"/>
            <a:ext cx="460902" cy="4609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32" name="Oval 31"/>
          <p:cNvSpPr/>
          <p:nvPr/>
        </p:nvSpPr>
        <p:spPr>
          <a:xfrm>
            <a:off x="973552" y="3571318"/>
            <a:ext cx="460902" cy="4609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cxnSp>
        <p:nvCxnSpPr>
          <p:cNvPr id="33" name="Straight Arrow Connector 32"/>
          <p:cNvCxnSpPr>
            <a:stCxn id="3" idx="4"/>
            <a:endCxn id="32" idx="0"/>
          </p:cNvCxnSpPr>
          <p:nvPr/>
        </p:nvCxnSpPr>
        <p:spPr>
          <a:xfrm flipH="1">
            <a:off x="1204003" y="3179320"/>
            <a:ext cx="170918" cy="3919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7" name="Straight Arrow Connector 36"/>
          <p:cNvCxnSpPr>
            <a:stCxn id="3" idx="4"/>
          </p:cNvCxnSpPr>
          <p:nvPr/>
        </p:nvCxnSpPr>
        <p:spPr>
          <a:xfrm>
            <a:off x="1374921" y="3179320"/>
            <a:ext cx="366834" cy="3919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1" name="Oval 40"/>
          <p:cNvSpPr/>
          <p:nvPr/>
        </p:nvSpPr>
        <p:spPr>
          <a:xfrm>
            <a:off x="2046216" y="3571318"/>
            <a:ext cx="460902" cy="4609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cxnSp>
        <p:nvCxnSpPr>
          <p:cNvPr id="42" name="Straight Arrow Connector 41"/>
          <p:cNvCxnSpPr>
            <a:stCxn id="3" idx="4"/>
            <a:endCxn id="41" idx="0"/>
          </p:cNvCxnSpPr>
          <p:nvPr/>
        </p:nvCxnSpPr>
        <p:spPr>
          <a:xfrm>
            <a:off x="1374921" y="3179320"/>
            <a:ext cx="901746" cy="3919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8" name="Right Arrow 37"/>
          <p:cNvSpPr/>
          <p:nvPr/>
        </p:nvSpPr>
        <p:spPr>
          <a:xfrm>
            <a:off x="2806303" y="3179320"/>
            <a:ext cx="470330" cy="56529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7" name="Oval 46"/>
          <p:cNvSpPr/>
          <p:nvPr/>
        </p:nvSpPr>
        <p:spPr>
          <a:xfrm>
            <a:off x="4840023" y="2743183"/>
            <a:ext cx="460902" cy="4609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cxnSp>
        <p:nvCxnSpPr>
          <p:cNvPr id="49" name="Straight Arrow Connector 48"/>
          <p:cNvCxnSpPr>
            <a:stCxn id="47" idx="4"/>
            <a:endCxn id="86" idx="0"/>
          </p:cNvCxnSpPr>
          <p:nvPr/>
        </p:nvCxnSpPr>
        <p:spPr>
          <a:xfrm flipH="1">
            <a:off x="4695452" y="3204085"/>
            <a:ext cx="375022" cy="3729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 name="Straight Arrow Connector 53"/>
          <p:cNvCxnSpPr>
            <a:stCxn id="47" idx="4"/>
            <a:endCxn id="55" idx="0"/>
          </p:cNvCxnSpPr>
          <p:nvPr/>
        </p:nvCxnSpPr>
        <p:spPr>
          <a:xfrm>
            <a:off x="5070474" y="3204085"/>
            <a:ext cx="321676" cy="38002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5" name="Oval 54"/>
          <p:cNvSpPr/>
          <p:nvPr/>
        </p:nvSpPr>
        <p:spPr>
          <a:xfrm>
            <a:off x="5161699" y="3584107"/>
            <a:ext cx="460902" cy="4609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58" name="Oval 57"/>
          <p:cNvSpPr/>
          <p:nvPr/>
        </p:nvSpPr>
        <p:spPr>
          <a:xfrm>
            <a:off x="3706854" y="2730394"/>
            <a:ext cx="460902" cy="4609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cxnSp>
        <p:nvCxnSpPr>
          <p:cNvPr id="61" name="Straight Arrow Connector 60"/>
          <p:cNvCxnSpPr>
            <a:stCxn id="58" idx="4"/>
            <a:endCxn id="62" idx="0"/>
          </p:cNvCxnSpPr>
          <p:nvPr/>
        </p:nvCxnSpPr>
        <p:spPr>
          <a:xfrm>
            <a:off x="3937305" y="3191296"/>
            <a:ext cx="0" cy="38002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2" name="Oval 61"/>
          <p:cNvSpPr/>
          <p:nvPr/>
        </p:nvSpPr>
        <p:spPr>
          <a:xfrm>
            <a:off x="3706854" y="3571318"/>
            <a:ext cx="460902" cy="4609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cxnSp>
        <p:nvCxnSpPr>
          <p:cNvPr id="65" name="Straight Arrow Connector 64"/>
          <p:cNvCxnSpPr>
            <a:endCxn id="66" idx="0"/>
          </p:cNvCxnSpPr>
          <p:nvPr/>
        </p:nvCxnSpPr>
        <p:spPr>
          <a:xfrm>
            <a:off x="6283642" y="3191296"/>
            <a:ext cx="937" cy="40808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6" name="Oval 65"/>
          <p:cNvSpPr/>
          <p:nvPr/>
        </p:nvSpPr>
        <p:spPr>
          <a:xfrm>
            <a:off x="6054128" y="3599377"/>
            <a:ext cx="460902" cy="4609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cxnSp>
        <p:nvCxnSpPr>
          <p:cNvPr id="70" name="Straight Arrow Connector 69"/>
          <p:cNvCxnSpPr>
            <a:endCxn id="91" idx="0"/>
          </p:cNvCxnSpPr>
          <p:nvPr/>
        </p:nvCxnSpPr>
        <p:spPr>
          <a:xfrm flipH="1">
            <a:off x="7241252" y="3204710"/>
            <a:ext cx="280926" cy="38495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1" name="Straight Arrow Connector 70"/>
          <p:cNvCxnSpPr>
            <a:endCxn id="72" idx="0"/>
          </p:cNvCxnSpPr>
          <p:nvPr/>
        </p:nvCxnSpPr>
        <p:spPr>
          <a:xfrm>
            <a:off x="7522177" y="3204710"/>
            <a:ext cx="375296" cy="37939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72" name="Oval 71"/>
          <p:cNvSpPr/>
          <p:nvPr/>
        </p:nvSpPr>
        <p:spPr>
          <a:xfrm>
            <a:off x="7667022" y="3584107"/>
            <a:ext cx="460902" cy="4609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75" name="TextBox 74"/>
          <p:cNvSpPr txBox="1"/>
          <p:nvPr/>
        </p:nvSpPr>
        <p:spPr>
          <a:xfrm>
            <a:off x="5271106" y="4096559"/>
            <a:ext cx="699734" cy="523220"/>
          </a:xfrm>
          <a:prstGeom prst="rect">
            <a:avLst/>
          </a:prstGeom>
          <a:noFill/>
        </p:spPr>
        <p:txBody>
          <a:bodyPr wrap="square" rtlCol="0">
            <a:spAutoFit/>
          </a:bodyPr>
          <a:lstStyle/>
          <a:p>
            <a:pPr algn="ctr"/>
            <a:r>
              <a:rPr lang="en-US" sz="2800" dirty="0" smtClean="0"/>
              <a:t>…</a:t>
            </a:r>
            <a:endParaRPr lang="en-US" sz="2800" dirty="0"/>
          </a:p>
        </p:txBody>
      </p:sp>
      <p:graphicFrame>
        <p:nvGraphicFramePr>
          <p:cNvPr id="76" name="Object 75"/>
          <p:cNvGraphicFramePr>
            <a:graphicFrameLocks noChangeAspect="1"/>
          </p:cNvGraphicFramePr>
          <p:nvPr>
            <p:extLst>
              <p:ext uri="{D42A27DB-BD31-4B8C-83A1-F6EECF244321}">
                <p14:modId xmlns:p14="http://schemas.microsoft.com/office/powerpoint/2010/main" val="2042306123"/>
              </p:ext>
            </p:extLst>
          </p:nvPr>
        </p:nvGraphicFramePr>
        <p:xfrm>
          <a:off x="5269569" y="4773226"/>
          <a:ext cx="2632075" cy="527050"/>
        </p:xfrm>
        <a:graphic>
          <a:graphicData uri="http://schemas.openxmlformats.org/presentationml/2006/ole">
            <mc:AlternateContent xmlns:mc="http://schemas.openxmlformats.org/markup-compatibility/2006">
              <mc:Choice xmlns:v="urn:schemas-microsoft-com:vml" Requires="v">
                <p:oleObj spid="_x0000_s249303" name="Equation" r:id="rId4" imgW="1079500" imgH="215900" progId="Equation.3">
                  <p:embed/>
                </p:oleObj>
              </mc:Choice>
              <mc:Fallback>
                <p:oleObj name="Equation" r:id="rId4" imgW="1079500" imgH="215900" progId="Equation.3">
                  <p:embed/>
                  <p:pic>
                    <p:nvPicPr>
                      <p:cNvPr id="0" name=""/>
                      <p:cNvPicPr/>
                      <p:nvPr/>
                    </p:nvPicPr>
                    <p:blipFill>
                      <a:blip r:embed="rId5">
                        <a:alphaModFix/>
                      </a:blip>
                      <a:stretch>
                        <a:fillRect/>
                      </a:stretch>
                    </p:blipFill>
                    <p:spPr>
                      <a:xfrm>
                        <a:off x="5269569" y="4773226"/>
                        <a:ext cx="2632075" cy="527050"/>
                      </a:xfrm>
                      <a:prstGeom prst="rect">
                        <a:avLst/>
                      </a:prstGeom>
                    </p:spPr>
                  </p:pic>
                </p:oleObj>
              </mc:Fallback>
            </mc:AlternateContent>
          </a:graphicData>
        </a:graphic>
      </p:graphicFrame>
      <p:sp>
        <p:nvSpPr>
          <p:cNvPr id="56" name="TextBox 55"/>
          <p:cNvSpPr txBox="1"/>
          <p:nvPr/>
        </p:nvSpPr>
        <p:spPr>
          <a:xfrm>
            <a:off x="830383" y="4697486"/>
            <a:ext cx="1482254" cy="523220"/>
          </a:xfrm>
          <a:prstGeom prst="rect">
            <a:avLst/>
          </a:prstGeom>
          <a:noFill/>
        </p:spPr>
        <p:txBody>
          <a:bodyPr wrap="square" rtlCol="0">
            <a:spAutoFit/>
          </a:bodyPr>
          <a:lstStyle/>
          <a:p>
            <a:pPr algn="ctr"/>
            <a:r>
              <a:rPr lang="en-US" sz="2800" dirty="0" smtClean="0"/>
              <a:t>where</a:t>
            </a:r>
            <a:endParaRPr lang="en-US" sz="2800" dirty="0"/>
          </a:p>
        </p:txBody>
      </p:sp>
      <p:sp>
        <p:nvSpPr>
          <p:cNvPr id="78" name="TextBox 77"/>
          <p:cNvSpPr txBox="1"/>
          <p:nvPr/>
        </p:nvSpPr>
        <p:spPr>
          <a:xfrm>
            <a:off x="1391888" y="3420280"/>
            <a:ext cx="699734" cy="523220"/>
          </a:xfrm>
          <a:prstGeom prst="rect">
            <a:avLst/>
          </a:prstGeom>
          <a:noFill/>
        </p:spPr>
        <p:txBody>
          <a:bodyPr wrap="square" rtlCol="0">
            <a:spAutoFit/>
          </a:bodyPr>
          <a:lstStyle/>
          <a:p>
            <a:pPr algn="ctr"/>
            <a:r>
              <a:rPr lang="en-US" sz="2800" dirty="0" smtClean="0"/>
              <a:t>…</a:t>
            </a:r>
            <a:endParaRPr lang="en-US" sz="2800" dirty="0"/>
          </a:p>
        </p:txBody>
      </p:sp>
      <p:graphicFrame>
        <p:nvGraphicFramePr>
          <p:cNvPr id="79" name="Object 78"/>
          <p:cNvGraphicFramePr>
            <a:graphicFrameLocks noChangeAspect="1"/>
          </p:cNvGraphicFramePr>
          <p:nvPr>
            <p:extLst>
              <p:ext uri="{D42A27DB-BD31-4B8C-83A1-F6EECF244321}">
                <p14:modId xmlns:p14="http://schemas.microsoft.com/office/powerpoint/2010/main" val="3512786008"/>
              </p:ext>
            </p:extLst>
          </p:nvPr>
        </p:nvGraphicFramePr>
        <p:xfrm>
          <a:off x="471181" y="3542627"/>
          <a:ext cx="371475" cy="495300"/>
        </p:xfrm>
        <a:graphic>
          <a:graphicData uri="http://schemas.openxmlformats.org/presentationml/2006/ole">
            <mc:AlternateContent xmlns:mc="http://schemas.openxmlformats.org/markup-compatibility/2006">
              <mc:Choice xmlns:v="urn:schemas-microsoft-com:vml" Requires="v">
                <p:oleObj spid="_x0000_s249304" name="Equation" r:id="rId6" imgW="152400" imgH="203200" progId="Equation.3">
                  <p:embed/>
                </p:oleObj>
              </mc:Choice>
              <mc:Fallback>
                <p:oleObj name="Equation" r:id="rId6" imgW="152400" imgH="203200" progId="Equation.3">
                  <p:embed/>
                  <p:pic>
                    <p:nvPicPr>
                      <p:cNvPr id="0" name=""/>
                      <p:cNvPicPr/>
                      <p:nvPr/>
                    </p:nvPicPr>
                    <p:blipFill>
                      <a:blip r:embed="rId7">
                        <a:alphaModFix/>
                      </a:blip>
                      <a:stretch>
                        <a:fillRect/>
                      </a:stretch>
                    </p:blipFill>
                    <p:spPr>
                      <a:xfrm>
                        <a:off x="471181" y="3542627"/>
                        <a:ext cx="371475" cy="495300"/>
                      </a:xfrm>
                      <a:prstGeom prst="rect">
                        <a:avLst/>
                      </a:prstGeom>
                    </p:spPr>
                  </p:pic>
                </p:oleObj>
              </mc:Fallback>
            </mc:AlternateContent>
          </a:graphicData>
        </a:graphic>
      </p:graphicFrame>
      <p:graphicFrame>
        <p:nvGraphicFramePr>
          <p:cNvPr id="80" name="Object 79"/>
          <p:cNvGraphicFramePr>
            <a:graphicFrameLocks noChangeAspect="1"/>
          </p:cNvGraphicFramePr>
          <p:nvPr>
            <p:extLst>
              <p:ext uri="{D42A27DB-BD31-4B8C-83A1-F6EECF244321}">
                <p14:modId xmlns:p14="http://schemas.microsoft.com/office/powerpoint/2010/main" val="622809949"/>
              </p:ext>
            </p:extLst>
          </p:nvPr>
        </p:nvGraphicFramePr>
        <p:xfrm>
          <a:off x="1017588" y="3536950"/>
          <a:ext cx="433387" cy="495300"/>
        </p:xfrm>
        <a:graphic>
          <a:graphicData uri="http://schemas.openxmlformats.org/presentationml/2006/ole">
            <mc:AlternateContent xmlns:mc="http://schemas.openxmlformats.org/markup-compatibility/2006">
              <mc:Choice xmlns:v="urn:schemas-microsoft-com:vml" Requires="v">
                <p:oleObj spid="_x0000_s249305" name="Equation" r:id="rId8" imgW="177800" imgH="203200" progId="Equation.3">
                  <p:embed/>
                </p:oleObj>
              </mc:Choice>
              <mc:Fallback>
                <p:oleObj name="Equation" r:id="rId8" imgW="177800" imgH="203200" progId="Equation.3">
                  <p:embed/>
                  <p:pic>
                    <p:nvPicPr>
                      <p:cNvPr id="0" name=""/>
                      <p:cNvPicPr/>
                      <p:nvPr/>
                    </p:nvPicPr>
                    <p:blipFill>
                      <a:blip r:embed="rId9">
                        <a:alphaModFix/>
                      </a:blip>
                      <a:stretch>
                        <a:fillRect/>
                      </a:stretch>
                    </p:blipFill>
                    <p:spPr>
                      <a:xfrm>
                        <a:off x="1017588" y="3536950"/>
                        <a:ext cx="433387" cy="495300"/>
                      </a:xfrm>
                      <a:prstGeom prst="rect">
                        <a:avLst/>
                      </a:prstGeom>
                    </p:spPr>
                  </p:pic>
                </p:oleObj>
              </mc:Fallback>
            </mc:AlternateContent>
          </a:graphicData>
        </a:graphic>
      </p:graphicFrame>
      <p:graphicFrame>
        <p:nvGraphicFramePr>
          <p:cNvPr id="81" name="Object 80"/>
          <p:cNvGraphicFramePr>
            <a:graphicFrameLocks noChangeAspect="1"/>
          </p:cNvGraphicFramePr>
          <p:nvPr>
            <p:extLst>
              <p:ext uri="{D42A27DB-BD31-4B8C-83A1-F6EECF244321}">
                <p14:modId xmlns:p14="http://schemas.microsoft.com/office/powerpoint/2010/main" val="116868761"/>
              </p:ext>
            </p:extLst>
          </p:nvPr>
        </p:nvGraphicFramePr>
        <p:xfrm>
          <a:off x="2081213" y="3521075"/>
          <a:ext cx="433387" cy="527050"/>
        </p:xfrm>
        <a:graphic>
          <a:graphicData uri="http://schemas.openxmlformats.org/presentationml/2006/ole">
            <mc:AlternateContent xmlns:mc="http://schemas.openxmlformats.org/markup-compatibility/2006">
              <mc:Choice xmlns:v="urn:schemas-microsoft-com:vml" Requires="v">
                <p:oleObj spid="_x0000_s249306" name="Equation" r:id="rId10" imgW="177800" imgH="215900" progId="Equation.3">
                  <p:embed/>
                </p:oleObj>
              </mc:Choice>
              <mc:Fallback>
                <p:oleObj name="Equation" r:id="rId10" imgW="177800" imgH="215900" progId="Equation.3">
                  <p:embed/>
                  <p:pic>
                    <p:nvPicPr>
                      <p:cNvPr id="0" name=""/>
                      <p:cNvPicPr/>
                      <p:nvPr/>
                    </p:nvPicPr>
                    <p:blipFill>
                      <a:blip r:embed="rId11">
                        <a:alphaModFix/>
                      </a:blip>
                      <a:stretch>
                        <a:fillRect/>
                      </a:stretch>
                    </p:blipFill>
                    <p:spPr>
                      <a:xfrm>
                        <a:off x="2081213" y="3521075"/>
                        <a:ext cx="433387" cy="527050"/>
                      </a:xfrm>
                      <a:prstGeom prst="rect">
                        <a:avLst/>
                      </a:prstGeom>
                    </p:spPr>
                  </p:pic>
                </p:oleObj>
              </mc:Fallback>
            </mc:AlternateContent>
          </a:graphicData>
        </a:graphic>
      </p:graphicFrame>
      <p:graphicFrame>
        <p:nvGraphicFramePr>
          <p:cNvPr id="82" name="Object 81"/>
          <p:cNvGraphicFramePr>
            <a:graphicFrameLocks noChangeAspect="1"/>
          </p:cNvGraphicFramePr>
          <p:nvPr>
            <p:extLst>
              <p:ext uri="{D42A27DB-BD31-4B8C-83A1-F6EECF244321}">
                <p14:modId xmlns:p14="http://schemas.microsoft.com/office/powerpoint/2010/main" val="3836042341"/>
              </p:ext>
            </p:extLst>
          </p:nvPr>
        </p:nvGraphicFramePr>
        <p:xfrm>
          <a:off x="1236663" y="2767013"/>
          <a:ext cx="309562" cy="339725"/>
        </p:xfrm>
        <a:graphic>
          <a:graphicData uri="http://schemas.openxmlformats.org/presentationml/2006/ole">
            <mc:AlternateContent xmlns:mc="http://schemas.openxmlformats.org/markup-compatibility/2006">
              <mc:Choice xmlns:v="urn:schemas-microsoft-com:vml" Requires="v">
                <p:oleObj spid="_x0000_s249307" name="Equation" r:id="rId12" imgW="127000" imgH="139700" progId="Equation.3">
                  <p:embed/>
                </p:oleObj>
              </mc:Choice>
              <mc:Fallback>
                <p:oleObj name="Equation" r:id="rId12" imgW="127000" imgH="139700" progId="Equation.3">
                  <p:embed/>
                  <p:pic>
                    <p:nvPicPr>
                      <p:cNvPr id="0" name=""/>
                      <p:cNvPicPr/>
                      <p:nvPr/>
                    </p:nvPicPr>
                    <p:blipFill>
                      <a:blip r:embed="rId13">
                        <a:alphaModFix/>
                      </a:blip>
                      <a:stretch>
                        <a:fillRect/>
                      </a:stretch>
                    </p:blipFill>
                    <p:spPr>
                      <a:xfrm>
                        <a:off x="1236663" y="2767013"/>
                        <a:ext cx="309562" cy="339725"/>
                      </a:xfrm>
                      <a:prstGeom prst="rect">
                        <a:avLst/>
                      </a:prstGeom>
                    </p:spPr>
                  </p:pic>
                </p:oleObj>
              </mc:Fallback>
            </mc:AlternateContent>
          </a:graphicData>
        </a:graphic>
      </p:graphicFrame>
      <p:graphicFrame>
        <p:nvGraphicFramePr>
          <p:cNvPr id="83" name="Object 82"/>
          <p:cNvGraphicFramePr>
            <a:graphicFrameLocks noChangeAspect="1"/>
          </p:cNvGraphicFramePr>
          <p:nvPr>
            <p:extLst>
              <p:ext uri="{D42A27DB-BD31-4B8C-83A1-F6EECF244321}">
                <p14:modId xmlns:p14="http://schemas.microsoft.com/office/powerpoint/2010/main" val="1475103404"/>
              </p:ext>
            </p:extLst>
          </p:nvPr>
        </p:nvGraphicFramePr>
        <p:xfrm>
          <a:off x="3782524" y="2767013"/>
          <a:ext cx="309562" cy="339725"/>
        </p:xfrm>
        <a:graphic>
          <a:graphicData uri="http://schemas.openxmlformats.org/presentationml/2006/ole">
            <mc:AlternateContent xmlns:mc="http://schemas.openxmlformats.org/markup-compatibility/2006">
              <mc:Choice xmlns:v="urn:schemas-microsoft-com:vml" Requires="v">
                <p:oleObj spid="_x0000_s249308" name="Equation" r:id="rId14" imgW="127000" imgH="139700" progId="Equation.3">
                  <p:embed/>
                </p:oleObj>
              </mc:Choice>
              <mc:Fallback>
                <p:oleObj name="Equation" r:id="rId14" imgW="127000" imgH="139700" progId="Equation.3">
                  <p:embed/>
                  <p:pic>
                    <p:nvPicPr>
                      <p:cNvPr id="0" name=""/>
                      <p:cNvPicPr/>
                      <p:nvPr/>
                    </p:nvPicPr>
                    <p:blipFill>
                      <a:blip r:embed="rId13">
                        <a:alphaModFix/>
                      </a:blip>
                      <a:stretch>
                        <a:fillRect/>
                      </a:stretch>
                    </p:blipFill>
                    <p:spPr>
                      <a:xfrm>
                        <a:off x="3782524" y="2767013"/>
                        <a:ext cx="309562" cy="339725"/>
                      </a:xfrm>
                      <a:prstGeom prst="rect">
                        <a:avLst/>
                      </a:prstGeom>
                    </p:spPr>
                  </p:pic>
                </p:oleObj>
              </mc:Fallback>
            </mc:AlternateContent>
          </a:graphicData>
        </a:graphic>
      </p:graphicFrame>
      <p:graphicFrame>
        <p:nvGraphicFramePr>
          <p:cNvPr id="84" name="Object 83"/>
          <p:cNvGraphicFramePr>
            <a:graphicFrameLocks noChangeAspect="1"/>
          </p:cNvGraphicFramePr>
          <p:nvPr>
            <p:extLst>
              <p:ext uri="{D42A27DB-BD31-4B8C-83A1-F6EECF244321}">
                <p14:modId xmlns:p14="http://schemas.microsoft.com/office/powerpoint/2010/main" val="118637312"/>
              </p:ext>
            </p:extLst>
          </p:nvPr>
        </p:nvGraphicFramePr>
        <p:xfrm>
          <a:off x="4915693" y="2799982"/>
          <a:ext cx="309562" cy="339725"/>
        </p:xfrm>
        <a:graphic>
          <a:graphicData uri="http://schemas.openxmlformats.org/presentationml/2006/ole">
            <mc:AlternateContent xmlns:mc="http://schemas.openxmlformats.org/markup-compatibility/2006">
              <mc:Choice xmlns:v="urn:schemas-microsoft-com:vml" Requires="v">
                <p:oleObj spid="_x0000_s249309" name="Equation" r:id="rId15" imgW="127000" imgH="139700" progId="Equation.3">
                  <p:embed/>
                </p:oleObj>
              </mc:Choice>
              <mc:Fallback>
                <p:oleObj name="Equation" r:id="rId15" imgW="127000" imgH="139700" progId="Equation.3">
                  <p:embed/>
                  <p:pic>
                    <p:nvPicPr>
                      <p:cNvPr id="0" name=""/>
                      <p:cNvPicPr/>
                      <p:nvPr/>
                    </p:nvPicPr>
                    <p:blipFill>
                      <a:blip r:embed="rId13">
                        <a:alphaModFix/>
                      </a:blip>
                      <a:stretch>
                        <a:fillRect/>
                      </a:stretch>
                    </p:blipFill>
                    <p:spPr>
                      <a:xfrm>
                        <a:off x="4915693" y="2799982"/>
                        <a:ext cx="309562" cy="339725"/>
                      </a:xfrm>
                      <a:prstGeom prst="rect">
                        <a:avLst/>
                      </a:prstGeom>
                    </p:spPr>
                  </p:pic>
                </p:oleObj>
              </mc:Fallback>
            </mc:AlternateContent>
          </a:graphicData>
        </a:graphic>
      </p:graphicFrame>
      <p:graphicFrame>
        <p:nvGraphicFramePr>
          <p:cNvPr id="85" name="Object 84"/>
          <p:cNvGraphicFramePr>
            <a:graphicFrameLocks noChangeAspect="1"/>
          </p:cNvGraphicFramePr>
          <p:nvPr>
            <p:extLst>
              <p:ext uri="{D42A27DB-BD31-4B8C-83A1-F6EECF244321}">
                <p14:modId xmlns:p14="http://schemas.microsoft.com/office/powerpoint/2010/main" val="64415586"/>
              </p:ext>
            </p:extLst>
          </p:nvPr>
        </p:nvGraphicFramePr>
        <p:xfrm>
          <a:off x="6083300" y="2746375"/>
          <a:ext cx="403225" cy="431800"/>
        </p:xfrm>
        <a:graphic>
          <a:graphicData uri="http://schemas.openxmlformats.org/presentationml/2006/ole">
            <mc:AlternateContent xmlns:mc="http://schemas.openxmlformats.org/markup-compatibility/2006">
              <mc:Choice xmlns:v="urn:schemas-microsoft-com:vml" Requires="v">
                <p:oleObj spid="_x0000_s249310" name="Equation" r:id="rId16" imgW="165100" imgH="177800" progId="Equation.3">
                  <p:embed/>
                </p:oleObj>
              </mc:Choice>
              <mc:Fallback>
                <p:oleObj name="Equation" r:id="rId16" imgW="165100" imgH="177800" progId="Equation.3">
                  <p:embed/>
                  <p:pic>
                    <p:nvPicPr>
                      <p:cNvPr id="0" name=""/>
                      <p:cNvPicPr/>
                      <p:nvPr/>
                    </p:nvPicPr>
                    <p:blipFill>
                      <a:blip r:embed="rId17">
                        <a:alphaModFix/>
                      </a:blip>
                      <a:stretch>
                        <a:fillRect/>
                      </a:stretch>
                    </p:blipFill>
                    <p:spPr>
                      <a:xfrm>
                        <a:off x="6083300" y="2746375"/>
                        <a:ext cx="403225" cy="431800"/>
                      </a:xfrm>
                      <a:prstGeom prst="rect">
                        <a:avLst/>
                      </a:prstGeom>
                    </p:spPr>
                  </p:pic>
                </p:oleObj>
              </mc:Fallback>
            </mc:AlternateContent>
          </a:graphicData>
        </a:graphic>
      </p:graphicFrame>
      <p:sp>
        <p:nvSpPr>
          <p:cNvPr id="86" name="Oval 85"/>
          <p:cNvSpPr/>
          <p:nvPr/>
        </p:nvSpPr>
        <p:spPr>
          <a:xfrm>
            <a:off x="4465001" y="3577025"/>
            <a:ext cx="460902" cy="460902"/>
          </a:xfrm>
          <a:prstGeom prst="ellipse">
            <a:avLst/>
          </a:prstGeom>
          <a:ln w="508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graphicFrame>
        <p:nvGraphicFramePr>
          <p:cNvPr id="89" name="Object 88"/>
          <p:cNvGraphicFramePr>
            <a:graphicFrameLocks noChangeAspect="1"/>
          </p:cNvGraphicFramePr>
          <p:nvPr>
            <p:extLst>
              <p:ext uri="{D42A27DB-BD31-4B8C-83A1-F6EECF244321}">
                <p14:modId xmlns:p14="http://schemas.microsoft.com/office/powerpoint/2010/main" val="2392804849"/>
              </p:ext>
            </p:extLst>
          </p:nvPr>
        </p:nvGraphicFramePr>
        <p:xfrm>
          <a:off x="7320564" y="2707907"/>
          <a:ext cx="403225" cy="431800"/>
        </p:xfrm>
        <a:graphic>
          <a:graphicData uri="http://schemas.openxmlformats.org/presentationml/2006/ole">
            <mc:AlternateContent xmlns:mc="http://schemas.openxmlformats.org/markup-compatibility/2006">
              <mc:Choice xmlns:v="urn:schemas-microsoft-com:vml" Requires="v">
                <p:oleObj spid="_x0000_s249311" name="Equation" r:id="rId18" imgW="165100" imgH="177800" progId="Equation.3">
                  <p:embed/>
                </p:oleObj>
              </mc:Choice>
              <mc:Fallback>
                <p:oleObj name="Equation" r:id="rId18" imgW="165100" imgH="177800" progId="Equation.3">
                  <p:embed/>
                  <p:pic>
                    <p:nvPicPr>
                      <p:cNvPr id="0" name=""/>
                      <p:cNvPicPr/>
                      <p:nvPr/>
                    </p:nvPicPr>
                    <p:blipFill>
                      <a:blip r:embed="rId17">
                        <a:alphaModFix/>
                      </a:blip>
                      <a:stretch>
                        <a:fillRect/>
                      </a:stretch>
                    </p:blipFill>
                    <p:spPr>
                      <a:xfrm>
                        <a:off x="7320564" y="2707907"/>
                        <a:ext cx="403225" cy="431800"/>
                      </a:xfrm>
                      <a:prstGeom prst="rect">
                        <a:avLst/>
                      </a:prstGeom>
                    </p:spPr>
                  </p:pic>
                </p:oleObj>
              </mc:Fallback>
            </mc:AlternateContent>
          </a:graphicData>
        </a:graphic>
      </p:graphicFrame>
      <p:sp>
        <p:nvSpPr>
          <p:cNvPr id="91" name="Oval 90"/>
          <p:cNvSpPr/>
          <p:nvPr/>
        </p:nvSpPr>
        <p:spPr>
          <a:xfrm>
            <a:off x="7010801" y="3589667"/>
            <a:ext cx="460902" cy="460902"/>
          </a:xfrm>
          <a:prstGeom prst="ellipse">
            <a:avLst/>
          </a:prstGeom>
          <a:ln w="508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graphicFrame>
        <p:nvGraphicFramePr>
          <p:cNvPr id="93" name="Object 92"/>
          <p:cNvGraphicFramePr>
            <a:graphicFrameLocks noChangeAspect="1"/>
          </p:cNvGraphicFramePr>
          <p:nvPr>
            <p:extLst>
              <p:ext uri="{D42A27DB-BD31-4B8C-83A1-F6EECF244321}">
                <p14:modId xmlns:p14="http://schemas.microsoft.com/office/powerpoint/2010/main" val="2274105390"/>
              </p:ext>
            </p:extLst>
          </p:nvPr>
        </p:nvGraphicFramePr>
        <p:xfrm>
          <a:off x="4512468" y="3554495"/>
          <a:ext cx="403225" cy="431800"/>
        </p:xfrm>
        <a:graphic>
          <a:graphicData uri="http://schemas.openxmlformats.org/presentationml/2006/ole">
            <mc:AlternateContent xmlns:mc="http://schemas.openxmlformats.org/markup-compatibility/2006">
              <mc:Choice xmlns:v="urn:schemas-microsoft-com:vml" Requires="v">
                <p:oleObj spid="_x0000_s249312" name="Equation" r:id="rId19" imgW="165100" imgH="177800" progId="Equation.3">
                  <p:embed/>
                </p:oleObj>
              </mc:Choice>
              <mc:Fallback>
                <p:oleObj name="Equation" r:id="rId19" imgW="165100" imgH="177800" progId="Equation.3">
                  <p:embed/>
                  <p:pic>
                    <p:nvPicPr>
                      <p:cNvPr id="0" name=""/>
                      <p:cNvPicPr/>
                      <p:nvPr/>
                    </p:nvPicPr>
                    <p:blipFill>
                      <a:blip r:embed="rId17">
                        <a:alphaModFix/>
                      </a:blip>
                      <a:stretch>
                        <a:fillRect/>
                      </a:stretch>
                    </p:blipFill>
                    <p:spPr>
                      <a:xfrm>
                        <a:off x="4512468" y="3554495"/>
                        <a:ext cx="403225" cy="431800"/>
                      </a:xfrm>
                      <a:prstGeom prst="rect">
                        <a:avLst/>
                      </a:prstGeom>
                    </p:spPr>
                  </p:pic>
                </p:oleObj>
              </mc:Fallback>
            </mc:AlternateContent>
          </a:graphicData>
        </a:graphic>
      </p:graphicFrame>
      <p:graphicFrame>
        <p:nvGraphicFramePr>
          <p:cNvPr id="94" name="Object 93"/>
          <p:cNvGraphicFramePr>
            <a:graphicFrameLocks noChangeAspect="1"/>
          </p:cNvGraphicFramePr>
          <p:nvPr>
            <p:extLst>
              <p:ext uri="{D42A27DB-BD31-4B8C-83A1-F6EECF244321}">
                <p14:modId xmlns:p14="http://schemas.microsoft.com/office/powerpoint/2010/main" val="1658814962"/>
              </p:ext>
            </p:extLst>
          </p:nvPr>
        </p:nvGraphicFramePr>
        <p:xfrm>
          <a:off x="7052800" y="3581048"/>
          <a:ext cx="403225" cy="431800"/>
        </p:xfrm>
        <a:graphic>
          <a:graphicData uri="http://schemas.openxmlformats.org/presentationml/2006/ole">
            <mc:AlternateContent xmlns:mc="http://schemas.openxmlformats.org/markup-compatibility/2006">
              <mc:Choice xmlns:v="urn:schemas-microsoft-com:vml" Requires="v">
                <p:oleObj spid="_x0000_s249313" name="Equation" r:id="rId20" imgW="165100" imgH="177800" progId="Equation.3">
                  <p:embed/>
                </p:oleObj>
              </mc:Choice>
              <mc:Fallback>
                <p:oleObj name="Equation" r:id="rId20" imgW="165100" imgH="177800" progId="Equation.3">
                  <p:embed/>
                  <p:pic>
                    <p:nvPicPr>
                      <p:cNvPr id="0" name=""/>
                      <p:cNvPicPr/>
                      <p:nvPr/>
                    </p:nvPicPr>
                    <p:blipFill>
                      <a:blip r:embed="rId17">
                        <a:alphaModFix/>
                      </a:blip>
                      <a:stretch>
                        <a:fillRect/>
                      </a:stretch>
                    </p:blipFill>
                    <p:spPr>
                      <a:xfrm>
                        <a:off x="7052800" y="3581048"/>
                        <a:ext cx="403225" cy="431800"/>
                      </a:xfrm>
                      <a:prstGeom prst="rect">
                        <a:avLst/>
                      </a:prstGeom>
                    </p:spPr>
                  </p:pic>
                </p:oleObj>
              </mc:Fallback>
            </mc:AlternateContent>
          </a:graphicData>
        </a:graphic>
      </p:graphicFrame>
      <p:graphicFrame>
        <p:nvGraphicFramePr>
          <p:cNvPr id="95" name="Object 94"/>
          <p:cNvGraphicFramePr>
            <a:graphicFrameLocks noChangeAspect="1"/>
          </p:cNvGraphicFramePr>
          <p:nvPr>
            <p:extLst>
              <p:ext uri="{D42A27DB-BD31-4B8C-83A1-F6EECF244321}">
                <p14:modId xmlns:p14="http://schemas.microsoft.com/office/powerpoint/2010/main" val="1363418314"/>
              </p:ext>
            </p:extLst>
          </p:nvPr>
        </p:nvGraphicFramePr>
        <p:xfrm>
          <a:off x="3810000" y="3565330"/>
          <a:ext cx="309563" cy="431800"/>
        </p:xfrm>
        <a:graphic>
          <a:graphicData uri="http://schemas.openxmlformats.org/presentationml/2006/ole">
            <mc:AlternateContent xmlns:mc="http://schemas.openxmlformats.org/markup-compatibility/2006">
              <mc:Choice xmlns:v="urn:schemas-microsoft-com:vml" Requires="v">
                <p:oleObj spid="_x0000_s249314" name="Equation" r:id="rId21" imgW="127000" imgH="177800" progId="Equation.3">
                  <p:embed/>
                </p:oleObj>
              </mc:Choice>
              <mc:Fallback>
                <p:oleObj name="Equation" r:id="rId21" imgW="127000" imgH="177800" progId="Equation.3">
                  <p:embed/>
                  <p:pic>
                    <p:nvPicPr>
                      <p:cNvPr id="0" name=""/>
                      <p:cNvPicPr/>
                      <p:nvPr/>
                    </p:nvPicPr>
                    <p:blipFill>
                      <a:blip r:embed="rId22">
                        <a:alphaModFix/>
                      </a:blip>
                      <a:stretch>
                        <a:fillRect/>
                      </a:stretch>
                    </p:blipFill>
                    <p:spPr>
                      <a:xfrm>
                        <a:off x="3810000" y="3565330"/>
                        <a:ext cx="309563" cy="431800"/>
                      </a:xfrm>
                      <a:prstGeom prst="rect">
                        <a:avLst/>
                      </a:prstGeom>
                    </p:spPr>
                  </p:pic>
                </p:oleObj>
              </mc:Fallback>
            </mc:AlternateContent>
          </a:graphicData>
        </a:graphic>
      </p:graphicFrame>
      <p:graphicFrame>
        <p:nvGraphicFramePr>
          <p:cNvPr id="96" name="Object 95"/>
          <p:cNvGraphicFramePr>
            <a:graphicFrameLocks noChangeAspect="1"/>
          </p:cNvGraphicFramePr>
          <p:nvPr>
            <p:extLst>
              <p:ext uri="{D42A27DB-BD31-4B8C-83A1-F6EECF244321}">
                <p14:modId xmlns:p14="http://schemas.microsoft.com/office/powerpoint/2010/main" val="226510373"/>
              </p:ext>
            </p:extLst>
          </p:nvPr>
        </p:nvGraphicFramePr>
        <p:xfrm>
          <a:off x="6129797" y="3606127"/>
          <a:ext cx="309563" cy="431800"/>
        </p:xfrm>
        <a:graphic>
          <a:graphicData uri="http://schemas.openxmlformats.org/presentationml/2006/ole">
            <mc:AlternateContent xmlns:mc="http://schemas.openxmlformats.org/markup-compatibility/2006">
              <mc:Choice xmlns:v="urn:schemas-microsoft-com:vml" Requires="v">
                <p:oleObj spid="_x0000_s249315" name="Equation" r:id="rId23" imgW="127000" imgH="177800" progId="Equation.3">
                  <p:embed/>
                </p:oleObj>
              </mc:Choice>
              <mc:Fallback>
                <p:oleObj name="Equation" r:id="rId23" imgW="127000" imgH="177800" progId="Equation.3">
                  <p:embed/>
                  <p:pic>
                    <p:nvPicPr>
                      <p:cNvPr id="0" name=""/>
                      <p:cNvPicPr/>
                      <p:nvPr/>
                    </p:nvPicPr>
                    <p:blipFill>
                      <a:blip r:embed="rId22">
                        <a:alphaModFix/>
                      </a:blip>
                      <a:stretch>
                        <a:fillRect/>
                      </a:stretch>
                    </p:blipFill>
                    <p:spPr>
                      <a:xfrm>
                        <a:off x="6129797" y="3606127"/>
                        <a:ext cx="309563" cy="431800"/>
                      </a:xfrm>
                      <a:prstGeom prst="rect">
                        <a:avLst/>
                      </a:prstGeom>
                    </p:spPr>
                  </p:pic>
                </p:oleObj>
              </mc:Fallback>
            </mc:AlternateContent>
          </a:graphicData>
        </a:graphic>
      </p:graphicFrame>
      <p:graphicFrame>
        <p:nvGraphicFramePr>
          <p:cNvPr id="97" name="Object 96"/>
          <p:cNvGraphicFramePr>
            <a:graphicFrameLocks noChangeAspect="1"/>
          </p:cNvGraphicFramePr>
          <p:nvPr>
            <p:extLst>
              <p:ext uri="{D42A27DB-BD31-4B8C-83A1-F6EECF244321}">
                <p14:modId xmlns:p14="http://schemas.microsoft.com/office/powerpoint/2010/main" val="2647502390"/>
              </p:ext>
            </p:extLst>
          </p:nvPr>
        </p:nvGraphicFramePr>
        <p:xfrm>
          <a:off x="5266945" y="3569434"/>
          <a:ext cx="309563" cy="431800"/>
        </p:xfrm>
        <a:graphic>
          <a:graphicData uri="http://schemas.openxmlformats.org/presentationml/2006/ole">
            <mc:AlternateContent xmlns:mc="http://schemas.openxmlformats.org/markup-compatibility/2006">
              <mc:Choice xmlns:v="urn:schemas-microsoft-com:vml" Requires="v">
                <p:oleObj spid="_x0000_s249316" name="Equation" r:id="rId24" imgW="127000" imgH="177800" progId="Equation.3">
                  <p:embed/>
                </p:oleObj>
              </mc:Choice>
              <mc:Fallback>
                <p:oleObj name="Equation" r:id="rId24" imgW="127000" imgH="177800" progId="Equation.3">
                  <p:embed/>
                  <p:pic>
                    <p:nvPicPr>
                      <p:cNvPr id="0" name=""/>
                      <p:cNvPicPr/>
                      <p:nvPr/>
                    </p:nvPicPr>
                    <p:blipFill>
                      <a:blip r:embed="rId22">
                        <a:alphaModFix/>
                      </a:blip>
                      <a:stretch>
                        <a:fillRect/>
                      </a:stretch>
                    </p:blipFill>
                    <p:spPr>
                      <a:xfrm>
                        <a:off x="5266945" y="3569434"/>
                        <a:ext cx="309563" cy="431800"/>
                      </a:xfrm>
                      <a:prstGeom prst="rect">
                        <a:avLst/>
                      </a:prstGeom>
                    </p:spPr>
                  </p:pic>
                </p:oleObj>
              </mc:Fallback>
            </mc:AlternateContent>
          </a:graphicData>
        </a:graphic>
      </p:graphicFrame>
      <p:graphicFrame>
        <p:nvGraphicFramePr>
          <p:cNvPr id="98" name="Object 97"/>
          <p:cNvGraphicFramePr>
            <a:graphicFrameLocks noChangeAspect="1"/>
          </p:cNvGraphicFramePr>
          <p:nvPr>
            <p:extLst>
              <p:ext uri="{D42A27DB-BD31-4B8C-83A1-F6EECF244321}">
                <p14:modId xmlns:p14="http://schemas.microsoft.com/office/powerpoint/2010/main" val="891754797"/>
              </p:ext>
            </p:extLst>
          </p:nvPr>
        </p:nvGraphicFramePr>
        <p:xfrm>
          <a:off x="7765802" y="3577025"/>
          <a:ext cx="309563" cy="431800"/>
        </p:xfrm>
        <a:graphic>
          <a:graphicData uri="http://schemas.openxmlformats.org/presentationml/2006/ole">
            <mc:AlternateContent xmlns:mc="http://schemas.openxmlformats.org/markup-compatibility/2006">
              <mc:Choice xmlns:v="urn:schemas-microsoft-com:vml" Requires="v">
                <p:oleObj spid="_x0000_s249317" name="Equation" r:id="rId25" imgW="127000" imgH="177800" progId="Equation.3">
                  <p:embed/>
                </p:oleObj>
              </mc:Choice>
              <mc:Fallback>
                <p:oleObj name="Equation" r:id="rId25" imgW="127000" imgH="177800" progId="Equation.3">
                  <p:embed/>
                  <p:pic>
                    <p:nvPicPr>
                      <p:cNvPr id="0" name=""/>
                      <p:cNvPicPr/>
                      <p:nvPr/>
                    </p:nvPicPr>
                    <p:blipFill>
                      <a:blip r:embed="rId22">
                        <a:alphaModFix/>
                      </a:blip>
                      <a:stretch>
                        <a:fillRect/>
                      </a:stretch>
                    </p:blipFill>
                    <p:spPr>
                      <a:xfrm>
                        <a:off x="7765802" y="3577025"/>
                        <a:ext cx="309563" cy="431800"/>
                      </a:xfrm>
                      <a:prstGeom prst="rect">
                        <a:avLst/>
                      </a:prstGeom>
                    </p:spPr>
                  </p:pic>
                </p:oleObj>
              </mc:Fallback>
            </mc:AlternateContent>
          </a:graphicData>
        </a:graphic>
      </p:graphicFrame>
      <p:sp>
        <p:nvSpPr>
          <p:cNvPr id="99" name="TextBox 98"/>
          <p:cNvSpPr txBox="1"/>
          <p:nvPr/>
        </p:nvSpPr>
        <p:spPr>
          <a:xfrm>
            <a:off x="230431" y="5359191"/>
            <a:ext cx="8788631" cy="584776"/>
          </a:xfrm>
          <a:prstGeom prst="rect">
            <a:avLst/>
          </a:prstGeom>
          <a:noFill/>
        </p:spPr>
        <p:txBody>
          <a:bodyPr wrap="square" rtlCol="0">
            <a:spAutoFit/>
          </a:bodyPr>
          <a:lstStyle/>
          <a:p>
            <a:pPr algn="ctr"/>
            <a:r>
              <a:rPr lang="en-US" sz="3200" dirty="0" smtClean="0"/>
              <a:t>Now </a:t>
            </a:r>
            <a:r>
              <a:rPr lang="en-US" sz="3200" dirty="0" smtClean="0">
                <a:solidFill>
                  <a:srgbClr val="0000FF"/>
                </a:solidFill>
              </a:rPr>
              <a:t>#rules </a:t>
            </a:r>
            <a:r>
              <a:rPr lang="en-US" sz="3200" dirty="0" smtClean="0"/>
              <a:t>and </a:t>
            </a:r>
            <a:r>
              <a:rPr lang="en-US" sz="3200" dirty="0" smtClean="0">
                <a:solidFill>
                  <a:srgbClr val="0000FF"/>
                </a:solidFill>
              </a:rPr>
              <a:t>#assignments </a:t>
            </a:r>
            <a:r>
              <a:rPr lang="en-US" sz="3200" dirty="0" smtClean="0"/>
              <a:t>are both polynomial.</a:t>
            </a:r>
            <a:endParaRPr lang="en-US" sz="3200" dirty="0"/>
          </a:p>
        </p:txBody>
      </p:sp>
      <p:sp>
        <p:nvSpPr>
          <p:cNvPr id="100" name="TextBox 99"/>
          <p:cNvSpPr txBox="1"/>
          <p:nvPr/>
        </p:nvSpPr>
        <p:spPr>
          <a:xfrm>
            <a:off x="89329" y="6046210"/>
            <a:ext cx="9113459" cy="584776"/>
          </a:xfrm>
          <a:prstGeom prst="rect">
            <a:avLst/>
          </a:prstGeom>
          <a:noFill/>
        </p:spPr>
        <p:txBody>
          <a:bodyPr wrap="square" rtlCol="0">
            <a:spAutoFit/>
          </a:bodyPr>
          <a:lstStyle/>
          <a:p>
            <a:pPr algn="ctr"/>
            <a:r>
              <a:rPr lang="en-US" sz="3200" dirty="0"/>
              <a:t>T</a:t>
            </a:r>
            <a:r>
              <a:rPr lang="en-US" sz="3200" dirty="0" smtClean="0"/>
              <a:t>he problem can be solved by dynamic programming.</a:t>
            </a:r>
            <a:endParaRPr lang="en-US" sz="3200" dirty="0"/>
          </a:p>
        </p:txBody>
      </p:sp>
      <p:graphicFrame>
        <p:nvGraphicFramePr>
          <p:cNvPr id="50" name="Object 49"/>
          <p:cNvGraphicFramePr>
            <a:graphicFrameLocks noChangeAspect="1"/>
          </p:cNvGraphicFramePr>
          <p:nvPr>
            <p:extLst>
              <p:ext uri="{D42A27DB-BD31-4B8C-83A1-F6EECF244321}">
                <p14:modId xmlns:p14="http://schemas.microsoft.com/office/powerpoint/2010/main" val="406058711"/>
              </p:ext>
            </p:extLst>
          </p:nvPr>
        </p:nvGraphicFramePr>
        <p:xfrm>
          <a:off x="2046113" y="4757546"/>
          <a:ext cx="403225" cy="431800"/>
        </p:xfrm>
        <a:graphic>
          <a:graphicData uri="http://schemas.openxmlformats.org/presentationml/2006/ole">
            <mc:AlternateContent xmlns:mc="http://schemas.openxmlformats.org/markup-compatibility/2006">
              <mc:Choice xmlns:v="urn:schemas-microsoft-com:vml" Requires="v">
                <p:oleObj spid="_x0000_s249318" name="Equation" r:id="rId26" imgW="165100" imgH="177800" progId="Equation.3">
                  <p:embed/>
                </p:oleObj>
              </mc:Choice>
              <mc:Fallback>
                <p:oleObj name="Equation" r:id="rId26" imgW="165100" imgH="177800" progId="Equation.3">
                  <p:embed/>
                  <p:pic>
                    <p:nvPicPr>
                      <p:cNvPr id="0" name=""/>
                      <p:cNvPicPr/>
                      <p:nvPr/>
                    </p:nvPicPr>
                    <p:blipFill>
                      <a:blip r:embed="rId17">
                        <a:alphaModFix/>
                      </a:blip>
                      <a:stretch>
                        <a:fillRect/>
                      </a:stretch>
                    </p:blipFill>
                    <p:spPr>
                      <a:xfrm>
                        <a:off x="2046113" y="4757546"/>
                        <a:ext cx="403225" cy="431800"/>
                      </a:xfrm>
                      <a:prstGeom prst="rect">
                        <a:avLst/>
                      </a:prstGeom>
                    </p:spPr>
                  </p:pic>
                </p:oleObj>
              </mc:Fallback>
            </mc:AlternateContent>
          </a:graphicData>
        </a:graphic>
      </p:graphicFrame>
      <p:sp>
        <p:nvSpPr>
          <p:cNvPr id="51" name="TextBox 50"/>
          <p:cNvSpPr txBox="1"/>
          <p:nvPr/>
        </p:nvSpPr>
        <p:spPr>
          <a:xfrm>
            <a:off x="2014755" y="4710985"/>
            <a:ext cx="3202521" cy="523220"/>
          </a:xfrm>
          <a:prstGeom prst="rect">
            <a:avLst/>
          </a:prstGeom>
          <a:noFill/>
        </p:spPr>
        <p:txBody>
          <a:bodyPr wrap="square" rtlCol="0">
            <a:spAutoFit/>
          </a:bodyPr>
          <a:lstStyle/>
          <a:p>
            <a:pPr algn="ctr"/>
            <a:r>
              <a:rPr lang="en-US" sz="2800" dirty="0"/>
              <a:t>i</a:t>
            </a:r>
            <a:r>
              <a:rPr lang="en-US" sz="2800" dirty="0" smtClean="0"/>
              <a:t>s </a:t>
            </a:r>
            <a:r>
              <a:rPr lang="en-US" sz="2800" dirty="0" smtClean="0">
                <a:solidFill>
                  <a:srgbClr val="FF0000"/>
                </a:solidFill>
              </a:rPr>
              <a:t>partial label </a:t>
            </a:r>
            <a:r>
              <a:rPr lang="en-US" sz="2800" dirty="0" smtClean="0"/>
              <a:t>of </a:t>
            </a:r>
            <a:endParaRPr lang="en-US" sz="2800" dirty="0"/>
          </a:p>
        </p:txBody>
      </p:sp>
      <p:graphicFrame>
        <p:nvGraphicFramePr>
          <p:cNvPr id="52" name="Object 51"/>
          <p:cNvGraphicFramePr>
            <a:graphicFrameLocks noChangeAspect="1"/>
          </p:cNvGraphicFramePr>
          <p:nvPr>
            <p:extLst>
              <p:ext uri="{D42A27DB-BD31-4B8C-83A1-F6EECF244321}">
                <p14:modId xmlns:p14="http://schemas.microsoft.com/office/powerpoint/2010/main" val="3863237058"/>
              </p:ext>
            </p:extLst>
          </p:nvPr>
        </p:nvGraphicFramePr>
        <p:xfrm>
          <a:off x="4876800" y="4863710"/>
          <a:ext cx="403225" cy="369888"/>
        </p:xfrm>
        <a:graphic>
          <a:graphicData uri="http://schemas.openxmlformats.org/presentationml/2006/ole">
            <mc:AlternateContent xmlns:mc="http://schemas.openxmlformats.org/markup-compatibility/2006">
              <mc:Choice xmlns:v="urn:schemas-microsoft-com:vml" Requires="v">
                <p:oleObj spid="_x0000_s249319" name="Equation" r:id="rId27" imgW="165100" imgH="152400" progId="Equation.3">
                  <p:embed/>
                </p:oleObj>
              </mc:Choice>
              <mc:Fallback>
                <p:oleObj name="Equation" r:id="rId27" imgW="165100" imgH="152400" progId="Equation.3">
                  <p:embed/>
                  <p:pic>
                    <p:nvPicPr>
                      <p:cNvPr id="0" name=""/>
                      <p:cNvPicPr/>
                      <p:nvPr/>
                    </p:nvPicPr>
                    <p:blipFill>
                      <a:blip r:embed="rId28">
                        <a:alphaModFix/>
                      </a:blip>
                      <a:stretch>
                        <a:fillRect/>
                      </a:stretch>
                    </p:blipFill>
                    <p:spPr>
                      <a:xfrm>
                        <a:off x="4876800" y="4863710"/>
                        <a:ext cx="403225" cy="369888"/>
                      </a:xfrm>
                      <a:prstGeom prst="rect">
                        <a:avLst/>
                      </a:prstGeom>
                    </p:spPr>
                  </p:pic>
                </p:oleObj>
              </mc:Fallback>
            </mc:AlternateContent>
          </a:graphicData>
        </a:graphic>
      </p:graphicFrame>
    </p:spTree>
    <p:extLst>
      <p:ext uri="{BB962C8B-B14F-4D97-AF65-F5344CB8AC3E}">
        <p14:creationId xmlns:p14="http://schemas.microsoft.com/office/powerpoint/2010/main" val="304718843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Oval 101"/>
          <p:cNvSpPr/>
          <p:nvPr/>
        </p:nvSpPr>
        <p:spPr>
          <a:xfrm>
            <a:off x="2113647" y="5040833"/>
            <a:ext cx="460902" cy="460902"/>
          </a:xfrm>
          <a:prstGeom prst="ellipse">
            <a:avLst/>
          </a:prstGeom>
          <a:ln w="508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Scene parsing</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30" name="Content Placeholder 2"/>
          <p:cNvSpPr>
            <a:spLocks noGrp="1"/>
          </p:cNvSpPr>
          <p:nvPr>
            <p:ph idx="1"/>
          </p:nvPr>
        </p:nvSpPr>
        <p:spPr>
          <a:xfrm>
            <a:off x="457200" y="999454"/>
            <a:ext cx="8561862" cy="1248564"/>
          </a:xfrm>
        </p:spPr>
        <p:txBody>
          <a:bodyPr>
            <a:normAutofit/>
          </a:bodyPr>
          <a:lstStyle/>
          <a:p>
            <a:pPr marL="0" indent="0">
              <a:buNone/>
            </a:pPr>
            <a:r>
              <a:rPr lang="en-US" dirty="0" smtClean="0">
                <a:solidFill>
                  <a:srgbClr val="000000"/>
                </a:solidFill>
              </a:rPr>
              <a:t>Problem 2: #label assignments is exponential.</a:t>
            </a:r>
          </a:p>
          <a:p>
            <a:pPr marL="0" indent="0">
              <a:buNone/>
            </a:pPr>
            <a:r>
              <a:rPr lang="en-US" dirty="0" smtClean="0">
                <a:solidFill>
                  <a:srgbClr val="0000FF"/>
                </a:solidFill>
              </a:rPr>
              <a:t>Solution: bounding #RHS by grammar </a:t>
            </a:r>
            <a:r>
              <a:rPr lang="en-US" dirty="0" err="1" smtClean="0">
                <a:solidFill>
                  <a:srgbClr val="0000FF"/>
                </a:solidFill>
              </a:rPr>
              <a:t>binarization</a:t>
            </a:r>
            <a:endParaRPr lang="en-US" dirty="0" smtClean="0">
              <a:solidFill>
                <a:srgbClr val="0000FF"/>
              </a:solidFill>
            </a:endParaRPr>
          </a:p>
        </p:txBody>
      </p:sp>
      <p:sp>
        <p:nvSpPr>
          <p:cNvPr id="99" name="TextBox 98"/>
          <p:cNvSpPr txBox="1"/>
          <p:nvPr/>
        </p:nvSpPr>
        <p:spPr>
          <a:xfrm>
            <a:off x="266820" y="2397879"/>
            <a:ext cx="9081776" cy="523220"/>
          </a:xfrm>
          <a:prstGeom prst="rect">
            <a:avLst/>
          </a:prstGeom>
          <a:noFill/>
        </p:spPr>
        <p:txBody>
          <a:bodyPr wrap="square" rtlCol="0">
            <a:spAutoFit/>
          </a:bodyPr>
          <a:lstStyle/>
          <a:p>
            <a:r>
              <a:rPr lang="en-US" sz="2800" dirty="0"/>
              <a:t>C</a:t>
            </a:r>
            <a:r>
              <a:rPr lang="en-US" sz="2800" dirty="0" smtClean="0"/>
              <a:t>onvert the result to a parse tree of the original grammar</a:t>
            </a:r>
            <a:endParaRPr lang="en-US" sz="2800" dirty="0"/>
          </a:p>
        </p:txBody>
      </p:sp>
      <p:sp>
        <p:nvSpPr>
          <p:cNvPr id="50" name="Oval 49"/>
          <p:cNvSpPr/>
          <p:nvPr/>
        </p:nvSpPr>
        <p:spPr>
          <a:xfrm>
            <a:off x="1442352" y="3314258"/>
            <a:ext cx="460902" cy="4609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cxnSp>
        <p:nvCxnSpPr>
          <p:cNvPr id="51" name="Straight Arrow Connector 50"/>
          <p:cNvCxnSpPr>
            <a:stCxn id="50" idx="4"/>
            <a:endCxn id="52" idx="0"/>
          </p:cNvCxnSpPr>
          <p:nvPr/>
        </p:nvCxnSpPr>
        <p:spPr>
          <a:xfrm flipH="1">
            <a:off x="937595" y="3775160"/>
            <a:ext cx="735208" cy="3919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2" name="Oval 51"/>
          <p:cNvSpPr/>
          <p:nvPr/>
        </p:nvSpPr>
        <p:spPr>
          <a:xfrm>
            <a:off x="707144" y="4167158"/>
            <a:ext cx="460902" cy="4609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cxnSp>
        <p:nvCxnSpPr>
          <p:cNvPr id="63" name="Straight Arrow Connector 62"/>
          <p:cNvCxnSpPr>
            <a:stCxn id="50" idx="4"/>
          </p:cNvCxnSpPr>
          <p:nvPr/>
        </p:nvCxnSpPr>
        <p:spPr>
          <a:xfrm>
            <a:off x="1672803" y="3775160"/>
            <a:ext cx="901746" cy="39199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aphicFrame>
        <p:nvGraphicFramePr>
          <p:cNvPr id="67" name="Object 66"/>
          <p:cNvGraphicFramePr>
            <a:graphicFrameLocks noChangeAspect="1"/>
          </p:cNvGraphicFramePr>
          <p:nvPr>
            <p:extLst>
              <p:ext uri="{D42A27DB-BD31-4B8C-83A1-F6EECF244321}">
                <p14:modId xmlns:p14="http://schemas.microsoft.com/office/powerpoint/2010/main" val="1993980537"/>
              </p:ext>
            </p:extLst>
          </p:nvPr>
        </p:nvGraphicFramePr>
        <p:xfrm>
          <a:off x="769063" y="4138467"/>
          <a:ext cx="371475" cy="495300"/>
        </p:xfrm>
        <a:graphic>
          <a:graphicData uri="http://schemas.openxmlformats.org/presentationml/2006/ole">
            <mc:AlternateContent xmlns:mc="http://schemas.openxmlformats.org/markup-compatibility/2006">
              <mc:Choice xmlns:v="urn:schemas-microsoft-com:vml" Requires="v">
                <p:oleObj spid="_x0000_s247301" name="Equation" r:id="rId4" imgW="152400" imgH="203200" progId="Equation.3">
                  <p:embed/>
                </p:oleObj>
              </mc:Choice>
              <mc:Fallback>
                <p:oleObj name="Equation" r:id="rId4" imgW="152400" imgH="203200" progId="Equation.3">
                  <p:embed/>
                  <p:pic>
                    <p:nvPicPr>
                      <p:cNvPr id="0" name=""/>
                      <p:cNvPicPr/>
                      <p:nvPr/>
                    </p:nvPicPr>
                    <p:blipFill>
                      <a:blip r:embed="rId5">
                        <a:alphaModFix/>
                      </a:blip>
                      <a:stretch>
                        <a:fillRect/>
                      </a:stretch>
                    </p:blipFill>
                    <p:spPr>
                      <a:xfrm>
                        <a:off x="769063" y="4138467"/>
                        <a:ext cx="371475" cy="495300"/>
                      </a:xfrm>
                      <a:prstGeom prst="rect">
                        <a:avLst/>
                      </a:prstGeom>
                    </p:spPr>
                  </p:pic>
                </p:oleObj>
              </mc:Fallback>
            </mc:AlternateContent>
          </a:graphicData>
        </a:graphic>
      </p:graphicFrame>
      <p:graphicFrame>
        <p:nvGraphicFramePr>
          <p:cNvPr id="73" name="Object 72"/>
          <p:cNvGraphicFramePr>
            <a:graphicFrameLocks noChangeAspect="1"/>
          </p:cNvGraphicFramePr>
          <p:nvPr>
            <p:extLst>
              <p:ext uri="{D42A27DB-BD31-4B8C-83A1-F6EECF244321}">
                <p14:modId xmlns:p14="http://schemas.microsoft.com/office/powerpoint/2010/main" val="845828790"/>
              </p:ext>
            </p:extLst>
          </p:nvPr>
        </p:nvGraphicFramePr>
        <p:xfrm>
          <a:off x="1534545" y="3362853"/>
          <a:ext cx="309562" cy="339725"/>
        </p:xfrm>
        <a:graphic>
          <a:graphicData uri="http://schemas.openxmlformats.org/presentationml/2006/ole">
            <mc:AlternateContent xmlns:mc="http://schemas.openxmlformats.org/markup-compatibility/2006">
              <mc:Choice xmlns:v="urn:schemas-microsoft-com:vml" Requires="v">
                <p:oleObj spid="_x0000_s247302" name="Equation" r:id="rId6" imgW="127000" imgH="139700" progId="Equation.3">
                  <p:embed/>
                </p:oleObj>
              </mc:Choice>
              <mc:Fallback>
                <p:oleObj name="Equation" r:id="rId6" imgW="127000" imgH="139700" progId="Equation.3">
                  <p:embed/>
                  <p:pic>
                    <p:nvPicPr>
                      <p:cNvPr id="0" name=""/>
                      <p:cNvPicPr/>
                      <p:nvPr/>
                    </p:nvPicPr>
                    <p:blipFill>
                      <a:blip r:embed="rId7">
                        <a:alphaModFix/>
                      </a:blip>
                      <a:stretch>
                        <a:fillRect/>
                      </a:stretch>
                    </p:blipFill>
                    <p:spPr>
                      <a:xfrm>
                        <a:off x="1534545" y="3362853"/>
                        <a:ext cx="309562" cy="339725"/>
                      </a:xfrm>
                      <a:prstGeom prst="rect">
                        <a:avLst/>
                      </a:prstGeom>
                    </p:spPr>
                  </p:pic>
                </p:oleObj>
              </mc:Fallback>
            </mc:AlternateContent>
          </a:graphicData>
        </a:graphic>
      </p:graphicFrame>
      <p:sp>
        <p:nvSpPr>
          <p:cNvPr id="74" name="Oval 73"/>
          <p:cNvSpPr/>
          <p:nvPr/>
        </p:nvSpPr>
        <p:spPr>
          <a:xfrm>
            <a:off x="2336088" y="4167158"/>
            <a:ext cx="460902" cy="460902"/>
          </a:xfrm>
          <a:prstGeom prst="ellipse">
            <a:avLst/>
          </a:prstGeom>
          <a:ln w="508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graphicFrame>
        <p:nvGraphicFramePr>
          <p:cNvPr id="69" name="Object 68"/>
          <p:cNvGraphicFramePr>
            <a:graphicFrameLocks noChangeAspect="1"/>
          </p:cNvGraphicFramePr>
          <p:nvPr>
            <p:extLst>
              <p:ext uri="{D42A27DB-BD31-4B8C-83A1-F6EECF244321}">
                <p14:modId xmlns:p14="http://schemas.microsoft.com/office/powerpoint/2010/main" val="1269691189"/>
              </p:ext>
            </p:extLst>
          </p:nvPr>
        </p:nvGraphicFramePr>
        <p:xfrm>
          <a:off x="2378087" y="4162313"/>
          <a:ext cx="403225" cy="433387"/>
        </p:xfrm>
        <a:graphic>
          <a:graphicData uri="http://schemas.openxmlformats.org/presentationml/2006/ole">
            <mc:AlternateContent xmlns:mc="http://schemas.openxmlformats.org/markup-compatibility/2006">
              <mc:Choice xmlns:v="urn:schemas-microsoft-com:vml" Requires="v">
                <p:oleObj spid="_x0000_s247303" name="Equation" r:id="rId8" imgW="165100" imgH="177800" progId="Equation.3">
                  <p:embed/>
                </p:oleObj>
              </mc:Choice>
              <mc:Fallback>
                <p:oleObj name="Equation" r:id="rId8" imgW="165100" imgH="177800" progId="Equation.3">
                  <p:embed/>
                  <p:pic>
                    <p:nvPicPr>
                      <p:cNvPr id="0" name=""/>
                      <p:cNvPicPr/>
                      <p:nvPr/>
                    </p:nvPicPr>
                    <p:blipFill>
                      <a:blip r:embed="rId9">
                        <a:alphaModFix/>
                      </a:blip>
                      <a:stretch>
                        <a:fillRect/>
                      </a:stretch>
                    </p:blipFill>
                    <p:spPr>
                      <a:xfrm>
                        <a:off x="2378087" y="4162313"/>
                        <a:ext cx="403225" cy="433387"/>
                      </a:xfrm>
                      <a:prstGeom prst="rect">
                        <a:avLst/>
                      </a:prstGeom>
                    </p:spPr>
                  </p:pic>
                </p:oleObj>
              </mc:Fallback>
            </mc:AlternateContent>
          </a:graphicData>
        </a:graphic>
      </p:graphicFrame>
      <p:sp>
        <p:nvSpPr>
          <p:cNvPr id="87" name="Oval 86"/>
          <p:cNvSpPr/>
          <p:nvPr/>
        </p:nvSpPr>
        <p:spPr>
          <a:xfrm>
            <a:off x="2825403" y="5040833"/>
            <a:ext cx="460902" cy="4609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graphicFrame>
        <p:nvGraphicFramePr>
          <p:cNvPr id="100" name="Object 99"/>
          <p:cNvGraphicFramePr>
            <a:graphicFrameLocks noChangeAspect="1"/>
          </p:cNvGraphicFramePr>
          <p:nvPr>
            <p:extLst>
              <p:ext uri="{D42A27DB-BD31-4B8C-83A1-F6EECF244321}">
                <p14:modId xmlns:p14="http://schemas.microsoft.com/office/powerpoint/2010/main" val="694253869"/>
              </p:ext>
            </p:extLst>
          </p:nvPr>
        </p:nvGraphicFramePr>
        <p:xfrm>
          <a:off x="2886075" y="4991100"/>
          <a:ext cx="401638" cy="527050"/>
        </p:xfrm>
        <a:graphic>
          <a:graphicData uri="http://schemas.openxmlformats.org/presentationml/2006/ole">
            <mc:AlternateContent xmlns:mc="http://schemas.openxmlformats.org/markup-compatibility/2006">
              <mc:Choice xmlns:v="urn:schemas-microsoft-com:vml" Requires="v">
                <p:oleObj spid="_x0000_s247304" name="Equation" r:id="rId10" imgW="165100" imgH="215900" progId="Equation.3">
                  <p:embed/>
                </p:oleObj>
              </mc:Choice>
              <mc:Fallback>
                <p:oleObj name="Equation" r:id="rId10" imgW="165100" imgH="215900" progId="Equation.3">
                  <p:embed/>
                  <p:pic>
                    <p:nvPicPr>
                      <p:cNvPr id="0" name=""/>
                      <p:cNvPicPr/>
                      <p:nvPr/>
                    </p:nvPicPr>
                    <p:blipFill>
                      <a:blip r:embed="rId11">
                        <a:alphaModFix/>
                      </a:blip>
                      <a:stretch>
                        <a:fillRect/>
                      </a:stretch>
                    </p:blipFill>
                    <p:spPr>
                      <a:xfrm>
                        <a:off x="2886075" y="4991100"/>
                        <a:ext cx="401638" cy="527050"/>
                      </a:xfrm>
                      <a:prstGeom prst="rect">
                        <a:avLst/>
                      </a:prstGeom>
                    </p:spPr>
                  </p:pic>
                </p:oleObj>
              </mc:Fallback>
            </mc:AlternateContent>
          </a:graphicData>
        </a:graphic>
      </p:graphicFrame>
      <p:graphicFrame>
        <p:nvGraphicFramePr>
          <p:cNvPr id="101" name="Object 100"/>
          <p:cNvGraphicFramePr>
            <a:graphicFrameLocks noChangeAspect="1"/>
          </p:cNvGraphicFramePr>
          <p:nvPr>
            <p:extLst>
              <p:ext uri="{D42A27DB-BD31-4B8C-83A1-F6EECF244321}">
                <p14:modId xmlns:p14="http://schemas.microsoft.com/office/powerpoint/2010/main" val="1503383317"/>
              </p:ext>
            </p:extLst>
          </p:nvPr>
        </p:nvGraphicFramePr>
        <p:xfrm>
          <a:off x="2176474" y="5040833"/>
          <a:ext cx="403225" cy="433387"/>
        </p:xfrm>
        <a:graphic>
          <a:graphicData uri="http://schemas.openxmlformats.org/presentationml/2006/ole">
            <mc:AlternateContent xmlns:mc="http://schemas.openxmlformats.org/markup-compatibility/2006">
              <mc:Choice xmlns:v="urn:schemas-microsoft-com:vml" Requires="v">
                <p:oleObj spid="_x0000_s247305" name="Equation" r:id="rId12" imgW="165100" imgH="177800" progId="Equation.3">
                  <p:embed/>
                </p:oleObj>
              </mc:Choice>
              <mc:Fallback>
                <p:oleObj name="Equation" r:id="rId12" imgW="165100" imgH="177800" progId="Equation.3">
                  <p:embed/>
                  <p:pic>
                    <p:nvPicPr>
                      <p:cNvPr id="0" name=""/>
                      <p:cNvPicPr/>
                      <p:nvPr/>
                    </p:nvPicPr>
                    <p:blipFill>
                      <a:blip r:embed="rId9">
                        <a:alphaModFix/>
                      </a:blip>
                      <a:stretch>
                        <a:fillRect/>
                      </a:stretch>
                    </p:blipFill>
                    <p:spPr>
                      <a:xfrm>
                        <a:off x="2176474" y="5040833"/>
                        <a:ext cx="403225" cy="433387"/>
                      </a:xfrm>
                      <a:prstGeom prst="rect">
                        <a:avLst/>
                      </a:prstGeom>
                    </p:spPr>
                  </p:pic>
                </p:oleObj>
              </mc:Fallback>
            </mc:AlternateContent>
          </a:graphicData>
        </a:graphic>
      </p:graphicFrame>
      <p:cxnSp>
        <p:nvCxnSpPr>
          <p:cNvPr id="103" name="Straight Arrow Connector 102"/>
          <p:cNvCxnSpPr>
            <a:stCxn id="74" idx="4"/>
            <a:endCxn id="101" idx="0"/>
          </p:cNvCxnSpPr>
          <p:nvPr/>
        </p:nvCxnSpPr>
        <p:spPr>
          <a:xfrm flipH="1">
            <a:off x="2378086" y="4628060"/>
            <a:ext cx="188453" cy="41277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4" name="Straight Arrow Connector 103"/>
          <p:cNvCxnSpPr>
            <a:stCxn id="74" idx="4"/>
            <a:endCxn id="100" idx="0"/>
          </p:cNvCxnSpPr>
          <p:nvPr/>
        </p:nvCxnSpPr>
        <p:spPr>
          <a:xfrm>
            <a:off x="2566539" y="4628060"/>
            <a:ext cx="519593" cy="37840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5" name="Oval 104"/>
          <p:cNvSpPr/>
          <p:nvPr/>
        </p:nvSpPr>
        <p:spPr>
          <a:xfrm>
            <a:off x="1621543" y="6075707"/>
            <a:ext cx="460902" cy="4609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06" name="Oval 105"/>
          <p:cNvSpPr/>
          <p:nvPr/>
        </p:nvSpPr>
        <p:spPr>
          <a:xfrm>
            <a:off x="2373969" y="6075707"/>
            <a:ext cx="460902" cy="4609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graphicFrame>
        <p:nvGraphicFramePr>
          <p:cNvPr id="107" name="Object 106"/>
          <p:cNvGraphicFramePr>
            <a:graphicFrameLocks noChangeAspect="1"/>
          </p:cNvGraphicFramePr>
          <p:nvPr>
            <p:extLst>
              <p:ext uri="{D42A27DB-BD31-4B8C-83A1-F6EECF244321}">
                <p14:modId xmlns:p14="http://schemas.microsoft.com/office/powerpoint/2010/main" val="3952558778"/>
              </p:ext>
            </p:extLst>
          </p:nvPr>
        </p:nvGraphicFramePr>
        <p:xfrm>
          <a:off x="1652588" y="6046788"/>
          <a:ext cx="433387" cy="495300"/>
        </p:xfrm>
        <a:graphic>
          <a:graphicData uri="http://schemas.openxmlformats.org/presentationml/2006/ole">
            <mc:AlternateContent xmlns:mc="http://schemas.openxmlformats.org/markup-compatibility/2006">
              <mc:Choice xmlns:v="urn:schemas-microsoft-com:vml" Requires="v">
                <p:oleObj spid="_x0000_s247306" name="Equation" r:id="rId13" imgW="177800" imgH="203200" progId="Equation.3">
                  <p:embed/>
                </p:oleObj>
              </mc:Choice>
              <mc:Fallback>
                <p:oleObj name="Equation" r:id="rId13" imgW="177800" imgH="203200" progId="Equation.3">
                  <p:embed/>
                  <p:pic>
                    <p:nvPicPr>
                      <p:cNvPr id="0" name=""/>
                      <p:cNvPicPr/>
                      <p:nvPr/>
                    </p:nvPicPr>
                    <p:blipFill>
                      <a:blip r:embed="rId14">
                        <a:alphaModFix/>
                      </a:blip>
                      <a:stretch>
                        <a:fillRect/>
                      </a:stretch>
                    </p:blipFill>
                    <p:spPr>
                      <a:xfrm>
                        <a:off x="1652588" y="6046788"/>
                        <a:ext cx="433387" cy="495300"/>
                      </a:xfrm>
                      <a:prstGeom prst="rect">
                        <a:avLst/>
                      </a:prstGeom>
                    </p:spPr>
                  </p:pic>
                </p:oleObj>
              </mc:Fallback>
            </mc:AlternateContent>
          </a:graphicData>
        </a:graphic>
      </p:graphicFrame>
      <p:graphicFrame>
        <p:nvGraphicFramePr>
          <p:cNvPr id="108" name="Object 107"/>
          <p:cNvGraphicFramePr>
            <a:graphicFrameLocks noChangeAspect="1"/>
          </p:cNvGraphicFramePr>
          <p:nvPr>
            <p:extLst>
              <p:ext uri="{D42A27DB-BD31-4B8C-83A1-F6EECF244321}">
                <p14:modId xmlns:p14="http://schemas.microsoft.com/office/powerpoint/2010/main" val="2963137430"/>
              </p:ext>
            </p:extLst>
          </p:nvPr>
        </p:nvGraphicFramePr>
        <p:xfrm>
          <a:off x="2416372" y="6027738"/>
          <a:ext cx="403225" cy="525462"/>
        </p:xfrm>
        <a:graphic>
          <a:graphicData uri="http://schemas.openxmlformats.org/presentationml/2006/ole">
            <mc:AlternateContent xmlns:mc="http://schemas.openxmlformats.org/markup-compatibility/2006">
              <mc:Choice xmlns:v="urn:schemas-microsoft-com:vml" Requires="v">
                <p:oleObj spid="_x0000_s247307" name="Equation" r:id="rId15" imgW="165100" imgH="215900" progId="Equation.3">
                  <p:embed/>
                </p:oleObj>
              </mc:Choice>
              <mc:Fallback>
                <p:oleObj name="Equation" r:id="rId15" imgW="165100" imgH="215900" progId="Equation.3">
                  <p:embed/>
                  <p:pic>
                    <p:nvPicPr>
                      <p:cNvPr id="0" name=""/>
                      <p:cNvPicPr/>
                      <p:nvPr/>
                    </p:nvPicPr>
                    <p:blipFill>
                      <a:blip r:embed="rId16">
                        <a:alphaModFix/>
                      </a:blip>
                      <a:stretch>
                        <a:fillRect/>
                      </a:stretch>
                    </p:blipFill>
                    <p:spPr>
                      <a:xfrm>
                        <a:off x="2416372" y="6027738"/>
                        <a:ext cx="403225" cy="525462"/>
                      </a:xfrm>
                      <a:prstGeom prst="rect">
                        <a:avLst/>
                      </a:prstGeom>
                    </p:spPr>
                  </p:pic>
                </p:oleObj>
              </mc:Fallback>
            </mc:AlternateContent>
          </a:graphicData>
        </a:graphic>
      </p:graphicFrame>
      <p:cxnSp>
        <p:nvCxnSpPr>
          <p:cNvPr id="109" name="Straight Arrow Connector 108"/>
          <p:cNvCxnSpPr>
            <a:stCxn id="102" idx="4"/>
            <a:endCxn id="108" idx="0"/>
          </p:cNvCxnSpPr>
          <p:nvPr/>
        </p:nvCxnSpPr>
        <p:spPr>
          <a:xfrm>
            <a:off x="2344098" y="5501735"/>
            <a:ext cx="273886" cy="52600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0" name="Straight Arrow Connector 109"/>
          <p:cNvCxnSpPr>
            <a:stCxn id="102" idx="4"/>
            <a:endCxn id="107" idx="0"/>
          </p:cNvCxnSpPr>
          <p:nvPr/>
        </p:nvCxnSpPr>
        <p:spPr>
          <a:xfrm flipH="1">
            <a:off x="1869199" y="5501735"/>
            <a:ext cx="474899" cy="54528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1" name="Right Arrow 110"/>
          <p:cNvSpPr/>
          <p:nvPr/>
        </p:nvSpPr>
        <p:spPr>
          <a:xfrm>
            <a:off x="3746963" y="4441175"/>
            <a:ext cx="470330" cy="56529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2" name="Oval 111"/>
          <p:cNvSpPr/>
          <p:nvPr/>
        </p:nvSpPr>
        <p:spPr>
          <a:xfrm>
            <a:off x="6125176" y="3695205"/>
            <a:ext cx="460902" cy="4609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graphicFrame>
        <p:nvGraphicFramePr>
          <p:cNvPr id="113" name="Object 112"/>
          <p:cNvGraphicFramePr>
            <a:graphicFrameLocks noChangeAspect="1"/>
          </p:cNvGraphicFramePr>
          <p:nvPr>
            <p:extLst>
              <p:ext uri="{D42A27DB-BD31-4B8C-83A1-F6EECF244321}">
                <p14:modId xmlns:p14="http://schemas.microsoft.com/office/powerpoint/2010/main" val="684773671"/>
              </p:ext>
            </p:extLst>
          </p:nvPr>
        </p:nvGraphicFramePr>
        <p:xfrm>
          <a:off x="6217369" y="3743800"/>
          <a:ext cx="309562" cy="339725"/>
        </p:xfrm>
        <a:graphic>
          <a:graphicData uri="http://schemas.openxmlformats.org/presentationml/2006/ole">
            <mc:AlternateContent xmlns:mc="http://schemas.openxmlformats.org/markup-compatibility/2006">
              <mc:Choice xmlns:v="urn:schemas-microsoft-com:vml" Requires="v">
                <p:oleObj spid="_x0000_s247308" name="Equation" r:id="rId17" imgW="127000" imgH="139700" progId="Equation.3">
                  <p:embed/>
                </p:oleObj>
              </mc:Choice>
              <mc:Fallback>
                <p:oleObj name="Equation" r:id="rId17" imgW="127000" imgH="139700" progId="Equation.3">
                  <p:embed/>
                  <p:pic>
                    <p:nvPicPr>
                      <p:cNvPr id="0" name=""/>
                      <p:cNvPicPr/>
                      <p:nvPr/>
                    </p:nvPicPr>
                    <p:blipFill>
                      <a:blip r:embed="rId7">
                        <a:alphaModFix/>
                      </a:blip>
                      <a:stretch>
                        <a:fillRect/>
                      </a:stretch>
                    </p:blipFill>
                    <p:spPr>
                      <a:xfrm>
                        <a:off x="6217369" y="3743800"/>
                        <a:ext cx="309562" cy="339725"/>
                      </a:xfrm>
                      <a:prstGeom prst="rect">
                        <a:avLst/>
                      </a:prstGeom>
                    </p:spPr>
                  </p:pic>
                </p:oleObj>
              </mc:Fallback>
            </mc:AlternateContent>
          </a:graphicData>
        </a:graphic>
      </p:graphicFrame>
      <p:sp>
        <p:nvSpPr>
          <p:cNvPr id="115" name="Oval 114"/>
          <p:cNvSpPr/>
          <p:nvPr/>
        </p:nvSpPr>
        <p:spPr>
          <a:xfrm>
            <a:off x="4747608" y="5229578"/>
            <a:ext cx="460902" cy="4609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graphicFrame>
        <p:nvGraphicFramePr>
          <p:cNvPr id="117" name="Object 116"/>
          <p:cNvGraphicFramePr>
            <a:graphicFrameLocks noChangeAspect="1"/>
          </p:cNvGraphicFramePr>
          <p:nvPr>
            <p:extLst>
              <p:ext uri="{D42A27DB-BD31-4B8C-83A1-F6EECF244321}">
                <p14:modId xmlns:p14="http://schemas.microsoft.com/office/powerpoint/2010/main" val="1564604978"/>
              </p:ext>
            </p:extLst>
          </p:nvPr>
        </p:nvGraphicFramePr>
        <p:xfrm>
          <a:off x="4809527" y="5200887"/>
          <a:ext cx="371475" cy="495300"/>
        </p:xfrm>
        <a:graphic>
          <a:graphicData uri="http://schemas.openxmlformats.org/presentationml/2006/ole">
            <mc:AlternateContent xmlns:mc="http://schemas.openxmlformats.org/markup-compatibility/2006">
              <mc:Choice xmlns:v="urn:schemas-microsoft-com:vml" Requires="v">
                <p:oleObj spid="_x0000_s247309" name="Equation" r:id="rId18" imgW="152400" imgH="203200" progId="Equation.3">
                  <p:embed/>
                </p:oleObj>
              </mc:Choice>
              <mc:Fallback>
                <p:oleObj name="Equation" r:id="rId18" imgW="152400" imgH="203200" progId="Equation.3">
                  <p:embed/>
                  <p:pic>
                    <p:nvPicPr>
                      <p:cNvPr id="0" name=""/>
                      <p:cNvPicPr/>
                      <p:nvPr/>
                    </p:nvPicPr>
                    <p:blipFill>
                      <a:blip r:embed="rId5">
                        <a:alphaModFix/>
                      </a:blip>
                      <a:stretch>
                        <a:fillRect/>
                      </a:stretch>
                    </p:blipFill>
                    <p:spPr>
                      <a:xfrm>
                        <a:off x="4809527" y="5200887"/>
                        <a:ext cx="371475" cy="495300"/>
                      </a:xfrm>
                      <a:prstGeom prst="rect">
                        <a:avLst/>
                      </a:prstGeom>
                    </p:spPr>
                  </p:pic>
                </p:oleObj>
              </mc:Fallback>
            </mc:AlternateContent>
          </a:graphicData>
        </a:graphic>
      </p:graphicFrame>
      <p:cxnSp>
        <p:nvCxnSpPr>
          <p:cNvPr id="119" name="Straight Arrow Connector 118"/>
          <p:cNvCxnSpPr>
            <a:stCxn id="112" idx="4"/>
            <a:endCxn id="117" idx="0"/>
          </p:cNvCxnSpPr>
          <p:nvPr/>
        </p:nvCxnSpPr>
        <p:spPr>
          <a:xfrm flipH="1">
            <a:off x="4995264" y="4156107"/>
            <a:ext cx="1360363" cy="104478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0" name="Straight Arrow Connector 119"/>
          <p:cNvCxnSpPr>
            <a:stCxn id="112" idx="4"/>
            <a:endCxn id="122" idx="0"/>
          </p:cNvCxnSpPr>
          <p:nvPr/>
        </p:nvCxnSpPr>
        <p:spPr>
          <a:xfrm flipH="1">
            <a:off x="5993309" y="4156107"/>
            <a:ext cx="362318" cy="101672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1" name="Oval 120"/>
          <p:cNvSpPr/>
          <p:nvPr/>
        </p:nvSpPr>
        <p:spPr>
          <a:xfrm>
            <a:off x="5731818" y="5222561"/>
            <a:ext cx="460902" cy="4609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graphicFrame>
        <p:nvGraphicFramePr>
          <p:cNvPr id="122" name="Object 121"/>
          <p:cNvGraphicFramePr>
            <a:graphicFrameLocks noChangeAspect="1"/>
          </p:cNvGraphicFramePr>
          <p:nvPr>
            <p:extLst>
              <p:ext uri="{D42A27DB-BD31-4B8C-83A1-F6EECF244321}">
                <p14:modId xmlns:p14="http://schemas.microsoft.com/office/powerpoint/2010/main" val="2343593130"/>
              </p:ext>
            </p:extLst>
          </p:nvPr>
        </p:nvGraphicFramePr>
        <p:xfrm>
          <a:off x="5792490" y="5172828"/>
          <a:ext cx="401638" cy="527050"/>
        </p:xfrm>
        <a:graphic>
          <a:graphicData uri="http://schemas.openxmlformats.org/presentationml/2006/ole">
            <mc:AlternateContent xmlns:mc="http://schemas.openxmlformats.org/markup-compatibility/2006">
              <mc:Choice xmlns:v="urn:schemas-microsoft-com:vml" Requires="v">
                <p:oleObj spid="_x0000_s247310" name="Equation" r:id="rId19" imgW="165100" imgH="215900" progId="Equation.3">
                  <p:embed/>
                </p:oleObj>
              </mc:Choice>
              <mc:Fallback>
                <p:oleObj name="Equation" r:id="rId19" imgW="165100" imgH="215900" progId="Equation.3">
                  <p:embed/>
                  <p:pic>
                    <p:nvPicPr>
                      <p:cNvPr id="0" name=""/>
                      <p:cNvPicPr/>
                      <p:nvPr/>
                    </p:nvPicPr>
                    <p:blipFill>
                      <a:blip r:embed="rId11">
                        <a:alphaModFix/>
                      </a:blip>
                      <a:stretch>
                        <a:fillRect/>
                      </a:stretch>
                    </p:blipFill>
                    <p:spPr>
                      <a:xfrm>
                        <a:off x="5792490" y="5172828"/>
                        <a:ext cx="401638" cy="527050"/>
                      </a:xfrm>
                      <a:prstGeom prst="rect">
                        <a:avLst/>
                      </a:prstGeom>
                    </p:spPr>
                  </p:pic>
                </p:oleObj>
              </mc:Fallback>
            </mc:AlternateContent>
          </a:graphicData>
        </a:graphic>
      </p:graphicFrame>
      <p:sp>
        <p:nvSpPr>
          <p:cNvPr id="123" name="Oval 122"/>
          <p:cNvSpPr/>
          <p:nvPr/>
        </p:nvSpPr>
        <p:spPr>
          <a:xfrm>
            <a:off x="6737214" y="5212409"/>
            <a:ext cx="460902" cy="4609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24" name="Oval 123"/>
          <p:cNvSpPr/>
          <p:nvPr/>
        </p:nvSpPr>
        <p:spPr>
          <a:xfrm>
            <a:off x="7693454" y="5212409"/>
            <a:ext cx="460902" cy="4609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graphicFrame>
        <p:nvGraphicFramePr>
          <p:cNvPr id="125" name="Object 124"/>
          <p:cNvGraphicFramePr>
            <a:graphicFrameLocks noChangeAspect="1"/>
          </p:cNvGraphicFramePr>
          <p:nvPr>
            <p:extLst>
              <p:ext uri="{D42A27DB-BD31-4B8C-83A1-F6EECF244321}">
                <p14:modId xmlns:p14="http://schemas.microsoft.com/office/powerpoint/2010/main" val="3319535816"/>
              </p:ext>
            </p:extLst>
          </p:nvPr>
        </p:nvGraphicFramePr>
        <p:xfrm>
          <a:off x="6768259" y="5183490"/>
          <a:ext cx="433387" cy="495300"/>
        </p:xfrm>
        <a:graphic>
          <a:graphicData uri="http://schemas.openxmlformats.org/presentationml/2006/ole">
            <mc:AlternateContent xmlns:mc="http://schemas.openxmlformats.org/markup-compatibility/2006">
              <mc:Choice xmlns:v="urn:schemas-microsoft-com:vml" Requires="v">
                <p:oleObj spid="_x0000_s247311" name="Equation" r:id="rId20" imgW="177800" imgH="203200" progId="Equation.3">
                  <p:embed/>
                </p:oleObj>
              </mc:Choice>
              <mc:Fallback>
                <p:oleObj name="Equation" r:id="rId20" imgW="177800" imgH="203200" progId="Equation.3">
                  <p:embed/>
                  <p:pic>
                    <p:nvPicPr>
                      <p:cNvPr id="0" name=""/>
                      <p:cNvPicPr/>
                      <p:nvPr/>
                    </p:nvPicPr>
                    <p:blipFill>
                      <a:blip r:embed="rId14">
                        <a:alphaModFix/>
                      </a:blip>
                      <a:stretch>
                        <a:fillRect/>
                      </a:stretch>
                    </p:blipFill>
                    <p:spPr>
                      <a:xfrm>
                        <a:off x="6768259" y="5183490"/>
                        <a:ext cx="433387" cy="495300"/>
                      </a:xfrm>
                      <a:prstGeom prst="rect">
                        <a:avLst/>
                      </a:prstGeom>
                    </p:spPr>
                  </p:pic>
                </p:oleObj>
              </mc:Fallback>
            </mc:AlternateContent>
          </a:graphicData>
        </a:graphic>
      </p:graphicFrame>
      <p:graphicFrame>
        <p:nvGraphicFramePr>
          <p:cNvPr id="126" name="Object 125"/>
          <p:cNvGraphicFramePr>
            <a:graphicFrameLocks noChangeAspect="1"/>
          </p:cNvGraphicFramePr>
          <p:nvPr>
            <p:extLst>
              <p:ext uri="{D42A27DB-BD31-4B8C-83A1-F6EECF244321}">
                <p14:modId xmlns:p14="http://schemas.microsoft.com/office/powerpoint/2010/main" val="548589174"/>
              </p:ext>
            </p:extLst>
          </p:nvPr>
        </p:nvGraphicFramePr>
        <p:xfrm>
          <a:off x="7735857" y="5164440"/>
          <a:ext cx="403225" cy="525462"/>
        </p:xfrm>
        <a:graphic>
          <a:graphicData uri="http://schemas.openxmlformats.org/presentationml/2006/ole">
            <mc:AlternateContent xmlns:mc="http://schemas.openxmlformats.org/markup-compatibility/2006">
              <mc:Choice xmlns:v="urn:schemas-microsoft-com:vml" Requires="v">
                <p:oleObj spid="_x0000_s247312" name="Equation" r:id="rId21" imgW="165100" imgH="215900" progId="Equation.3">
                  <p:embed/>
                </p:oleObj>
              </mc:Choice>
              <mc:Fallback>
                <p:oleObj name="Equation" r:id="rId21" imgW="165100" imgH="215900" progId="Equation.3">
                  <p:embed/>
                  <p:pic>
                    <p:nvPicPr>
                      <p:cNvPr id="0" name=""/>
                      <p:cNvPicPr/>
                      <p:nvPr/>
                    </p:nvPicPr>
                    <p:blipFill>
                      <a:blip r:embed="rId16">
                        <a:alphaModFix/>
                      </a:blip>
                      <a:stretch>
                        <a:fillRect/>
                      </a:stretch>
                    </p:blipFill>
                    <p:spPr>
                      <a:xfrm>
                        <a:off x="7735857" y="5164440"/>
                        <a:ext cx="403225" cy="525462"/>
                      </a:xfrm>
                      <a:prstGeom prst="rect">
                        <a:avLst/>
                      </a:prstGeom>
                    </p:spPr>
                  </p:pic>
                </p:oleObj>
              </mc:Fallback>
            </mc:AlternateContent>
          </a:graphicData>
        </a:graphic>
      </p:graphicFrame>
      <p:cxnSp>
        <p:nvCxnSpPr>
          <p:cNvPr id="127" name="Straight Arrow Connector 126"/>
          <p:cNvCxnSpPr>
            <a:stCxn id="112" idx="4"/>
            <a:endCxn id="125" idx="0"/>
          </p:cNvCxnSpPr>
          <p:nvPr/>
        </p:nvCxnSpPr>
        <p:spPr>
          <a:xfrm>
            <a:off x="6355627" y="4156107"/>
            <a:ext cx="629325" cy="102738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8" name="Straight Arrow Connector 127"/>
          <p:cNvCxnSpPr>
            <a:stCxn id="112" idx="4"/>
            <a:endCxn id="126" idx="0"/>
          </p:cNvCxnSpPr>
          <p:nvPr/>
        </p:nvCxnSpPr>
        <p:spPr>
          <a:xfrm>
            <a:off x="6355627" y="4156107"/>
            <a:ext cx="1581842" cy="100833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12348389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Overview</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8" name="Content Placeholder 2"/>
          <p:cNvSpPr>
            <a:spLocks noGrp="1"/>
          </p:cNvSpPr>
          <p:nvPr>
            <p:ph idx="1"/>
          </p:nvPr>
        </p:nvSpPr>
        <p:spPr>
          <a:xfrm>
            <a:off x="457200" y="1187584"/>
            <a:ext cx="8229600" cy="4938580"/>
          </a:xfrm>
        </p:spPr>
        <p:txBody>
          <a:bodyPr/>
          <a:lstStyle/>
          <a:p>
            <a:pPr marL="0" indent="0">
              <a:buNone/>
            </a:pPr>
            <a:r>
              <a:rPr lang="en-US" dirty="0">
                <a:solidFill>
                  <a:srgbClr val="000000"/>
                </a:solidFill>
              </a:rPr>
              <a:t>Grammar </a:t>
            </a:r>
            <a:r>
              <a:rPr lang="en-US" dirty="0" smtClean="0">
                <a:solidFill>
                  <a:srgbClr val="000000"/>
                </a:solidFill>
              </a:rPr>
              <a:t>Structure </a:t>
            </a:r>
            <a:endParaRPr lang="en-US" dirty="0">
              <a:solidFill>
                <a:srgbClr val="000000"/>
              </a:solidFill>
            </a:endParaRPr>
          </a:p>
          <a:p>
            <a:pPr marL="0" indent="0">
              <a:buNone/>
            </a:pPr>
            <a:endParaRPr lang="en-US" dirty="0" smtClean="0">
              <a:solidFill>
                <a:srgbClr val="000000"/>
              </a:solidFill>
            </a:endParaRPr>
          </a:p>
          <a:p>
            <a:pPr marL="0" indent="0">
              <a:buNone/>
            </a:pPr>
            <a:r>
              <a:rPr lang="en-US" dirty="0" smtClean="0">
                <a:solidFill>
                  <a:srgbClr val="000000"/>
                </a:solidFill>
              </a:rPr>
              <a:t>Learning a Probabilistic </a:t>
            </a:r>
            <a:r>
              <a:rPr lang="en-US" dirty="0">
                <a:solidFill>
                  <a:srgbClr val="000000"/>
                </a:solidFill>
              </a:rPr>
              <a:t>G</a:t>
            </a:r>
            <a:r>
              <a:rPr lang="en-US" dirty="0" smtClean="0">
                <a:solidFill>
                  <a:srgbClr val="000000"/>
                </a:solidFill>
              </a:rPr>
              <a:t>rammar</a:t>
            </a:r>
          </a:p>
          <a:p>
            <a:pPr marL="0" indent="0">
              <a:buNone/>
            </a:pPr>
            <a:endParaRPr lang="en-US" dirty="0">
              <a:solidFill>
                <a:srgbClr val="000000"/>
              </a:solidFill>
            </a:endParaRPr>
          </a:p>
          <a:p>
            <a:pPr marL="0" indent="0">
              <a:buNone/>
            </a:pPr>
            <a:r>
              <a:rPr lang="en-US" dirty="0" smtClean="0">
                <a:solidFill>
                  <a:srgbClr val="000000"/>
                </a:solidFill>
              </a:rPr>
              <a:t>Scene Parsing</a:t>
            </a:r>
          </a:p>
          <a:p>
            <a:pPr marL="0" indent="0">
              <a:buNone/>
            </a:pPr>
            <a:endParaRPr lang="en-US" dirty="0">
              <a:solidFill>
                <a:srgbClr val="000000"/>
              </a:solidFill>
            </a:endParaRPr>
          </a:p>
          <a:p>
            <a:pPr marL="0" indent="0">
              <a:buNone/>
            </a:pPr>
            <a:r>
              <a:rPr lang="en-US" dirty="0" smtClean="0">
                <a:solidFill>
                  <a:srgbClr val="FF0000"/>
                </a:solidFill>
              </a:rPr>
              <a:t>Results</a:t>
            </a:r>
            <a:endParaRPr lang="en-US" dirty="0">
              <a:solidFill>
                <a:srgbClr val="FF0000"/>
              </a:solidFill>
            </a:endParaRPr>
          </a:p>
        </p:txBody>
      </p:sp>
      <p:cxnSp>
        <p:nvCxnSpPr>
          <p:cNvPr id="5" name="Straight Arrow Connector 4"/>
          <p:cNvCxnSpPr/>
          <p:nvPr/>
        </p:nvCxnSpPr>
        <p:spPr>
          <a:xfrm>
            <a:off x="117589" y="5024870"/>
            <a:ext cx="339611"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499932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dirty="0"/>
              <a:t>Introduction</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5" name="Rounded Rectangle 4"/>
          <p:cNvSpPr/>
          <p:nvPr/>
        </p:nvSpPr>
        <p:spPr>
          <a:xfrm>
            <a:off x="2445562" y="4777566"/>
            <a:ext cx="4451572" cy="84040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smtClean="0"/>
              <a:t>3D Scene Modeling</a:t>
            </a:r>
            <a:endParaRPr lang="en-US" sz="3600" dirty="0"/>
          </a:p>
        </p:txBody>
      </p:sp>
      <p:cxnSp>
        <p:nvCxnSpPr>
          <p:cNvPr id="6" name="Straight Arrow Connector 5"/>
          <p:cNvCxnSpPr>
            <a:stCxn id="10" idx="2"/>
            <a:endCxn id="5" idx="0"/>
          </p:cNvCxnSpPr>
          <p:nvPr/>
        </p:nvCxnSpPr>
        <p:spPr>
          <a:xfrm>
            <a:off x="4671348" y="2678268"/>
            <a:ext cx="0" cy="2099298"/>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10" name="Rounded Rectangle 9"/>
          <p:cNvSpPr/>
          <p:nvPr/>
        </p:nvSpPr>
        <p:spPr>
          <a:xfrm>
            <a:off x="2445562" y="1837863"/>
            <a:ext cx="4451572" cy="840405"/>
          </a:xfrm>
          <a:prstGeom prst="roundRect">
            <a:avLst/>
          </a:prstGeom>
          <a:ln w="63500"/>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smtClean="0"/>
              <a:t>3D Scene Analysis</a:t>
            </a:r>
            <a:endParaRPr lang="en-US" sz="3600" b="1" dirty="0"/>
          </a:p>
        </p:txBody>
      </p:sp>
      <p:sp>
        <p:nvSpPr>
          <p:cNvPr id="8" name="TextBox 7"/>
          <p:cNvSpPr txBox="1"/>
          <p:nvPr/>
        </p:nvSpPr>
        <p:spPr>
          <a:xfrm>
            <a:off x="4565508" y="3242786"/>
            <a:ext cx="2548487" cy="1077218"/>
          </a:xfrm>
          <a:prstGeom prst="rect">
            <a:avLst/>
          </a:prstGeom>
          <a:noFill/>
        </p:spPr>
        <p:txBody>
          <a:bodyPr wrap="square" rtlCol="0">
            <a:spAutoFit/>
          </a:bodyPr>
          <a:lstStyle/>
          <a:p>
            <a:pPr algn="ctr"/>
            <a:r>
              <a:rPr lang="en-US" sz="3200" dirty="0" smtClean="0"/>
              <a:t>Data-driven methods</a:t>
            </a:r>
            <a:endParaRPr lang="en-US" sz="3200" dirty="0"/>
          </a:p>
        </p:txBody>
      </p:sp>
    </p:spTree>
    <p:extLst>
      <p:ext uri="{BB962C8B-B14F-4D97-AF65-F5344CB8AC3E}">
        <p14:creationId xmlns:p14="http://schemas.microsoft.com/office/powerpoint/2010/main" val="263325524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_cap_1.png"/>
          <p:cNvPicPr>
            <a:picLocks noChangeAspect="1"/>
          </p:cNvPicPr>
          <p:nvPr/>
        </p:nvPicPr>
        <p:blipFill rotWithShape="1">
          <a:blip r:embed="rId3">
            <a:extLst>
              <a:ext uri="{28A0092B-C50C-407E-A947-70E740481C1C}">
                <a14:useLocalDpi xmlns:a14="http://schemas.microsoft.com/office/drawing/2010/main" val="0"/>
              </a:ext>
            </a:extLst>
          </a:blip>
          <a:srcRect t="7110"/>
          <a:stretch/>
        </p:blipFill>
        <p:spPr>
          <a:xfrm>
            <a:off x="0" y="2211344"/>
            <a:ext cx="3035768" cy="2788189"/>
          </a:xfrm>
          <a:prstGeom prst="rect">
            <a:avLst/>
          </a:prstGeom>
        </p:spPr>
      </p:pic>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Benefit of hierarchy</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1470252" y="1693757"/>
            <a:ext cx="1971897" cy="400110"/>
          </a:xfrm>
          <a:prstGeom prst="rect">
            <a:avLst/>
          </a:prstGeom>
          <a:noFill/>
        </p:spPr>
        <p:txBody>
          <a:bodyPr wrap="square" rtlCol="0">
            <a:spAutoFit/>
          </a:bodyPr>
          <a:lstStyle/>
          <a:p>
            <a:pPr algn="ctr"/>
            <a:r>
              <a:rPr lang="en-US" sz="2000" b="1" dirty="0" smtClean="0">
                <a:solidFill>
                  <a:srgbClr val="FF0000"/>
                </a:solidFill>
              </a:rPr>
              <a:t>Meeting table</a:t>
            </a:r>
            <a:endParaRPr lang="en-US" sz="2000" b="1" dirty="0">
              <a:solidFill>
                <a:srgbClr val="FF0000"/>
              </a:solidFill>
            </a:endParaRPr>
          </a:p>
        </p:txBody>
      </p:sp>
      <p:cxnSp>
        <p:nvCxnSpPr>
          <p:cNvPr id="14" name="Straight Arrow Connector 13"/>
          <p:cNvCxnSpPr>
            <a:stCxn id="13" idx="2"/>
          </p:cNvCxnSpPr>
          <p:nvPr/>
        </p:nvCxnSpPr>
        <p:spPr>
          <a:xfrm>
            <a:off x="2456201" y="2093867"/>
            <a:ext cx="204115" cy="1206133"/>
          </a:xfrm>
          <a:prstGeom prst="straightConnector1">
            <a:avLst/>
          </a:prstGeom>
          <a:ln w="76200">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30" name="TextBox 29"/>
          <p:cNvSpPr txBox="1"/>
          <p:nvPr/>
        </p:nvSpPr>
        <p:spPr>
          <a:xfrm>
            <a:off x="721895" y="5121390"/>
            <a:ext cx="1938421" cy="461665"/>
          </a:xfrm>
          <a:prstGeom prst="rect">
            <a:avLst/>
          </a:prstGeom>
          <a:noFill/>
        </p:spPr>
        <p:txBody>
          <a:bodyPr wrap="square" rtlCol="0">
            <a:spAutoFit/>
          </a:bodyPr>
          <a:lstStyle/>
          <a:p>
            <a:r>
              <a:rPr lang="en-US" sz="2400" dirty="0" smtClean="0"/>
              <a:t>Shape only</a:t>
            </a:r>
            <a:endParaRPr lang="en-US" sz="2400" dirty="0"/>
          </a:p>
        </p:txBody>
      </p:sp>
      <p:sp>
        <p:nvSpPr>
          <p:cNvPr id="77" name="TextBox 76"/>
          <p:cNvSpPr txBox="1"/>
          <p:nvPr/>
        </p:nvSpPr>
        <p:spPr>
          <a:xfrm>
            <a:off x="1673496" y="4490019"/>
            <a:ext cx="1565409" cy="400110"/>
          </a:xfrm>
          <a:prstGeom prst="rect">
            <a:avLst/>
          </a:prstGeom>
          <a:noFill/>
        </p:spPr>
        <p:txBody>
          <a:bodyPr wrap="square" rtlCol="0">
            <a:spAutoFit/>
          </a:bodyPr>
          <a:lstStyle/>
          <a:p>
            <a:pPr algn="ctr"/>
            <a:r>
              <a:rPr lang="en-US" sz="2000" b="1" dirty="0" smtClean="0"/>
              <a:t>Study chair</a:t>
            </a:r>
            <a:endParaRPr lang="en-US" sz="2000" b="1" dirty="0"/>
          </a:p>
        </p:txBody>
      </p:sp>
      <p:cxnSp>
        <p:nvCxnSpPr>
          <p:cNvPr id="78" name="Straight Arrow Connector 77"/>
          <p:cNvCxnSpPr>
            <a:stCxn id="77" idx="0"/>
          </p:cNvCxnSpPr>
          <p:nvPr/>
        </p:nvCxnSpPr>
        <p:spPr>
          <a:xfrm flipH="1" flipV="1">
            <a:off x="2041135" y="3902062"/>
            <a:ext cx="415066" cy="587957"/>
          </a:xfrm>
          <a:prstGeom prst="straightConnector1">
            <a:avLst/>
          </a:prstGeom>
          <a:ln w="76200">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81" name="Straight Arrow Connector 80"/>
          <p:cNvCxnSpPr>
            <a:stCxn id="77" idx="0"/>
          </p:cNvCxnSpPr>
          <p:nvPr/>
        </p:nvCxnSpPr>
        <p:spPr>
          <a:xfrm flipH="1" flipV="1">
            <a:off x="2279267" y="3440316"/>
            <a:ext cx="176934" cy="1049703"/>
          </a:xfrm>
          <a:prstGeom prst="straightConnector1">
            <a:avLst/>
          </a:prstGeom>
          <a:ln w="76200">
            <a:solidFill>
              <a:schemeClr val="tx1"/>
            </a:solidFill>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27960844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image_cap_1.png"/>
          <p:cNvPicPr>
            <a:picLocks noChangeAspect="1"/>
          </p:cNvPicPr>
          <p:nvPr/>
        </p:nvPicPr>
        <p:blipFill rotWithShape="1">
          <a:blip r:embed="rId3">
            <a:extLst>
              <a:ext uri="{28A0092B-C50C-407E-A947-70E740481C1C}">
                <a14:useLocalDpi xmlns:a14="http://schemas.microsoft.com/office/drawing/2010/main" val="0"/>
              </a:ext>
            </a:extLst>
          </a:blip>
          <a:srcRect t="7110"/>
          <a:stretch/>
        </p:blipFill>
        <p:spPr>
          <a:xfrm>
            <a:off x="0" y="2211344"/>
            <a:ext cx="3035768" cy="2788189"/>
          </a:xfrm>
          <a:prstGeom prst="rect">
            <a:avLst/>
          </a:prstGeom>
        </p:spPr>
      </p:pic>
      <p:pic>
        <p:nvPicPr>
          <p:cNvPr id="19" name="Picture 18" descr="image_cap_1.png"/>
          <p:cNvPicPr>
            <a:picLocks noChangeAspect="1"/>
          </p:cNvPicPr>
          <p:nvPr/>
        </p:nvPicPr>
        <p:blipFill rotWithShape="1">
          <a:blip r:embed="rId3">
            <a:extLst>
              <a:ext uri="{28A0092B-C50C-407E-A947-70E740481C1C}">
                <a14:useLocalDpi xmlns:a14="http://schemas.microsoft.com/office/drawing/2010/main" val="0"/>
              </a:ext>
            </a:extLst>
          </a:blip>
          <a:srcRect t="7110"/>
          <a:stretch/>
        </p:blipFill>
        <p:spPr>
          <a:xfrm>
            <a:off x="3068818" y="2211344"/>
            <a:ext cx="3035768" cy="2788189"/>
          </a:xfrm>
          <a:prstGeom prst="rect">
            <a:avLst/>
          </a:prstGeom>
        </p:spPr>
      </p:pic>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Benefit of hierarchy</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721895" y="5121390"/>
            <a:ext cx="1938421" cy="461665"/>
          </a:xfrm>
          <a:prstGeom prst="rect">
            <a:avLst/>
          </a:prstGeom>
          <a:noFill/>
        </p:spPr>
        <p:txBody>
          <a:bodyPr wrap="square" rtlCol="0">
            <a:spAutoFit/>
          </a:bodyPr>
          <a:lstStyle/>
          <a:p>
            <a:r>
              <a:rPr lang="en-US" sz="2400" dirty="0" smtClean="0"/>
              <a:t>Shape only</a:t>
            </a:r>
            <a:endParaRPr lang="en-US" sz="2400" dirty="0"/>
          </a:p>
        </p:txBody>
      </p:sp>
      <p:sp>
        <p:nvSpPr>
          <p:cNvPr id="44" name="TextBox 43"/>
          <p:cNvSpPr txBox="1"/>
          <p:nvPr/>
        </p:nvSpPr>
        <p:spPr>
          <a:xfrm>
            <a:off x="3914306" y="5130898"/>
            <a:ext cx="1938421" cy="461665"/>
          </a:xfrm>
          <a:prstGeom prst="rect">
            <a:avLst/>
          </a:prstGeom>
          <a:noFill/>
        </p:spPr>
        <p:txBody>
          <a:bodyPr wrap="square" rtlCol="0">
            <a:spAutoFit/>
          </a:bodyPr>
          <a:lstStyle/>
          <a:p>
            <a:r>
              <a:rPr lang="en-US" sz="2400" dirty="0" smtClean="0"/>
              <a:t>Flat grammar</a:t>
            </a:r>
            <a:endParaRPr lang="en-US" sz="2400" dirty="0"/>
          </a:p>
        </p:txBody>
      </p:sp>
      <p:sp>
        <p:nvSpPr>
          <p:cNvPr id="119" name="TextBox 118"/>
          <p:cNvSpPr txBox="1"/>
          <p:nvPr/>
        </p:nvSpPr>
        <p:spPr>
          <a:xfrm>
            <a:off x="4501836" y="4490019"/>
            <a:ext cx="1781077" cy="400110"/>
          </a:xfrm>
          <a:prstGeom prst="rect">
            <a:avLst/>
          </a:prstGeom>
          <a:noFill/>
        </p:spPr>
        <p:txBody>
          <a:bodyPr wrap="square" rtlCol="0">
            <a:spAutoFit/>
          </a:bodyPr>
          <a:lstStyle/>
          <a:p>
            <a:pPr algn="ctr"/>
            <a:r>
              <a:rPr lang="en-US" sz="2000" b="1" dirty="0" smtClean="0">
                <a:solidFill>
                  <a:srgbClr val="FF0000"/>
                </a:solidFill>
              </a:rPr>
              <a:t>Meeting chair</a:t>
            </a:r>
            <a:endParaRPr lang="en-US" sz="2000" b="1" dirty="0">
              <a:solidFill>
                <a:srgbClr val="FF0000"/>
              </a:solidFill>
            </a:endParaRPr>
          </a:p>
        </p:txBody>
      </p:sp>
      <p:cxnSp>
        <p:nvCxnSpPr>
          <p:cNvPr id="120" name="Straight Arrow Connector 119"/>
          <p:cNvCxnSpPr>
            <a:stCxn id="119" idx="0"/>
          </p:cNvCxnSpPr>
          <p:nvPr/>
        </p:nvCxnSpPr>
        <p:spPr>
          <a:xfrm flipH="1" flipV="1">
            <a:off x="4994427" y="3902063"/>
            <a:ext cx="397948" cy="587956"/>
          </a:xfrm>
          <a:prstGeom prst="straightConnector1">
            <a:avLst/>
          </a:prstGeom>
          <a:ln w="76200">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121" name="Straight Arrow Connector 120"/>
          <p:cNvCxnSpPr>
            <a:stCxn id="119" idx="0"/>
          </p:cNvCxnSpPr>
          <p:nvPr/>
        </p:nvCxnSpPr>
        <p:spPr>
          <a:xfrm flipH="1" flipV="1">
            <a:off x="5323275" y="3440317"/>
            <a:ext cx="69100" cy="1049702"/>
          </a:xfrm>
          <a:prstGeom prst="straightConnector1">
            <a:avLst/>
          </a:prstGeom>
          <a:ln w="76200">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124" name="TextBox 123"/>
          <p:cNvSpPr txBox="1"/>
          <p:nvPr/>
        </p:nvSpPr>
        <p:spPr>
          <a:xfrm>
            <a:off x="4337331" y="1692768"/>
            <a:ext cx="1971897" cy="400110"/>
          </a:xfrm>
          <a:prstGeom prst="rect">
            <a:avLst/>
          </a:prstGeom>
          <a:noFill/>
        </p:spPr>
        <p:txBody>
          <a:bodyPr wrap="square" rtlCol="0">
            <a:spAutoFit/>
          </a:bodyPr>
          <a:lstStyle/>
          <a:p>
            <a:pPr algn="ctr"/>
            <a:r>
              <a:rPr lang="en-US" sz="2000" b="1" dirty="0" smtClean="0">
                <a:solidFill>
                  <a:srgbClr val="FF0000"/>
                </a:solidFill>
              </a:rPr>
              <a:t>Meeting table</a:t>
            </a:r>
            <a:endParaRPr lang="en-US" sz="2000" b="1" dirty="0">
              <a:solidFill>
                <a:srgbClr val="FF0000"/>
              </a:solidFill>
            </a:endParaRPr>
          </a:p>
        </p:txBody>
      </p:sp>
      <p:cxnSp>
        <p:nvCxnSpPr>
          <p:cNvPr id="125" name="Straight Arrow Connector 124"/>
          <p:cNvCxnSpPr>
            <a:stCxn id="124" idx="2"/>
          </p:cNvCxnSpPr>
          <p:nvPr/>
        </p:nvCxnSpPr>
        <p:spPr>
          <a:xfrm>
            <a:off x="5323280" y="2092878"/>
            <a:ext cx="158755" cy="1206133"/>
          </a:xfrm>
          <a:prstGeom prst="straightConnector1">
            <a:avLst/>
          </a:prstGeom>
          <a:ln w="76200">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21" name="TextBox 20"/>
          <p:cNvSpPr txBox="1"/>
          <p:nvPr/>
        </p:nvSpPr>
        <p:spPr>
          <a:xfrm>
            <a:off x="1470252" y="1693757"/>
            <a:ext cx="1971897" cy="400110"/>
          </a:xfrm>
          <a:prstGeom prst="rect">
            <a:avLst/>
          </a:prstGeom>
          <a:noFill/>
        </p:spPr>
        <p:txBody>
          <a:bodyPr wrap="square" rtlCol="0">
            <a:spAutoFit/>
          </a:bodyPr>
          <a:lstStyle/>
          <a:p>
            <a:pPr algn="ctr"/>
            <a:r>
              <a:rPr lang="en-US" sz="2000" b="1" dirty="0" smtClean="0">
                <a:solidFill>
                  <a:srgbClr val="FF0000"/>
                </a:solidFill>
              </a:rPr>
              <a:t>Meeting table</a:t>
            </a:r>
            <a:endParaRPr lang="en-US" sz="2000" b="1" dirty="0">
              <a:solidFill>
                <a:srgbClr val="FF0000"/>
              </a:solidFill>
            </a:endParaRPr>
          </a:p>
        </p:txBody>
      </p:sp>
      <p:cxnSp>
        <p:nvCxnSpPr>
          <p:cNvPr id="22" name="Straight Arrow Connector 21"/>
          <p:cNvCxnSpPr>
            <a:stCxn id="21" idx="2"/>
          </p:cNvCxnSpPr>
          <p:nvPr/>
        </p:nvCxnSpPr>
        <p:spPr>
          <a:xfrm>
            <a:off x="2456201" y="2093867"/>
            <a:ext cx="204115" cy="1206133"/>
          </a:xfrm>
          <a:prstGeom prst="straightConnector1">
            <a:avLst/>
          </a:prstGeom>
          <a:ln w="76200">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23" name="TextBox 22"/>
          <p:cNvSpPr txBox="1"/>
          <p:nvPr/>
        </p:nvSpPr>
        <p:spPr>
          <a:xfrm>
            <a:off x="1673496" y="4490019"/>
            <a:ext cx="1565409" cy="400110"/>
          </a:xfrm>
          <a:prstGeom prst="rect">
            <a:avLst/>
          </a:prstGeom>
          <a:noFill/>
        </p:spPr>
        <p:txBody>
          <a:bodyPr wrap="square" rtlCol="0">
            <a:spAutoFit/>
          </a:bodyPr>
          <a:lstStyle/>
          <a:p>
            <a:pPr algn="ctr"/>
            <a:r>
              <a:rPr lang="en-US" sz="2000" b="1" dirty="0" smtClean="0"/>
              <a:t>Study chair</a:t>
            </a:r>
            <a:endParaRPr lang="en-US" sz="2000" b="1" dirty="0"/>
          </a:p>
        </p:txBody>
      </p:sp>
      <p:cxnSp>
        <p:nvCxnSpPr>
          <p:cNvPr id="24" name="Straight Arrow Connector 23"/>
          <p:cNvCxnSpPr>
            <a:stCxn id="23" idx="0"/>
          </p:cNvCxnSpPr>
          <p:nvPr/>
        </p:nvCxnSpPr>
        <p:spPr>
          <a:xfrm flipH="1" flipV="1">
            <a:off x="2041135" y="3902062"/>
            <a:ext cx="415066" cy="587957"/>
          </a:xfrm>
          <a:prstGeom prst="straightConnector1">
            <a:avLst/>
          </a:prstGeom>
          <a:ln w="76200">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a:stCxn id="23" idx="0"/>
          </p:cNvCxnSpPr>
          <p:nvPr/>
        </p:nvCxnSpPr>
        <p:spPr>
          <a:xfrm flipH="1" flipV="1">
            <a:off x="2279267" y="3440316"/>
            <a:ext cx="176934" cy="1049703"/>
          </a:xfrm>
          <a:prstGeom prst="straightConnector1">
            <a:avLst/>
          </a:prstGeom>
          <a:ln w="76200">
            <a:solidFill>
              <a:schemeClr val="tx1"/>
            </a:solidFill>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169613699"/>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mage_cap_1.png"/>
          <p:cNvPicPr>
            <a:picLocks noChangeAspect="1"/>
          </p:cNvPicPr>
          <p:nvPr/>
        </p:nvPicPr>
        <p:blipFill rotWithShape="1">
          <a:blip r:embed="rId3">
            <a:extLst>
              <a:ext uri="{28A0092B-C50C-407E-A947-70E740481C1C}">
                <a14:useLocalDpi xmlns:a14="http://schemas.microsoft.com/office/drawing/2010/main" val="0"/>
              </a:ext>
            </a:extLst>
          </a:blip>
          <a:srcRect t="7110"/>
          <a:stretch/>
        </p:blipFill>
        <p:spPr>
          <a:xfrm>
            <a:off x="0" y="2211344"/>
            <a:ext cx="3035768" cy="2788189"/>
          </a:xfrm>
          <a:prstGeom prst="rect">
            <a:avLst/>
          </a:prstGeom>
        </p:spPr>
      </p:pic>
      <p:pic>
        <p:nvPicPr>
          <p:cNvPr id="26" name="Picture 25" descr="image_cap_1.png"/>
          <p:cNvPicPr>
            <a:picLocks noChangeAspect="1"/>
          </p:cNvPicPr>
          <p:nvPr/>
        </p:nvPicPr>
        <p:blipFill rotWithShape="1">
          <a:blip r:embed="rId3">
            <a:extLst>
              <a:ext uri="{28A0092B-C50C-407E-A947-70E740481C1C}">
                <a14:useLocalDpi xmlns:a14="http://schemas.microsoft.com/office/drawing/2010/main" val="0"/>
              </a:ext>
            </a:extLst>
          </a:blip>
          <a:srcRect t="7110"/>
          <a:stretch/>
        </p:blipFill>
        <p:spPr>
          <a:xfrm>
            <a:off x="3068818" y="2211344"/>
            <a:ext cx="3035768" cy="2788189"/>
          </a:xfrm>
          <a:prstGeom prst="rect">
            <a:avLst/>
          </a:prstGeom>
        </p:spPr>
      </p:pic>
      <p:pic>
        <p:nvPicPr>
          <p:cNvPr id="27" name="Picture 26" descr="image_cap_1.png"/>
          <p:cNvPicPr>
            <a:picLocks noChangeAspect="1"/>
          </p:cNvPicPr>
          <p:nvPr/>
        </p:nvPicPr>
        <p:blipFill rotWithShape="1">
          <a:blip r:embed="rId3">
            <a:extLst>
              <a:ext uri="{28A0092B-C50C-407E-A947-70E740481C1C}">
                <a14:useLocalDpi xmlns:a14="http://schemas.microsoft.com/office/drawing/2010/main" val="0"/>
              </a:ext>
            </a:extLst>
          </a:blip>
          <a:srcRect t="7110"/>
          <a:stretch/>
        </p:blipFill>
        <p:spPr>
          <a:xfrm>
            <a:off x="6097862" y="2211344"/>
            <a:ext cx="3035768" cy="2788189"/>
          </a:xfrm>
          <a:prstGeom prst="rect">
            <a:avLst/>
          </a:prstGeom>
        </p:spPr>
      </p:pic>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Benefit of hierarchy</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721895" y="5121390"/>
            <a:ext cx="1938421" cy="461665"/>
          </a:xfrm>
          <a:prstGeom prst="rect">
            <a:avLst/>
          </a:prstGeom>
          <a:noFill/>
        </p:spPr>
        <p:txBody>
          <a:bodyPr wrap="square" rtlCol="0">
            <a:spAutoFit/>
          </a:bodyPr>
          <a:lstStyle/>
          <a:p>
            <a:r>
              <a:rPr lang="en-US" sz="2400" dirty="0" smtClean="0"/>
              <a:t>Shape only</a:t>
            </a:r>
            <a:endParaRPr lang="en-US" sz="2400" dirty="0"/>
          </a:p>
        </p:txBody>
      </p:sp>
      <p:sp>
        <p:nvSpPr>
          <p:cNvPr id="44" name="TextBox 43"/>
          <p:cNvSpPr txBox="1"/>
          <p:nvPr/>
        </p:nvSpPr>
        <p:spPr>
          <a:xfrm>
            <a:off x="3914306" y="5130898"/>
            <a:ext cx="1938421" cy="461665"/>
          </a:xfrm>
          <a:prstGeom prst="rect">
            <a:avLst/>
          </a:prstGeom>
          <a:noFill/>
        </p:spPr>
        <p:txBody>
          <a:bodyPr wrap="square" rtlCol="0">
            <a:spAutoFit/>
          </a:bodyPr>
          <a:lstStyle/>
          <a:p>
            <a:r>
              <a:rPr lang="en-US" sz="2400" dirty="0" smtClean="0"/>
              <a:t>Flat grammar</a:t>
            </a:r>
            <a:endParaRPr lang="en-US" sz="2400" dirty="0"/>
          </a:p>
        </p:txBody>
      </p:sp>
      <p:sp>
        <p:nvSpPr>
          <p:cNvPr id="87" name="TextBox 86"/>
          <p:cNvSpPr txBox="1"/>
          <p:nvPr/>
        </p:nvSpPr>
        <p:spPr>
          <a:xfrm>
            <a:off x="7674384" y="4478679"/>
            <a:ext cx="1565409" cy="400110"/>
          </a:xfrm>
          <a:prstGeom prst="rect">
            <a:avLst/>
          </a:prstGeom>
          <a:noFill/>
        </p:spPr>
        <p:txBody>
          <a:bodyPr wrap="square" rtlCol="0">
            <a:spAutoFit/>
          </a:bodyPr>
          <a:lstStyle/>
          <a:p>
            <a:pPr algn="ctr"/>
            <a:r>
              <a:rPr lang="en-US" sz="2000" b="1" dirty="0" smtClean="0"/>
              <a:t>Study chair</a:t>
            </a:r>
            <a:endParaRPr lang="en-US" sz="2000" b="1" dirty="0"/>
          </a:p>
        </p:txBody>
      </p:sp>
      <p:cxnSp>
        <p:nvCxnSpPr>
          <p:cNvPr id="88" name="Straight Arrow Connector 87"/>
          <p:cNvCxnSpPr/>
          <p:nvPr/>
        </p:nvCxnSpPr>
        <p:spPr>
          <a:xfrm flipH="1" flipV="1">
            <a:off x="8124942" y="3927944"/>
            <a:ext cx="524927" cy="550735"/>
          </a:xfrm>
          <a:prstGeom prst="straightConnector1">
            <a:avLst/>
          </a:prstGeom>
          <a:ln w="76200">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89" name="Straight Arrow Connector 88"/>
          <p:cNvCxnSpPr/>
          <p:nvPr/>
        </p:nvCxnSpPr>
        <p:spPr>
          <a:xfrm flipH="1" flipV="1">
            <a:off x="8374414" y="3440316"/>
            <a:ext cx="275455" cy="1049703"/>
          </a:xfrm>
          <a:prstGeom prst="straightConnector1">
            <a:avLst/>
          </a:prstGeom>
          <a:ln w="76200">
            <a:solidFill>
              <a:schemeClr val="tx1"/>
            </a:solidFill>
            <a:tailEnd type="arrow"/>
          </a:ln>
        </p:spPr>
        <p:style>
          <a:lnRef idx="2">
            <a:schemeClr val="dk1"/>
          </a:lnRef>
          <a:fillRef idx="0">
            <a:schemeClr val="dk1"/>
          </a:fillRef>
          <a:effectRef idx="1">
            <a:schemeClr val="dk1"/>
          </a:effectRef>
          <a:fontRef idx="minor">
            <a:schemeClr val="tx1"/>
          </a:fontRef>
        </p:style>
      </p:cxnSp>
      <p:sp>
        <p:nvSpPr>
          <p:cNvPr id="90" name="TextBox 89"/>
          <p:cNvSpPr txBox="1"/>
          <p:nvPr/>
        </p:nvSpPr>
        <p:spPr>
          <a:xfrm>
            <a:off x="7674384" y="1693757"/>
            <a:ext cx="1454931" cy="400110"/>
          </a:xfrm>
          <a:prstGeom prst="rect">
            <a:avLst/>
          </a:prstGeom>
          <a:noFill/>
        </p:spPr>
        <p:txBody>
          <a:bodyPr wrap="square" rtlCol="0">
            <a:spAutoFit/>
          </a:bodyPr>
          <a:lstStyle/>
          <a:p>
            <a:pPr algn="ctr"/>
            <a:r>
              <a:rPr lang="en-US" sz="2000" b="1" dirty="0" smtClean="0">
                <a:solidFill>
                  <a:srgbClr val="000000"/>
                </a:solidFill>
              </a:rPr>
              <a:t>Study desk</a:t>
            </a:r>
            <a:endParaRPr lang="en-US" sz="2000" b="1" dirty="0">
              <a:solidFill>
                <a:srgbClr val="000000"/>
              </a:solidFill>
            </a:endParaRPr>
          </a:p>
        </p:txBody>
      </p:sp>
      <p:cxnSp>
        <p:nvCxnSpPr>
          <p:cNvPr id="91" name="Straight Arrow Connector 90"/>
          <p:cNvCxnSpPr>
            <a:stCxn id="90" idx="2"/>
          </p:cNvCxnSpPr>
          <p:nvPr/>
        </p:nvCxnSpPr>
        <p:spPr>
          <a:xfrm>
            <a:off x="8401850" y="2093867"/>
            <a:ext cx="248019" cy="1117445"/>
          </a:xfrm>
          <a:prstGeom prst="straightConnector1">
            <a:avLst/>
          </a:prstGeom>
          <a:ln w="76200">
            <a:solidFill>
              <a:srgbClr val="000000"/>
            </a:solidFill>
            <a:tailEnd type="arrow"/>
          </a:ln>
        </p:spPr>
        <p:style>
          <a:lnRef idx="2">
            <a:schemeClr val="dk1"/>
          </a:lnRef>
          <a:fillRef idx="0">
            <a:schemeClr val="dk1"/>
          </a:fillRef>
          <a:effectRef idx="1">
            <a:schemeClr val="dk1"/>
          </a:effectRef>
          <a:fontRef idx="minor">
            <a:schemeClr val="tx1"/>
          </a:fontRef>
        </p:style>
      </p:cxnSp>
      <p:sp>
        <p:nvSpPr>
          <p:cNvPr id="119" name="TextBox 118"/>
          <p:cNvSpPr txBox="1"/>
          <p:nvPr/>
        </p:nvSpPr>
        <p:spPr>
          <a:xfrm>
            <a:off x="4501836" y="4490019"/>
            <a:ext cx="1781077" cy="400110"/>
          </a:xfrm>
          <a:prstGeom prst="rect">
            <a:avLst/>
          </a:prstGeom>
          <a:noFill/>
        </p:spPr>
        <p:txBody>
          <a:bodyPr wrap="square" rtlCol="0">
            <a:spAutoFit/>
          </a:bodyPr>
          <a:lstStyle/>
          <a:p>
            <a:pPr algn="ctr"/>
            <a:r>
              <a:rPr lang="en-US" sz="2000" b="1" dirty="0" smtClean="0">
                <a:solidFill>
                  <a:srgbClr val="FF0000"/>
                </a:solidFill>
              </a:rPr>
              <a:t>Meeting chair</a:t>
            </a:r>
            <a:endParaRPr lang="en-US" sz="2000" b="1" dirty="0">
              <a:solidFill>
                <a:srgbClr val="FF0000"/>
              </a:solidFill>
            </a:endParaRPr>
          </a:p>
        </p:txBody>
      </p:sp>
      <p:cxnSp>
        <p:nvCxnSpPr>
          <p:cNvPr id="120" name="Straight Arrow Connector 119"/>
          <p:cNvCxnSpPr>
            <a:stCxn id="119" idx="0"/>
          </p:cNvCxnSpPr>
          <p:nvPr/>
        </p:nvCxnSpPr>
        <p:spPr>
          <a:xfrm flipH="1" flipV="1">
            <a:off x="4994427" y="3902063"/>
            <a:ext cx="397948" cy="587956"/>
          </a:xfrm>
          <a:prstGeom prst="straightConnector1">
            <a:avLst/>
          </a:prstGeom>
          <a:ln w="76200">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121" name="Straight Arrow Connector 120"/>
          <p:cNvCxnSpPr>
            <a:stCxn id="119" idx="0"/>
          </p:cNvCxnSpPr>
          <p:nvPr/>
        </p:nvCxnSpPr>
        <p:spPr>
          <a:xfrm flipH="1" flipV="1">
            <a:off x="5323275" y="3440317"/>
            <a:ext cx="69100" cy="1049702"/>
          </a:xfrm>
          <a:prstGeom prst="straightConnector1">
            <a:avLst/>
          </a:prstGeom>
          <a:ln w="76200">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124" name="TextBox 123"/>
          <p:cNvSpPr txBox="1"/>
          <p:nvPr/>
        </p:nvSpPr>
        <p:spPr>
          <a:xfrm>
            <a:off x="4337331" y="1692768"/>
            <a:ext cx="1971897" cy="400110"/>
          </a:xfrm>
          <a:prstGeom prst="rect">
            <a:avLst/>
          </a:prstGeom>
          <a:noFill/>
        </p:spPr>
        <p:txBody>
          <a:bodyPr wrap="square" rtlCol="0">
            <a:spAutoFit/>
          </a:bodyPr>
          <a:lstStyle/>
          <a:p>
            <a:pPr algn="ctr"/>
            <a:r>
              <a:rPr lang="en-US" sz="2000" b="1" dirty="0" smtClean="0">
                <a:solidFill>
                  <a:srgbClr val="FF0000"/>
                </a:solidFill>
              </a:rPr>
              <a:t>Meeting table</a:t>
            </a:r>
            <a:endParaRPr lang="en-US" sz="2000" b="1" dirty="0">
              <a:solidFill>
                <a:srgbClr val="FF0000"/>
              </a:solidFill>
            </a:endParaRPr>
          </a:p>
        </p:txBody>
      </p:sp>
      <p:cxnSp>
        <p:nvCxnSpPr>
          <p:cNvPr id="125" name="Straight Arrow Connector 124"/>
          <p:cNvCxnSpPr>
            <a:stCxn id="124" idx="2"/>
          </p:cNvCxnSpPr>
          <p:nvPr/>
        </p:nvCxnSpPr>
        <p:spPr>
          <a:xfrm>
            <a:off x="5323280" y="2092878"/>
            <a:ext cx="158755" cy="1206133"/>
          </a:xfrm>
          <a:prstGeom prst="straightConnector1">
            <a:avLst/>
          </a:prstGeom>
          <a:ln w="76200">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126" name="TextBox 125"/>
          <p:cNvSpPr txBox="1"/>
          <p:nvPr/>
        </p:nvSpPr>
        <p:spPr>
          <a:xfrm>
            <a:off x="6748379" y="5130898"/>
            <a:ext cx="1938421" cy="461665"/>
          </a:xfrm>
          <a:prstGeom prst="rect">
            <a:avLst/>
          </a:prstGeom>
          <a:noFill/>
        </p:spPr>
        <p:txBody>
          <a:bodyPr wrap="square" rtlCol="0">
            <a:spAutoFit/>
          </a:bodyPr>
          <a:lstStyle/>
          <a:p>
            <a:pPr algn="ctr"/>
            <a:r>
              <a:rPr lang="en-US" sz="2400" dirty="0" smtClean="0"/>
              <a:t>Ours</a:t>
            </a:r>
            <a:endParaRPr lang="en-US" sz="2400" dirty="0"/>
          </a:p>
        </p:txBody>
      </p:sp>
      <p:sp>
        <p:nvSpPr>
          <p:cNvPr id="28" name="TextBox 27"/>
          <p:cNvSpPr txBox="1"/>
          <p:nvPr/>
        </p:nvSpPr>
        <p:spPr>
          <a:xfrm>
            <a:off x="1470252" y="1693757"/>
            <a:ext cx="1971897" cy="400110"/>
          </a:xfrm>
          <a:prstGeom prst="rect">
            <a:avLst/>
          </a:prstGeom>
          <a:noFill/>
        </p:spPr>
        <p:txBody>
          <a:bodyPr wrap="square" rtlCol="0">
            <a:spAutoFit/>
          </a:bodyPr>
          <a:lstStyle/>
          <a:p>
            <a:pPr algn="ctr"/>
            <a:r>
              <a:rPr lang="en-US" sz="2000" b="1" dirty="0" smtClean="0">
                <a:solidFill>
                  <a:srgbClr val="FF0000"/>
                </a:solidFill>
              </a:rPr>
              <a:t>Meeting table</a:t>
            </a:r>
            <a:endParaRPr lang="en-US" sz="2000" b="1" dirty="0">
              <a:solidFill>
                <a:srgbClr val="FF0000"/>
              </a:solidFill>
            </a:endParaRPr>
          </a:p>
        </p:txBody>
      </p:sp>
      <p:cxnSp>
        <p:nvCxnSpPr>
          <p:cNvPr id="29" name="Straight Arrow Connector 28"/>
          <p:cNvCxnSpPr>
            <a:stCxn id="28" idx="2"/>
          </p:cNvCxnSpPr>
          <p:nvPr/>
        </p:nvCxnSpPr>
        <p:spPr>
          <a:xfrm>
            <a:off x="2456201" y="2093867"/>
            <a:ext cx="204115" cy="1206133"/>
          </a:xfrm>
          <a:prstGeom prst="straightConnector1">
            <a:avLst/>
          </a:prstGeom>
          <a:ln w="76200">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31" name="TextBox 30"/>
          <p:cNvSpPr txBox="1"/>
          <p:nvPr/>
        </p:nvSpPr>
        <p:spPr>
          <a:xfrm>
            <a:off x="1673496" y="4490019"/>
            <a:ext cx="1565409" cy="400110"/>
          </a:xfrm>
          <a:prstGeom prst="rect">
            <a:avLst/>
          </a:prstGeom>
          <a:noFill/>
        </p:spPr>
        <p:txBody>
          <a:bodyPr wrap="square" rtlCol="0">
            <a:spAutoFit/>
          </a:bodyPr>
          <a:lstStyle/>
          <a:p>
            <a:pPr algn="ctr"/>
            <a:r>
              <a:rPr lang="en-US" sz="2000" b="1" dirty="0" smtClean="0"/>
              <a:t>Study chair</a:t>
            </a:r>
            <a:endParaRPr lang="en-US" sz="2000" b="1" dirty="0"/>
          </a:p>
        </p:txBody>
      </p:sp>
      <p:cxnSp>
        <p:nvCxnSpPr>
          <p:cNvPr id="32" name="Straight Arrow Connector 31"/>
          <p:cNvCxnSpPr>
            <a:stCxn id="31" idx="0"/>
          </p:cNvCxnSpPr>
          <p:nvPr/>
        </p:nvCxnSpPr>
        <p:spPr>
          <a:xfrm flipH="1" flipV="1">
            <a:off x="2041135" y="3902062"/>
            <a:ext cx="415066" cy="587957"/>
          </a:xfrm>
          <a:prstGeom prst="straightConnector1">
            <a:avLst/>
          </a:prstGeom>
          <a:ln w="76200">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33" name="Straight Arrow Connector 32"/>
          <p:cNvCxnSpPr>
            <a:stCxn id="31" idx="0"/>
          </p:cNvCxnSpPr>
          <p:nvPr/>
        </p:nvCxnSpPr>
        <p:spPr>
          <a:xfrm flipH="1" flipV="1">
            <a:off x="2279267" y="3440316"/>
            <a:ext cx="176934" cy="1049703"/>
          </a:xfrm>
          <a:prstGeom prst="straightConnector1">
            <a:avLst/>
          </a:prstGeom>
          <a:ln w="76200">
            <a:solidFill>
              <a:schemeClr val="tx1"/>
            </a:solidFill>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45817675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_cap_0.png"/>
          <p:cNvPicPr>
            <a:picLocks noChangeAspect="1"/>
          </p:cNvPicPr>
          <p:nvPr/>
        </p:nvPicPr>
        <p:blipFill rotWithShape="1">
          <a:blip r:embed="rId3">
            <a:extLst>
              <a:ext uri="{28A0092B-C50C-407E-A947-70E740481C1C}">
                <a14:useLocalDpi xmlns:a14="http://schemas.microsoft.com/office/drawing/2010/main" val="0"/>
              </a:ext>
            </a:extLst>
          </a:blip>
          <a:srcRect t="7183"/>
          <a:stretch/>
        </p:blipFill>
        <p:spPr>
          <a:xfrm>
            <a:off x="6104586" y="2211344"/>
            <a:ext cx="3051129" cy="2800115"/>
          </a:xfrm>
          <a:prstGeom prst="rect">
            <a:avLst/>
          </a:prstGeom>
        </p:spPr>
      </p:pic>
      <p:pic>
        <p:nvPicPr>
          <p:cNvPr id="32" name="Picture 31" descr="image_cap_1.png"/>
          <p:cNvPicPr>
            <a:picLocks noChangeAspect="1"/>
          </p:cNvPicPr>
          <p:nvPr/>
        </p:nvPicPr>
        <p:blipFill rotWithShape="1">
          <a:blip r:embed="rId4">
            <a:extLst>
              <a:ext uri="{28A0092B-C50C-407E-A947-70E740481C1C}">
                <a14:useLocalDpi xmlns:a14="http://schemas.microsoft.com/office/drawing/2010/main" val="0"/>
              </a:ext>
            </a:extLst>
          </a:blip>
          <a:srcRect t="7110"/>
          <a:stretch/>
        </p:blipFill>
        <p:spPr>
          <a:xfrm>
            <a:off x="0" y="2211344"/>
            <a:ext cx="3035768" cy="2788189"/>
          </a:xfrm>
          <a:prstGeom prst="rect">
            <a:avLst/>
          </a:prstGeom>
        </p:spPr>
      </p:pic>
      <p:pic>
        <p:nvPicPr>
          <p:cNvPr id="34" name="Picture 33" descr="image_cap_1.png"/>
          <p:cNvPicPr>
            <a:picLocks noChangeAspect="1"/>
          </p:cNvPicPr>
          <p:nvPr/>
        </p:nvPicPr>
        <p:blipFill rotWithShape="1">
          <a:blip r:embed="rId4">
            <a:extLst>
              <a:ext uri="{28A0092B-C50C-407E-A947-70E740481C1C}">
                <a14:useLocalDpi xmlns:a14="http://schemas.microsoft.com/office/drawing/2010/main" val="0"/>
              </a:ext>
            </a:extLst>
          </a:blip>
          <a:srcRect t="7110"/>
          <a:stretch/>
        </p:blipFill>
        <p:spPr>
          <a:xfrm>
            <a:off x="3068818" y="2211344"/>
            <a:ext cx="3035768" cy="2788189"/>
          </a:xfrm>
          <a:prstGeom prst="rect">
            <a:avLst/>
          </a:prstGeom>
        </p:spPr>
      </p:pic>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Benefit of hierarchy</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721895" y="5121390"/>
            <a:ext cx="1938421" cy="461665"/>
          </a:xfrm>
          <a:prstGeom prst="rect">
            <a:avLst/>
          </a:prstGeom>
          <a:noFill/>
        </p:spPr>
        <p:txBody>
          <a:bodyPr wrap="square" rtlCol="0">
            <a:spAutoFit/>
          </a:bodyPr>
          <a:lstStyle/>
          <a:p>
            <a:r>
              <a:rPr lang="en-US" sz="2400" dirty="0" smtClean="0"/>
              <a:t>Shape only</a:t>
            </a:r>
            <a:endParaRPr lang="en-US" sz="2400" dirty="0"/>
          </a:p>
        </p:txBody>
      </p:sp>
      <p:sp>
        <p:nvSpPr>
          <p:cNvPr id="44" name="TextBox 43"/>
          <p:cNvSpPr txBox="1"/>
          <p:nvPr/>
        </p:nvSpPr>
        <p:spPr>
          <a:xfrm>
            <a:off x="3914306" y="5130898"/>
            <a:ext cx="1938421" cy="461665"/>
          </a:xfrm>
          <a:prstGeom prst="rect">
            <a:avLst/>
          </a:prstGeom>
          <a:noFill/>
        </p:spPr>
        <p:txBody>
          <a:bodyPr wrap="square" rtlCol="0">
            <a:spAutoFit/>
          </a:bodyPr>
          <a:lstStyle/>
          <a:p>
            <a:r>
              <a:rPr lang="en-US" sz="2400" dirty="0" smtClean="0"/>
              <a:t>Flat grammar</a:t>
            </a:r>
            <a:endParaRPr lang="en-US" sz="2400" dirty="0"/>
          </a:p>
        </p:txBody>
      </p:sp>
      <p:sp>
        <p:nvSpPr>
          <p:cNvPr id="119" name="TextBox 118"/>
          <p:cNvSpPr txBox="1"/>
          <p:nvPr/>
        </p:nvSpPr>
        <p:spPr>
          <a:xfrm>
            <a:off x="4501836" y="4490019"/>
            <a:ext cx="1781077" cy="400110"/>
          </a:xfrm>
          <a:prstGeom prst="rect">
            <a:avLst/>
          </a:prstGeom>
          <a:noFill/>
        </p:spPr>
        <p:txBody>
          <a:bodyPr wrap="square" rtlCol="0">
            <a:spAutoFit/>
          </a:bodyPr>
          <a:lstStyle/>
          <a:p>
            <a:pPr algn="ctr"/>
            <a:r>
              <a:rPr lang="en-US" sz="2000" b="1" dirty="0" smtClean="0">
                <a:solidFill>
                  <a:srgbClr val="FF0000"/>
                </a:solidFill>
              </a:rPr>
              <a:t>Meeting chair</a:t>
            </a:r>
            <a:endParaRPr lang="en-US" sz="2000" b="1" dirty="0">
              <a:solidFill>
                <a:srgbClr val="FF0000"/>
              </a:solidFill>
            </a:endParaRPr>
          </a:p>
        </p:txBody>
      </p:sp>
      <p:cxnSp>
        <p:nvCxnSpPr>
          <p:cNvPr id="120" name="Straight Arrow Connector 119"/>
          <p:cNvCxnSpPr>
            <a:stCxn id="119" idx="0"/>
          </p:cNvCxnSpPr>
          <p:nvPr/>
        </p:nvCxnSpPr>
        <p:spPr>
          <a:xfrm flipH="1" flipV="1">
            <a:off x="4994427" y="3902063"/>
            <a:ext cx="397948" cy="587956"/>
          </a:xfrm>
          <a:prstGeom prst="straightConnector1">
            <a:avLst/>
          </a:prstGeom>
          <a:ln w="76200">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121" name="Straight Arrow Connector 120"/>
          <p:cNvCxnSpPr>
            <a:stCxn id="119" idx="0"/>
          </p:cNvCxnSpPr>
          <p:nvPr/>
        </p:nvCxnSpPr>
        <p:spPr>
          <a:xfrm flipH="1" flipV="1">
            <a:off x="5323275" y="3440317"/>
            <a:ext cx="69100" cy="1049702"/>
          </a:xfrm>
          <a:prstGeom prst="straightConnector1">
            <a:avLst/>
          </a:prstGeom>
          <a:ln w="76200">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124" name="TextBox 123"/>
          <p:cNvSpPr txBox="1"/>
          <p:nvPr/>
        </p:nvSpPr>
        <p:spPr>
          <a:xfrm>
            <a:off x="4337331" y="1692768"/>
            <a:ext cx="1971897" cy="400110"/>
          </a:xfrm>
          <a:prstGeom prst="rect">
            <a:avLst/>
          </a:prstGeom>
          <a:noFill/>
        </p:spPr>
        <p:txBody>
          <a:bodyPr wrap="square" rtlCol="0">
            <a:spAutoFit/>
          </a:bodyPr>
          <a:lstStyle/>
          <a:p>
            <a:pPr algn="ctr"/>
            <a:r>
              <a:rPr lang="en-US" sz="2000" b="1" dirty="0" smtClean="0">
                <a:solidFill>
                  <a:srgbClr val="FF0000"/>
                </a:solidFill>
              </a:rPr>
              <a:t>Meeting table</a:t>
            </a:r>
            <a:endParaRPr lang="en-US" sz="2000" b="1" dirty="0">
              <a:solidFill>
                <a:srgbClr val="FF0000"/>
              </a:solidFill>
            </a:endParaRPr>
          </a:p>
        </p:txBody>
      </p:sp>
      <p:cxnSp>
        <p:nvCxnSpPr>
          <p:cNvPr id="125" name="Straight Arrow Connector 124"/>
          <p:cNvCxnSpPr>
            <a:stCxn id="124" idx="2"/>
          </p:cNvCxnSpPr>
          <p:nvPr/>
        </p:nvCxnSpPr>
        <p:spPr>
          <a:xfrm>
            <a:off x="5323280" y="2092878"/>
            <a:ext cx="158755" cy="1206133"/>
          </a:xfrm>
          <a:prstGeom prst="straightConnector1">
            <a:avLst/>
          </a:prstGeom>
          <a:ln w="76200">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126" name="TextBox 125"/>
          <p:cNvSpPr txBox="1"/>
          <p:nvPr/>
        </p:nvSpPr>
        <p:spPr>
          <a:xfrm>
            <a:off x="6748379" y="5130898"/>
            <a:ext cx="1938421" cy="461665"/>
          </a:xfrm>
          <a:prstGeom prst="rect">
            <a:avLst/>
          </a:prstGeom>
          <a:noFill/>
        </p:spPr>
        <p:txBody>
          <a:bodyPr wrap="square" rtlCol="0">
            <a:spAutoFit/>
          </a:bodyPr>
          <a:lstStyle/>
          <a:p>
            <a:pPr algn="ctr"/>
            <a:r>
              <a:rPr lang="en-US" sz="2400" dirty="0" smtClean="0"/>
              <a:t>Ours</a:t>
            </a:r>
            <a:endParaRPr lang="en-US" sz="2400" dirty="0"/>
          </a:p>
        </p:txBody>
      </p:sp>
      <p:sp>
        <p:nvSpPr>
          <p:cNvPr id="26" name="TextBox 25"/>
          <p:cNvSpPr txBox="1"/>
          <p:nvPr/>
        </p:nvSpPr>
        <p:spPr>
          <a:xfrm>
            <a:off x="7177095" y="1693757"/>
            <a:ext cx="1971897" cy="400110"/>
          </a:xfrm>
          <a:prstGeom prst="rect">
            <a:avLst/>
          </a:prstGeom>
          <a:noFill/>
          <a:ln>
            <a:noFill/>
          </a:ln>
        </p:spPr>
        <p:txBody>
          <a:bodyPr wrap="square" rtlCol="0">
            <a:spAutoFit/>
          </a:bodyPr>
          <a:lstStyle/>
          <a:p>
            <a:pPr algn="ctr"/>
            <a:r>
              <a:rPr lang="en-US" sz="2000" b="1" dirty="0" smtClean="0"/>
              <a:t>Study area</a:t>
            </a:r>
            <a:endParaRPr lang="en-US" sz="2000" b="1" dirty="0"/>
          </a:p>
        </p:txBody>
      </p:sp>
      <p:cxnSp>
        <p:nvCxnSpPr>
          <p:cNvPr id="27" name="Straight Arrow Connector 26"/>
          <p:cNvCxnSpPr>
            <a:stCxn id="26" idx="2"/>
          </p:cNvCxnSpPr>
          <p:nvPr/>
        </p:nvCxnSpPr>
        <p:spPr>
          <a:xfrm>
            <a:off x="8163044" y="2093867"/>
            <a:ext cx="330344" cy="1346450"/>
          </a:xfrm>
          <a:prstGeom prst="straightConnector1">
            <a:avLst/>
          </a:prstGeom>
          <a:ln w="76200">
            <a:solidFill>
              <a:schemeClr val="tx1"/>
            </a:solidFill>
            <a:tailEnd type="arrow"/>
          </a:ln>
        </p:spPr>
        <p:style>
          <a:lnRef idx="2">
            <a:schemeClr val="dk1"/>
          </a:lnRef>
          <a:fillRef idx="0">
            <a:schemeClr val="dk1"/>
          </a:fillRef>
          <a:effectRef idx="1">
            <a:schemeClr val="dk1"/>
          </a:effectRef>
          <a:fontRef idx="minor">
            <a:schemeClr val="tx1"/>
          </a:fontRef>
        </p:style>
      </p:cxnSp>
      <p:sp>
        <p:nvSpPr>
          <p:cNvPr id="28" name="TextBox 27"/>
          <p:cNvSpPr txBox="1"/>
          <p:nvPr/>
        </p:nvSpPr>
        <p:spPr>
          <a:xfrm>
            <a:off x="6282913" y="4886214"/>
            <a:ext cx="1781077" cy="400110"/>
          </a:xfrm>
          <a:prstGeom prst="rect">
            <a:avLst/>
          </a:prstGeom>
          <a:noFill/>
          <a:ln>
            <a:noFill/>
          </a:ln>
        </p:spPr>
        <p:txBody>
          <a:bodyPr wrap="square" rtlCol="0">
            <a:spAutoFit/>
          </a:bodyPr>
          <a:lstStyle/>
          <a:p>
            <a:pPr algn="ctr"/>
            <a:r>
              <a:rPr lang="en-US" sz="2000" b="1" dirty="0" smtClean="0">
                <a:solidFill>
                  <a:srgbClr val="000000"/>
                </a:solidFill>
              </a:rPr>
              <a:t>Meeting area</a:t>
            </a:r>
            <a:endParaRPr lang="en-US" sz="2000" b="1" dirty="0">
              <a:solidFill>
                <a:srgbClr val="000000"/>
              </a:solidFill>
            </a:endParaRPr>
          </a:p>
        </p:txBody>
      </p:sp>
      <p:cxnSp>
        <p:nvCxnSpPr>
          <p:cNvPr id="29" name="Straight Arrow Connector 28"/>
          <p:cNvCxnSpPr>
            <a:stCxn id="28" idx="0"/>
          </p:cNvCxnSpPr>
          <p:nvPr/>
        </p:nvCxnSpPr>
        <p:spPr>
          <a:xfrm flipV="1">
            <a:off x="7173452" y="4127842"/>
            <a:ext cx="3643" cy="758372"/>
          </a:xfrm>
          <a:prstGeom prst="straightConnector1">
            <a:avLst/>
          </a:prstGeom>
          <a:ln w="76200">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33" name="Straight Arrow Connector 32"/>
          <p:cNvCxnSpPr>
            <a:stCxn id="28" idx="0"/>
          </p:cNvCxnSpPr>
          <p:nvPr/>
        </p:nvCxnSpPr>
        <p:spPr>
          <a:xfrm flipV="1">
            <a:off x="7173452" y="2914438"/>
            <a:ext cx="639561" cy="1971776"/>
          </a:xfrm>
          <a:prstGeom prst="straightConnector1">
            <a:avLst/>
          </a:prstGeom>
          <a:ln w="76200">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36" name="Straight Arrow Connector 35"/>
          <p:cNvCxnSpPr>
            <a:stCxn id="28" idx="0"/>
          </p:cNvCxnSpPr>
          <p:nvPr/>
        </p:nvCxnSpPr>
        <p:spPr>
          <a:xfrm flipH="1" flipV="1">
            <a:off x="6576993" y="3651552"/>
            <a:ext cx="596459" cy="1234662"/>
          </a:xfrm>
          <a:prstGeom prst="straightConnector1">
            <a:avLst/>
          </a:prstGeom>
          <a:ln w="76200">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38" name="Straight Arrow Connector 37"/>
          <p:cNvCxnSpPr>
            <a:stCxn id="26" idx="2"/>
          </p:cNvCxnSpPr>
          <p:nvPr/>
        </p:nvCxnSpPr>
        <p:spPr>
          <a:xfrm flipH="1">
            <a:off x="6667708" y="2093867"/>
            <a:ext cx="1495336" cy="707168"/>
          </a:xfrm>
          <a:prstGeom prst="straightConnector1">
            <a:avLst/>
          </a:prstGeom>
          <a:ln w="76200">
            <a:solidFill>
              <a:schemeClr val="tx1"/>
            </a:solidFill>
            <a:tailEnd type="arrow"/>
          </a:ln>
        </p:spPr>
        <p:style>
          <a:lnRef idx="2">
            <a:schemeClr val="dk1"/>
          </a:lnRef>
          <a:fillRef idx="0">
            <a:schemeClr val="dk1"/>
          </a:fillRef>
          <a:effectRef idx="1">
            <a:schemeClr val="dk1"/>
          </a:effectRef>
          <a:fontRef idx="minor">
            <a:schemeClr val="tx1"/>
          </a:fontRef>
        </p:style>
      </p:cxnSp>
      <p:sp>
        <p:nvSpPr>
          <p:cNvPr id="41" name="TextBox 40"/>
          <p:cNvSpPr txBox="1"/>
          <p:nvPr/>
        </p:nvSpPr>
        <p:spPr>
          <a:xfrm>
            <a:off x="1470252" y="1693757"/>
            <a:ext cx="1971897" cy="400110"/>
          </a:xfrm>
          <a:prstGeom prst="rect">
            <a:avLst/>
          </a:prstGeom>
          <a:noFill/>
        </p:spPr>
        <p:txBody>
          <a:bodyPr wrap="square" rtlCol="0">
            <a:spAutoFit/>
          </a:bodyPr>
          <a:lstStyle/>
          <a:p>
            <a:pPr algn="ctr"/>
            <a:r>
              <a:rPr lang="en-US" sz="2000" b="1" dirty="0" smtClean="0">
                <a:solidFill>
                  <a:srgbClr val="FF0000"/>
                </a:solidFill>
              </a:rPr>
              <a:t>Meeting table</a:t>
            </a:r>
            <a:endParaRPr lang="en-US" sz="2000" b="1" dirty="0">
              <a:solidFill>
                <a:srgbClr val="FF0000"/>
              </a:solidFill>
            </a:endParaRPr>
          </a:p>
        </p:txBody>
      </p:sp>
      <p:cxnSp>
        <p:nvCxnSpPr>
          <p:cNvPr id="42" name="Straight Arrow Connector 41"/>
          <p:cNvCxnSpPr>
            <a:stCxn id="41" idx="2"/>
          </p:cNvCxnSpPr>
          <p:nvPr/>
        </p:nvCxnSpPr>
        <p:spPr>
          <a:xfrm>
            <a:off x="2456201" y="2093867"/>
            <a:ext cx="204115" cy="1206133"/>
          </a:xfrm>
          <a:prstGeom prst="straightConnector1">
            <a:avLst/>
          </a:prstGeom>
          <a:ln w="76200">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43" name="TextBox 42"/>
          <p:cNvSpPr txBox="1"/>
          <p:nvPr/>
        </p:nvSpPr>
        <p:spPr>
          <a:xfrm>
            <a:off x="1673496" y="4490019"/>
            <a:ext cx="1565409" cy="400110"/>
          </a:xfrm>
          <a:prstGeom prst="rect">
            <a:avLst/>
          </a:prstGeom>
          <a:noFill/>
        </p:spPr>
        <p:txBody>
          <a:bodyPr wrap="square" rtlCol="0">
            <a:spAutoFit/>
          </a:bodyPr>
          <a:lstStyle/>
          <a:p>
            <a:pPr algn="ctr"/>
            <a:r>
              <a:rPr lang="en-US" sz="2000" b="1" dirty="0" smtClean="0"/>
              <a:t>Study chair</a:t>
            </a:r>
            <a:endParaRPr lang="en-US" sz="2000" b="1" dirty="0"/>
          </a:p>
        </p:txBody>
      </p:sp>
      <p:cxnSp>
        <p:nvCxnSpPr>
          <p:cNvPr id="45" name="Straight Arrow Connector 44"/>
          <p:cNvCxnSpPr>
            <a:stCxn id="43" idx="0"/>
          </p:cNvCxnSpPr>
          <p:nvPr/>
        </p:nvCxnSpPr>
        <p:spPr>
          <a:xfrm flipH="1" flipV="1">
            <a:off x="2041135" y="3902062"/>
            <a:ext cx="415066" cy="587957"/>
          </a:xfrm>
          <a:prstGeom prst="straightConnector1">
            <a:avLst/>
          </a:prstGeom>
          <a:ln w="76200">
            <a:solidFill>
              <a:schemeClr val="tx1"/>
            </a:solidFill>
            <a:tailEnd type="arrow"/>
          </a:ln>
        </p:spPr>
        <p:style>
          <a:lnRef idx="2">
            <a:schemeClr val="dk1"/>
          </a:lnRef>
          <a:fillRef idx="0">
            <a:schemeClr val="dk1"/>
          </a:fillRef>
          <a:effectRef idx="1">
            <a:schemeClr val="dk1"/>
          </a:effectRef>
          <a:fontRef idx="minor">
            <a:schemeClr val="tx1"/>
          </a:fontRef>
        </p:style>
      </p:cxnSp>
      <p:cxnSp>
        <p:nvCxnSpPr>
          <p:cNvPr id="46" name="Straight Arrow Connector 45"/>
          <p:cNvCxnSpPr>
            <a:stCxn id="43" idx="0"/>
          </p:cNvCxnSpPr>
          <p:nvPr/>
        </p:nvCxnSpPr>
        <p:spPr>
          <a:xfrm flipH="1" flipV="1">
            <a:off x="2279267" y="3440316"/>
            <a:ext cx="176934" cy="1049703"/>
          </a:xfrm>
          <a:prstGeom prst="straightConnector1">
            <a:avLst/>
          </a:prstGeom>
          <a:ln w="76200">
            <a:solidFill>
              <a:schemeClr val="tx1"/>
            </a:solidFill>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23668488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Datasets</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7" name="Picture 6" descr="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265092"/>
            <a:ext cx="2262011" cy="2147347"/>
          </a:xfrm>
          <a:prstGeom prst="rect">
            <a:avLst/>
          </a:prstGeom>
        </p:spPr>
      </p:pic>
      <p:pic>
        <p:nvPicPr>
          <p:cNvPr id="9" name="Picture 8" descr="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3766" y="1431239"/>
            <a:ext cx="2971800" cy="1981200"/>
          </a:xfrm>
          <a:prstGeom prst="rect">
            <a:avLst/>
          </a:prstGeom>
        </p:spPr>
      </p:pic>
      <p:pic>
        <p:nvPicPr>
          <p:cNvPr id="10" name="Picture 9" descr="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1420313"/>
            <a:ext cx="2286000" cy="1905000"/>
          </a:xfrm>
          <a:prstGeom prst="rect">
            <a:avLst/>
          </a:prstGeom>
        </p:spPr>
      </p:pic>
      <p:pic>
        <p:nvPicPr>
          <p:cNvPr id="11" name="Picture 10" descr="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0878" y="3941575"/>
            <a:ext cx="2463800" cy="2476500"/>
          </a:xfrm>
          <a:prstGeom prst="rect">
            <a:avLst/>
          </a:prstGeom>
        </p:spPr>
      </p:pic>
      <p:pic>
        <p:nvPicPr>
          <p:cNvPr id="12" name="Picture 11" descr="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4100" y="4094339"/>
            <a:ext cx="3073400" cy="2197100"/>
          </a:xfrm>
          <a:prstGeom prst="rect">
            <a:avLst/>
          </a:prstGeom>
        </p:spPr>
      </p:pic>
      <p:sp>
        <p:nvSpPr>
          <p:cNvPr id="13" name="TextBox 12"/>
          <p:cNvSpPr txBox="1"/>
          <p:nvPr/>
        </p:nvSpPr>
        <p:spPr>
          <a:xfrm>
            <a:off x="762000" y="3412439"/>
            <a:ext cx="1957211" cy="461665"/>
          </a:xfrm>
          <a:prstGeom prst="rect">
            <a:avLst/>
          </a:prstGeom>
          <a:noFill/>
        </p:spPr>
        <p:txBody>
          <a:bodyPr wrap="square" rtlCol="0">
            <a:spAutoFit/>
          </a:bodyPr>
          <a:lstStyle/>
          <a:p>
            <a:pPr algn="ctr"/>
            <a:r>
              <a:rPr lang="en-US" sz="2400" dirty="0" smtClean="0"/>
              <a:t>77 bedrooms</a:t>
            </a:r>
            <a:endParaRPr lang="en-US" sz="2400" dirty="0"/>
          </a:p>
        </p:txBody>
      </p:sp>
      <p:sp>
        <p:nvSpPr>
          <p:cNvPr id="14" name="TextBox 13"/>
          <p:cNvSpPr txBox="1"/>
          <p:nvPr/>
        </p:nvSpPr>
        <p:spPr>
          <a:xfrm>
            <a:off x="3482623" y="3412439"/>
            <a:ext cx="1957211" cy="461665"/>
          </a:xfrm>
          <a:prstGeom prst="rect">
            <a:avLst/>
          </a:prstGeom>
          <a:noFill/>
        </p:spPr>
        <p:txBody>
          <a:bodyPr wrap="square" rtlCol="0">
            <a:spAutoFit/>
          </a:bodyPr>
          <a:lstStyle/>
          <a:p>
            <a:pPr algn="ctr"/>
            <a:r>
              <a:rPr lang="en-US" sz="2400" dirty="0" smtClean="0"/>
              <a:t>30 classrooms</a:t>
            </a:r>
            <a:endParaRPr lang="en-US" sz="2400" dirty="0"/>
          </a:p>
        </p:txBody>
      </p:sp>
      <p:sp>
        <p:nvSpPr>
          <p:cNvPr id="15" name="TextBox 14"/>
          <p:cNvSpPr txBox="1"/>
          <p:nvPr/>
        </p:nvSpPr>
        <p:spPr>
          <a:xfrm>
            <a:off x="6584246" y="3412439"/>
            <a:ext cx="1957211" cy="461665"/>
          </a:xfrm>
          <a:prstGeom prst="rect">
            <a:avLst/>
          </a:prstGeom>
          <a:noFill/>
        </p:spPr>
        <p:txBody>
          <a:bodyPr wrap="square" rtlCol="0">
            <a:spAutoFit/>
          </a:bodyPr>
          <a:lstStyle/>
          <a:p>
            <a:pPr algn="ctr"/>
            <a:r>
              <a:rPr lang="en-US" sz="2400" dirty="0"/>
              <a:t>8</a:t>
            </a:r>
            <a:r>
              <a:rPr lang="en-US" sz="2400" dirty="0" smtClean="0"/>
              <a:t> libraries</a:t>
            </a:r>
            <a:endParaRPr lang="en-US" sz="2400" dirty="0"/>
          </a:p>
        </p:txBody>
      </p:sp>
      <p:sp>
        <p:nvSpPr>
          <p:cNvPr id="16" name="TextBox 15"/>
          <p:cNvSpPr txBox="1"/>
          <p:nvPr/>
        </p:nvSpPr>
        <p:spPr>
          <a:xfrm>
            <a:off x="1562098" y="6232150"/>
            <a:ext cx="2963335" cy="461665"/>
          </a:xfrm>
          <a:prstGeom prst="rect">
            <a:avLst/>
          </a:prstGeom>
          <a:noFill/>
        </p:spPr>
        <p:txBody>
          <a:bodyPr wrap="square" rtlCol="0">
            <a:spAutoFit/>
          </a:bodyPr>
          <a:lstStyle/>
          <a:p>
            <a:pPr algn="ctr"/>
            <a:r>
              <a:rPr lang="en-US" sz="2400" dirty="0" smtClean="0"/>
              <a:t>17 small bedrooms</a:t>
            </a:r>
            <a:endParaRPr lang="en-US" sz="2400" dirty="0"/>
          </a:p>
        </p:txBody>
      </p:sp>
      <p:sp>
        <p:nvSpPr>
          <p:cNvPr id="17" name="TextBox 16"/>
          <p:cNvSpPr txBox="1"/>
          <p:nvPr/>
        </p:nvSpPr>
        <p:spPr>
          <a:xfrm>
            <a:off x="5418316" y="6232150"/>
            <a:ext cx="2331860" cy="461665"/>
          </a:xfrm>
          <a:prstGeom prst="rect">
            <a:avLst/>
          </a:prstGeom>
          <a:noFill/>
        </p:spPr>
        <p:txBody>
          <a:bodyPr wrap="square" rtlCol="0">
            <a:spAutoFit/>
          </a:bodyPr>
          <a:lstStyle/>
          <a:p>
            <a:pPr algn="ctr"/>
            <a:r>
              <a:rPr lang="en-US" sz="2400" dirty="0" smtClean="0"/>
              <a:t>8 small libraries</a:t>
            </a:r>
            <a:endParaRPr lang="en-US" sz="2400" dirty="0"/>
          </a:p>
        </p:txBody>
      </p:sp>
    </p:spTree>
    <p:extLst>
      <p:ext uri="{BB962C8B-B14F-4D97-AF65-F5344CB8AC3E}">
        <p14:creationId xmlns:p14="http://schemas.microsoft.com/office/powerpoint/2010/main" val="389439151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Benefit of hierarchy</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2444920" y="4535270"/>
            <a:ext cx="4711700" cy="523220"/>
          </a:xfrm>
          <a:prstGeom prst="rect">
            <a:avLst/>
          </a:prstGeom>
          <a:noFill/>
        </p:spPr>
        <p:txBody>
          <a:bodyPr wrap="square" rtlCol="0">
            <a:spAutoFit/>
          </a:bodyPr>
          <a:lstStyle/>
          <a:p>
            <a:pPr algn="ctr"/>
            <a:r>
              <a:rPr lang="en-US" sz="2800" dirty="0" smtClean="0"/>
              <a:t>Object classification </a:t>
            </a:r>
            <a:endParaRPr lang="en-US" sz="2800" dirty="0"/>
          </a:p>
        </p:txBody>
      </p:sp>
      <p:pic>
        <p:nvPicPr>
          <p:cNvPr id="3" name="Picture 2" descr="Untitled.png"/>
          <p:cNvPicPr>
            <a:picLocks noChangeAspect="1"/>
          </p:cNvPicPr>
          <p:nvPr/>
        </p:nvPicPr>
        <p:blipFill rotWithShape="1">
          <a:blip r:embed="rId3">
            <a:extLst>
              <a:ext uri="{28A0092B-C50C-407E-A947-70E740481C1C}">
                <a14:useLocalDpi xmlns:a14="http://schemas.microsoft.com/office/drawing/2010/main" val="0"/>
              </a:ext>
            </a:extLst>
          </a:blip>
          <a:srcRect l="8048" t="34336" r="1109" b="3952"/>
          <a:stretch/>
        </p:blipFill>
        <p:spPr>
          <a:xfrm>
            <a:off x="343838" y="1875638"/>
            <a:ext cx="8442170" cy="2448154"/>
          </a:xfrm>
          <a:prstGeom prst="rect">
            <a:avLst/>
          </a:prstGeom>
        </p:spPr>
      </p:pic>
    </p:spTree>
    <p:extLst>
      <p:ext uri="{BB962C8B-B14F-4D97-AF65-F5344CB8AC3E}">
        <p14:creationId xmlns:p14="http://schemas.microsoft.com/office/powerpoint/2010/main" val="380897793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Autofit/>
          </a:bodyPr>
          <a:lstStyle/>
          <a:p>
            <a:pPr algn="l"/>
            <a:r>
              <a:rPr lang="en-US" altLang="zh-CN" sz="4000" dirty="0" smtClean="0"/>
              <a:t>Summary</a:t>
            </a:r>
            <a:endParaRPr lang="en-US" sz="4000" dirty="0"/>
          </a:p>
        </p:txBody>
      </p:sp>
      <p:cxnSp>
        <p:nvCxnSpPr>
          <p:cNvPr id="13" name="Straight Connector 12"/>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8" name="Content Placeholder 2"/>
          <p:cNvSpPr>
            <a:spLocks noGrp="1"/>
          </p:cNvSpPr>
          <p:nvPr>
            <p:ph idx="1"/>
          </p:nvPr>
        </p:nvSpPr>
        <p:spPr>
          <a:xfrm>
            <a:off x="269064" y="1096791"/>
            <a:ext cx="8686800" cy="745623"/>
          </a:xfrm>
        </p:spPr>
        <p:txBody>
          <a:bodyPr/>
          <a:lstStyle/>
          <a:p>
            <a:pPr marL="457200" indent="-457200">
              <a:buFont typeface="Arial"/>
              <a:buChar char="•"/>
            </a:pPr>
            <a:r>
              <a:rPr lang="en-US" sz="2800" dirty="0" smtClean="0"/>
              <a:t>Modeling hierarchy improves scene understanding.</a:t>
            </a:r>
            <a:endParaRPr lang="en-US" sz="2800" dirty="0"/>
          </a:p>
        </p:txBody>
      </p:sp>
    </p:spTree>
    <p:extLst>
      <p:ext uri="{BB962C8B-B14F-4D97-AF65-F5344CB8AC3E}">
        <p14:creationId xmlns:p14="http://schemas.microsoft.com/office/powerpoint/2010/main" val="216888422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Limitations and future </a:t>
            </a:r>
            <a:r>
              <a:rPr lang="en-US" dirty="0"/>
              <a:t>w</a:t>
            </a:r>
            <a:r>
              <a:rPr lang="en-US" sz="4400" dirty="0" smtClean="0"/>
              <a:t>ork</a:t>
            </a:r>
            <a:endParaRPr lang="en-US" sz="4400" dirty="0"/>
          </a:p>
        </p:txBody>
      </p:sp>
      <p:cxnSp>
        <p:nvCxnSpPr>
          <p:cNvPr id="13" name="Straight Connector 12"/>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3" name="Picture 2" descr="image_cap_0.png"/>
          <p:cNvPicPr>
            <a:picLocks noChangeAspect="1"/>
          </p:cNvPicPr>
          <p:nvPr/>
        </p:nvPicPr>
        <p:blipFill rotWithShape="1">
          <a:blip r:embed="rId3">
            <a:extLst>
              <a:ext uri="{28A0092B-C50C-407E-A947-70E740481C1C}">
                <a14:useLocalDpi xmlns:a14="http://schemas.microsoft.com/office/drawing/2010/main" val="0"/>
              </a:ext>
            </a:extLst>
          </a:blip>
          <a:srcRect l="7023" t="32466" r="4278" b="11289"/>
          <a:stretch/>
        </p:blipFill>
        <p:spPr>
          <a:xfrm>
            <a:off x="5773298" y="2889386"/>
            <a:ext cx="2913501" cy="1847484"/>
          </a:xfrm>
          <a:prstGeom prst="rect">
            <a:avLst/>
          </a:prstGeom>
        </p:spPr>
      </p:pic>
      <p:pic>
        <p:nvPicPr>
          <p:cNvPr id="5" name="Picture 4" descr="image_cap_0.png"/>
          <p:cNvPicPr>
            <a:picLocks noChangeAspect="1"/>
          </p:cNvPicPr>
          <p:nvPr/>
        </p:nvPicPr>
        <p:blipFill rotWithShape="1">
          <a:blip r:embed="rId4">
            <a:extLst>
              <a:ext uri="{28A0092B-C50C-407E-A947-70E740481C1C}">
                <a14:useLocalDpi xmlns:a14="http://schemas.microsoft.com/office/drawing/2010/main" val="0"/>
              </a:ext>
            </a:extLst>
          </a:blip>
          <a:srcRect l="13652" t="42132" r="14566" b="11517"/>
          <a:stretch/>
        </p:blipFill>
        <p:spPr>
          <a:xfrm>
            <a:off x="5757620" y="4736870"/>
            <a:ext cx="3122868" cy="2016495"/>
          </a:xfrm>
          <a:prstGeom prst="rect">
            <a:avLst/>
          </a:prstGeom>
        </p:spPr>
      </p:pic>
      <p:sp>
        <p:nvSpPr>
          <p:cNvPr id="7" name="Content Placeholder 2"/>
          <p:cNvSpPr txBox="1">
            <a:spLocks/>
          </p:cNvSpPr>
          <p:nvPr/>
        </p:nvSpPr>
        <p:spPr bwMode="auto">
          <a:xfrm>
            <a:off x="418352" y="1003873"/>
            <a:ext cx="8459024" cy="26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a:buChar char="•"/>
            </a:pPr>
            <a:r>
              <a:rPr lang="en-US" dirty="0" smtClean="0"/>
              <a:t>Modeling correlation in probabilistic grammar</a:t>
            </a:r>
          </a:p>
          <a:p>
            <a:pPr marL="457200" indent="-457200">
              <a:buFont typeface="Arial"/>
              <a:buChar char="•"/>
            </a:pPr>
            <a:r>
              <a:rPr lang="en-US" dirty="0">
                <a:solidFill>
                  <a:srgbClr val="BFBFBF"/>
                </a:solidFill>
              </a:rPr>
              <a:t>Grammar learning from noisy </a:t>
            </a:r>
            <a:r>
              <a:rPr lang="en-US" dirty="0" smtClean="0">
                <a:solidFill>
                  <a:srgbClr val="BFBFBF"/>
                </a:solidFill>
              </a:rPr>
              <a:t>data</a:t>
            </a:r>
          </a:p>
          <a:p>
            <a:pPr marL="457200" indent="-457200">
              <a:buFont typeface="Arial"/>
              <a:buChar char="•"/>
            </a:pPr>
            <a:r>
              <a:rPr lang="en-US" dirty="0">
                <a:solidFill>
                  <a:srgbClr val="BFBFBF"/>
                </a:solidFill>
              </a:rPr>
              <a:t>Applications in other </a:t>
            </a:r>
            <a:r>
              <a:rPr lang="en-US" dirty="0" smtClean="0">
                <a:solidFill>
                  <a:srgbClr val="BFBFBF"/>
                </a:solidFill>
              </a:rPr>
              <a:t>fields</a:t>
            </a:r>
            <a:endParaRPr lang="en-US" dirty="0">
              <a:solidFill>
                <a:srgbClr val="BFBFBF"/>
              </a:solidFill>
            </a:endParaRPr>
          </a:p>
          <a:p>
            <a:pPr marL="457200" indent="-457200">
              <a:buFont typeface="Arial"/>
              <a:buChar char="•"/>
            </a:pPr>
            <a:endParaRPr lang="en-US" dirty="0"/>
          </a:p>
          <a:p>
            <a:pPr marL="457200" indent="-457200">
              <a:buFont typeface="Arial"/>
              <a:buChar char="•"/>
            </a:pPr>
            <a:endParaRPr lang="en-US" dirty="0"/>
          </a:p>
          <a:p>
            <a:pPr marL="457200" indent="-457200">
              <a:buFont typeface="Arial"/>
              <a:buChar char="•"/>
            </a:pPr>
            <a:endParaRPr lang="en-US" dirty="0"/>
          </a:p>
        </p:txBody>
      </p:sp>
    </p:spTree>
    <p:extLst>
      <p:ext uri="{BB962C8B-B14F-4D97-AF65-F5344CB8AC3E}">
        <p14:creationId xmlns:p14="http://schemas.microsoft.com/office/powerpoint/2010/main" val="177249175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Limitations and future </a:t>
            </a:r>
            <a:r>
              <a:rPr lang="en-US" dirty="0"/>
              <a:t>w</a:t>
            </a:r>
            <a:r>
              <a:rPr lang="en-US" sz="4400" dirty="0" smtClean="0"/>
              <a:t>ork</a:t>
            </a:r>
            <a:endParaRPr lang="en-US" sz="4400" dirty="0"/>
          </a:p>
        </p:txBody>
      </p:sp>
      <p:pic>
        <p:nvPicPr>
          <p:cNvPr id="9" name="Picture 8" descr="image_cap_0.png"/>
          <p:cNvPicPr>
            <a:picLocks noChangeAspect="1"/>
          </p:cNvPicPr>
          <p:nvPr/>
        </p:nvPicPr>
        <p:blipFill rotWithShape="1">
          <a:blip r:embed="rId3">
            <a:extLst>
              <a:ext uri="{28A0092B-C50C-407E-A947-70E740481C1C}">
                <a14:useLocalDpi xmlns:a14="http://schemas.microsoft.com/office/drawing/2010/main" val="0"/>
              </a:ext>
            </a:extLst>
          </a:blip>
          <a:srcRect l="7936" t="25345" r="8166" b="7630"/>
          <a:stretch/>
        </p:blipFill>
        <p:spPr>
          <a:xfrm>
            <a:off x="2617633" y="5257757"/>
            <a:ext cx="1523845" cy="12173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image_cap_0.png"/>
          <p:cNvPicPr>
            <a:picLocks noChangeAspect="1"/>
          </p:cNvPicPr>
          <p:nvPr/>
        </p:nvPicPr>
        <p:blipFill rotWithShape="1">
          <a:blip r:embed="rId4">
            <a:extLst>
              <a:ext uri="{28A0092B-C50C-407E-A947-70E740481C1C}">
                <a14:useLocalDpi xmlns:a14="http://schemas.microsoft.com/office/drawing/2010/main" val="0"/>
              </a:ext>
            </a:extLst>
          </a:blip>
          <a:srcRect l="4507" t="34753" r="2222" b="11975"/>
          <a:stretch/>
        </p:blipFill>
        <p:spPr>
          <a:xfrm>
            <a:off x="2617633" y="3825867"/>
            <a:ext cx="1947141" cy="11121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image_cap_0.png"/>
          <p:cNvPicPr>
            <a:picLocks noChangeAspect="1"/>
          </p:cNvPicPr>
          <p:nvPr/>
        </p:nvPicPr>
        <p:blipFill rotWithShape="1">
          <a:blip r:embed="rId5">
            <a:extLst>
              <a:ext uri="{28A0092B-C50C-407E-A947-70E740481C1C}">
                <a14:useLocalDpi xmlns:a14="http://schemas.microsoft.com/office/drawing/2010/main" val="0"/>
              </a:ext>
            </a:extLst>
          </a:blip>
          <a:srcRect l="9599" t="28351" r="9430" b="7859"/>
          <a:stretch/>
        </p:blipFill>
        <p:spPr>
          <a:xfrm>
            <a:off x="842948" y="4659866"/>
            <a:ext cx="1517862" cy="11957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ight Arrow 11"/>
          <p:cNvSpPr/>
          <p:nvPr/>
        </p:nvSpPr>
        <p:spPr>
          <a:xfrm>
            <a:off x="4815619" y="4757258"/>
            <a:ext cx="548718" cy="63971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Oval 13"/>
          <p:cNvSpPr/>
          <p:nvPr/>
        </p:nvSpPr>
        <p:spPr>
          <a:xfrm>
            <a:off x="6160779" y="3769310"/>
            <a:ext cx="1174084" cy="61151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Sleep area</a:t>
            </a:r>
            <a:endParaRPr lang="en-US" dirty="0"/>
          </a:p>
        </p:txBody>
      </p:sp>
      <p:sp>
        <p:nvSpPr>
          <p:cNvPr id="15" name="Oval 14"/>
          <p:cNvSpPr/>
          <p:nvPr/>
        </p:nvSpPr>
        <p:spPr>
          <a:xfrm>
            <a:off x="5640303" y="4841861"/>
            <a:ext cx="786996" cy="50175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bed</a:t>
            </a:r>
            <a:endParaRPr lang="en-US" dirty="0"/>
          </a:p>
        </p:txBody>
      </p:sp>
      <p:sp>
        <p:nvSpPr>
          <p:cNvPr id="16" name="Oval 15"/>
          <p:cNvSpPr/>
          <p:nvPr/>
        </p:nvSpPr>
        <p:spPr>
          <a:xfrm>
            <a:off x="6612666" y="4687116"/>
            <a:ext cx="1953724" cy="8133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Nightstand &amp; supported</a:t>
            </a:r>
            <a:endParaRPr lang="en-US" dirty="0"/>
          </a:p>
        </p:txBody>
      </p:sp>
      <p:sp>
        <p:nvSpPr>
          <p:cNvPr id="17" name="Oval 16"/>
          <p:cNvSpPr/>
          <p:nvPr/>
        </p:nvSpPr>
        <p:spPr>
          <a:xfrm>
            <a:off x="5314184" y="5973354"/>
            <a:ext cx="1707125" cy="50175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Nightstand</a:t>
            </a:r>
            <a:endParaRPr lang="en-US" dirty="0"/>
          </a:p>
        </p:txBody>
      </p:sp>
      <p:sp>
        <p:nvSpPr>
          <p:cNvPr id="18" name="Oval 17"/>
          <p:cNvSpPr/>
          <p:nvPr/>
        </p:nvSpPr>
        <p:spPr>
          <a:xfrm>
            <a:off x="7418001" y="5863594"/>
            <a:ext cx="1148389" cy="69877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Table lamp</a:t>
            </a:r>
            <a:endParaRPr lang="en-US" dirty="0"/>
          </a:p>
        </p:txBody>
      </p:sp>
      <p:cxnSp>
        <p:nvCxnSpPr>
          <p:cNvPr id="20" name="Straight Arrow Connector 19"/>
          <p:cNvCxnSpPr>
            <a:stCxn id="14" idx="4"/>
            <a:endCxn id="15" idx="0"/>
          </p:cNvCxnSpPr>
          <p:nvPr/>
        </p:nvCxnSpPr>
        <p:spPr>
          <a:xfrm flipH="1">
            <a:off x="6033801" y="4380826"/>
            <a:ext cx="714020" cy="461035"/>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a:stCxn id="14" idx="4"/>
            <a:endCxn id="16" idx="0"/>
          </p:cNvCxnSpPr>
          <p:nvPr/>
        </p:nvCxnSpPr>
        <p:spPr>
          <a:xfrm>
            <a:off x="6747821" y="4380826"/>
            <a:ext cx="841707" cy="306290"/>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cxnSp>
        <p:nvCxnSpPr>
          <p:cNvPr id="28" name="Straight Arrow Connector 27"/>
          <p:cNvCxnSpPr>
            <a:stCxn id="16" idx="4"/>
            <a:endCxn id="17" idx="0"/>
          </p:cNvCxnSpPr>
          <p:nvPr/>
        </p:nvCxnSpPr>
        <p:spPr>
          <a:xfrm flipH="1">
            <a:off x="6167747" y="5500418"/>
            <a:ext cx="1421781" cy="472936"/>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cxnSp>
        <p:nvCxnSpPr>
          <p:cNvPr id="31" name="Straight Arrow Connector 30"/>
          <p:cNvCxnSpPr>
            <a:stCxn id="16" idx="4"/>
            <a:endCxn id="18" idx="0"/>
          </p:cNvCxnSpPr>
          <p:nvPr/>
        </p:nvCxnSpPr>
        <p:spPr>
          <a:xfrm>
            <a:off x="7589528" y="5500418"/>
            <a:ext cx="402668" cy="363176"/>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sp>
        <p:nvSpPr>
          <p:cNvPr id="36" name="TextBox 35"/>
          <p:cNvSpPr txBox="1"/>
          <p:nvPr/>
        </p:nvSpPr>
        <p:spPr>
          <a:xfrm>
            <a:off x="1100399" y="3052374"/>
            <a:ext cx="3034467" cy="523220"/>
          </a:xfrm>
          <a:prstGeom prst="rect">
            <a:avLst/>
          </a:prstGeom>
          <a:noFill/>
        </p:spPr>
        <p:txBody>
          <a:bodyPr wrap="square" rtlCol="0">
            <a:spAutoFit/>
          </a:bodyPr>
          <a:lstStyle/>
          <a:p>
            <a:pPr algn="ctr"/>
            <a:r>
              <a:rPr lang="en-US" sz="2800" dirty="0" smtClean="0"/>
              <a:t>Input scene graphs</a:t>
            </a:r>
            <a:endParaRPr lang="en-US" sz="2800" dirty="0"/>
          </a:p>
        </p:txBody>
      </p:sp>
      <p:sp>
        <p:nvSpPr>
          <p:cNvPr id="37" name="TextBox 36"/>
          <p:cNvSpPr txBox="1"/>
          <p:nvPr/>
        </p:nvSpPr>
        <p:spPr>
          <a:xfrm>
            <a:off x="5934354" y="3055032"/>
            <a:ext cx="1760897" cy="523220"/>
          </a:xfrm>
          <a:prstGeom prst="rect">
            <a:avLst/>
          </a:prstGeom>
          <a:noFill/>
        </p:spPr>
        <p:txBody>
          <a:bodyPr wrap="square" rtlCol="0">
            <a:spAutoFit/>
          </a:bodyPr>
          <a:lstStyle/>
          <a:p>
            <a:pPr algn="ctr"/>
            <a:r>
              <a:rPr lang="en-US" sz="2800" dirty="0" smtClean="0"/>
              <a:t>Grammar</a:t>
            </a:r>
            <a:endParaRPr lang="en-US" sz="2800" dirty="0"/>
          </a:p>
        </p:txBody>
      </p:sp>
      <p:sp>
        <p:nvSpPr>
          <p:cNvPr id="22" name="Content Placeholder 2"/>
          <p:cNvSpPr txBox="1">
            <a:spLocks/>
          </p:cNvSpPr>
          <p:nvPr/>
        </p:nvSpPr>
        <p:spPr bwMode="auto">
          <a:xfrm>
            <a:off x="418352" y="1003873"/>
            <a:ext cx="8459024" cy="170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a:buChar char="•"/>
            </a:pPr>
            <a:r>
              <a:rPr lang="en-US" dirty="0" smtClean="0">
                <a:solidFill>
                  <a:srgbClr val="BFBFBF"/>
                </a:solidFill>
              </a:rPr>
              <a:t>Modeling correlation in probabilistic grammar</a:t>
            </a:r>
          </a:p>
          <a:p>
            <a:pPr marL="457200" indent="-457200">
              <a:buFont typeface="Arial"/>
              <a:buChar char="•"/>
            </a:pPr>
            <a:r>
              <a:rPr lang="en-US" dirty="0"/>
              <a:t>Grammar learning from noisy </a:t>
            </a:r>
            <a:r>
              <a:rPr lang="en-US" dirty="0" smtClean="0"/>
              <a:t>data</a:t>
            </a:r>
          </a:p>
          <a:p>
            <a:pPr marL="457200" indent="-457200">
              <a:buFont typeface="Arial"/>
              <a:buChar char="•"/>
            </a:pPr>
            <a:r>
              <a:rPr lang="en-US" dirty="0">
                <a:solidFill>
                  <a:srgbClr val="BFBFBF"/>
                </a:solidFill>
              </a:rPr>
              <a:t>Applications in other </a:t>
            </a:r>
            <a:r>
              <a:rPr lang="en-US" dirty="0" smtClean="0">
                <a:solidFill>
                  <a:srgbClr val="BFBFBF"/>
                </a:solidFill>
              </a:rPr>
              <a:t>fields</a:t>
            </a:r>
            <a:endParaRPr lang="en-US" dirty="0"/>
          </a:p>
          <a:p>
            <a:pPr marL="457200" indent="-457200">
              <a:buFont typeface="Arial"/>
              <a:buChar char="•"/>
            </a:pPr>
            <a:endParaRPr lang="en-US" dirty="0"/>
          </a:p>
        </p:txBody>
      </p:sp>
      <p:cxnSp>
        <p:nvCxnSpPr>
          <p:cNvPr id="23" name="Straight Connector 22"/>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4686158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sz="4400" dirty="0" smtClean="0"/>
              <a:t>Limitations and future </a:t>
            </a:r>
            <a:r>
              <a:rPr lang="en-US" dirty="0"/>
              <a:t>w</a:t>
            </a:r>
            <a:r>
              <a:rPr lang="en-US" sz="4400" dirty="0" smtClean="0"/>
              <a:t>ork</a:t>
            </a:r>
            <a:endParaRPr lang="en-US" sz="4400" dirty="0"/>
          </a:p>
        </p:txBody>
      </p:sp>
      <p:cxnSp>
        <p:nvCxnSpPr>
          <p:cNvPr id="13" name="Straight Connector 12"/>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3" name="Picture 2" descr="Screen Shot 2014-11-26 at 8.08.02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1284" y="3040153"/>
            <a:ext cx="6927666" cy="3408657"/>
          </a:xfrm>
          <a:prstGeom prst="rect">
            <a:avLst/>
          </a:prstGeom>
        </p:spPr>
      </p:pic>
      <p:sp>
        <p:nvSpPr>
          <p:cNvPr id="5" name="TextBox 4"/>
          <p:cNvSpPr txBox="1"/>
          <p:nvPr/>
        </p:nvSpPr>
        <p:spPr>
          <a:xfrm>
            <a:off x="3322512" y="6428799"/>
            <a:ext cx="4785327" cy="369332"/>
          </a:xfrm>
          <a:prstGeom prst="rect">
            <a:avLst/>
          </a:prstGeom>
          <a:noFill/>
        </p:spPr>
        <p:txBody>
          <a:bodyPr wrap="square" rtlCol="0">
            <a:spAutoFit/>
          </a:bodyPr>
          <a:lstStyle/>
          <a:p>
            <a:pPr algn="ctr"/>
            <a:r>
              <a:rPr lang="en-US" dirty="0" smtClean="0"/>
              <a:t>Modeling from RGB-D data [Chen et al. 2014]</a:t>
            </a:r>
            <a:endParaRPr lang="en-US" dirty="0"/>
          </a:p>
        </p:txBody>
      </p:sp>
      <p:sp>
        <p:nvSpPr>
          <p:cNvPr id="10" name="Content Placeholder 2"/>
          <p:cNvSpPr txBox="1">
            <a:spLocks/>
          </p:cNvSpPr>
          <p:nvPr/>
        </p:nvSpPr>
        <p:spPr bwMode="auto">
          <a:xfrm>
            <a:off x="418352" y="1003873"/>
            <a:ext cx="8459024" cy="26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a:buChar char="•"/>
            </a:pPr>
            <a:r>
              <a:rPr lang="en-US" dirty="0" smtClean="0">
                <a:solidFill>
                  <a:srgbClr val="BFBFBF"/>
                </a:solidFill>
              </a:rPr>
              <a:t>Modeling correlation in probabilistic grammar</a:t>
            </a:r>
          </a:p>
          <a:p>
            <a:pPr marL="457200" indent="-457200">
              <a:buFont typeface="Arial"/>
              <a:buChar char="•"/>
            </a:pPr>
            <a:r>
              <a:rPr lang="en-US" dirty="0">
                <a:solidFill>
                  <a:srgbClr val="BFBFBF"/>
                </a:solidFill>
              </a:rPr>
              <a:t>Grammar learning from noisy </a:t>
            </a:r>
            <a:r>
              <a:rPr lang="en-US" dirty="0" smtClean="0">
                <a:solidFill>
                  <a:srgbClr val="BFBFBF"/>
                </a:solidFill>
              </a:rPr>
              <a:t>data</a:t>
            </a:r>
          </a:p>
          <a:p>
            <a:pPr marL="457200" indent="-457200">
              <a:buFont typeface="Arial"/>
              <a:buChar char="•"/>
            </a:pPr>
            <a:r>
              <a:rPr lang="en-US" dirty="0"/>
              <a:t>Applications in other </a:t>
            </a:r>
            <a:r>
              <a:rPr lang="en-US" dirty="0" smtClean="0"/>
              <a:t>fields</a:t>
            </a:r>
            <a:endParaRPr lang="en-US" dirty="0"/>
          </a:p>
          <a:p>
            <a:pPr marL="457200" indent="-457200">
              <a:buFont typeface="Arial"/>
              <a:buChar char="•"/>
            </a:pPr>
            <a:endParaRPr lang="en-US" dirty="0"/>
          </a:p>
          <a:p>
            <a:pPr marL="457200" indent="-457200">
              <a:buFont typeface="Arial"/>
              <a:buChar char="•"/>
            </a:pPr>
            <a:endParaRPr lang="en-US" dirty="0"/>
          </a:p>
          <a:p>
            <a:pPr marL="457200" indent="-457200">
              <a:buFont typeface="Arial"/>
              <a:buChar char="•"/>
            </a:pPr>
            <a:endParaRPr lang="en-US" dirty="0"/>
          </a:p>
        </p:txBody>
      </p:sp>
    </p:spTree>
    <p:extLst>
      <p:ext uri="{BB962C8B-B14F-4D97-AF65-F5344CB8AC3E}">
        <p14:creationId xmlns:p14="http://schemas.microsoft.com/office/powerpoint/2010/main" val="370533848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5" name="Title 1"/>
          <p:cNvSpPr>
            <a:spLocks noGrp="1"/>
          </p:cNvSpPr>
          <p:nvPr>
            <p:ph type="title"/>
          </p:nvPr>
        </p:nvSpPr>
        <p:spPr>
          <a:xfrm>
            <a:off x="418352" y="140167"/>
            <a:ext cx="8268447" cy="679978"/>
          </a:xfrm>
        </p:spPr>
        <p:txBody>
          <a:bodyPr>
            <a:normAutofit/>
          </a:bodyPr>
          <a:lstStyle/>
          <a:p>
            <a:pPr algn="l"/>
            <a:r>
              <a:rPr lang="en-US" sz="3600" dirty="0" smtClean="0"/>
              <a:t>Related work: </a:t>
            </a:r>
            <a:r>
              <a:rPr lang="en-US" sz="3600" dirty="0"/>
              <a:t>D</a:t>
            </a:r>
            <a:r>
              <a:rPr lang="en-US" sz="3600" dirty="0" smtClean="0"/>
              <a:t>ata-driven scene modeling</a:t>
            </a:r>
            <a:endParaRPr lang="en-US" sz="3600" dirty="0"/>
          </a:p>
        </p:txBody>
      </p:sp>
      <p:pic>
        <p:nvPicPr>
          <p:cNvPr id="17" name="Picture 16" descr="Screen Shot 2015-07-17 at 10.23.56 AM.jpg"/>
          <p:cNvPicPr>
            <a:picLocks noChangeAspect="1"/>
          </p:cNvPicPr>
          <p:nvPr/>
        </p:nvPicPr>
        <p:blipFill rotWithShape="1">
          <a:blip r:embed="rId3">
            <a:extLst>
              <a:ext uri="{28A0092B-C50C-407E-A947-70E740481C1C}">
                <a14:useLocalDpi xmlns:a14="http://schemas.microsoft.com/office/drawing/2010/main" val="0"/>
              </a:ext>
            </a:extLst>
          </a:blip>
          <a:srcRect l="-164" t="57574" r="77829" b="6684"/>
          <a:stretch/>
        </p:blipFill>
        <p:spPr>
          <a:xfrm>
            <a:off x="4114907" y="1286688"/>
            <a:ext cx="2990430" cy="2038855"/>
          </a:xfrm>
          <a:prstGeom prst="rect">
            <a:avLst/>
          </a:prstGeom>
        </p:spPr>
      </p:pic>
      <p:pic>
        <p:nvPicPr>
          <p:cNvPr id="18" name="Picture 17" descr="Screen Shot 2015-07-17 at 10.23.56 AM.jpg"/>
          <p:cNvPicPr>
            <a:picLocks noChangeAspect="1"/>
          </p:cNvPicPr>
          <p:nvPr/>
        </p:nvPicPr>
        <p:blipFill rotWithShape="1">
          <a:blip r:embed="rId3">
            <a:extLst>
              <a:ext uri="{28A0092B-C50C-407E-A947-70E740481C1C}">
                <a14:useLocalDpi xmlns:a14="http://schemas.microsoft.com/office/drawing/2010/main" val="0"/>
              </a:ext>
            </a:extLst>
          </a:blip>
          <a:srcRect l="60695" t="53126" r="19839"/>
          <a:stretch/>
        </p:blipFill>
        <p:spPr>
          <a:xfrm>
            <a:off x="7087086" y="1312328"/>
            <a:ext cx="2003962" cy="2055895"/>
          </a:xfrm>
          <a:prstGeom prst="rect">
            <a:avLst/>
          </a:prstGeom>
        </p:spPr>
      </p:pic>
      <p:sp>
        <p:nvSpPr>
          <p:cNvPr id="19" name="TextBox 18"/>
          <p:cNvSpPr txBox="1"/>
          <p:nvPr/>
        </p:nvSpPr>
        <p:spPr>
          <a:xfrm>
            <a:off x="4303059" y="3224892"/>
            <a:ext cx="4639408" cy="523220"/>
          </a:xfrm>
          <a:prstGeom prst="rect">
            <a:avLst/>
          </a:prstGeom>
          <a:noFill/>
        </p:spPr>
        <p:txBody>
          <a:bodyPr wrap="square" rtlCol="0">
            <a:spAutoFit/>
          </a:bodyPr>
          <a:lstStyle/>
          <a:p>
            <a:pPr algn="ctr"/>
            <a:r>
              <a:rPr lang="en-US" sz="2800" dirty="0" smtClean="0"/>
              <a:t>[Fisher et al. 2012]</a:t>
            </a:r>
            <a:endParaRPr lang="en-US" sz="2800" dirty="0"/>
          </a:p>
        </p:txBody>
      </p:sp>
      <p:sp>
        <p:nvSpPr>
          <p:cNvPr id="21" name="Down Arrow 20"/>
          <p:cNvSpPr/>
          <p:nvPr/>
        </p:nvSpPr>
        <p:spPr>
          <a:xfrm rot="16200000">
            <a:off x="6915156" y="1923656"/>
            <a:ext cx="569276" cy="680141"/>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4" name="Picture 23" descr="Screen Shot 2015-07-20 at 8.26.49 P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8398" y="4159831"/>
            <a:ext cx="2931301" cy="2082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descr="Screen Shot 2015-07-20 at 8.27.17 P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0939" y="4166347"/>
            <a:ext cx="1835088" cy="2143642"/>
          </a:xfrm>
          <a:prstGeom prst="rect">
            <a:avLst/>
          </a:prstGeom>
        </p:spPr>
      </p:pic>
      <p:sp>
        <p:nvSpPr>
          <p:cNvPr id="26" name="TextBox 25"/>
          <p:cNvSpPr txBox="1"/>
          <p:nvPr/>
        </p:nvSpPr>
        <p:spPr>
          <a:xfrm>
            <a:off x="4168399" y="6338211"/>
            <a:ext cx="4922650" cy="523220"/>
          </a:xfrm>
          <a:prstGeom prst="rect">
            <a:avLst/>
          </a:prstGeom>
          <a:noFill/>
        </p:spPr>
        <p:txBody>
          <a:bodyPr wrap="square" rtlCol="0">
            <a:spAutoFit/>
          </a:bodyPr>
          <a:lstStyle/>
          <a:p>
            <a:pPr algn="ctr"/>
            <a:r>
              <a:rPr lang="en-US" sz="2800" dirty="0" smtClean="0"/>
              <a:t>[</a:t>
            </a:r>
            <a:r>
              <a:rPr lang="en-US" sz="2800" dirty="0" err="1" smtClean="0"/>
              <a:t>Xu</a:t>
            </a:r>
            <a:r>
              <a:rPr lang="en-US" sz="2800" dirty="0" smtClean="0"/>
              <a:t> et al. 2013]</a:t>
            </a:r>
            <a:endParaRPr lang="en-US" sz="2800" dirty="0"/>
          </a:p>
        </p:txBody>
      </p:sp>
      <p:sp>
        <p:nvSpPr>
          <p:cNvPr id="27" name="TextBox 26"/>
          <p:cNvSpPr txBox="1"/>
          <p:nvPr/>
        </p:nvSpPr>
        <p:spPr>
          <a:xfrm>
            <a:off x="4829540" y="926486"/>
            <a:ext cx="1628830" cy="400110"/>
          </a:xfrm>
          <a:prstGeom prst="rect">
            <a:avLst/>
          </a:prstGeom>
          <a:noFill/>
        </p:spPr>
        <p:txBody>
          <a:bodyPr wrap="square" rtlCol="0">
            <a:spAutoFit/>
          </a:bodyPr>
          <a:lstStyle/>
          <a:p>
            <a:pPr algn="ctr"/>
            <a:r>
              <a:rPr lang="en-US" sz="2000" dirty="0" smtClean="0"/>
              <a:t>Database</a:t>
            </a:r>
            <a:endParaRPr lang="en-US" sz="2000" dirty="0"/>
          </a:p>
        </p:txBody>
      </p:sp>
      <p:sp>
        <p:nvSpPr>
          <p:cNvPr id="28" name="TextBox 27"/>
          <p:cNvSpPr txBox="1"/>
          <p:nvPr/>
        </p:nvSpPr>
        <p:spPr>
          <a:xfrm>
            <a:off x="7310939" y="938015"/>
            <a:ext cx="1628830" cy="400110"/>
          </a:xfrm>
          <a:prstGeom prst="rect">
            <a:avLst/>
          </a:prstGeom>
          <a:noFill/>
        </p:spPr>
        <p:txBody>
          <a:bodyPr wrap="square" rtlCol="0">
            <a:spAutoFit/>
          </a:bodyPr>
          <a:lstStyle/>
          <a:p>
            <a:pPr algn="ctr"/>
            <a:r>
              <a:rPr lang="en-US" sz="2000" dirty="0" smtClean="0"/>
              <a:t>Output scene</a:t>
            </a:r>
            <a:endParaRPr lang="en-US" sz="2000" dirty="0"/>
          </a:p>
        </p:txBody>
      </p:sp>
      <p:sp>
        <p:nvSpPr>
          <p:cNvPr id="29" name="TextBox 28"/>
          <p:cNvSpPr txBox="1"/>
          <p:nvPr/>
        </p:nvSpPr>
        <p:spPr>
          <a:xfrm>
            <a:off x="7448107" y="3759721"/>
            <a:ext cx="1628830" cy="400110"/>
          </a:xfrm>
          <a:prstGeom prst="rect">
            <a:avLst/>
          </a:prstGeom>
          <a:noFill/>
        </p:spPr>
        <p:txBody>
          <a:bodyPr wrap="square" rtlCol="0">
            <a:spAutoFit/>
          </a:bodyPr>
          <a:lstStyle/>
          <a:p>
            <a:pPr algn="ctr"/>
            <a:r>
              <a:rPr lang="en-US" sz="2000" dirty="0" smtClean="0"/>
              <a:t>Output scene</a:t>
            </a:r>
            <a:endParaRPr lang="en-US" sz="2000" dirty="0"/>
          </a:p>
        </p:txBody>
      </p:sp>
      <p:sp>
        <p:nvSpPr>
          <p:cNvPr id="30" name="TextBox 29"/>
          <p:cNvSpPr txBox="1"/>
          <p:nvPr/>
        </p:nvSpPr>
        <p:spPr>
          <a:xfrm>
            <a:off x="4829540" y="3748192"/>
            <a:ext cx="1628830" cy="400110"/>
          </a:xfrm>
          <a:prstGeom prst="rect">
            <a:avLst/>
          </a:prstGeom>
          <a:noFill/>
        </p:spPr>
        <p:txBody>
          <a:bodyPr wrap="square" rtlCol="0">
            <a:spAutoFit/>
          </a:bodyPr>
          <a:lstStyle/>
          <a:p>
            <a:pPr algn="ctr"/>
            <a:r>
              <a:rPr lang="en-US" sz="2000" dirty="0" smtClean="0"/>
              <a:t>Database</a:t>
            </a:r>
            <a:endParaRPr lang="en-US" sz="2000" dirty="0"/>
          </a:p>
        </p:txBody>
      </p:sp>
      <p:sp>
        <p:nvSpPr>
          <p:cNvPr id="32" name="Content Placeholder 2"/>
          <p:cNvSpPr>
            <a:spLocks noGrp="1"/>
          </p:cNvSpPr>
          <p:nvPr>
            <p:ph idx="1"/>
          </p:nvPr>
        </p:nvSpPr>
        <p:spPr>
          <a:xfrm>
            <a:off x="177657" y="1040320"/>
            <a:ext cx="4005683" cy="2146478"/>
          </a:xfrm>
        </p:spPr>
        <p:txBody>
          <a:bodyPr>
            <a:noAutofit/>
          </a:bodyPr>
          <a:lstStyle/>
          <a:p>
            <a:pPr marL="0" indent="0">
              <a:buNone/>
            </a:pPr>
            <a:r>
              <a:rPr lang="en-US" dirty="0" smtClean="0"/>
              <a:t>Previous work requires</a:t>
            </a:r>
          </a:p>
          <a:p>
            <a:r>
              <a:rPr lang="en-US" sz="2800" dirty="0" smtClean="0"/>
              <a:t>Perfect segmentation</a:t>
            </a:r>
          </a:p>
          <a:p>
            <a:r>
              <a:rPr lang="en-US" sz="2800" dirty="0" smtClean="0"/>
              <a:t>Perfect annotation</a:t>
            </a:r>
          </a:p>
        </p:txBody>
      </p:sp>
      <p:sp>
        <p:nvSpPr>
          <p:cNvPr id="22" name="Down Arrow 21"/>
          <p:cNvSpPr/>
          <p:nvPr/>
        </p:nvSpPr>
        <p:spPr>
          <a:xfrm rot="16200000">
            <a:off x="6936655" y="5014332"/>
            <a:ext cx="569276" cy="680141"/>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75976278"/>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dirty="0" smtClean="0"/>
              <a:t>Outline</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5" name="Content Placeholder 2"/>
          <p:cNvSpPr>
            <a:spLocks noGrp="1"/>
          </p:cNvSpPr>
          <p:nvPr>
            <p:ph idx="1"/>
          </p:nvPr>
        </p:nvSpPr>
        <p:spPr>
          <a:xfrm>
            <a:off x="88199" y="1170060"/>
            <a:ext cx="9020522" cy="2146478"/>
          </a:xfrm>
        </p:spPr>
        <p:txBody>
          <a:bodyPr>
            <a:noAutofit/>
          </a:bodyPr>
          <a:lstStyle/>
          <a:p>
            <a:r>
              <a:rPr lang="en-US" sz="2800" dirty="0">
                <a:solidFill>
                  <a:srgbClr val="BFBFBF"/>
                </a:solidFill>
              </a:rPr>
              <a:t>Analyzing 3D scenes by modeling hierarchical </a:t>
            </a:r>
            <a:r>
              <a:rPr lang="en-US" sz="2800" dirty="0" smtClean="0">
                <a:solidFill>
                  <a:srgbClr val="BFBFBF"/>
                </a:solidFill>
              </a:rPr>
              <a:t>structure</a:t>
            </a:r>
          </a:p>
          <a:p>
            <a:r>
              <a:rPr lang="en-US" sz="2800" dirty="0" smtClean="0"/>
              <a:t>Composition-aware scene optimization for </a:t>
            </a:r>
            <a:r>
              <a:rPr lang="en-US" sz="2800" dirty="0"/>
              <a:t>p</a:t>
            </a:r>
            <a:r>
              <a:rPr lang="en-US" sz="2800" dirty="0" smtClean="0"/>
              <a:t>roduct </a:t>
            </a:r>
            <a:r>
              <a:rPr lang="en-US" sz="2800" dirty="0"/>
              <a:t>i</a:t>
            </a:r>
            <a:r>
              <a:rPr lang="en-US" sz="2800" dirty="0" smtClean="0"/>
              <a:t>mages</a:t>
            </a:r>
          </a:p>
          <a:p>
            <a:r>
              <a:rPr lang="en-US" sz="2800" dirty="0" smtClean="0">
                <a:solidFill>
                  <a:srgbClr val="BFBFBF"/>
                </a:solidFill>
              </a:rPr>
              <a:t>Style </a:t>
            </a:r>
            <a:r>
              <a:rPr lang="en-US" sz="2800" dirty="0">
                <a:solidFill>
                  <a:srgbClr val="BFBFBF"/>
                </a:solidFill>
              </a:rPr>
              <a:t>c</a:t>
            </a:r>
            <a:r>
              <a:rPr lang="en-US" sz="2800" dirty="0" smtClean="0">
                <a:solidFill>
                  <a:srgbClr val="BFBFBF"/>
                </a:solidFill>
              </a:rPr>
              <a:t>ompatibility for 3D furniture models </a:t>
            </a:r>
          </a:p>
        </p:txBody>
      </p:sp>
    </p:spTree>
    <p:extLst>
      <p:ext uri="{BB962C8B-B14F-4D97-AF65-F5344CB8AC3E}">
        <p14:creationId xmlns:p14="http://schemas.microsoft.com/office/powerpoint/2010/main" val="350363057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Motivation</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smtClean="0"/>
          </a:p>
        </p:txBody>
      </p:sp>
      <p:pic>
        <p:nvPicPr>
          <p:cNvPr id="8" name="Picture 7" descr="roo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900" y="1186741"/>
            <a:ext cx="3713682" cy="2529946"/>
          </a:xfrm>
          <a:prstGeom prst="rect">
            <a:avLst/>
          </a:prstGeom>
        </p:spPr>
      </p:pic>
      <p:pic>
        <p:nvPicPr>
          <p:cNvPr id="9" name="Picture 8" descr="ike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900" y="3852889"/>
            <a:ext cx="4675725" cy="2767727"/>
          </a:xfrm>
          <a:prstGeom prst="rect">
            <a:avLst/>
          </a:prstGeom>
        </p:spPr>
      </p:pic>
      <p:pic>
        <p:nvPicPr>
          <p:cNvPr id="10" name="Picture 9" descr="PH02221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1608" y="3852889"/>
            <a:ext cx="3691306" cy="2768480"/>
          </a:xfrm>
          <a:prstGeom prst="rect">
            <a:avLst/>
          </a:prstGeom>
        </p:spPr>
      </p:pic>
      <p:pic>
        <p:nvPicPr>
          <p:cNvPr id="3" name="Picture 2" descr="roo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6333" y="1186741"/>
            <a:ext cx="4881308" cy="2529946"/>
          </a:xfrm>
          <a:prstGeom prst="rect">
            <a:avLst/>
          </a:prstGeom>
        </p:spPr>
      </p:pic>
    </p:spTree>
    <p:extLst>
      <p:ext uri="{BB962C8B-B14F-4D97-AF65-F5344CB8AC3E}">
        <p14:creationId xmlns:p14="http://schemas.microsoft.com/office/powerpoint/2010/main" val="282701712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room.jpg"/>
          <p:cNvPicPr>
            <a:picLocks noChangeAspect="1"/>
          </p:cNvPicPr>
          <p:nvPr/>
        </p:nvPicPr>
        <p:blipFill>
          <a:blip r:embed="rId3">
            <a:alphaModFix amt="18000"/>
            <a:extLst>
              <a:ext uri="{28A0092B-C50C-407E-A947-70E740481C1C}">
                <a14:useLocalDpi xmlns:a14="http://schemas.microsoft.com/office/drawing/2010/main" val="0"/>
              </a:ext>
            </a:extLst>
          </a:blip>
          <a:stretch>
            <a:fillRect/>
          </a:stretch>
        </p:blipFill>
        <p:spPr>
          <a:xfrm>
            <a:off x="230900" y="1186741"/>
            <a:ext cx="3713682" cy="2529946"/>
          </a:xfrm>
          <a:prstGeom prst="rect">
            <a:avLst/>
          </a:prstGeom>
        </p:spPr>
      </p:pic>
      <p:pic>
        <p:nvPicPr>
          <p:cNvPr id="14" name="Picture 13" descr="ikea.jpg"/>
          <p:cNvPicPr>
            <a:picLocks noChangeAspect="1"/>
          </p:cNvPicPr>
          <p:nvPr/>
        </p:nvPicPr>
        <p:blipFill>
          <a:blip r:embed="rId4">
            <a:alphaModFix amt="18000"/>
            <a:extLst>
              <a:ext uri="{28A0092B-C50C-407E-A947-70E740481C1C}">
                <a14:useLocalDpi xmlns:a14="http://schemas.microsoft.com/office/drawing/2010/main" val="0"/>
              </a:ext>
            </a:extLst>
          </a:blip>
          <a:stretch>
            <a:fillRect/>
          </a:stretch>
        </p:blipFill>
        <p:spPr>
          <a:xfrm>
            <a:off x="230900" y="3852889"/>
            <a:ext cx="4675725" cy="2767727"/>
          </a:xfrm>
          <a:prstGeom prst="rect">
            <a:avLst/>
          </a:prstGeom>
        </p:spPr>
      </p:pic>
      <p:pic>
        <p:nvPicPr>
          <p:cNvPr id="15" name="Picture 14" descr="PH022216.jpg"/>
          <p:cNvPicPr>
            <a:picLocks noChangeAspect="1"/>
          </p:cNvPicPr>
          <p:nvPr/>
        </p:nvPicPr>
        <p:blipFill>
          <a:blip r:embed="rId5">
            <a:alphaModFix amt="18000"/>
            <a:extLst>
              <a:ext uri="{28A0092B-C50C-407E-A947-70E740481C1C}">
                <a14:useLocalDpi xmlns:a14="http://schemas.microsoft.com/office/drawing/2010/main" val="0"/>
              </a:ext>
            </a:extLst>
          </a:blip>
          <a:stretch>
            <a:fillRect/>
          </a:stretch>
        </p:blipFill>
        <p:spPr>
          <a:xfrm>
            <a:off x="5321608" y="3852889"/>
            <a:ext cx="3691306" cy="2768480"/>
          </a:xfrm>
          <a:prstGeom prst="rect">
            <a:avLst/>
          </a:prstGeom>
        </p:spPr>
      </p:pic>
      <p:pic>
        <p:nvPicPr>
          <p:cNvPr id="16" name="Picture 15" descr="room.jpg"/>
          <p:cNvPicPr>
            <a:picLocks noChangeAspect="1"/>
          </p:cNvPicPr>
          <p:nvPr/>
        </p:nvPicPr>
        <p:blipFill>
          <a:blip r:embed="rId6">
            <a:alphaModFix amt="18000"/>
            <a:extLst>
              <a:ext uri="{28A0092B-C50C-407E-A947-70E740481C1C}">
                <a14:useLocalDpi xmlns:a14="http://schemas.microsoft.com/office/drawing/2010/main" val="0"/>
              </a:ext>
            </a:extLst>
          </a:blip>
          <a:stretch>
            <a:fillRect/>
          </a:stretch>
        </p:blipFill>
        <p:spPr>
          <a:xfrm>
            <a:off x="4106333" y="1186741"/>
            <a:ext cx="4881308" cy="2529946"/>
          </a:xfrm>
          <a:prstGeom prst="rect">
            <a:avLst/>
          </a:prstGeom>
        </p:spPr>
      </p:pic>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Motivation</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smtClean="0"/>
          </a:p>
        </p:txBody>
      </p:sp>
      <p:sp>
        <p:nvSpPr>
          <p:cNvPr id="11" name="Content Placeholder 2"/>
          <p:cNvSpPr txBox="1">
            <a:spLocks/>
          </p:cNvSpPr>
          <p:nvPr/>
        </p:nvSpPr>
        <p:spPr bwMode="auto">
          <a:xfrm>
            <a:off x="-42333" y="3009333"/>
            <a:ext cx="9299222" cy="118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6600" i="1" dirty="0" smtClean="0"/>
              <a:t>35% </a:t>
            </a:r>
            <a:r>
              <a:rPr lang="en-US" sz="4000" dirty="0" smtClean="0"/>
              <a:t>of scenes in IKEA catalogue are CGI.</a:t>
            </a:r>
            <a:endParaRPr lang="en-US" sz="3600" dirty="0" smtClean="0"/>
          </a:p>
        </p:txBody>
      </p:sp>
    </p:spTree>
    <p:extLst>
      <p:ext uri="{BB962C8B-B14F-4D97-AF65-F5344CB8AC3E}">
        <p14:creationId xmlns:p14="http://schemas.microsoft.com/office/powerpoint/2010/main" val="1581868112"/>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Advantages</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smtClean="0"/>
          </a:p>
        </p:txBody>
      </p:sp>
      <p:sp>
        <p:nvSpPr>
          <p:cNvPr id="11" name="Content Placeholder 2"/>
          <p:cNvSpPr txBox="1">
            <a:spLocks/>
          </p:cNvSpPr>
          <p:nvPr/>
        </p:nvSpPr>
        <p:spPr bwMode="auto">
          <a:xfrm>
            <a:off x="220298" y="1073221"/>
            <a:ext cx="8675868" cy="234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a:buChar char="•"/>
            </a:pPr>
            <a:r>
              <a:rPr lang="en-US" dirty="0" smtClean="0"/>
              <a:t>Much less expensive</a:t>
            </a:r>
          </a:p>
          <a:p>
            <a:pPr marL="457200" indent="-457200">
              <a:buFont typeface="Arial"/>
              <a:buChar char="•"/>
            </a:pPr>
            <a:r>
              <a:rPr lang="en-US" dirty="0" smtClean="0"/>
              <a:t>Much easier for customization</a:t>
            </a:r>
          </a:p>
        </p:txBody>
      </p:sp>
    </p:spTree>
    <p:extLst>
      <p:ext uri="{BB962C8B-B14F-4D97-AF65-F5344CB8AC3E}">
        <p14:creationId xmlns:p14="http://schemas.microsoft.com/office/powerpoint/2010/main" val="4038745397"/>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Advantages</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smtClean="0"/>
          </a:p>
        </p:txBody>
      </p:sp>
      <p:sp>
        <p:nvSpPr>
          <p:cNvPr id="11" name="Content Placeholder 2"/>
          <p:cNvSpPr txBox="1">
            <a:spLocks/>
          </p:cNvSpPr>
          <p:nvPr/>
        </p:nvSpPr>
        <p:spPr bwMode="auto">
          <a:xfrm>
            <a:off x="220298" y="1073221"/>
            <a:ext cx="8675868" cy="234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a:buChar char="•"/>
            </a:pPr>
            <a:r>
              <a:rPr lang="en-US" dirty="0" smtClean="0"/>
              <a:t>Much less expensive</a:t>
            </a:r>
          </a:p>
          <a:p>
            <a:pPr marL="457200" indent="-457200">
              <a:buFont typeface="Arial"/>
              <a:buChar char="•"/>
            </a:pPr>
            <a:r>
              <a:rPr lang="en-US" dirty="0" smtClean="0">
                <a:solidFill>
                  <a:schemeClr val="bg1">
                    <a:lumMod val="75000"/>
                  </a:schemeClr>
                </a:solidFill>
              </a:rPr>
              <a:t>Much easier for customization</a:t>
            </a:r>
          </a:p>
        </p:txBody>
      </p:sp>
      <p:pic>
        <p:nvPicPr>
          <p:cNvPr id="8" name="Picture 7" descr="739852-passons-derriere-camera-studio-ike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244" y="2857033"/>
            <a:ext cx="4237207" cy="2815633"/>
          </a:xfrm>
          <a:prstGeom prst="rect">
            <a:avLst/>
          </a:prstGeom>
        </p:spPr>
      </p:pic>
      <p:pic>
        <p:nvPicPr>
          <p:cNvPr id="9" name="Picture 8" descr="MK-BW680_IKEA_j_P_2012082218373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6781" y="2862806"/>
            <a:ext cx="4167177" cy="2776264"/>
          </a:xfrm>
          <a:prstGeom prst="rect">
            <a:avLst/>
          </a:prstGeom>
        </p:spPr>
      </p:pic>
      <p:pic>
        <p:nvPicPr>
          <p:cNvPr id="10" name="Picture 9" descr="imgres.jpg"/>
          <p:cNvPicPr>
            <a:picLocks noChangeAspect="1"/>
          </p:cNvPicPr>
          <p:nvPr/>
        </p:nvPicPr>
        <p:blipFill rotWithShape="1">
          <a:blip r:embed="rId5">
            <a:extLst>
              <a:ext uri="{28A0092B-C50C-407E-A947-70E740481C1C}">
                <a14:useLocalDpi xmlns:a14="http://schemas.microsoft.com/office/drawing/2010/main" val="0"/>
              </a:ext>
            </a:extLst>
          </a:blip>
          <a:srcRect r="51211"/>
          <a:stretch/>
        </p:blipFill>
        <p:spPr>
          <a:xfrm>
            <a:off x="6456224" y="5827800"/>
            <a:ext cx="654179" cy="606189"/>
          </a:xfrm>
          <a:prstGeom prst="rect">
            <a:avLst/>
          </a:prstGeom>
        </p:spPr>
      </p:pic>
      <p:pic>
        <p:nvPicPr>
          <p:cNvPr id="13" name="Picture 12" descr="imgres.jpg"/>
          <p:cNvPicPr>
            <a:picLocks noChangeAspect="1"/>
          </p:cNvPicPr>
          <p:nvPr/>
        </p:nvPicPr>
        <p:blipFill rotWithShape="1">
          <a:blip r:embed="rId5">
            <a:extLst>
              <a:ext uri="{28A0092B-C50C-407E-A947-70E740481C1C}">
                <a14:useLocalDpi xmlns:a14="http://schemas.microsoft.com/office/drawing/2010/main" val="0"/>
              </a:ext>
            </a:extLst>
          </a:blip>
          <a:srcRect l="51211"/>
          <a:stretch/>
        </p:blipFill>
        <p:spPr>
          <a:xfrm>
            <a:off x="2138476" y="5827800"/>
            <a:ext cx="654179" cy="606189"/>
          </a:xfrm>
          <a:prstGeom prst="rect">
            <a:avLst/>
          </a:prstGeom>
        </p:spPr>
      </p:pic>
    </p:spTree>
    <p:extLst>
      <p:ext uri="{BB962C8B-B14F-4D97-AF65-F5344CB8AC3E}">
        <p14:creationId xmlns:p14="http://schemas.microsoft.com/office/powerpoint/2010/main" val="372725850"/>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royalty-free-stock-photos-ikea-warehouse-furniture-beijing-chinaefbccview-interior-image.jpg"/>
          <p:cNvPicPr>
            <a:picLocks noChangeAspect="1"/>
          </p:cNvPicPr>
          <p:nvPr/>
        </p:nvPicPr>
        <p:blipFill rotWithShape="1">
          <a:blip r:embed="rId3" cstate="print">
            <a:extLst>
              <a:ext uri="{28A0092B-C50C-407E-A947-70E740481C1C}">
                <a14:useLocalDpi xmlns:a14="http://schemas.microsoft.com/office/drawing/2010/main" val="0"/>
              </a:ext>
            </a:extLst>
          </a:blip>
          <a:srcRect r="34" b="8960"/>
          <a:stretch/>
        </p:blipFill>
        <p:spPr>
          <a:xfrm>
            <a:off x="418352" y="2665252"/>
            <a:ext cx="4031014" cy="2950969"/>
          </a:xfrm>
          <a:prstGeom prst="rect">
            <a:avLst/>
          </a:prstGeom>
        </p:spPr>
      </p:pic>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Advantages</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smtClean="0"/>
          </a:p>
        </p:txBody>
      </p:sp>
      <p:sp>
        <p:nvSpPr>
          <p:cNvPr id="11" name="Content Placeholder 2"/>
          <p:cNvSpPr txBox="1">
            <a:spLocks/>
          </p:cNvSpPr>
          <p:nvPr/>
        </p:nvSpPr>
        <p:spPr bwMode="auto">
          <a:xfrm>
            <a:off x="220298" y="1073221"/>
            <a:ext cx="8675868" cy="234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a:buChar char="•"/>
            </a:pPr>
            <a:r>
              <a:rPr lang="en-US" dirty="0" smtClean="0"/>
              <a:t>Much less expensive</a:t>
            </a:r>
          </a:p>
          <a:p>
            <a:pPr marL="457200" indent="-457200">
              <a:buFont typeface="Arial"/>
              <a:buChar char="•"/>
            </a:pPr>
            <a:r>
              <a:rPr lang="en-US" dirty="0" smtClean="0">
                <a:solidFill>
                  <a:schemeClr val="bg1">
                    <a:lumMod val="75000"/>
                  </a:schemeClr>
                </a:solidFill>
              </a:rPr>
              <a:t>Much easier for customization</a:t>
            </a:r>
          </a:p>
        </p:txBody>
      </p:sp>
      <p:pic>
        <p:nvPicPr>
          <p:cNvPr id="10" name="Picture 9" descr="imgres.jpg"/>
          <p:cNvPicPr>
            <a:picLocks noChangeAspect="1"/>
          </p:cNvPicPr>
          <p:nvPr/>
        </p:nvPicPr>
        <p:blipFill rotWithShape="1">
          <a:blip r:embed="rId4">
            <a:extLst>
              <a:ext uri="{28A0092B-C50C-407E-A947-70E740481C1C}">
                <a14:useLocalDpi xmlns:a14="http://schemas.microsoft.com/office/drawing/2010/main" val="0"/>
              </a:ext>
            </a:extLst>
          </a:blip>
          <a:srcRect r="51211"/>
          <a:stretch/>
        </p:blipFill>
        <p:spPr>
          <a:xfrm>
            <a:off x="6456224" y="5827800"/>
            <a:ext cx="654179" cy="606189"/>
          </a:xfrm>
          <a:prstGeom prst="rect">
            <a:avLst/>
          </a:prstGeom>
        </p:spPr>
      </p:pic>
      <p:pic>
        <p:nvPicPr>
          <p:cNvPr id="13" name="Picture 12" descr="imgres.jpg"/>
          <p:cNvPicPr>
            <a:picLocks noChangeAspect="1"/>
          </p:cNvPicPr>
          <p:nvPr/>
        </p:nvPicPr>
        <p:blipFill rotWithShape="1">
          <a:blip r:embed="rId4">
            <a:extLst>
              <a:ext uri="{28A0092B-C50C-407E-A947-70E740481C1C}">
                <a14:useLocalDpi xmlns:a14="http://schemas.microsoft.com/office/drawing/2010/main" val="0"/>
              </a:ext>
            </a:extLst>
          </a:blip>
          <a:srcRect l="51211"/>
          <a:stretch/>
        </p:blipFill>
        <p:spPr>
          <a:xfrm>
            <a:off x="2138476" y="5827800"/>
            <a:ext cx="654179" cy="606189"/>
          </a:xfrm>
          <a:prstGeom prst="rect">
            <a:avLst/>
          </a:prstGeom>
        </p:spPr>
      </p:pic>
      <p:pic>
        <p:nvPicPr>
          <p:cNvPr id="15" name="Picture 14" descr="1306026264_0014389f.jpeg"/>
          <p:cNvPicPr>
            <a:picLocks noChangeAspect="1"/>
          </p:cNvPicPr>
          <p:nvPr/>
        </p:nvPicPr>
        <p:blipFill rotWithShape="1">
          <a:blip r:embed="rId5">
            <a:extLst>
              <a:ext uri="{28A0092B-C50C-407E-A947-70E740481C1C}">
                <a14:useLocalDpi xmlns:a14="http://schemas.microsoft.com/office/drawing/2010/main" val="0"/>
              </a:ext>
            </a:extLst>
          </a:blip>
          <a:srcRect t="65280"/>
          <a:stretch/>
        </p:blipFill>
        <p:spPr>
          <a:xfrm>
            <a:off x="4613187" y="2665251"/>
            <a:ext cx="4249729" cy="2950969"/>
          </a:xfrm>
          <a:prstGeom prst="rect">
            <a:avLst/>
          </a:prstGeom>
        </p:spPr>
      </p:pic>
    </p:spTree>
    <p:extLst>
      <p:ext uri="{BB962C8B-B14F-4D97-AF65-F5344CB8AC3E}">
        <p14:creationId xmlns:p14="http://schemas.microsoft.com/office/powerpoint/2010/main" val="4033137474"/>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Advantages</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smtClean="0"/>
          </a:p>
        </p:txBody>
      </p:sp>
      <p:sp>
        <p:nvSpPr>
          <p:cNvPr id="11" name="Content Placeholder 2"/>
          <p:cNvSpPr txBox="1">
            <a:spLocks/>
          </p:cNvSpPr>
          <p:nvPr/>
        </p:nvSpPr>
        <p:spPr bwMode="auto">
          <a:xfrm>
            <a:off x="220298" y="1073221"/>
            <a:ext cx="8675868" cy="234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a:buChar char="•"/>
            </a:pPr>
            <a:r>
              <a:rPr lang="en-US" dirty="0" smtClean="0">
                <a:solidFill>
                  <a:srgbClr val="BFBFBF"/>
                </a:solidFill>
              </a:rPr>
              <a:t>Much less expensive</a:t>
            </a:r>
          </a:p>
          <a:p>
            <a:pPr marL="457200" indent="-457200">
              <a:buFont typeface="Arial"/>
              <a:buChar char="•"/>
            </a:pPr>
            <a:r>
              <a:rPr lang="en-US" dirty="0" smtClean="0"/>
              <a:t>Much easier for customization</a:t>
            </a:r>
          </a:p>
        </p:txBody>
      </p:sp>
      <p:pic>
        <p:nvPicPr>
          <p:cNvPr id="16" name="Picture 15" descr="j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63" y="3340484"/>
            <a:ext cx="4309010" cy="2780278"/>
          </a:xfrm>
          <a:prstGeom prst="rect">
            <a:avLst/>
          </a:prstGeom>
        </p:spPr>
      </p:pic>
      <p:pic>
        <p:nvPicPr>
          <p:cNvPr id="17" name="Picture 16" descr="u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3481" y="3340484"/>
            <a:ext cx="4309010" cy="2780278"/>
          </a:xfrm>
          <a:prstGeom prst="rect">
            <a:avLst/>
          </a:prstGeom>
        </p:spPr>
      </p:pic>
      <p:pic>
        <p:nvPicPr>
          <p:cNvPr id="18" name="Picture 17" descr="imgr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608" y="2603776"/>
            <a:ext cx="854040" cy="6397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descr="imgre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9002" y="2669188"/>
            <a:ext cx="870314" cy="546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Rectangle 19"/>
          <p:cNvSpPr/>
          <p:nvPr/>
        </p:nvSpPr>
        <p:spPr>
          <a:xfrm>
            <a:off x="1778294" y="3326597"/>
            <a:ext cx="975133" cy="918558"/>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828147" y="3474020"/>
            <a:ext cx="975133" cy="714434"/>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837795" y="3308894"/>
            <a:ext cx="1253606" cy="811518"/>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887648" y="3404593"/>
            <a:ext cx="1253606" cy="811518"/>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11801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Artist’s goal</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13" name="Picture 12" descr="Screen Shot 2015-02-10 at 9.23.33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941" y="1454028"/>
            <a:ext cx="3986060" cy="46413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6092864"/>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dirty="0"/>
              <a:t>Artist’s goal</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5" name="Picture 4"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695" y="2259438"/>
            <a:ext cx="3968859" cy="4579868"/>
          </a:xfrm>
          <a:prstGeom prst="rect">
            <a:avLst/>
          </a:prstGeom>
        </p:spPr>
      </p:pic>
      <p:cxnSp>
        <p:nvCxnSpPr>
          <p:cNvPr id="31" name="Straight Arrow Connector 30"/>
          <p:cNvCxnSpPr/>
          <p:nvPr/>
        </p:nvCxnSpPr>
        <p:spPr>
          <a:xfrm flipV="1">
            <a:off x="2046111" y="5094111"/>
            <a:ext cx="987778" cy="719668"/>
          </a:xfrm>
          <a:prstGeom prst="straightConnector1">
            <a:avLst/>
          </a:prstGeom>
          <a:ln w="762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19335" y="5582946"/>
            <a:ext cx="1955401" cy="461665"/>
          </a:xfrm>
          <a:prstGeom prst="rect">
            <a:avLst/>
          </a:prstGeom>
          <a:noFill/>
        </p:spPr>
        <p:txBody>
          <a:bodyPr wrap="square" rtlCol="0">
            <a:spAutoFit/>
          </a:bodyPr>
          <a:lstStyle/>
          <a:p>
            <a:r>
              <a:rPr lang="en-US" sz="2400" dirty="0" smtClean="0"/>
              <a:t>Rough layout</a:t>
            </a:r>
            <a:endParaRPr lang="en-US" sz="2400" dirty="0"/>
          </a:p>
        </p:txBody>
      </p:sp>
      <p:sp>
        <p:nvSpPr>
          <p:cNvPr id="13" name="Content Placeholder 2"/>
          <p:cNvSpPr>
            <a:spLocks noGrp="1"/>
          </p:cNvSpPr>
          <p:nvPr>
            <p:ph idx="1"/>
          </p:nvPr>
        </p:nvSpPr>
        <p:spPr>
          <a:xfrm>
            <a:off x="346334" y="1010817"/>
            <a:ext cx="8340465" cy="1036956"/>
          </a:xfrm>
        </p:spPr>
        <p:txBody>
          <a:bodyPr>
            <a:noAutofit/>
          </a:bodyPr>
          <a:lstStyle/>
          <a:p>
            <a:pPr marL="0" indent="0">
              <a:buNone/>
            </a:pPr>
            <a:r>
              <a:rPr lang="en-US" dirty="0" smtClean="0"/>
              <a:t>Input: a rough scene, objects to highlight, and an </a:t>
            </a:r>
            <a:r>
              <a:rPr lang="en-US" dirty="0"/>
              <a:t>initial camera </a:t>
            </a:r>
            <a:r>
              <a:rPr lang="en-US" dirty="0" smtClean="0"/>
              <a:t>view</a:t>
            </a:r>
          </a:p>
          <a:p>
            <a:endParaRPr lang="en-US" dirty="0"/>
          </a:p>
        </p:txBody>
      </p:sp>
    </p:spTree>
    <p:extLst>
      <p:ext uri="{BB962C8B-B14F-4D97-AF65-F5344CB8AC3E}">
        <p14:creationId xmlns:p14="http://schemas.microsoft.com/office/powerpoint/2010/main" val="3248457545"/>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dirty="0"/>
              <a:t>Artist’s goal</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5" name="Picture 4"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695" y="2259438"/>
            <a:ext cx="3968859" cy="4579868"/>
          </a:xfrm>
          <a:prstGeom prst="rect">
            <a:avLst/>
          </a:prstGeom>
        </p:spPr>
      </p:pic>
      <p:sp>
        <p:nvSpPr>
          <p:cNvPr id="13" name="Content Placeholder 2"/>
          <p:cNvSpPr>
            <a:spLocks noGrp="1"/>
          </p:cNvSpPr>
          <p:nvPr>
            <p:ph idx="1"/>
          </p:nvPr>
        </p:nvSpPr>
        <p:spPr>
          <a:xfrm>
            <a:off x="346334" y="1010817"/>
            <a:ext cx="8340465" cy="1036956"/>
          </a:xfrm>
        </p:spPr>
        <p:txBody>
          <a:bodyPr>
            <a:noAutofit/>
          </a:bodyPr>
          <a:lstStyle/>
          <a:p>
            <a:pPr marL="0" indent="0">
              <a:buNone/>
            </a:pPr>
            <a:r>
              <a:rPr lang="en-US" dirty="0" smtClean="0"/>
              <a:t>Input: a rough scene, objects to highlight, and an </a:t>
            </a:r>
            <a:r>
              <a:rPr lang="en-US" dirty="0"/>
              <a:t>initial camera </a:t>
            </a:r>
            <a:r>
              <a:rPr lang="en-US" dirty="0" smtClean="0"/>
              <a:t>view</a:t>
            </a:r>
          </a:p>
          <a:p>
            <a:endParaRPr lang="en-US" dirty="0"/>
          </a:p>
        </p:txBody>
      </p:sp>
      <p:cxnSp>
        <p:nvCxnSpPr>
          <p:cNvPr id="9" name="Straight Arrow Connector 8"/>
          <p:cNvCxnSpPr/>
          <p:nvPr/>
        </p:nvCxnSpPr>
        <p:spPr>
          <a:xfrm flipH="1" flipV="1">
            <a:off x="4652824" y="4061817"/>
            <a:ext cx="1864730" cy="733840"/>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4652824" y="4664481"/>
            <a:ext cx="1864730" cy="131176"/>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293556" y="4248048"/>
            <a:ext cx="2407354" cy="1384995"/>
          </a:xfrm>
          <a:prstGeom prst="rect">
            <a:avLst/>
          </a:prstGeom>
          <a:noFill/>
        </p:spPr>
        <p:txBody>
          <a:bodyPr wrap="square" rtlCol="0">
            <a:spAutoFit/>
          </a:bodyPr>
          <a:lstStyle/>
          <a:p>
            <a:pPr algn="ctr"/>
            <a:r>
              <a:rPr lang="en-US" sz="2800" dirty="0" smtClean="0">
                <a:solidFill>
                  <a:srgbClr val="FF0000"/>
                </a:solidFill>
              </a:rPr>
              <a:t>Highlight </a:t>
            </a:r>
          </a:p>
          <a:p>
            <a:pPr algn="ctr"/>
            <a:r>
              <a:rPr lang="en-US" sz="2800" dirty="0" smtClean="0">
                <a:solidFill>
                  <a:srgbClr val="FF0000"/>
                </a:solidFill>
              </a:rPr>
              <a:t>this chair </a:t>
            </a:r>
          </a:p>
          <a:p>
            <a:pPr algn="ctr"/>
            <a:r>
              <a:rPr lang="en-US" sz="2800" dirty="0" smtClean="0">
                <a:solidFill>
                  <a:srgbClr val="FF0000"/>
                </a:solidFill>
              </a:rPr>
              <a:t>and this table</a:t>
            </a:r>
            <a:endParaRPr lang="en-US" sz="2800" dirty="0">
              <a:solidFill>
                <a:srgbClr val="FF0000"/>
              </a:solidFill>
            </a:endParaRPr>
          </a:p>
        </p:txBody>
      </p:sp>
    </p:spTree>
    <p:extLst>
      <p:ext uri="{BB962C8B-B14F-4D97-AF65-F5344CB8AC3E}">
        <p14:creationId xmlns:p14="http://schemas.microsoft.com/office/powerpoint/2010/main" val="373697337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52" y="140167"/>
            <a:ext cx="8268447" cy="679978"/>
          </a:xfrm>
        </p:spPr>
        <p:txBody>
          <a:bodyPr>
            <a:normAutofit fontScale="90000"/>
          </a:bodyPr>
          <a:lstStyle/>
          <a:p>
            <a:pPr algn="l"/>
            <a:r>
              <a:rPr lang="en-US" dirty="0" smtClean="0"/>
              <a:t>Key idea</a:t>
            </a:r>
            <a:endParaRPr lang="en-US" sz="4400" dirty="0"/>
          </a:p>
        </p:txBody>
      </p:sp>
      <p:cxnSp>
        <p:nvCxnSpPr>
          <p:cNvPr id="4" name="Straight Connector 3"/>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5" name="Rounded Rectangle 4"/>
          <p:cNvSpPr/>
          <p:nvPr/>
        </p:nvSpPr>
        <p:spPr>
          <a:xfrm>
            <a:off x="4498133" y="4777566"/>
            <a:ext cx="4188666" cy="840405"/>
          </a:xfrm>
          <a:prstGeom prst="roundRect">
            <a:avLst/>
          </a:prstGeom>
          <a:ln w="63500"/>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smtClean="0"/>
              <a:t>3D Scene Modeling</a:t>
            </a:r>
            <a:endParaRPr lang="en-US" sz="3600" b="1" dirty="0"/>
          </a:p>
        </p:txBody>
      </p:sp>
      <p:sp>
        <p:nvSpPr>
          <p:cNvPr id="7" name="Rounded Rectangle 6"/>
          <p:cNvSpPr/>
          <p:nvPr/>
        </p:nvSpPr>
        <p:spPr>
          <a:xfrm>
            <a:off x="4498133" y="1837863"/>
            <a:ext cx="4188665" cy="840405"/>
          </a:xfrm>
          <a:prstGeom prst="roundRect">
            <a:avLst/>
          </a:prstGeom>
          <a:ln w="63500"/>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smtClean="0"/>
              <a:t>3D Scene Analysis</a:t>
            </a:r>
            <a:endParaRPr lang="en-US" sz="3600" b="1" dirty="0"/>
          </a:p>
        </p:txBody>
      </p:sp>
      <p:sp>
        <p:nvSpPr>
          <p:cNvPr id="10" name="Rounded Rectangle 9"/>
          <p:cNvSpPr/>
          <p:nvPr/>
        </p:nvSpPr>
        <p:spPr>
          <a:xfrm>
            <a:off x="226004" y="2750546"/>
            <a:ext cx="3795857" cy="1903533"/>
          </a:xfrm>
          <a:prstGeom prst="roundRect">
            <a:avLst/>
          </a:prstGeom>
          <a:ln w="63500"/>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smtClean="0"/>
              <a:t>Reasoning about relationships between objects</a:t>
            </a:r>
            <a:endParaRPr lang="en-US" sz="3600" b="1" dirty="0"/>
          </a:p>
        </p:txBody>
      </p:sp>
      <p:cxnSp>
        <p:nvCxnSpPr>
          <p:cNvPr id="12" name="Straight Arrow Connector 11"/>
          <p:cNvCxnSpPr>
            <a:stCxn id="10" idx="3"/>
            <a:endCxn id="7" idx="1"/>
          </p:cNvCxnSpPr>
          <p:nvPr/>
        </p:nvCxnSpPr>
        <p:spPr>
          <a:xfrm flipV="1">
            <a:off x="4021861" y="2258066"/>
            <a:ext cx="476272" cy="1444247"/>
          </a:xfrm>
          <a:prstGeom prst="straightConnector1">
            <a:avLst/>
          </a:prstGeom>
          <a:ln w="76200">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a:stCxn id="10" idx="3"/>
          </p:cNvCxnSpPr>
          <p:nvPr/>
        </p:nvCxnSpPr>
        <p:spPr>
          <a:xfrm>
            <a:off x="4021861" y="3702313"/>
            <a:ext cx="476272" cy="1607675"/>
          </a:xfrm>
          <a:prstGeom prst="straightConnector1">
            <a:avLst/>
          </a:prstGeom>
          <a:ln w="76200" cmpd="sng">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01455165"/>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dirty="0"/>
              <a:t>Artist’s goal</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pic>
        <p:nvPicPr>
          <p:cNvPr id="5" name="Picture 4"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695" y="2259438"/>
            <a:ext cx="3968859" cy="4579868"/>
          </a:xfrm>
          <a:prstGeom prst="rect">
            <a:avLst/>
          </a:prstGeom>
        </p:spPr>
      </p:pic>
      <p:sp>
        <p:nvSpPr>
          <p:cNvPr id="13" name="Content Placeholder 2"/>
          <p:cNvSpPr>
            <a:spLocks noGrp="1"/>
          </p:cNvSpPr>
          <p:nvPr>
            <p:ph idx="1"/>
          </p:nvPr>
        </p:nvSpPr>
        <p:spPr>
          <a:xfrm>
            <a:off x="346334" y="1010817"/>
            <a:ext cx="8340465" cy="1036956"/>
          </a:xfrm>
        </p:spPr>
        <p:txBody>
          <a:bodyPr>
            <a:noAutofit/>
          </a:bodyPr>
          <a:lstStyle/>
          <a:p>
            <a:pPr marL="0" indent="0">
              <a:buNone/>
            </a:pPr>
            <a:r>
              <a:rPr lang="en-US" dirty="0" smtClean="0"/>
              <a:t>Input: a rough scene, objects to highlight, and an </a:t>
            </a:r>
            <a:r>
              <a:rPr lang="en-US" dirty="0"/>
              <a:t>initial camera </a:t>
            </a:r>
            <a:r>
              <a:rPr lang="en-US" dirty="0" smtClean="0"/>
              <a:t>view</a:t>
            </a:r>
          </a:p>
          <a:p>
            <a:endParaRPr lang="en-US" dirty="0"/>
          </a:p>
        </p:txBody>
      </p:sp>
      <p:cxnSp>
        <p:nvCxnSpPr>
          <p:cNvPr id="14" name="Straight Arrow Connector 13"/>
          <p:cNvCxnSpPr/>
          <p:nvPr/>
        </p:nvCxnSpPr>
        <p:spPr>
          <a:xfrm>
            <a:off x="2387998" y="2958157"/>
            <a:ext cx="787002" cy="442621"/>
          </a:xfrm>
          <a:prstGeom prst="straightConnector1">
            <a:avLst/>
          </a:prstGeom>
          <a:ln w="762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91468" y="2575427"/>
            <a:ext cx="2579999" cy="523220"/>
          </a:xfrm>
          <a:prstGeom prst="rect">
            <a:avLst/>
          </a:prstGeom>
          <a:noFill/>
        </p:spPr>
        <p:txBody>
          <a:bodyPr wrap="square" rtlCol="0">
            <a:spAutoFit/>
          </a:bodyPr>
          <a:lstStyle/>
          <a:p>
            <a:pPr algn="ctr"/>
            <a:r>
              <a:rPr lang="en-US" sz="2800" dirty="0" smtClean="0"/>
              <a:t>Camera view</a:t>
            </a:r>
            <a:endParaRPr lang="en-US" sz="2800" dirty="0"/>
          </a:p>
        </p:txBody>
      </p:sp>
    </p:spTree>
    <p:extLst>
      <p:ext uri="{BB962C8B-B14F-4D97-AF65-F5344CB8AC3E}">
        <p14:creationId xmlns:p14="http://schemas.microsoft.com/office/powerpoint/2010/main" val="2565782786"/>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titled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9250" y="2427111"/>
            <a:ext cx="3835441" cy="4426306"/>
          </a:xfrm>
          <a:prstGeom prst="rect">
            <a:avLst/>
          </a:prstGeom>
        </p:spPr>
      </p:pic>
      <p:sp>
        <p:nvSpPr>
          <p:cNvPr id="4" name="Title 1"/>
          <p:cNvSpPr>
            <a:spLocks noGrp="1"/>
          </p:cNvSpPr>
          <p:nvPr>
            <p:ph type="title"/>
          </p:nvPr>
        </p:nvSpPr>
        <p:spPr>
          <a:xfrm>
            <a:off x="418352" y="140167"/>
            <a:ext cx="8268447" cy="679978"/>
          </a:xfrm>
        </p:spPr>
        <p:txBody>
          <a:bodyPr>
            <a:normAutofit fontScale="90000"/>
          </a:bodyPr>
          <a:lstStyle/>
          <a:p>
            <a:pPr algn="l"/>
            <a:r>
              <a:rPr lang="en-US" dirty="0" smtClean="0"/>
              <a:t>Artist g</a:t>
            </a:r>
            <a:r>
              <a:rPr lang="en-US" sz="4400" dirty="0" smtClean="0"/>
              <a:t>oal</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a:spLocks noGrp="1"/>
          </p:cNvSpPr>
          <p:nvPr>
            <p:ph idx="1"/>
          </p:nvPr>
        </p:nvSpPr>
        <p:spPr>
          <a:xfrm>
            <a:off x="418352" y="909793"/>
            <a:ext cx="8464473" cy="4184650"/>
          </a:xfrm>
        </p:spPr>
        <p:txBody>
          <a:bodyPr>
            <a:normAutofit/>
          </a:bodyPr>
          <a:lstStyle/>
          <a:p>
            <a:pPr marL="0" indent="0">
              <a:buNone/>
            </a:pPr>
            <a:r>
              <a:rPr lang="en-US" sz="2800" dirty="0"/>
              <a:t>Output: </a:t>
            </a:r>
            <a:r>
              <a:rPr lang="en-US" sz="2800" dirty="0" smtClean="0"/>
              <a:t>a scene with optimized </a:t>
            </a:r>
            <a:r>
              <a:rPr lang="en-US" b="1" i="1" dirty="0" smtClean="0"/>
              <a:t>object placement</a:t>
            </a:r>
            <a:r>
              <a:rPr lang="en-US" sz="2800" dirty="0" smtClean="0"/>
              <a:t>, </a:t>
            </a:r>
            <a:r>
              <a:rPr lang="en-US" b="1" i="1" dirty="0" smtClean="0"/>
              <a:t>materials</a:t>
            </a:r>
            <a:r>
              <a:rPr lang="en-US" dirty="0" smtClean="0"/>
              <a:t> </a:t>
            </a:r>
            <a:r>
              <a:rPr lang="en-US" sz="2800" dirty="0" smtClean="0"/>
              <a:t>and </a:t>
            </a:r>
            <a:r>
              <a:rPr lang="en-US" b="1" i="1" dirty="0"/>
              <a:t>camera view</a:t>
            </a:r>
            <a:r>
              <a:rPr lang="en-US" sz="2800" dirty="0"/>
              <a:t> that produce an appealing 2D composition</a:t>
            </a:r>
            <a:r>
              <a:rPr lang="en-US" sz="2800" dirty="0" smtClean="0"/>
              <a:t>.</a:t>
            </a:r>
            <a:endParaRPr lang="en-US" sz="2800" dirty="0"/>
          </a:p>
        </p:txBody>
      </p:sp>
    </p:spTree>
    <p:extLst>
      <p:ext uri="{BB962C8B-B14F-4D97-AF65-F5344CB8AC3E}">
        <p14:creationId xmlns:p14="http://schemas.microsoft.com/office/powerpoint/2010/main" val="2572494478"/>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Challenges</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smtClean="0"/>
          </a:p>
        </p:txBody>
      </p:sp>
      <p:sp>
        <p:nvSpPr>
          <p:cNvPr id="8" name="Content Placeholder 2"/>
          <p:cNvSpPr txBox="1">
            <a:spLocks/>
          </p:cNvSpPr>
          <p:nvPr/>
        </p:nvSpPr>
        <p:spPr bwMode="auto">
          <a:xfrm>
            <a:off x="220298" y="1073222"/>
            <a:ext cx="8675868" cy="184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a:buChar char="•"/>
            </a:pPr>
            <a:r>
              <a:rPr lang="en-US" dirty="0" smtClean="0"/>
              <a:t>Huge search space to explore</a:t>
            </a:r>
          </a:p>
          <a:p>
            <a:pPr marL="457200" indent="-457200">
              <a:buFont typeface="Arial"/>
              <a:buChar char="•"/>
            </a:pPr>
            <a:r>
              <a:rPr lang="en-US" dirty="0" smtClean="0">
                <a:solidFill>
                  <a:srgbClr val="000000"/>
                </a:solidFill>
              </a:rPr>
              <a:t>Many principles/constraints to balance</a:t>
            </a:r>
          </a:p>
          <a:p>
            <a:pPr marL="457200" indent="-457200">
              <a:buFont typeface="Arial"/>
              <a:buChar char="•"/>
            </a:pPr>
            <a:r>
              <a:rPr lang="en-US" dirty="0"/>
              <a:t>Requiring repeating work </a:t>
            </a:r>
            <a:r>
              <a:rPr lang="en-US" dirty="0" smtClean="0"/>
              <a:t>for customization</a:t>
            </a:r>
            <a:endParaRPr lang="en-US" dirty="0"/>
          </a:p>
          <a:p>
            <a:pPr marL="457200" indent="-457200">
              <a:buFont typeface="Arial"/>
              <a:buChar char="•"/>
            </a:pPr>
            <a:endParaRPr lang="en-US" dirty="0" smtClean="0">
              <a:solidFill>
                <a:srgbClr val="000000"/>
              </a:solidFill>
            </a:endParaRPr>
          </a:p>
        </p:txBody>
      </p:sp>
      <p:pic>
        <p:nvPicPr>
          <p:cNvPr id="2" name="Picture 1" descr="ikea-onCom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851" y="3034282"/>
            <a:ext cx="5281019" cy="3522827"/>
          </a:xfrm>
          <a:prstGeom prst="rect">
            <a:avLst/>
          </a:prstGeom>
        </p:spPr>
      </p:pic>
    </p:spTree>
    <p:extLst>
      <p:ext uri="{BB962C8B-B14F-4D97-AF65-F5344CB8AC3E}">
        <p14:creationId xmlns:p14="http://schemas.microsoft.com/office/powerpoint/2010/main" val="1242615861"/>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Challenges</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smtClean="0"/>
          </a:p>
        </p:txBody>
      </p:sp>
      <p:sp>
        <p:nvSpPr>
          <p:cNvPr id="8" name="Content Placeholder 2"/>
          <p:cNvSpPr txBox="1">
            <a:spLocks/>
          </p:cNvSpPr>
          <p:nvPr/>
        </p:nvSpPr>
        <p:spPr bwMode="auto">
          <a:xfrm>
            <a:off x="220298" y="1073221"/>
            <a:ext cx="8675868" cy="193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a:buChar char="•"/>
            </a:pPr>
            <a:r>
              <a:rPr lang="en-US" dirty="0" smtClean="0"/>
              <a:t>Huge search space to explore</a:t>
            </a:r>
          </a:p>
          <a:p>
            <a:pPr marL="457200" indent="-457200">
              <a:buFont typeface="Arial"/>
              <a:buChar char="•"/>
            </a:pPr>
            <a:r>
              <a:rPr lang="en-US" dirty="0" smtClean="0">
                <a:solidFill>
                  <a:srgbClr val="A6A6A6"/>
                </a:solidFill>
              </a:rPr>
              <a:t>Many principles/constraints to balance</a:t>
            </a:r>
          </a:p>
          <a:p>
            <a:pPr marL="457200" indent="-457200">
              <a:buFont typeface="Arial"/>
              <a:buChar char="•"/>
            </a:pPr>
            <a:r>
              <a:rPr lang="en-US" dirty="0">
                <a:solidFill>
                  <a:schemeClr val="bg1">
                    <a:lumMod val="65000"/>
                  </a:schemeClr>
                </a:solidFill>
              </a:rPr>
              <a:t>Requiring repeating work </a:t>
            </a:r>
            <a:r>
              <a:rPr lang="en-US" dirty="0" smtClean="0">
                <a:solidFill>
                  <a:schemeClr val="bg1">
                    <a:lumMod val="65000"/>
                  </a:schemeClr>
                </a:solidFill>
              </a:rPr>
              <a:t>for customization</a:t>
            </a:r>
            <a:endParaRPr lang="en-US" dirty="0">
              <a:solidFill>
                <a:schemeClr val="bg1">
                  <a:lumMod val="65000"/>
                </a:schemeClr>
              </a:solidFill>
            </a:endParaRPr>
          </a:p>
          <a:p>
            <a:pPr marL="457200" indent="-457200">
              <a:buFont typeface="Arial"/>
              <a:buChar char="•"/>
            </a:pPr>
            <a:endParaRPr lang="en-US" dirty="0" smtClean="0">
              <a:solidFill>
                <a:srgbClr val="A6A6A6"/>
              </a:solidFill>
            </a:endParaRPr>
          </a:p>
        </p:txBody>
      </p:sp>
      <p:sp>
        <p:nvSpPr>
          <p:cNvPr id="2" name="TextBox 1"/>
          <p:cNvSpPr txBox="1"/>
          <p:nvPr/>
        </p:nvSpPr>
        <p:spPr>
          <a:xfrm>
            <a:off x="5486142" y="3442086"/>
            <a:ext cx="3742523" cy="1815882"/>
          </a:xfrm>
          <a:prstGeom prst="rect">
            <a:avLst/>
          </a:prstGeom>
          <a:noFill/>
        </p:spPr>
        <p:txBody>
          <a:bodyPr wrap="square" rtlCol="0">
            <a:spAutoFit/>
          </a:bodyPr>
          <a:lstStyle/>
          <a:p>
            <a:r>
              <a:rPr lang="en-US" sz="2800" dirty="0" smtClean="0"/>
              <a:t>4*N + 6 parameters</a:t>
            </a:r>
          </a:p>
          <a:p>
            <a:pPr marL="457200" indent="-457200">
              <a:buFont typeface="Arial"/>
              <a:buChar char="•"/>
            </a:pPr>
            <a:r>
              <a:rPr lang="en-US" sz="2800" dirty="0" smtClean="0"/>
              <a:t>3 DOF per object</a:t>
            </a:r>
          </a:p>
          <a:p>
            <a:pPr marL="457200" indent="-457200">
              <a:buFont typeface="Arial"/>
              <a:buChar char="•"/>
            </a:pPr>
            <a:r>
              <a:rPr lang="en-US" sz="2800" dirty="0" smtClean="0"/>
              <a:t>1 material per object</a:t>
            </a:r>
          </a:p>
          <a:p>
            <a:pPr marL="457200" indent="-457200">
              <a:buFont typeface="Arial"/>
              <a:buChar char="•"/>
            </a:pPr>
            <a:r>
              <a:rPr lang="en-US" sz="2800" dirty="0" smtClean="0"/>
              <a:t>6 DOF for camera</a:t>
            </a:r>
            <a:endParaRPr lang="en-US" sz="2800" dirty="0"/>
          </a:p>
        </p:txBody>
      </p:sp>
      <p:pic>
        <p:nvPicPr>
          <p:cNvPr id="41" name="Picture 40" descr="Screen Shot 2015-02-05 at 3.46.59 PM.jpg"/>
          <p:cNvPicPr>
            <a:picLocks noChangeAspect="1"/>
          </p:cNvPicPr>
          <p:nvPr/>
        </p:nvPicPr>
        <p:blipFill rotWithShape="1">
          <a:blip r:embed="rId3">
            <a:extLst>
              <a:ext uri="{28A0092B-C50C-407E-A947-70E740481C1C}">
                <a14:useLocalDpi xmlns:a14="http://schemas.microsoft.com/office/drawing/2010/main" val="0"/>
              </a:ext>
            </a:extLst>
          </a:blip>
          <a:srcRect l="5399"/>
          <a:stretch/>
        </p:blipFill>
        <p:spPr>
          <a:xfrm>
            <a:off x="216670" y="2938151"/>
            <a:ext cx="5184806" cy="3422990"/>
          </a:xfrm>
          <a:prstGeom prst="rect">
            <a:avLst/>
          </a:prstGeom>
        </p:spPr>
      </p:pic>
      <p:cxnSp>
        <p:nvCxnSpPr>
          <p:cNvPr id="42" name="Straight Arrow Connector 41"/>
          <p:cNvCxnSpPr/>
          <p:nvPr/>
        </p:nvCxnSpPr>
        <p:spPr>
          <a:xfrm flipH="1">
            <a:off x="2282821" y="4482817"/>
            <a:ext cx="379194" cy="13608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flipV="1">
            <a:off x="2289386" y="4231473"/>
            <a:ext cx="379194" cy="254462"/>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44" name="Curved Left Arrow 43"/>
          <p:cNvSpPr/>
          <p:nvPr/>
        </p:nvSpPr>
        <p:spPr>
          <a:xfrm>
            <a:off x="2442033" y="4160779"/>
            <a:ext cx="150684" cy="258287"/>
          </a:xfrm>
          <a:prstGeom prst="curvedLeftArrow">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5" name="Straight Arrow Connector 44"/>
          <p:cNvCxnSpPr/>
          <p:nvPr/>
        </p:nvCxnSpPr>
        <p:spPr>
          <a:xfrm flipH="1">
            <a:off x="1897071" y="5001125"/>
            <a:ext cx="379194" cy="13608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flipV="1">
            <a:off x="1903636" y="4749781"/>
            <a:ext cx="379194" cy="254462"/>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47" name="Curved Left Arrow 46"/>
          <p:cNvSpPr/>
          <p:nvPr/>
        </p:nvSpPr>
        <p:spPr>
          <a:xfrm>
            <a:off x="2056283" y="4679087"/>
            <a:ext cx="150684" cy="258287"/>
          </a:xfrm>
          <a:prstGeom prst="curvedLeftArrow">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8" name="Straight Arrow Connector 47"/>
          <p:cNvCxnSpPr/>
          <p:nvPr/>
        </p:nvCxnSpPr>
        <p:spPr>
          <a:xfrm flipH="1">
            <a:off x="2372361" y="5454861"/>
            <a:ext cx="379194" cy="13608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H="1" flipV="1">
            <a:off x="2378926" y="5203517"/>
            <a:ext cx="379194" cy="254462"/>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50" name="Curved Left Arrow 49"/>
          <p:cNvSpPr/>
          <p:nvPr/>
        </p:nvSpPr>
        <p:spPr>
          <a:xfrm>
            <a:off x="2531573" y="5132823"/>
            <a:ext cx="150684" cy="258287"/>
          </a:xfrm>
          <a:prstGeom prst="curvedLeftArrow">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1" name="Straight Arrow Connector 50"/>
          <p:cNvCxnSpPr/>
          <p:nvPr/>
        </p:nvCxnSpPr>
        <p:spPr>
          <a:xfrm flipH="1">
            <a:off x="3149015" y="5047637"/>
            <a:ext cx="379194" cy="13608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flipV="1">
            <a:off x="3155580" y="4796293"/>
            <a:ext cx="379194" cy="254462"/>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53" name="Curved Left Arrow 52"/>
          <p:cNvSpPr/>
          <p:nvPr/>
        </p:nvSpPr>
        <p:spPr>
          <a:xfrm>
            <a:off x="3308227" y="4725599"/>
            <a:ext cx="150684" cy="258287"/>
          </a:xfrm>
          <a:prstGeom prst="curvedLeftArrow">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4" name="Straight Arrow Connector 53"/>
          <p:cNvCxnSpPr/>
          <p:nvPr/>
        </p:nvCxnSpPr>
        <p:spPr>
          <a:xfrm flipH="1">
            <a:off x="2763265" y="4123837"/>
            <a:ext cx="379194" cy="13608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flipV="1">
            <a:off x="2769830" y="3872493"/>
            <a:ext cx="379194" cy="254462"/>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56" name="Curved Left Arrow 55"/>
          <p:cNvSpPr/>
          <p:nvPr/>
        </p:nvSpPr>
        <p:spPr>
          <a:xfrm>
            <a:off x="2922477" y="3801799"/>
            <a:ext cx="150684" cy="258287"/>
          </a:xfrm>
          <a:prstGeom prst="curvedLeftArrow">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57" name="Straight Arrow Connector 56"/>
          <p:cNvCxnSpPr/>
          <p:nvPr/>
        </p:nvCxnSpPr>
        <p:spPr>
          <a:xfrm flipH="1">
            <a:off x="3346185" y="4233189"/>
            <a:ext cx="379194" cy="13608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H="1" flipV="1">
            <a:off x="3352750" y="3981845"/>
            <a:ext cx="379194" cy="254462"/>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59" name="Curved Left Arrow 58"/>
          <p:cNvSpPr/>
          <p:nvPr/>
        </p:nvSpPr>
        <p:spPr>
          <a:xfrm>
            <a:off x="3505397" y="3911151"/>
            <a:ext cx="150684" cy="258287"/>
          </a:xfrm>
          <a:prstGeom prst="curvedLeftArrow">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60" name="Straight Arrow Connector 59"/>
          <p:cNvCxnSpPr/>
          <p:nvPr/>
        </p:nvCxnSpPr>
        <p:spPr>
          <a:xfrm flipH="1">
            <a:off x="3326377" y="4622353"/>
            <a:ext cx="379194" cy="13608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H="1" flipV="1">
            <a:off x="3332942" y="4371009"/>
            <a:ext cx="379194" cy="254462"/>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62" name="Curved Left Arrow 61"/>
          <p:cNvSpPr/>
          <p:nvPr/>
        </p:nvSpPr>
        <p:spPr>
          <a:xfrm>
            <a:off x="3485589" y="4300315"/>
            <a:ext cx="150684" cy="258287"/>
          </a:xfrm>
          <a:prstGeom prst="curvedLeftArrow">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63" name="Straight Arrow Connector 62"/>
          <p:cNvCxnSpPr/>
          <p:nvPr/>
        </p:nvCxnSpPr>
        <p:spPr>
          <a:xfrm flipH="1">
            <a:off x="3801667" y="4731705"/>
            <a:ext cx="379194" cy="13608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H="1" flipV="1">
            <a:off x="3808232" y="4480361"/>
            <a:ext cx="379194" cy="254462"/>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65" name="Curved Left Arrow 64"/>
          <p:cNvSpPr/>
          <p:nvPr/>
        </p:nvSpPr>
        <p:spPr>
          <a:xfrm>
            <a:off x="3960879" y="4409667"/>
            <a:ext cx="150684" cy="258287"/>
          </a:xfrm>
          <a:prstGeom prst="curvedLeftArrow">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66" name="Straight Arrow Connector 65"/>
          <p:cNvCxnSpPr/>
          <p:nvPr/>
        </p:nvCxnSpPr>
        <p:spPr>
          <a:xfrm flipH="1">
            <a:off x="4406113" y="4884105"/>
            <a:ext cx="379194" cy="13608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flipH="1" flipV="1">
            <a:off x="4412678" y="4632761"/>
            <a:ext cx="379194" cy="254462"/>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68" name="Curved Left Arrow 67"/>
          <p:cNvSpPr/>
          <p:nvPr/>
        </p:nvSpPr>
        <p:spPr>
          <a:xfrm>
            <a:off x="4565325" y="4562067"/>
            <a:ext cx="150684" cy="258287"/>
          </a:xfrm>
          <a:prstGeom prst="curvedLeftArrow">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26476148"/>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Challenges</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smtClean="0"/>
          </a:p>
        </p:txBody>
      </p:sp>
      <p:sp>
        <p:nvSpPr>
          <p:cNvPr id="8" name="Content Placeholder 2"/>
          <p:cNvSpPr txBox="1">
            <a:spLocks/>
          </p:cNvSpPr>
          <p:nvPr/>
        </p:nvSpPr>
        <p:spPr bwMode="auto">
          <a:xfrm>
            <a:off x="220298" y="1073221"/>
            <a:ext cx="8675868" cy="205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a:buChar char="•"/>
            </a:pPr>
            <a:r>
              <a:rPr lang="en-US" dirty="0" smtClean="0">
                <a:solidFill>
                  <a:srgbClr val="A6A6A6"/>
                </a:solidFill>
              </a:rPr>
              <a:t>Huge search space to explore</a:t>
            </a:r>
          </a:p>
          <a:p>
            <a:pPr marL="457200" indent="-457200">
              <a:buFont typeface="Arial"/>
              <a:buChar char="•"/>
            </a:pPr>
            <a:r>
              <a:rPr lang="en-US" dirty="0" smtClean="0"/>
              <a:t>Many principles/constraints to balance</a:t>
            </a:r>
          </a:p>
          <a:p>
            <a:pPr marL="457200" indent="-457200">
              <a:buFont typeface="Arial"/>
              <a:buChar char="•"/>
            </a:pPr>
            <a:r>
              <a:rPr lang="en-US" dirty="0">
                <a:solidFill>
                  <a:schemeClr val="bg1">
                    <a:lumMod val="65000"/>
                  </a:schemeClr>
                </a:solidFill>
              </a:rPr>
              <a:t>Requiring repeating work </a:t>
            </a:r>
            <a:r>
              <a:rPr lang="en-US" dirty="0" smtClean="0">
                <a:solidFill>
                  <a:schemeClr val="bg1">
                    <a:lumMod val="65000"/>
                  </a:schemeClr>
                </a:solidFill>
              </a:rPr>
              <a:t>for customization</a:t>
            </a:r>
            <a:endParaRPr lang="en-US" dirty="0">
              <a:solidFill>
                <a:schemeClr val="bg1">
                  <a:lumMod val="65000"/>
                </a:schemeClr>
              </a:solidFill>
            </a:endParaRPr>
          </a:p>
          <a:p>
            <a:pPr marL="457200" indent="-457200">
              <a:buFont typeface="Arial"/>
              <a:buChar char="•"/>
            </a:pPr>
            <a:endParaRPr lang="en-US" dirty="0" smtClean="0"/>
          </a:p>
        </p:txBody>
      </p:sp>
      <p:pic>
        <p:nvPicPr>
          <p:cNvPr id="10" name="Picture 9" descr="Screen Shot 2015-02-03 at 8.41.24 AM.jpg"/>
          <p:cNvPicPr>
            <a:picLocks noChangeAspect="1"/>
          </p:cNvPicPr>
          <p:nvPr/>
        </p:nvPicPr>
        <p:blipFill rotWithShape="1">
          <a:blip r:embed="rId3">
            <a:extLst>
              <a:ext uri="{28A0092B-C50C-407E-A947-70E740481C1C}">
                <a14:useLocalDpi xmlns:a14="http://schemas.microsoft.com/office/drawing/2010/main" val="0"/>
              </a:ext>
            </a:extLst>
          </a:blip>
          <a:srcRect r="49974"/>
          <a:stretch/>
        </p:blipFill>
        <p:spPr>
          <a:xfrm>
            <a:off x="3348476" y="2836330"/>
            <a:ext cx="2214107" cy="1672021"/>
          </a:xfrm>
          <a:prstGeom prst="rect">
            <a:avLst/>
          </a:prstGeom>
        </p:spPr>
      </p:pic>
      <p:pic>
        <p:nvPicPr>
          <p:cNvPr id="11" name="Picture 10" descr="Screen Shot 2015-02-03 at 8.43.25 AM.jpg"/>
          <p:cNvPicPr>
            <a:picLocks noChangeAspect="1"/>
          </p:cNvPicPr>
          <p:nvPr/>
        </p:nvPicPr>
        <p:blipFill rotWithShape="1">
          <a:blip r:embed="rId4">
            <a:extLst>
              <a:ext uri="{28A0092B-C50C-407E-A947-70E740481C1C}">
                <a14:useLocalDpi xmlns:a14="http://schemas.microsoft.com/office/drawing/2010/main" val="0"/>
              </a:ext>
            </a:extLst>
          </a:blip>
          <a:srcRect r="50307"/>
          <a:stretch/>
        </p:blipFill>
        <p:spPr>
          <a:xfrm>
            <a:off x="1091178" y="4771938"/>
            <a:ext cx="1538283" cy="1781053"/>
          </a:xfrm>
          <a:prstGeom prst="rect">
            <a:avLst/>
          </a:prstGeom>
        </p:spPr>
      </p:pic>
      <p:pic>
        <p:nvPicPr>
          <p:cNvPr id="13" name="Picture 12" descr="Screen Shot 2015-02-03 at 8.47.58 AM.jpg"/>
          <p:cNvPicPr>
            <a:picLocks noChangeAspect="1"/>
          </p:cNvPicPr>
          <p:nvPr/>
        </p:nvPicPr>
        <p:blipFill rotWithShape="1">
          <a:blip r:embed="rId5">
            <a:extLst>
              <a:ext uri="{28A0092B-C50C-407E-A947-70E740481C1C}">
                <a14:useLocalDpi xmlns:a14="http://schemas.microsoft.com/office/drawing/2010/main" val="0"/>
              </a:ext>
            </a:extLst>
          </a:blip>
          <a:srcRect r="50257"/>
          <a:stretch/>
        </p:blipFill>
        <p:spPr>
          <a:xfrm>
            <a:off x="693163" y="2837363"/>
            <a:ext cx="2225006" cy="1681805"/>
          </a:xfrm>
          <a:prstGeom prst="rect">
            <a:avLst/>
          </a:prstGeom>
        </p:spPr>
      </p:pic>
      <p:pic>
        <p:nvPicPr>
          <p:cNvPr id="14" name="Picture 13" descr="Screen Shot 2015-02-03 at 8.48.42 AM.jpg"/>
          <p:cNvPicPr>
            <a:picLocks noChangeAspect="1"/>
          </p:cNvPicPr>
          <p:nvPr/>
        </p:nvPicPr>
        <p:blipFill rotWithShape="1">
          <a:blip r:embed="rId6">
            <a:extLst>
              <a:ext uri="{28A0092B-C50C-407E-A947-70E740481C1C}">
                <a14:useLocalDpi xmlns:a14="http://schemas.microsoft.com/office/drawing/2010/main" val="0"/>
              </a:ext>
            </a:extLst>
          </a:blip>
          <a:srcRect r="50177"/>
          <a:stretch/>
        </p:blipFill>
        <p:spPr>
          <a:xfrm>
            <a:off x="3739886" y="4741334"/>
            <a:ext cx="1539424" cy="1781053"/>
          </a:xfrm>
          <a:prstGeom prst="rect">
            <a:avLst/>
          </a:prstGeom>
        </p:spPr>
      </p:pic>
      <p:sp>
        <p:nvSpPr>
          <p:cNvPr id="2" name="TextBox 1"/>
          <p:cNvSpPr txBox="1"/>
          <p:nvPr/>
        </p:nvSpPr>
        <p:spPr>
          <a:xfrm>
            <a:off x="6730075" y="5215239"/>
            <a:ext cx="1009228" cy="707886"/>
          </a:xfrm>
          <a:prstGeom prst="rect">
            <a:avLst/>
          </a:prstGeom>
          <a:noFill/>
        </p:spPr>
        <p:txBody>
          <a:bodyPr wrap="square" rtlCol="0">
            <a:spAutoFit/>
          </a:bodyPr>
          <a:lstStyle/>
          <a:p>
            <a:pPr algn="ctr"/>
            <a:r>
              <a:rPr lang="en-US" sz="4000" dirty="0" smtClean="0"/>
              <a:t>…</a:t>
            </a:r>
            <a:endParaRPr lang="en-US" sz="4000" dirty="0"/>
          </a:p>
        </p:txBody>
      </p:sp>
      <p:pic>
        <p:nvPicPr>
          <p:cNvPr id="15" name="Picture 14" descr="imgres.jpg"/>
          <p:cNvPicPr>
            <a:picLocks noChangeAspect="1"/>
          </p:cNvPicPr>
          <p:nvPr/>
        </p:nvPicPr>
        <p:blipFill rotWithShape="1">
          <a:blip r:embed="rId7">
            <a:extLst>
              <a:ext uri="{28A0092B-C50C-407E-A947-70E740481C1C}">
                <a14:useLocalDpi xmlns:a14="http://schemas.microsoft.com/office/drawing/2010/main" val="0"/>
              </a:ext>
            </a:extLst>
          </a:blip>
          <a:srcRect l="51211"/>
          <a:stretch/>
        </p:blipFill>
        <p:spPr>
          <a:xfrm>
            <a:off x="1643275" y="4517045"/>
            <a:ext cx="301498" cy="279380"/>
          </a:xfrm>
          <a:prstGeom prst="rect">
            <a:avLst/>
          </a:prstGeom>
        </p:spPr>
      </p:pic>
      <p:pic>
        <p:nvPicPr>
          <p:cNvPr id="17" name="Picture 16" descr="imgres.jpg"/>
          <p:cNvPicPr>
            <a:picLocks noChangeAspect="1"/>
          </p:cNvPicPr>
          <p:nvPr/>
        </p:nvPicPr>
        <p:blipFill rotWithShape="1">
          <a:blip r:embed="rId7">
            <a:extLst>
              <a:ext uri="{28A0092B-C50C-407E-A947-70E740481C1C}">
                <a14:useLocalDpi xmlns:a14="http://schemas.microsoft.com/office/drawing/2010/main" val="0"/>
              </a:ext>
            </a:extLst>
          </a:blip>
          <a:srcRect l="51211"/>
          <a:stretch/>
        </p:blipFill>
        <p:spPr>
          <a:xfrm>
            <a:off x="4292276" y="4517045"/>
            <a:ext cx="301498" cy="279380"/>
          </a:xfrm>
          <a:prstGeom prst="rect">
            <a:avLst/>
          </a:prstGeom>
        </p:spPr>
      </p:pic>
      <p:pic>
        <p:nvPicPr>
          <p:cNvPr id="18" name="Picture 17" descr="imgres.jpg"/>
          <p:cNvPicPr>
            <a:picLocks noChangeAspect="1"/>
          </p:cNvPicPr>
          <p:nvPr/>
        </p:nvPicPr>
        <p:blipFill rotWithShape="1">
          <a:blip r:embed="rId7">
            <a:extLst>
              <a:ext uri="{28A0092B-C50C-407E-A947-70E740481C1C}">
                <a14:useLocalDpi xmlns:a14="http://schemas.microsoft.com/office/drawing/2010/main" val="0"/>
              </a:ext>
            </a:extLst>
          </a:blip>
          <a:srcRect l="51211"/>
          <a:stretch/>
        </p:blipFill>
        <p:spPr>
          <a:xfrm>
            <a:off x="4350461" y="6575670"/>
            <a:ext cx="278875" cy="258417"/>
          </a:xfrm>
          <a:prstGeom prst="rect">
            <a:avLst/>
          </a:prstGeom>
        </p:spPr>
      </p:pic>
      <p:pic>
        <p:nvPicPr>
          <p:cNvPr id="19" name="Picture 18" descr="imgres.jpg"/>
          <p:cNvPicPr>
            <a:picLocks noChangeAspect="1"/>
          </p:cNvPicPr>
          <p:nvPr/>
        </p:nvPicPr>
        <p:blipFill rotWithShape="1">
          <a:blip r:embed="rId7">
            <a:extLst>
              <a:ext uri="{28A0092B-C50C-407E-A947-70E740481C1C}">
                <a14:useLocalDpi xmlns:a14="http://schemas.microsoft.com/office/drawing/2010/main" val="0"/>
              </a:ext>
            </a:extLst>
          </a:blip>
          <a:srcRect l="51211"/>
          <a:stretch/>
        </p:blipFill>
        <p:spPr>
          <a:xfrm>
            <a:off x="1711315" y="6598861"/>
            <a:ext cx="278875" cy="258417"/>
          </a:xfrm>
          <a:prstGeom prst="rect">
            <a:avLst/>
          </a:prstGeom>
        </p:spPr>
      </p:pic>
      <p:sp>
        <p:nvSpPr>
          <p:cNvPr id="20" name="TextBox 19"/>
          <p:cNvSpPr txBox="1"/>
          <p:nvPr/>
        </p:nvSpPr>
        <p:spPr>
          <a:xfrm>
            <a:off x="6730075" y="3363862"/>
            <a:ext cx="1009228" cy="707886"/>
          </a:xfrm>
          <a:prstGeom prst="rect">
            <a:avLst/>
          </a:prstGeom>
          <a:noFill/>
        </p:spPr>
        <p:txBody>
          <a:bodyPr wrap="square" rtlCol="0">
            <a:spAutoFit/>
          </a:bodyPr>
          <a:lstStyle/>
          <a:p>
            <a:pPr algn="ctr"/>
            <a:r>
              <a:rPr lang="en-US" sz="4000" dirty="0" smtClean="0"/>
              <a:t>…</a:t>
            </a:r>
            <a:endParaRPr lang="en-US" sz="4000" dirty="0"/>
          </a:p>
        </p:txBody>
      </p:sp>
      <p:cxnSp>
        <p:nvCxnSpPr>
          <p:cNvPr id="21" name="Straight Arrow Connector 20"/>
          <p:cNvCxnSpPr/>
          <p:nvPr/>
        </p:nvCxnSpPr>
        <p:spPr>
          <a:xfrm flipV="1">
            <a:off x="1405161" y="6190104"/>
            <a:ext cx="238114" cy="36288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2176196" y="6235465"/>
            <a:ext cx="124727" cy="38556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05348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Challenges</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smtClean="0"/>
          </a:p>
        </p:txBody>
      </p:sp>
      <p:pic>
        <p:nvPicPr>
          <p:cNvPr id="20" name="Picture 19" descr="j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711" y="3054415"/>
            <a:ext cx="2317388" cy="1495235"/>
          </a:xfrm>
          <a:prstGeom prst="rect">
            <a:avLst/>
          </a:prstGeom>
        </p:spPr>
      </p:pic>
      <p:pic>
        <p:nvPicPr>
          <p:cNvPr id="21" name="Picture 20" descr="u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280" y="4927225"/>
            <a:ext cx="2317388" cy="1495235"/>
          </a:xfrm>
          <a:prstGeom prst="rect">
            <a:avLst/>
          </a:prstGeom>
        </p:spPr>
      </p:pic>
      <p:pic>
        <p:nvPicPr>
          <p:cNvPr id="22" name="Picture 21" descr="imgr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561" y="3082637"/>
            <a:ext cx="541645" cy="4057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descr="imgre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561" y="4987734"/>
            <a:ext cx="551966" cy="346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descr="imgre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7657" y="5393321"/>
            <a:ext cx="1693410" cy="1006735"/>
          </a:xfrm>
          <a:prstGeom prst="rect">
            <a:avLst/>
          </a:prstGeom>
        </p:spPr>
      </p:pic>
      <p:pic>
        <p:nvPicPr>
          <p:cNvPr id="25" name="Picture 24" descr="2015_IKEA_Catalogue.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95929" y="3153192"/>
            <a:ext cx="1665138" cy="1772882"/>
          </a:xfrm>
          <a:prstGeom prst="rect">
            <a:avLst/>
          </a:prstGeom>
        </p:spPr>
      </p:pic>
      <p:sp>
        <p:nvSpPr>
          <p:cNvPr id="3" name="Down Arrow 2"/>
          <p:cNvSpPr/>
          <p:nvPr/>
        </p:nvSpPr>
        <p:spPr>
          <a:xfrm>
            <a:off x="7413853" y="5026002"/>
            <a:ext cx="650706" cy="205451"/>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1" name="Content Placeholder 2"/>
          <p:cNvSpPr txBox="1">
            <a:spLocks/>
          </p:cNvSpPr>
          <p:nvPr/>
        </p:nvSpPr>
        <p:spPr bwMode="auto">
          <a:xfrm>
            <a:off x="220298" y="1073221"/>
            <a:ext cx="8675868" cy="185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a:buChar char="•"/>
            </a:pPr>
            <a:r>
              <a:rPr lang="en-US" dirty="0" smtClean="0">
                <a:solidFill>
                  <a:srgbClr val="A6A6A6"/>
                </a:solidFill>
              </a:rPr>
              <a:t>Huge search space to explore</a:t>
            </a:r>
          </a:p>
          <a:p>
            <a:pPr marL="457200" indent="-457200">
              <a:buFont typeface="Arial"/>
              <a:buChar char="•"/>
            </a:pPr>
            <a:r>
              <a:rPr lang="en-US" dirty="0" smtClean="0">
                <a:solidFill>
                  <a:schemeClr val="bg1">
                    <a:lumMod val="65000"/>
                  </a:schemeClr>
                </a:solidFill>
              </a:rPr>
              <a:t>Many principles/constraints to balance</a:t>
            </a:r>
          </a:p>
          <a:p>
            <a:pPr marL="457200" indent="-457200">
              <a:buFont typeface="Arial"/>
              <a:buChar char="•"/>
            </a:pPr>
            <a:r>
              <a:rPr lang="en-US" dirty="0" smtClean="0"/>
              <a:t>Requiring repeating work for customization</a:t>
            </a:r>
          </a:p>
        </p:txBody>
      </p:sp>
      <p:pic>
        <p:nvPicPr>
          <p:cNvPr id="14" name="Picture 13" descr="targe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30744" y="3370270"/>
            <a:ext cx="3107366" cy="2457618"/>
          </a:xfrm>
          <a:prstGeom prst="rect">
            <a:avLst/>
          </a:prstGeom>
        </p:spPr>
      </p:pic>
    </p:spTree>
    <p:extLst>
      <p:ext uri="{BB962C8B-B14F-4D97-AF65-F5344CB8AC3E}">
        <p14:creationId xmlns:p14="http://schemas.microsoft.com/office/powerpoint/2010/main" val="24687939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altLang="zh-CN" dirty="0" smtClean="0"/>
              <a:t>Related work</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24152" y="5145252"/>
            <a:ext cx="2871113" cy="830997"/>
          </a:xfrm>
          <a:prstGeom prst="rect">
            <a:avLst/>
          </a:prstGeom>
          <a:noFill/>
        </p:spPr>
        <p:txBody>
          <a:bodyPr wrap="square" rtlCol="0">
            <a:spAutoFit/>
          </a:bodyPr>
          <a:lstStyle/>
          <a:p>
            <a:pPr algn="ctr"/>
            <a:r>
              <a:rPr lang="en-US" sz="2400" dirty="0" smtClean="0"/>
              <a:t>Image optimization</a:t>
            </a:r>
          </a:p>
          <a:p>
            <a:pPr algn="ctr"/>
            <a:r>
              <a:rPr lang="en-US" sz="2400" dirty="0" smtClean="0"/>
              <a:t>[Liu et al. 2010]</a:t>
            </a:r>
            <a:endParaRPr lang="en-US" sz="2400" dirty="0"/>
          </a:p>
        </p:txBody>
      </p:sp>
      <p:sp>
        <p:nvSpPr>
          <p:cNvPr id="7" name="TextBox 6"/>
          <p:cNvSpPr txBox="1"/>
          <p:nvPr/>
        </p:nvSpPr>
        <p:spPr>
          <a:xfrm>
            <a:off x="2923487" y="5133770"/>
            <a:ext cx="2972661" cy="830997"/>
          </a:xfrm>
          <a:prstGeom prst="rect">
            <a:avLst/>
          </a:prstGeom>
          <a:noFill/>
        </p:spPr>
        <p:txBody>
          <a:bodyPr wrap="square" rtlCol="0">
            <a:spAutoFit/>
          </a:bodyPr>
          <a:lstStyle/>
          <a:p>
            <a:pPr algn="ctr"/>
            <a:r>
              <a:rPr lang="en-US" sz="2400" dirty="0" smtClean="0"/>
              <a:t>Camera optimization</a:t>
            </a:r>
          </a:p>
          <a:p>
            <a:pPr algn="ctr"/>
            <a:r>
              <a:rPr lang="en-US" sz="2400" dirty="0" smtClean="0"/>
              <a:t>[Gooch et al. 2001]</a:t>
            </a:r>
            <a:endParaRPr lang="en-US" sz="2400" dirty="0"/>
          </a:p>
        </p:txBody>
      </p:sp>
      <p:sp>
        <p:nvSpPr>
          <p:cNvPr id="8" name="TextBox 7"/>
          <p:cNvSpPr txBox="1"/>
          <p:nvPr/>
        </p:nvSpPr>
        <p:spPr>
          <a:xfrm>
            <a:off x="6223000" y="5117030"/>
            <a:ext cx="2559068" cy="830997"/>
          </a:xfrm>
          <a:prstGeom prst="rect">
            <a:avLst/>
          </a:prstGeom>
          <a:noFill/>
        </p:spPr>
        <p:txBody>
          <a:bodyPr wrap="square" rtlCol="0">
            <a:spAutoFit/>
          </a:bodyPr>
          <a:lstStyle/>
          <a:p>
            <a:pPr algn="ctr"/>
            <a:r>
              <a:rPr lang="en-US" sz="2400" dirty="0" smtClean="0"/>
              <a:t>Scene optimization</a:t>
            </a:r>
          </a:p>
          <a:p>
            <a:pPr algn="ctr"/>
            <a:r>
              <a:rPr lang="en-US" sz="2400" dirty="0" smtClean="0"/>
              <a:t>[Yu et al. 2011]</a:t>
            </a:r>
            <a:endParaRPr lang="en-US" sz="2400" dirty="0"/>
          </a:p>
        </p:txBody>
      </p:sp>
      <p:pic>
        <p:nvPicPr>
          <p:cNvPr id="3" name="Picture 2" descr="Screen Shot 2015-02-04 at 9.56.51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39" y="1451296"/>
            <a:ext cx="2292516" cy="1745626"/>
          </a:xfrm>
          <a:prstGeom prst="rect">
            <a:avLst/>
          </a:prstGeom>
        </p:spPr>
      </p:pic>
      <p:pic>
        <p:nvPicPr>
          <p:cNvPr id="5" name="Picture 4" descr="Screen Shot 2015-02-04 at 9.56.59 P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640" y="3405285"/>
            <a:ext cx="2292516" cy="1705676"/>
          </a:xfrm>
          <a:prstGeom prst="rect">
            <a:avLst/>
          </a:prstGeom>
        </p:spPr>
      </p:pic>
      <p:sp>
        <p:nvSpPr>
          <p:cNvPr id="9" name="Rectangle 8"/>
          <p:cNvSpPr/>
          <p:nvPr/>
        </p:nvSpPr>
        <p:spPr>
          <a:xfrm>
            <a:off x="810125" y="1949107"/>
            <a:ext cx="1477928" cy="1072974"/>
          </a:xfrm>
          <a:prstGeom prst="rect">
            <a:avLst/>
          </a:prstGeom>
          <a:noFill/>
          <a:ln w="508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284639" y="3405285"/>
            <a:ext cx="2292515" cy="1705676"/>
          </a:xfrm>
          <a:prstGeom prst="rect">
            <a:avLst/>
          </a:prstGeom>
          <a:noFill/>
          <a:ln w="508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3" name="Straight Connector 12"/>
          <p:cNvCxnSpPr/>
          <p:nvPr/>
        </p:nvCxnSpPr>
        <p:spPr>
          <a:xfrm flipH="1">
            <a:off x="284639" y="1949107"/>
            <a:ext cx="525486" cy="1456178"/>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2288053" y="1949107"/>
            <a:ext cx="289103" cy="1456178"/>
          </a:xfrm>
          <a:prstGeom prst="line">
            <a:avLst/>
          </a:prstGeom>
        </p:spPr>
        <p:style>
          <a:lnRef idx="2">
            <a:schemeClr val="dk1"/>
          </a:lnRef>
          <a:fillRef idx="0">
            <a:schemeClr val="dk1"/>
          </a:fillRef>
          <a:effectRef idx="1">
            <a:schemeClr val="dk1"/>
          </a:effectRef>
          <a:fontRef idx="minor">
            <a:schemeClr val="tx1"/>
          </a:fontRef>
        </p:style>
      </p:cxnSp>
      <p:pic>
        <p:nvPicPr>
          <p:cNvPr id="27" name="Picture 26" descr="Screen Shot 2015-02-04 at 10.26.13 P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6376" y="1451297"/>
            <a:ext cx="2850038" cy="3696584"/>
          </a:xfrm>
          <a:prstGeom prst="rect">
            <a:avLst/>
          </a:prstGeom>
        </p:spPr>
      </p:pic>
      <p:pic>
        <p:nvPicPr>
          <p:cNvPr id="28" name="Picture 27" descr="Screen Shot 2015-02-04 at 10.29.52 P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1634" y="1527940"/>
            <a:ext cx="2655261" cy="1610568"/>
          </a:xfrm>
          <a:prstGeom prst="rect">
            <a:avLst/>
          </a:prstGeom>
        </p:spPr>
      </p:pic>
      <p:pic>
        <p:nvPicPr>
          <p:cNvPr id="29" name="Picture 28" descr="Screen Shot 2015-02-04 at 10.30.02 PM.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1633" y="3501499"/>
            <a:ext cx="2665173" cy="1609462"/>
          </a:xfrm>
          <a:prstGeom prst="rect">
            <a:avLst/>
          </a:prstGeom>
        </p:spPr>
      </p:pic>
      <p:sp>
        <p:nvSpPr>
          <p:cNvPr id="30" name="Down Arrow 29"/>
          <p:cNvSpPr/>
          <p:nvPr/>
        </p:nvSpPr>
        <p:spPr>
          <a:xfrm>
            <a:off x="7287700" y="3240718"/>
            <a:ext cx="569276" cy="208363"/>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39285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Key idea</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smtClean="0"/>
          </a:p>
        </p:txBody>
      </p:sp>
      <p:graphicFrame>
        <p:nvGraphicFramePr>
          <p:cNvPr id="8" name="Object 7"/>
          <p:cNvGraphicFramePr>
            <a:graphicFrameLocks noChangeAspect="1"/>
          </p:cNvGraphicFramePr>
          <p:nvPr>
            <p:extLst>
              <p:ext uri="{D42A27DB-BD31-4B8C-83A1-F6EECF244321}">
                <p14:modId xmlns:p14="http://schemas.microsoft.com/office/powerpoint/2010/main" val="1422850973"/>
              </p:ext>
            </p:extLst>
          </p:nvPr>
        </p:nvGraphicFramePr>
        <p:xfrm>
          <a:off x="486515" y="1622907"/>
          <a:ext cx="8381429" cy="593959"/>
        </p:xfrm>
        <a:graphic>
          <a:graphicData uri="http://schemas.openxmlformats.org/presentationml/2006/ole">
            <mc:AlternateContent xmlns:mc="http://schemas.openxmlformats.org/markup-compatibility/2006">
              <mc:Choice xmlns:v="urn:schemas-microsoft-com:vml" Requires="v">
                <p:oleObj spid="_x0000_s153398" name="Equation" r:id="rId4" imgW="3225800" imgH="228600" progId="Equation.3">
                  <p:embed/>
                </p:oleObj>
              </mc:Choice>
              <mc:Fallback>
                <p:oleObj name="Equation" r:id="rId4" imgW="3225800" imgH="228600" progId="Equation.3">
                  <p:embed/>
                  <p:pic>
                    <p:nvPicPr>
                      <p:cNvPr id="0" name=""/>
                      <p:cNvPicPr/>
                      <p:nvPr/>
                    </p:nvPicPr>
                    <p:blipFill>
                      <a:blip r:embed="rId5"/>
                      <a:stretch>
                        <a:fillRect/>
                      </a:stretch>
                    </p:blipFill>
                    <p:spPr>
                      <a:xfrm>
                        <a:off x="486515" y="1622907"/>
                        <a:ext cx="8381429" cy="593959"/>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198668086"/>
              </p:ext>
            </p:extLst>
          </p:nvPr>
        </p:nvGraphicFramePr>
        <p:xfrm>
          <a:off x="920760" y="2475174"/>
          <a:ext cx="791814" cy="537860"/>
        </p:xfrm>
        <a:graphic>
          <a:graphicData uri="http://schemas.openxmlformats.org/presentationml/2006/ole">
            <mc:AlternateContent xmlns:mc="http://schemas.openxmlformats.org/markup-compatibility/2006">
              <mc:Choice xmlns:v="urn:schemas-microsoft-com:vml" Requires="v">
                <p:oleObj spid="_x0000_s153399" name="Equation" r:id="rId6" imgW="317500" imgH="215900" progId="Equation.3">
                  <p:embed/>
                </p:oleObj>
              </mc:Choice>
              <mc:Fallback>
                <p:oleObj name="Equation" r:id="rId6" imgW="317500" imgH="215900" progId="Equation.3">
                  <p:embed/>
                  <p:pic>
                    <p:nvPicPr>
                      <p:cNvPr id="0" name=""/>
                      <p:cNvPicPr/>
                      <p:nvPr/>
                    </p:nvPicPr>
                    <p:blipFill>
                      <a:blip r:embed="rId7"/>
                      <a:stretch>
                        <a:fillRect/>
                      </a:stretch>
                    </p:blipFill>
                    <p:spPr>
                      <a:xfrm>
                        <a:off x="920760" y="2475174"/>
                        <a:ext cx="791814" cy="537860"/>
                      </a:xfrm>
                      <a:prstGeom prst="rect">
                        <a:avLst/>
                      </a:prstGeom>
                    </p:spPr>
                  </p:pic>
                </p:oleObj>
              </mc:Fallback>
            </mc:AlternateContent>
          </a:graphicData>
        </a:graphic>
      </p:graphicFrame>
      <p:sp>
        <p:nvSpPr>
          <p:cNvPr id="10" name="TextBox 9"/>
          <p:cNvSpPr txBox="1"/>
          <p:nvPr/>
        </p:nvSpPr>
        <p:spPr>
          <a:xfrm>
            <a:off x="1848570" y="2433369"/>
            <a:ext cx="6886211" cy="523220"/>
          </a:xfrm>
          <a:prstGeom prst="rect">
            <a:avLst/>
          </a:prstGeom>
          <a:noFill/>
        </p:spPr>
        <p:txBody>
          <a:bodyPr wrap="square" rtlCol="0">
            <a:spAutoFit/>
          </a:bodyPr>
          <a:lstStyle/>
          <a:p>
            <a:r>
              <a:rPr lang="en-US" sz="2800" dirty="0" smtClean="0"/>
              <a:t>: position of object </a:t>
            </a:r>
            <a:r>
              <a:rPr lang="en-US" sz="2800" dirty="0" err="1" smtClean="0"/>
              <a:t>i</a:t>
            </a:r>
            <a:r>
              <a:rPr lang="en-US" sz="2800" dirty="0" smtClean="0"/>
              <a:t> on its supporting surface</a:t>
            </a:r>
            <a:endParaRPr lang="en-US" sz="2800" dirty="0"/>
          </a:p>
        </p:txBody>
      </p:sp>
      <p:sp>
        <p:nvSpPr>
          <p:cNvPr id="11" name="Rectangle 10"/>
          <p:cNvSpPr/>
          <p:nvPr/>
        </p:nvSpPr>
        <p:spPr>
          <a:xfrm>
            <a:off x="1086500" y="1599351"/>
            <a:ext cx="776182" cy="617515"/>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7706506"/>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Key idea</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smtClean="0"/>
          </a:p>
        </p:txBody>
      </p:sp>
      <p:graphicFrame>
        <p:nvGraphicFramePr>
          <p:cNvPr id="8" name="Object 7"/>
          <p:cNvGraphicFramePr>
            <a:graphicFrameLocks noChangeAspect="1"/>
          </p:cNvGraphicFramePr>
          <p:nvPr>
            <p:extLst>
              <p:ext uri="{D42A27DB-BD31-4B8C-83A1-F6EECF244321}">
                <p14:modId xmlns:p14="http://schemas.microsoft.com/office/powerpoint/2010/main" val="4106543252"/>
              </p:ext>
            </p:extLst>
          </p:nvPr>
        </p:nvGraphicFramePr>
        <p:xfrm>
          <a:off x="486515" y="1622907"/>
          <a:ext cx="8381429" cy="593959"/>
        </p:xfrm>
        <a:graphic>
          <a:graphicData uri="http://schemas.openxmlformats.org/presentationml/2006/ole">
            <mc:AlternateContent xmlns:mc="http://schemas.openxmlformats.org/markup-compatibility/2006">
              <mc:Choice xmlns:v="urn:schemas-microsoft-com:vml" Requires="v">
                <p:oleObj spid="_x0000_s238796" name="Equation" r:id="rId4" imgW="3225800" imgH="228600" progId="Equation.3">
                  <p:embed/>
                </p:oleObj>
              </mc:Choice>
              <mc:Fallback>
                <p:oleObj name="Equation" r:id="rId4" imgW="3225800" imgH="228600" progId="Equation.3">
                  <p:embed/>
                  <p:pic>
                    <p:nvPicPr>
                      <p:cNvPr id="0" name=""/>
                      <p:cNvPicPr/>
                      <p:nvPr/>
                    </p:nvPicPr>
                    <p:blipFill>
                      <a:blip r:embed="rId5"/>
                      <a:stretch>
                        <a:fillRect/>
                      </a:stretch>
                    </p:blipFill>
                    <p:spPr>
                      <a:xfrm>
                        <a:off x="486515" y="1622907"/>
                        <a:ext cx="8381429" cy="593959"/>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876810901"/>
              </p:ext>
            </p:extLst>
          </p:nvPr>
        </p:nvGraphicFramePr>
        <p:xfrm>
          <a:off x="920760" y="2475174"/>
          <a:ext cx="791814" cy="537860"/>
        </p:xfrm>
        <a:graphic>
          <a:graphicData uri="http://schemas.openxmlformats.org/presentationml/2006/ole">
            <mc:AlternateContent xmlns:mc="http://schemas.openxmlformats.org/markup-compatibility/2006">
              <mc:Choice xmlns:v="urn:schemas-microsoft-com:vml" Requires="v">
                <p:oleObj spid="_x0000_s238797" name="Equation" r:id="rId6" imgW="317500" imgH="215900" progId="Equation.3">
                  <p:embed/>
                </p:oleObj>
              </mc:Choice>
              <mc:Fallback>
                <p:oleObj name="Equation" r:id="rId6" imgW="317500" imgH="215900" progId="Equation.3">
                  <p:embed/>
                  <p:pic>
                    <p:nvPicPr>
                      <p:cNvPr id="0" name=""/>
                      <p:cNvPicPr/>
                      <p:nvPr/>
                    </p:nvPicPr>
                    <p:blipFill>
                      <a:blip r:embed="rId7"/>
                      <a:stretch>
                        <a:fillRect/>
                      </a:stretch>
                    </p:blipFill>
                    <p:spPr>
                      <a:xfrm>
                        <a:off x="920760" y="2475174"/>
                        <a:ext cx="791814" cy="537860"/>
                      </a:xfrm>
                      <a:prstGeom prst="rect">
                        <a:avLst/>
                      </a:prstGeom>
                    </p:spPr>
                  </p:pic>
                </p:oleObj>
              </mc:Fallback>
            </mc:AlternateContent>
          </a:graphicData>
        </a:graphic>
      </p:graphicFrame>
      <p:sp>
        <p:nvSpPr>
          <p:cNvPr id="10" name="TextBox 9"/>
          <p:cNvSpPr txBox="1"/>
          <p:nvPr/>
        </p:nvSpPr>
        <p:spPr>
          <a:xfrm>
            <a:off x="1848570" y="2433369"/>
            <a:ext cx="6886211" cy="523220"/>
          </a:xfrm>
          <a:prstGeom prst="rect">
            <a:avLst/>
          </a:prstGeom>
          <a:noFill/>
        </p:spPr>
        <p:txBody>
          <a:bodyPr wrap="square" rtlCol="0">
            <a:spAutoFit/>
          </a:bodyPr>
          <a:lstStyle/>
          <a:p>
            <a:r>
              <a:rPr lang="en-US" sz="2800" dirty="0" smtClean="0"/>
              <a:t>: position of object </a:t>
            </a:r>
            <a:r>
              <a:rPr lang="en-US" sz="2800" dirty="0" err="1" smtClean="0"/>
              <a:t>i</a:t>
            </a:r>
            <a:r>
              <a:rPr lang="en-US" sz="2800" dirty="0" smtClean="0"/>
              <a:t> on its supporting surface</a:t>
            </a:r>
            <a:endParaRPr lang="en-US" sz="2800" dirty="0"/>
          </a:p>
        </p:txBody>
      </p:sp>
      <p:sp>
        <p:nvSpPr>
          <p:cNvPr id="13" name="Rectangle 12"/>
          <p:cNvSpPr/>
          <p:nvPr/>
        </p:nvSpPr>
        <p:spPr>
          <a:xfrm flipH="1">
            <a:off x="1905015" y="1599351"/>
            <a:ext cx="395096" cy="617515"/>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2351640501"/>
              </p:ext>
            </p:extLst>
          </p:nvPr>
        </p:nvGraphicFramePr>
        <p:xfrm>
          <a:off x="1292945" y="3121815"/>
          <a:ext cx="375526" cy="532963"/>
        </p:xfrm>
        <a:graphic>
          <a:graphicData uri="http://schemas.openxmlformats.org/presentationml/2006/ole">
            <mc:AlternateContent xmlns:mc="http://schemas.openxmlformats.org/markup-compatibility/2006">
              <mc:Choice xmlns:v="urn:schemas-microsoft-com:vml" Requires="v">
                <p:oleObj spid="_x0000_s238798" name="Equation" r:id="rId8" imgW="152400" imgH="215900" progId="Equation.3">
                  <p:embed/>
                </p:oleObj>
              </mc:Choice>
              <mc:Fallback>
                <p:oleObj name="Equation" r:id="rId8" imgW="152400" imgH="215900" progId="Equation.3">
                  <p:embed/>
                  <p:pic>
                    <p:nvPicPr>
                      <p:cNvPr id="0" name=""/>
                      <p:cNvPicPr/>
                      <p:nvPr/>
                    </p:nvPicPr>
                    <p:blipFill>
                      <a:blip r:embed="rId9"/>
                      <a:stretch>
                        <a:fillRect/>
                      </a:stretch>
                    </p:blipFill>
                    <p:spPr>
                      <a:xfrm>
                        <a:off x="1292945" y="3121815"/>
                        <a:ext cx="375526" cy="532963"/>
                      </a:xfrm>
                      <a:prstGeom prst="rect">
                        <a:avLst/>
                      </a:prstGeom>
                    </p:spPr>
                  </p:pic>
                </p:oleObj>
              </mc:Fallback>
            </mc:AlternateContent>
          </a:graphicData>
        </a:graphic>
      </p:graphicFrame>
      <p:sp>
        <p:nvSpPr>
          <p:cNvPr id="15" name="TextBox 14"/>
          <p:cNvSpPr txBox="1"/>
          <p:nvPr/>
        </p:nvSpPr>
        <p:spPr>
          <a:xfrm>
            <a:off x="1834460" y="3059912"/>
            <a:ext cx="4758263" cy="523220"/>
          </a:xfrm>
          <a:prstGeom prst="rect">
            <a:avLst/>
          </a:prstGeom>
          <a:noFill/>
        </p:spPr>
        <p:txBody>
          <a:bodyPr wrap="square" rtlCol="0">
            <a:spAutoFit/>
          </a:bodyPr>
          <a:lstStyle/>
          <a:p>
            <a:r>
              <a:rPr lang="en-US" sz="2800" dirty="0" smtClean="0"/>
              <a:t>: orientation of object </a:t>
            </a:r>
            <a:r>
              <a:rPr lang="en-US" sz="2800" dirty="0" err="1" smtClean="0"/>
              <a:t>i</a:t>
            </a:r>
            <a:endParaRPr lang="en-US" sz="2800" dirty="0"/>
          </a:p>
        </p:txBody>
      </p:sp>
    </p:spTree>
    <p:extLst>
      <p:ext uri="{BB962C8B-B14F-4D97-AF65-F5344CB8AC3E}">
        <p14:creationId xmlns:p14="http://schemas.microsoft.com/office/powerpoint/2010/main" val="2127700011"/>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8352" y="140167"/>
            <a:ext cx="8268447" cy="679978"/>
          </a:xfrm>
        </p:spPr>
        <p:txBody>
          <a:bodyPr>
            <a:normAutofit fontScale="90000"/>
          </a:bodyPr>
          <a:lstStyle/>
          <a:p>
            <a:pPr algn="l"/>
            <a:r>
              <a:rPr lang="en-US" sz="4400" dirty="0" smtClean="0"/>
              <a:t>Key idea</a:t>
            </a:r>
            <a:endParaRPr lang="en-US" sz="4400" dirty="0"/>
          </a:p>
        </p:txBody>
      </p:sp>
      <p:cxnSp>
        <p:nvCxnSpPr>
          <p:cNvPr id="12" name="Straight Connector 11"/>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343838" y="909793"/>
            <a:ext cx="8552328" cy="0"/>
          </a:xfrm>
          <a:prstGeom prst="line">
            <a:avLst/>
          </a:prstGeom>
          <a:ln w="25400"/>
        </p:spPr>
        <p:style>
          <a:lnRef idx="1">
            <a:schemeClr val="dk1"/>
          </a:lnRef>
          <a:fillRef idx="0">
            <a:schemeClr val="dk1"/>
          </a:fillRef>
          <a:effectRef idx="0">
            <a:schemeClr val="dk1"/>
          </a:effectRef>
          <a:fontRef idx="minor">
            <a:schemeClr val="tx1"/>
          </a:fontRef>
        </p:style>
      </p:cxnSp>
      <p:sp>
        <p:nvSpPr>
          <p:cNvPr id="7" name="Content Placeholder 2"/>
          <p:cNvSpPr txBox="1">
            <a:spLocks/>
          </p:cNvSpPr>
          <p:nvPr/>
        </p:nvSpPr>
        <p:spPr bwMode="auto">
          <a:xfrm>
            <a:off x="556710" y="969557"/>
            <a:ext cx="8339456"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buFont typeface="Arial" charset="0"/>
              <a:defRPr sz="3200" kern="1200">
                <a:solidFill>
                  <a:schemeClr val="tx1"/>
                </a:solidFill>
                <a:latin typeface="+mn-lt"/>
                <a:ea typeface="ＭＳ Ｐゴシック" charset="0"/>
                <a:cs typeface="ＭＳ Ｐゴシック" charset="0"/>
              </a:defRPr>
            </a:lvl1pPr>
            <a:lvl2pPr marL="457200" algn="l" defTabSz="457200" rtl="0" eaLnBrk="1" fontAlgn="base" hangingPunct="1">
              <a:spcBef>
                <a:spcPct val="20000"/>
              </a:spcBef>
              <a:spcAft>
                <a:spcPct val="0"/>
              </a:spcAft>
              <a:buFont typeface="Arial" charset="0"/>
              <a:defRPr sz="2800" kern="1200">
                <a:solidFill>
                  <a:schemeClr val="tx1"/>
                </a:solidFill>
                <a:latin typeface="+mn-lt"/>
                <a:ea typeface="ＭＳ Ｐゴシック" charset="0"/>
                <a:cs typeface="+mn-cs"/>
              </a:defRPr>
            </a:lvl2pPr>
            <a:lvl3pPr marL="914400" algn="l" defTabSz="457200" rtl="0" eaLnBrk="1" fontAlgn="base" hangingPunct="1">
              <a:spcBef>
                <a:spcPct val="20000"/>
              </a:spcBef>
              <a:spcAft>
                <a:spcPct val="0"/>
              </a:spcAft>
              <a:buFont typeface="Arial" charset="0"/>
              <a:defRPr sz="2400" kern="1200">
                <a:solidFill>
                  <a:schemeClr val="tx1"/>
                </a:solidFill>
                <a:latin typeface="+mn-lt"/>
                <a:ea typeface="ＭＳ Ｐゴシック" charset="0"/>
                <a:cs typeface="+mn-cs"/>
              </a:defRPr>
            </a:lvl3pPr>
            <a:lvl4pPr marL="13716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4pPr>
            <a:lvl5pPr marL="1828800" algn="l" defTabSz="457200" rtl="0" eaLnBrk="1" fontAlgn="base" hangingPunct="1">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3600" dirty="0" smtClean="0"/>
          </a:p>
        </p:txBody>
      </p:sp>
      <p:graphicFrame>
        <p:nvGraphicFramePr>
          <p:cNvPr id="8" name="Object 7"/>
          <p:cNvGraphicFramePr>
            <a:graphicFrameLocks noChangeAspect="1"/>
          </p:cNvGraphicFramePr>
          <p:nvPr>
            <p:extLst>
              <p:ext uri="{D42A27DB-BD31-4B8C-83A1-F6EECF244321}">
                <p14:modId xmlns:p14="http://schemas.microsoft.com/office/powerpoint/2010/main" val="3213107611"/>
              </p:ext>
            </p:extLst>
          </p:nvPr>
        </p:nvGraphicFramePr>
        <p:xfrm>
          <a:off x="486515" y="1622907"/>
          <a:ext cx="8381429" cy="593959"/>
        </p:xfrm>
        <a:graphic>
          <a:graphicData uri="http://schemas.openxmlformats.org/presentationml/2006/ole">
            <mc:AlternateContent xmlns:mc="http://schemas.openxmlformats.org/markup-compatibility/2006">
              <mc:Choice xmlns:v="urn:schemas-microsoft-com:vml" Requires="v">
                <p:oleObj spid="_x0000_s222820" name="Equation" r:id="rId4" imgW="3225800" imgH="228600" progId="Equation.3">
                  <p:embed/>
                </p:oleObj>
              </mc:Choice>
              <mc:Fallback>
                <p:oleObj name="Equation" r:id="rId4" imgW="3225800" imgH="228600" progId="Equation.3">
                  <p:embed/>
                  <p:pic>
                    <p:nvPicPr>
                      <p:cNvPr id="0" name=""/>
                      <p:cNvPicPr/>
                      <p:nvPr/>
                    </p:nvPicPr>
                    <p:blipFill>
                      <a:blip r:embed="rId5"/>
                      <a:stretch>
                        <a:fillRect/>
                      </a:stretch>
                    </p:blipFill>
                    <p:spPr>
                      <a:xfrm>
                        <a:off x="486515" y="1622907"/>
                        <a:ext cx="8381429" cy="593959"/>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475148356"/>
              </p:ext>
            </p:extLst>
          </p:nvPr>
        </p:nvGraphicFramePr>
        <p:xfrm>
          <a:off x="920760" y="2475174"/>
          <a:ext cx="791814" cy="537860"/>
        </p:xfrm>
        <a:graphic>
          <a:graphicData uri="http://schemas.openxmlformats.org/presentationml/2006/ole">
            <mc:AlternateContent xmlns:mc="http://schemas.openxmlformats.org/markup-compatibility/2006">
              <mc:Choice xmlns:v="urn:schemas-microsoft-com:vml" Requires="v">
                <p:oleObj spid="_x0000_s222821" name="Equation" r:id="rId6" imgW="317500" imgH="215900" progId="Equation.3">
                  <p:embed/>
                </p:oleObj>
              </mc:Choice>
              <mc:Fallback>
                <p:oleObj name="Equation" r:id="rId6" imgW="317500" imgH="215900" progId="Equation.3">
                  <p:embed/>
                  <p:pic>
                    <p:nvPicPr>
                      <p:cNvPr id="0" name=""/>
                      <p:cNvPicPr/>
                      <p:nvPr/>
                    </p:nvPicPr>
                    <p:blipFill>
                      <a:blip r:embed="rId7"/>
                      <a:stretch>
                        <a:fillRect/>
                      </a:stretch>
                    </p:blipFill>
                    <p:spPr>
                      <a:xfrm>
                        <a:off x="920760" y="2475174"/>
                        <a:ext cx="791814" cy="537860"/>
                      </a:xfrm>
                      <a:prstGeom prst="rect">
                        <a:avLst/>
                      </a:prstGeom>
                    </p:spPr>
                  </p:pic>
                </p:oleObj>
              </mc:Fallback>
            </mc:AlternateContent>
          </a:graphicData>
        </a:graphic>
      </p:graphicFrame>
      <p:sp>
        <p:nvSpPr>
          <p:cNvPr id="10" name="TextBox 9"/>
          <p:cNvSpPr txBox="1"/>
          <p:nvPr/>
        </p:nvSpPr>
        <p:spPr>
          <a:xfrm>
            <a:off x="1848570" y="2433369"/>
            <a:ext cx="6886211" cy="523220"/>
          </a:xfrm>
          <a:prstGeom prst="rect">
            <a:avLst/>
          </a:prstGeom>
          <a:noFill/>
        </p:spPr>
        <p:txBody>
          <a:bodyPr wrap="square" rtlCol="0">
            <a:spAutoFit/>
          </a:bodyPr>
          <a:lstStyle/>
          <a:p>
            <a:r>
              <a:rPr lang="en-US" sz="2800" dirty="0" smtClean="0"/>
              <a:t>: position of object </a:t>
            </a:r>
            <a:r>
              <a:rPr lang="en-US" sz="2800" dirty="0" err="1" smtClean="0"/>
              <a:t>i</a:t>
            </a:r>
            <a:r>
              <a:rPr lang="en-US" sz="2800" dirty="0" smtClean="0"/>
              <a:t> on its supporting surface</a:t>
            </a:r>
            <a:endParaRPr lang="en-US" sz="2800" dirty="0"/>
          </a:p>
        </p:txBody>
      </p:sp>
      <p:sp>
        <p:nvSpPr>
          <p:cNvPr id="13" name="Rectangle 12"/>
          <p:cNvSpPr/>
          <p:nvPr/>
        </p:nvSpPr>
        <p:spPr>
          <a:xfrm>
            <a:off x="2568219" y="1599351"/>
            <a:ext cx="776113" cy="617515"/>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Object 13"/>
          <p:cNvGraphicFramePr>
            <a:graphicFrameLocks noChangeAspect="1"/>
          </p:cNvGraphicFramePr>
          <p:nvPr>
            <p:extLst>
              <p:ext uri="{D42A27DB-BD31-4B8C-83A1-F6EECF244321}">
                <p14:modId xmlns:p14="http://schemas.microsoft.com/office/powerpoint/2010/main" val="1456479496"/>
              </p:ext>
            </p:extLst>
          </p:nvPr>
        </p:nvGraphicFramePr>
        <p:xfrm>
          <a:off x="1292945" y="3121815"/>
          <a:ext cx="375526" cy="532963"/>
        </p:xfrm>
        <a:graphic>
          <a:graphicData uri="http://schemas.openxmlformats.org/presentationml/2006/ole">
            <mc:AlternateContent xmlns:mc="http://schemas.openxmlformats.org/markup-compatibility/2006">
              <mc:Choice xmlns:v="urn:schemas-microsoft-com:vml" Requires="v">
                <p:oleObj spid="_x0000_s222822" name="Equation" r:id="rId8" imgW="152400" imgH="215900" progId="Equation.3">
                  <p:embed/>
                </p:oleObj>
              </mc:Choice>
              <mc:Fallback>
                <p:oleObj name="Equation" r:id="rId8" imgW="152400" imgH="215900" progId="Equation.3">
                  <p:embed/>
                  <p:pic>
                    <p:nvPicPr>
                      <p:cNvPr id="0" name=""/>
                      <p:cNvPicPr/>
                      <p:nvPr/>
                    </p:nvPicPr>
                    <p:blipFill>
                      <a:blip r:embed="rId9"/>
                      <a:stretch>
                        <a:fillRect/>
                      </a:stretch>
                    </p:blipFill>
                    <p:spPr>
                      <a:xfrm>
                        <a:off x="1292945" y="3121815"/>
                        <a:ext cx="375526" cy="532963"/>
                      </a:xfrm>
                      <a:prstGeom prst="rect">
                        <a:avLst/>
                      </a:prstGeom>
                    </p:spPr>
                  </p:pic>
                </p:oleObj>
              </mc:Fallback>
            </mc:AlternateContent>
          </a:graphicData>
        </a:graphic>
      </p:graphicFrame>
      <p:sp>
        <p:nvSpPr>
          <p:cNvPr id="15" name="TextBox 14"/>
          <p:cNvSpPr txBox="1"/>
          <p:nvPr/>
        </p:nvSpPr>
        <p:spPr>
          <a:xfrm>
            <a:off x="1834460" y="3059912"/>
            <a:ext cx="4758263" cy="523220"/>
          </a:xfrm>
          <a:prstGeom prst="rect">
            <a:avLst/>
          </a:prstGeom>
          <a:noFill/>
        </p:spPr>
        <p:txBody>
          <a:bodyPr wrap="square" rtlCol="0">
            <a:spAutoFit/>
          </a:bodyPr>
          <a:lstStyle/>
          <a:p>
            <a:r>
              <a:rPr lang="en-US" sz="2800" dirty="0" smtClean="0"/>
              <a:t>: orientation of object </a:t>
            </a:r>
            <a:r>
              <a:rPr lang="en-US" sz="2800" dirty="0" err="1" smtClean="0"/>
              <a:t>i</a:t>
            </a:r>
            <a:endParaRPr lang="en-US" sz="2800" dirty="0"/>
          </a:p>
        </p:txBody>
      </p:sp>
      <p:graphicFrame>
        <p:nvGraphicFramePr>
          <p:cNvPr id="16" name="Object 15"/>
          <p:cNvGraphicFramePr>
            <a:graphicFrameLocks noChangeAspect="1"/>
          </p:cNvGraphicFramePr>
          <p:nvPr>
            <p:extLst>
              <p:ext uri="{D42A27DB-BD31-4B8C-83A1-F6EECF244321}">
                <p14:modId xmlns:p14="http://schemas.microsoft.com/office/powerpoint/2010/main" val="4154665847"/>
              </p:ext>
            </p:extLst>
          </p:nvPr>
        </p:nvGraphicFramePr>
        <p:xfrm>
          <a:off x="1240667" y="3697903"/>
          <a:ext cx="471907" cy="535432"/>
        </p:xfrm>
        <a:graphic>
          <a:graphicData uri="http://schemas.openxmlformats.org/presentationml/2006/ole">
            <mc:AlternateContent xmlns:mc="http://schemas.openxmlformats.org/markup-compatibility/2006">
              <mc:Choice xmlns:v="urn:schemas-microsoft-com:vml" Requires="v">
                <p:oleObj spid="_x0000_s222823" name="Equation" r:id="rId10" imgW="190500" imgH="215900" progId="Equation.3">
                  <p:embed/>
                </p:oleObj>
              </mc:Choice>
              <mc:Fallback>
                <p:oleObj name="Equation" r:id="rId10" imgW="190500" imgH="215900" progId="Equation.3">
                  <p:embed/>
                  <p:pic>
                    <p:nvPicPr>
                      <p:cNvPr id="0" name=""/>
                      <p:cNvPicPr/>
                      <p:nvPr/>
                    </p:nvPicPr>
                    <p:blipFill>
                      <a:blip r:embed="rId11"/>
                      <a:stretch>
                        <a:fillRect/>
                      </a:stretch>
                    </p:blipFill>
                    <p:spPr>
                      <a:xfrm>
                        <a:off x="1240667" y="3697903"/>
                        <a:ext cx="471907" cy="535432"/>
                      </a:xfrm>
                      <a:prstGeom prst="rect">
                        <a:avLst/>
                      </a:prstGeom>
                    </p:spPr>
                  </p:pic>
                </p:oleObj>
              </mc:Fallback>
            </mc:AlternateContent>
          </a:graphicData>
        </a:graphic>
      </p:graphicFrame>
      <p:sp>
        <p:nvSpPr>
          <p:cNvPr id="17" name="TextBox 16"/>
          <p:cNvSpPr txBox="1"/>
          <p:nvPr/>
        </p:nvSpPr>
        <p:spPr>
          <a:xfrm>
            <a:off x="1834459" y="3660522"/>
            <a:ext cx="3688641" cy="523220"/>
          </a:xfrm>
          <a:prstGeom prst="rect">
            <a:avLst/>
          </a:prstGeom>
          <a:noFill/>
        </p:spPr>
        <p:txBody>
          <a:bodyPr wrap="square" rtlCol="0">
            <a:spAutoFit/>
          </a:bodyPr>
          <a:lstStyle/>
          <a:p>
            <a:r>
              <a:rPr lang="en-US" sz="2800" dirty="0" smtClean="0"/>
              <a:t>: material of object </a:t>
            </a:r>
            <a:r>
              <a:rPr lang="en-US" sz="2800" dirty="0" err="1" smtClean="0"/>
              <a:t>i</a:t>
            </a:r>
            <a:endParaRPr lang="en-US" sz="2800" dirty="0"/>
          </a:p>
        </p:txBody>
      </p:sp>
    </p:spTree>
    <p:extLst>
      <p:ext uri="{BB962C8B-B14F-4D97-AF65-F5344CB8AC3E}">
        <p14:creationId xmlns:p14="http://schemas.microsoft.com/office/powerpoint/2010/main" val="2874963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26433</TotalTime>
  <Words>12519</Words>
  <Application>Microsoft Macintosh PowerPoint</Application>
  <PresentationFormat>On-screen Show (4:3)</PresentationFormat>
  <Paragraphs>1610</Paragraphs>
  <Slides>217</Slides>
  <Notes>216</Notes>
  <HiddenSlides>0</HiddenSlides>
  <MMClips>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217</vt:i4>
      </vt:variant>
    </vt:vector>
  </HeadingPairs>
  <TitlesOfParts>
    <vt:vector size="219" baseType="lpstr">
      <vt:lpstr>Office Theme</vt:lpstr>
      <vt:lpstr>Equation</vt:lpstr>
      <vt:lpstr>Analyzing, Optimizing and Synthesizing Scenes by Reasoning About Relationships Between Objects</vt:lpstr>
      <vt:lpstr>3D virtual scenes</vt:lpstr>
      <vt:lpstr>Manually scene modeling is tedious</vt:lpstr>
      <vt:lpstr>Manually scene modeling is tedious</vt:lpstr>
      <vt:lpstr>Manually scene modeling is tedious</vt:lpstr>
      <vt:lpstr>Introduction</vt:lpstr>
      <vt:lpstr>Introduction</vt:lpstr>
      <vt:lpstr>Related work: Data-driven scene modeling</vt:lpstr>
      <vt:lpstr>Key idea</vt:lpstr>
      <vt:lpstr>Outline</vt:lpstr>
      <vt:lpstr>Outline</vt:lpstr>
      <vt:lpstr>Outline</vt:lpstr>
      <vt:lpstr>Outline</vt:lpstr>
      <vt:lpstr>Outline</vt:lpstr>
      <vt:lpstr>Goal</vt:lpstr>
      <vt:lpstr>Goal</vt:lpstr>
      <vt:lpstr>Goal</vt:lpstr>
      <vt:lpstr>Goal</vt:lpstr>
      <vt:lpstr>Goal</vt:lpstr>
      <vt:lpstr>Challenges</vt:lpstr>
      <vt:lpstr>Challenges</vt:lpstr>
      <vt:lpstr>Challenges</vt:lpstr>
      <vt:lpstr>Challenges</vt:lpstr>
      <vt:lpstr>Challenges</vt:lpstr>
      <vt:lpstr>Challenges</vt:lpstr>
      <vt:lpstr>Challenges</vt:lpstr>
      <vt:lpstr>Key Idea</vt:lpstr>
      <vt:lpstr>Key idea</vt:lpstr>
      <vt:lpstr>Pipeline</vt:lpstr>
      <vt:lpstr>Related work</vt:lpstr>
      <vt:lpstr>Related work</vt:lpstr>
      <vt:lpstr>Overview</vt:lpstr>
      <vt:lpstr>Probabilistic grammar</vt:lpstr>
      <vt:lpstr>Labels</vt:lpstr>
      <vt:lpstr>Rules</vt:lpstr>
      <vt:lpstr>Probabilities</vt:lpstr>
      <vt:lpstr>Derivation probability  </vt:lpstr>
      <vt:lpstr>Cardinality probability</vt:lpstr>
      <vt:lpstr>Geometry probability</vt:lpstr>
      <vt:lpstr>Spatial probability</vt:lpstr>
      <vt:lpstr>Overview</vt:lpstr>
      <vt:lpstr>Pipeline</vt:lpstr>
      <vt:lpstr>Learning a probabilistic grammar</vt:lpstr>
      <vt:lpstr>Learning a probabilistic grammar</vt:lpstr>
      <vt:lpstr>Learning a probabilistic grammar</vt:lpstr>
      <vt:lpstr>Learning a probabilistic grammar</vt:lpstr>
      <vt:lpstr>Learning a probabilistic grammar</vt:lpstr>
      <vt:lpstr>Learning a probabilistic grammar</vt:lpstr>
      <vt:lpstr>Overview</vt:lpstr>
      <vt:lpstr>Pipeline</vt:lpstr>
      <vt:lpstr>Pipeline</vt:lpstr>
      <vt:lpstr>Scene parsing</vt:lpstr>
      <vt:lpstr>Scene parsing</vt:lpstr>
      <vt:lpstr>Scene parsing</vt:lpstr>
      <vt:lpstr>Scene parsing</vt:lpstr>
      <vt:lpstr>Scene parsing</vt:lpstr>
      <vt:lpstr>Scene parsing</vt:lpstr>
      <vt:lpstr>Scene parsing</vt:lpstr>
      <vt:lpstr>Scene parsing</vt:lpstr>
      <vt:lpstr>Scene parsing</vt:lpstr>
      <vt:lpstr>Scene parsing</vt:lpstr>
      <vt:lpstr>Scene parsing</vt:lpstr>
      <vt:lpstr>Scene parsing</vt:lpstr>
      <vt:lpstr>Scene parsing</vt:lpstr>
      <vt:lpstr>Scene parsing</vt:lpstr>
      <vt:lpstr>Scene parsing</vt:lpstr>
      <vt:lpstr>Scene parsing</vt:lpstr>
      <vt:lpstr>Scene parsing</vt:lpstr>
      <vt:lpstr>Overview</vt:lpstr>
      <vt:lpstr>Benefit of hierarchy</vt:lpstr>
      <vt:lpstr>Benefit of hierarchy</vt:lpstr>
      <vt:lpstr>Benefit of hierarchy</vt:lpstr>
      <vt:lpstr>Benefit of hierarchy</vt:lpstr>
      <vt:lpstr>Datasets</vt:lpstr>
      <vt:lpstr>Benefit of hierarchy</vt:lpstr>
      <vt:lpstr>Summary</vt:lpstr>
      <vt:lpstr>Limitations and future work</vt:lpstr>
      <vt:lpstr>Limitations and future work</vt:lpstr>
      <vt:lpstr>Limitations and future work</vt:lpstr>
      <vt:lpstr>Outline</vt:lpstr>
      <vt:lpstr>Motivation</vt:lpstr>
      <vt:lpstr>Motivation</vt:lpstr>
      <vt:lpstr>Advantages</vt:lpstr>
      <vt:lpstr>Advantages</vt:lpstr>
      <vt:lpstr>Advantages</vt:lpstr>
      <vt:lpstr>Advantages</vt:lpstr>
      <vt:lpstr>Artist’s goal</vt:lpstr>
      <vt:lpstr>Artist’s goal</vt:lpstr>
      <vt:lpstr>Artist’s goal</vt:lpstr>
      <vt:lpstr>Artist’s goal</vt:lpstr>
      <vt:lpstr>Artist goal</vt:lpstr>
      <vt:lpstr>Challenges</vt:lpstr>
      <vt:lpstr>Challenges</vt:lpstr>
      <vt:lpstr>Challenges</vt:lpstr>
      <vt:lpstr>Challenges</vt:lpstr>
      <vt:lpstr>Related work</vt:lpstr>
      <vt:lpstr>Key idea</vt:lpstr>
      <vt:lpstr>Key idea</vt:lpstr>
      <vt:lpstr>Key idea</vt:lpstr>
      <vt:lpstr>Key idea</vt:lpstr>
      <vt:lpstr>Key idea</vt:lpstr>
      <vt:lpstr>Key idea</vt:lpstr>
      <vt:lpstr>Overview</vt:lpstr>
      <vt:lpstr>Composition rules</vt:lpstr>
      <vt:lpstr>Term 1: Object placement within 2D frame</vt:lpstr>
      <vt:lpstr>Term 1: Object placement within 2D frame</vt:lpstr>
      <vt:lpstr>Term 1: Object placement within 2D frame</vt:lpstr>
      <vt:lpstr>Term 2: Object saliency within 2D frame</vt:lpstr>
      <vt:lpstr>Term 2: Object saliency within 2D frame</vt:lpstr>
      <vt:lpstr>Term 3: Image composition</vt:lpstr>
      <vt:lpstr>Term 3: Image composition</vt:lpstr>
      <vt:lpstr>Term 4: Camera placement</vt:lpstr>
      <vt:lpstr>Term 4: Camera placement</vt:lpstr>
      <vt:lpstr>Term 5: Object constraints within 3D scene</vt:lpstr>
      <vt:lpstr>Term 5: Object constraints within 3D scene</vt:lpstr>
      <vt:lpstr>Term 5: Object constraints within 3D scene</vt:lpstr>
      <vt:lpstr>Term 6: Regularization</vt:lpstr>
      <vt:lpstr>Overview</vt:lpstr>
      <vt:lpstr>Energy function</vt:lpstr>
      <vt:lpstr>Optimization</vt:lpstr>
      <vt:lpstr>Example</vt:lpstr>
      <vt:lpstr>Overview</vt:lpstr>
      <vt:lpstr>Applications</vt:lpstr>
      <vt:lpstr>Application 1: Refining rough compositions</vt:lpstr>
      <vt:lpstr>Application 1: Refining rough compositions</vt:lpstr>
      <vt:lpstr>Application 1: Refining rough compositions</vt:lpstr>
      <vt:lpstr>Application 1: Refining rough compositions</vt:lpstr>
      <vt:lpstr>Application 1: Refining rough compositions</vt:lpstr>
      <vt:lpstr>Application 1: Refining rough compositions</vt:lpstr>
      <vt:lpstr>Application 1: Refining rough compositions</vt:lpstr>
      <vt:lpstr>Application 1: Refining rough compositions</vt:lpstr>
      <vt:lpstr>App 2: Retargeting for different aspect ratios</vt:lpstr>
      <vt:lpstr>App 2: Retargeting for different aspect ratios</vt:lpstr>
      <vt:lpstr>App 2: Retargeting for different aspect ratios</vt:lpstr>
      <vt:lpstr>App 3: Retargeting for different cultural preferences</vt:lpstr>
      <vt:lpstr>App 3: Retargeting for different cultural preferences</vt:lpstr>
      <vt:lpstr>App 3: Retargeting for different cultural preferences</vt:lpstr>
      <vt:lpstr>App 4: Text-incorporated composition</vt:lpstr>
      <vt:lpstr>App 4: Text-incorporated composition</vt:lpstr>
      <vt:lpstr>App 4: Text-incorporated composition</vt:lpstr>
      <vt:lpstr>App 4: Text-incorporated composition</vt:lpstr>
      <vt:lpstr>App 4: Text-incorporated composition</vt:lpstr>
      <vt:lpstr>App 4: Text-incorporated composition</vt:lpstr>
      <vt:lpstr>App 5: Generating detail images from an overview</vt:lpstr>
      <vt:lpstr>App 5: Generating detail images from an overview</vt:lpstr>
      <vt:lpstr>App 5: Generating detail images from an overview</vt:lpstr>
      <vt:lpstr>App 5: Generating detail images from an overview</vt:lpstr>
      <vt:lpstr>App 5: Generating detail images from an overview</vt:lpstr>
      <vt:lpstr>App 5: Generating detail images from an overview</vt:lpstr>
      <vt:lpstr>A perceptual study</vt:lpstr>
      <vt:lpstr>Expert study results</vt:lpstr>
      <vt:lpstr>Amazon Mechanical Turk study</vt:lpstr>
      <vt:lpstr>Amazon Mechanical Turk study</vt:lpstr>
      <vt:lpstr>Amazon Mechanical Turk study</vt:lpstr>
      <vt:lpstr>Amazon Mechanical Turk study</vt:lpstr>
      <vt:lpstr>Summary</vt:lpstr>
      <vt:lpstr>Limitations and future work</vt:lpstr>
      <vt:lpstr>Limitations and future work</vt:lpstr>
      <vt:lpstr>Limitations and future work</vt:lpstr>
      <vt:lpstr>Limitations and future work</vt:lpstr>
      <vt:lpstr>Outline</vt:lpstr>
      <vt:lpstr>Motivation</vt:lpstr>
      <vt:lpstr>Motivation</vt:lpstr>
      <vt:lpstr>Goal</vt:lpstr>
      <vt:lpstr>Goal</vt:lpstr>
      <vt:lpstr>Previous work – shape style</vt:lpstr>
      <vt:lpstr>Previous work – virtual world synthesis</vt:lpstr>
      <vt:lpstr>Challenges</vt:lpstr>
      <vt:lpstr>Challenges</vt:lpstr>
      <vt:lpstr>Challenges</vt:lpstr>
      <vt:lpstr>Challenges</vt:lpstr>
      <vt:lpstr>Key Ideas</vt:lpstr>
      <vt:lpstr>Key Ideas</vt:lpstr>
      <vt:lpstr>Crowdsourcing compatibility preferences</vt:lpstr>
      <vt:lpstr>Crowdsourcing compatibility preferences</vt:lpstr>
      <vt:lpstr>Crowdsourcing compatibility preferences</vt:lpstr>
      <vt:lpstr>Crowdsourcing compatibility preferences</vt:lpstr>
      <vt:lpstr>Crowdsourcing compatibility preferences</vt:lpstr>
      <vt:lpstr>Key Ideas</vt:lpstr>
      <vt:lpstr>Part-aware geometric features</vt:lpstr>
      <vt:lpstr>Part-aware geometric features</vt:lpstr>
      <vt:lpstr>Part-aware geometric features</vt:lpstr>
      <vt:lpstr>Part-aware geometric features</vt:lpstr>
      <vt:lpstr>Part-aware geometric features</vt:lpstr>
      <vt:lpstr>Key Ideas</vt:lpstr>
      <vt:lpstr>Learning object-class specific mappings</vt:lpstr>
      <vt:lpstr>Learning object-class specific mappings</vt:lpstr>
      <vt:lpstr>Learning object-class specific mappings</vt:lpstr>
      <vt:lpstr>Learning object-class specific mappings</vt:lpstr>
      <vt:lpstr>Learning object-class specific mappings</vt:lpstr>
      <vt:lpstr>Learning object-class specific mappings</vt:lpstr>
      <vt:lpstr>Results of triplet prediction</vt:lpstr>
      <vt:lpstr>Applications</vt:lpstr>
      <vt:lpstr>Applications</vt:lpstr>
      <vt:lpstr>Style-aware shape retrieval</vt:lpstr>
      <vt:lpstr>Style-aware shape retrieval</vt:lpstr>
      <vt:lpstr>Style-aware shape retrieval</vt:lpstr>
      <vt:lpstr>Style-aware scene building</vt:lpstr>
      <vt:lpstr>Style-aware scene building</vt:lpstr>
      <vt:lpstr>Style-aware scene building</vt:lpstr>
      <vt:lpstr>Summary</vt:lpstr>
      <vt:lpstr>Limitations and future work</vt:lpstr>
      <vt:lpstr>Limitations and future work</vt:lpstr>
      <vt:lpstr>Limitations and future work</vt:lpstr>
      <vt:lpstr>Outline</vt:lpstr>
      <vt:lpstr>Summary of my thesis</vt:lpstr>
      <vt:lpstr>Summary of my thesis</vt:lpstr>
      <vt:lpstr>Future work</vt:lpstr>
      <vt:lpstr>Future work</vt:lpstr>
      <vt:lpstr>Future work</vt:lpstr>
      <vt:lpstr>Future work</vt:lpstr>
      <vt:lpstr>Acknowledgements</vt:lpstr>
      <vt:lpstr>Acknowledgements</vt:lpstr>
      <vt:lpstr>Acknowledgements</vt:lpstr>
      <vt:lpstr>Acknowledgements</vt:lpstr>
      <vt:lpstr>Acknowledgements</vt:lpstr>
      <vt:lpstr>Thank you!</vt:lpstr>
    </vt:vector>
  </TitlesOfParts>
  <Company>Princeton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Analyzing, Optimizing and Synthesizing Scenes by Reasoning About Relationships Between Objects</dc:title>
  <dc:creator>Tianqiang Liu</dc:creator>
  <cp:lastModifiedBy>Tianqiang Liu</cp:lastModifiedBy>
  <cp:revision>915</cp:revision>
  <dcterms:created xsi:type="dcterms:W3CDTF">2015-01-31T15:54:29Z</dcterms:created>
  <dcterms:modified xsi:type="dcterms:W3CDTF">2015-07-24T16:56:35Z</dcterms:modified>
</cp:coreProperties>
</file>